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2" r:id="rId5"/>
    <p:sldId id="285" r:id="rId6"/>
    <p:sldId id="271" r:id="rId7"/>
    <p:sldId id="273" r:id="rId8"/>
    <p:sldId id="294" r:id="rId9"/>
    <p:sldId id="264" r:id="rId10"/>
    <p:sldId id="287" r:id="rId11"/>
    <p:sldId id="272" r:id="rId12"/>
    <p:sldId id="288" r:id="rId13"/>
    <p:sldId id="289" r:id="rId14"/>
    <p:sldId id="290" r:id="rId15"/>
    <p:sldId id="291" r:id="rId16"/>
    <p:sldId id="292" r:id="rId17"/>
    <p:sldId id="293" r:id="rId18"/>
    <p:sldId id="284" r:id="rId19"/>
    <p:sldId id="265" r:id="rId20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BA0E8-18B9-452A-AFF1-978B2027561E}" type="datetimeFigureOut">
              <a:rPr lang="sk-SK" smtClean="0"/>
              <a:t>14. 12. 2015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A6B0F-B2C7-4DE4-8F44-D6E35C2B0AB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38432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340768"/>
            <a:ext cx="8229600" cy="576064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 sz="28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sk-SK" dirty="0" smtClean="0"/>
              <a:t>UPRAVTE ŠTÝLY PREDLOHY TEXTU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sz="1600">
                <a:solidFill>
                  <a:srgbClr val="55B848"/>
                </a:solidFill>
              </a:defRPr>
            </a:lvl3pPr>
            <a:lvl4pPr>
              <a:defRPr sz="1400">
                <a:solidFill>
                  <a:srgbClr val="448CCA"/>
                </a:solidFill>
              </a:defRPr>
            </a:lvl4pPr>
          </a:lstStyle>
          <a:p>
            <a:pPr lvl="0"/>
            <a:r>
              <a:rPr lang="sk-SK" dirty="0" smtClean="0"/>
              <a:t>Upravte štýl predlohy textu.</a:t>
            </a:r>
          </a:p>
          <a:p>
            <a:pPr lvl="1"/>
            <a:r>
              <a:rPr lang="sk-SK" dirty="0" smtClean="0"/>
              <a:t>Druhá úroveň</a:t>
            </a:r>
          </a:p>
          <a:p>
            <a:pPr lvl="2"/>
            <a:r>
              <a:rPr lang="sk-SK" dirty="0" smtClean="0"/>
              <a:t>Tretia úroveň</a:t>
            </a:r>
          </a:p>
          <a:p>
            <a:pPr lvl="3"/>
            <a:r>
              <a:rPr lang="sk-SK" dirty="0" smtClean="0"/>
              <a:t>Tretia úroveň</a:t>
            </a:r>
          </a:p>
          <a:p>
            <a:pPr lvl="3"/>
            <a:endParaRPr lang="sk-SK" dirty="0" smtClean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8EF97D0C-7238-4109-A26B-BD75EB33D0D4}" type="slidenum">
              <a:rPr lang="sk-SK" smtClean="0">
                <a:solidFill>
                  <a:prstClr val="white"/>
                </a:solidFill>
              </a:rPr>
              <a:pPr/>
              <a:t>‹#›</a:t>
            </a:fld>
            <a:endParaRPr lang="sk-SK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3983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DBA0E8-18B9-452A-AFF1-978B2027561E}" type="datetimeFigureOut">
              <a:rPr lang="sk-SK" smtClean="0"/>
              <a:t>14. 12. 2015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1A6B0F-B2C7-4DE4-8F44-D6E35C2B0AB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75919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pzp.sk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p-kzp.sk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7624" y="5301208"/>
            <a:ext cx="3384376" cy="720080"/>
          </a:xfrm>
        </p:spPr>
        <p:txBody>
          <a:bodyPr>
            <a:normAutofit/>
          </a:bodyPr>
          <a:lstStyle/>
          <a:p>
            <a:pPr algn="l"/>
            <a:r>
              <a:rPr lang="sk-SK" sz="700" dirty="0" smtClean="0"/>
              <a:t>MINISTERSTVO ŽIVOTNÉHO PROSTREDIA SR </a:t>
            </a:r>
          </a:p>
          <a:p>
            <a:pPr algn="l"/>
            <a:r>
              <a:rPr lang="sk-SK" sz="700" dirty="0" smtClean="0"/>
              <a:t>Sekcia environmentálnych programov a projektov Riadiaci orgán pre Operačný program</a:t>
            </a:r>
          </a:p>
          <a:p>
            <a:pPr algn="l"/>
            <a:r>
              <a:rPr lang="sk-SK" sz="700" dirty="0" smtClean="0"/>
              <a:t>Kvalita životného prostredia</a:t>
            </a:r>
          </a:p>
          <a:p>
            <a:pPr algn="l"/>
            <a:r>
              <a:rPr lang="sk-SK" sz="700" dirty="0" smtClean="0"/>
              <a:t>Nám Ľ. Štúra 1,. 812 35 Bratislava</a:t>
            </a:r>
          </a:p>
          <a:p>
            <a:pPr algn="l"/>
            <a:r>
              <a:rPr lang="sk-SK" sz="700" dirty="0" smtClean="0"/>
              <a:t>www.op-kzp.sk</a:t>
            </a:r>
            <a:endParaRPr lang="sk-SK" sz="7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373216"/>
            <a:ext cx="466725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Nadpis 1"/>
          <p:cNvSpPr>
            <a:spLocks noGrp="1"/>
          </p:cNvSpPr>
          <p:nvPr>
            <p:ph type="ctrTitle"/>
          </p:nvPr>
        </p:nvSpPr>
        <p:spPr>
          <a:xfrm>
            <a:off x="683568" y="1628800"/>
            <a:ext cx="7772400" cy="3384376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sk-SK" sz="1000" cap="all" dirty="0" smtClean="0">
                <a:ln w="0"/>
                <a:cs typeface="Arial"/>
              </a:rPr>
              <a:t/>
            </a:r>
            <a:br>
              <a:rPr lang="sk-SK" sz="1000" cap="all" dirty="0" smtClean="0">
                <a:ln w="0"/>
                <a:cs typeface="Arial"/>
              </a:rPr>
            </a:br>
            <a:r>
              <a:rPr lang="sk-SK" cap="all" dirty="0" smtClean="0">
                <a:ln w="0"/>
                <a:solidFill>
                  <a:srgbClr val="55B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operačný program </a:t>
            </a:r>
            <a:br>
              <a:rPr lang="sk-SK" cap="all" dirty="0" smtClean="0">
                <a:ln w="0"/>
                <a:solidFill>
                  <a:srgbClr val="55B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sk-SK" cap="all" dirty="0" smtClean="0">
                <a:ln w="0"/>
                <a:solidFill>
                  <a:srgbClr val="55B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kvalita životného prostredia </a:t>
            </a:r>
            <a:r>
              <a:rPr lang="sk-SK" sz="2000" cap="all" dirty="0" smtClean="0">
                <a:ln w="0"/>
                <a:cs typeface="Arial"/>
              </a:rPr>
              <a:t/>
            </a:r>
            <a:br>
              <a:rPr lang="sk-SK" sz="2000" cap="all" dirty="0" smtClean="0">
                <a:ln w="0"/>
                <a:cs typeface="Arial"/>
              </a:rPr>
            </a:br>
            <a:r>
              <a:rPr lang="sk-SK" sz="1000" cap="all" dirty="0" smtClean="0">
                <a:ln w="0"/>
                <a:cs typeface="Arial"/>
              </a:rPr>
              <a:t/>
            </a:r>
            <a:br>
              <a:rPr lang="sk-SK" sz="1000" cap="all" dirty="0" smtClean="0">
                <a:ln w="0"/>
                <a:cs typeface="Arial"/>
              </a:rPr>
            </a:br>
            <a:r>
              <a:rPr lang="sk-SK" sz="1000" cap="all" dirty="0" smtClean="0">
                <a:ln w="0"/>
                <a:cs typeface="Arial"/>
              </a:rPr>
              <a:t/>
            </a:r>
            <a:br>
              <a:rPr lang="sk-SK" sz="1000" cap="all" dirty="0" smtClean="0">
                <a:ln w="0"/>
                <a:cs typeface="Arial"/>
              </a:rPr>
            </a:br>
            <a:r>
              <a:rPr lang="sk-SK" sz="5300" b="1" cap="all" dirty="0">
                <a:ln w="0"/>
                <a:solidFill>
                  <a:srgbClr val="55B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Výročná </a:t>
            </a:r>
            <a:r>
              <a:rPr lang="sk-SK" sz="5300" b="1" cap="all" dirty="0" smtClean="0">
                <a:ln w="0"/>
                <a:solidFill>
                  <a:srgbClr val="55B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konferencia</a:t>
            </a:r>
            <a:r>
              <a:rPr lang="sk-SK" b="1" cap="all" dirty="0" smtClean="0">
                <a:ln w="0"/>
                <a:solidFill>
                  <a:srgbClr val="55B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sk-SK" b="1" cap="all" dirty="0" smtClean="0">
                <a:ln w="0"/>
                <a:solidFill>
                  <a:srgbClr val="55B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sk-SK" sz="3100" b="1" cap="all" dirty="0">
                <a:ln w="0"/>
                <a:solidFill>
                  <a:srgbClr val="55B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sk-SK" sz="3100" b="1" cap="all" dirty="0">
                <a:ln w="0"/>
                <a:solidFill>
                  <a:srgbClr val="55B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sk-SK" sz="3100" cap="all" dirty="0">
                <a:ln w="0"/>
                <a:solidFill>
                  <a:srgbClr val="55B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15. decembra </a:t>
            </a:r>
            <a:r>
              <a:rPr lang="sk-SK" sz="3100" cap="all" dirty="0" smtClean="0">
                <a:ln w="0"/>
                <a:solidFill>
                  <a:srgbClr val="55B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2015</a:t>
            </a:r>
            <a:r>
              <a:rPr lang="sk-SK" sz="2400" cap="all" dirty="0" smtClean="0">
                <a:ln w="0"/>
                <a:cs typeface="Arial"/>
              </a:rPr>
              <a:t/>
            </a:r>
            <a:br>
              <a:rPr lang="sk-SK" sz="2400" cap="all" dirty="0" smtClean="0">
                <a:ln w="0"/>
                <a:cs typeface="Arial"/>
              </a:rPr>
            </a:br>
            <a:endParaRPr lang="sk-SK" sz="1800" dirty="0"/>
          </a:p>
        </p:txBody>
      </p:sp>
    </p:spTree>
    <p:extLst>
      <p:ext uri="{BB962C8B-B14F-4D97-AF65-F5344CB8AC3E}">
        <p14:creationId xmlns:p14="http://schemas.microsoft.com/office/powerpoint/2010/main" val="3290849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8052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sk-SK" sz="2200" b="1" dirty="0" smtClean="0">
                <a:solidFill>
                  <a:srgbClr val="55B848"/>
                </a:solidFill>
                <a:cs typeface="Tahoma" pitchFamily="34" charset="0"/>
              </a:rPr>
              <a:t>PLÁNOVANÉ VÝZVY V ROKU 2016</a:t>
            </a:r>
            <a:endParaRPr lang="sk-SK" sz="2200" b="1" dirty="0">
              <a:solidFill>
                <a:srgbClr val="55B848"/>
              </a:solidFill>
              <a:cs typeface="Tahoma" pitchFamily="34" charset="0"/>
            </a:endParaRPr>
          </a:p>
          <a:p>
            <a:pPr marL="182563" indent="-182563">
              <a:tabLst>
                <a:tab pos="8047038" algn="l"/>
              </a:tabLst>
            </a:pPr>
            <a:endParaRPr lang="sk-SK" sz="1400" b="1" dirty="0" smtClean="0"/>
          </a:p>
          <a:p>
            <a:pPr marL="0" indent="0">
              <a:buNone/>
              <a:tabLst>
                <a:tab pos="8047038" algn="l"/>
              </a:tabLst>
            </a:pPr>
            <a:r>
              <a:rPr lang="sk-SK" sz="1800" b="1" dirty="0" smtClean="0"/>
              <a:t>Špecifický cieľ: 1.1.1 </a:t>
            </a:r>
            <a:r>
              <a:rPr lang="sk-SK" sz="1800" b="1" dirty="0"/>
              <a:t>Zvýšenie miery zhodnocovania odpadov so zameraním na ich prípravu na opätovné použitie a recykláciu a podpora predchádzania vzniku </a:t>
            </a:r>
            <a:r>
              <a:rPr lang="sk-SK" sz="1800" b="1" dirty="0" smtClean="0"/>
              <a:t>odpadov</a:t>
            </a:r>
          </a:p>
          <a:p>
            <a:pPr marL="0" indent="0">
              <a:spcBef>
                <a:spcPts val="0"/>
              </a:spcBef>
              <a:buNone/>
              <a:tabLst>
                <a:tab pos="8047038" algn="l"/>
              </a:tabLst>
            </a:pPr>
            <a:endParaRPr lang="sk-SK" sz="1500" dirty="0"/>
          </a:p>
          <a:p>
            <a:pPr>
              <a:spcBef>
                <a:spcPts val="0"/>
              </a:spcBef>
              <a:tabLst>
                <a:tab pos="8047038" algn="l"/>
              </a:tabLst>
            </a:pPr>
            <a:r>
              <a:rPr lang="sk-SK" sz="1700" b="1" dirty="0" smtClean="0">
                <a:solidFill>
                  <a:srgbClr val="55B848"/>
                </a:solidFill>
                <a:cs typeface="Tahoma" pitchFamily="34" charset="0"/>
              </a:rPr>
              <a:t>Výzva </a:t>
            </a:r>
            <a:r>
              <a:rPr lang="sk-SK" sz="1700" b="1" dirty="0">
                <a:solidFill>
                  <a:srgbClr val="55B848"/>
                </a:solidFill>
                <a:cs typeface="Tahoma" pitchFamily="34" charset="0"/>
              </a:rPr>
              <a:t>zameraná na podporu predchádzania vzniku biologicky rozložiteľných komunálnych odpadov </a:t>
            </a:r>
            <a:endParaRPr lang="sk-SK" sz="1700" b="1" dirty="0" smtClean="0">
              <a:solidFill>
                <a:srgbClr val="55B848"/>
              </a:solidFill>
              <a:cs typeface="Tahoma" pitchFamily="34" charset="0"/>
            </a:endParaRPr>
          </a:p>
          <a:p>
            <a:pPr>
              <a:spcBef>
                <a:spcPts val="0"/>
              </a:spcBef>
              <a:tabLst>
                <a:tab pos="8047038" algn="l"/>
              </a:tabLst>
            </a:pPr>
            <a:r>
              <a:rPr lang="sk-SK" sz="1500" dirty="0" smtClean="0">
                <a:ln w="0"/>
                <a:solidFill>
                  <a:schemeClr val="tx1"/>
                </a:solidFill>
                <a:cs typeface="Arial"/>
              </a:rPr>
              <a:t>Plánovaný </a:t>
            </a:r>
            <a:r>
              <a:rPr lang="sk-SK" sz="1500" dirty="0">
                <a:ln w="0"/>
                <a:solidFill>
                  <a:schemeClr val="tx1"/>
                </a:solidFill>
                <a:cs typeface="Arial"/>
              </a:rPr>
              <a:t>objem alokácie: </a:t>
            </a:r>
            <a:r>
              <a:rPr lang="sk-SK" sz="1500" b="1" dirty="0">
                <a:ln w="0"/>
                <a:solidFill>
                  <a:schemeClr val="tx1"/>
                </a:solidFill>
                <a:cs typeface="Arial"/>
              </a:rPr>
              <a:t>20 mil. € </a:t>
            </a:r>
            <a:endParaRPr lang="sk-SK" sz="1500" b="1" dirty="0" smtClean="0">
              <a:ln w="0"/>
              <a:cs typeface="Arial"/>
            </a:endParaRPr>
          </a:p>
          <a:p>
            <a:pPr>
              <a:spcBef>
                <a:spcPts val="0"/>
              </a:spcBef>
              <a:tabLst>
                <a:tab pos="8047038" algn="l"/>
              </a:tabLst>
            </a:pPr>
            <a:r>
              <a:rPr lang="sk-SK" sz="1500" dirty="0" smtClean="0">
                <a:ln w="0"/>
                <a:solidFill>
                  <a:schemeClr val="tx1"/>
                </a:solidFill>
                <a:cs typeface="Arial"/>
              </a:rPr>
              <a:t>Plánovaný </a:t>
            </a:r>
            <a:r>
              <a:rPr lang="sk-SK" sz="1500" dirty="0">
                <a:ln w="0"/>
                <a:solidFill>
                  <a:schemeClr val="tx1"/>
                </a:solidFill>
                <a:cs typeface="Arial"/>
              </a:rPr>
              <a:t>termín vyhlásenia: </a:t>
            </a:r>
            <a:r>
              <a:rPr lang="sk-SK" sz="1500" b="1" dirty="0">
                <a:ln w="0"/>
                <a:solidFill>
                  <a:schemeClr val="tx1"/>
                </a:solidFill>
                <a:cs typeface="Arial"/>
              </a:rPr>
              <a:t>10/2016</a:t>
            </a:r>
          </a:p>
          <a:p>
            <a:pPr marL="182563" indent="-182563">
              <a:tabLst>
                <a:tab pos="8047038" algn="l"/>
              </a:tabLst>
            </a:pPr>
            <a:endParaRPr lang="sk-SK" sz="1500" b="1" u="sng" dirty="0">
              <a:ln w="0"/>
              <a:cs typeface="Arial"/>
            </a:endParaRPr>
          </a:p>
          <a:p>
            <a:pPr>
              <a:spcBef>
                <a:spcPts val="0"/>
              </a:spcBef>
              <a:tabLst>
                <a:tab pos="8047038" algn="l"/>
              </a:tabLst>
            </a:pPr>
            <a:r>
              <a:rPr lang="sk-SK" sz="1700" b="1" dirty="0">
                <a:solidFill>
                  <a:srgbClr val="55B848"/>
                </a:solidFill>
                <a:cs typeface="Tahoma" pitchFamily="34" charset="0"/>
              </a:rPr>
              <a:t>Výzva zameraná na zhodnocovanie so zameraním na recykláciu nie nebezpečných odpadov vrátane podpory systémov triedeného zberu </a:t>
            </a:r>
            <a:r>
              <a:rPr lang="sk-SK" sz="1700" b="1" dirty="0" smtClean="0">
                <a:solidFill>
                  <a:srgbClr val="55B848"/>
                </a:solidFill>
                <a:cs typeface="Tahoma" pitchFamily="34" charset="0"/>
              </a:rPr>
              <a:t>komunálnych odpadov</a:t>
            </a:r>
            <a:br>
              <a:rPr lang="sk-SK" sz="1700" b="1" dirty="0" smtClean="0">
                <a:solidFill>
                  <a:srgbClr val="55B848"/>
                </a:solidFill>
                <a:cs typeface="Tahoma" pitchFamily="34" charset="0"/>
              </a:rPr>
            </a:br>
            <a:r>
              <a:rPr lang="sk-SK" sz="1700" b="1" dirty="0" smtClean="0">
                <a:solidFill>
                  <a:srgbClr val="55B848"/>
                </a:solidFill>
                <a:cs typeface="Tahoma" pitchFamily="34" charset="0"/>
              </a:rPr>
              <a:t>– </a:t>
            </a:r>
            <a:r>
              <a:rPr lang="sk-SK" sz="1700" b="1" dirty="0">
                <a:solidFill>
                  <a:srgbClr val="55B848"/>
                </a:solidFill>
                <a:cs typeface="Tahoma" pitchFamily="34" charset="0"/>
              </a:rPr>
              <a:t>mimo schémy štátnej </a:t>
            </a:r>
            <a:r>
              <a:rPr lang="sk-SK" sz="1700" b="1" dirty="0" smtClean="0">
                <a:solidFill>
                  <a:srgbClr val="55B848"/>
                </a:solidFill>
                <a:cs typeface="Tahoma" pitchFamily="34" charset="0"/>
              </a:rPr>
              <a:t>pomoci, </a:t>
            </a:r>
            <a:r>
              <a:rPr lang="sk-SK" sz="1700" b="1" dirty="0">
                <a:solidFill>
                  <a:srgbClr val="55B848"/>
                </a:solidFill>
                <a:cs typeface="Tahoma" pitchFamily="34" charset="0"/>
              </a:rPr>
              <a:t>schéma pre miestne infraštruktúry</a:t>
            </a:r>
          </a:p>
          <a:p>
            <a:pPr>
              <a:spcBef>
                <a:spcPts val="0"/>
              </a:spcBef>
              <a:tabLst>
                <a:tab pos="8047038" algn="l"/>
              </a:tabLst>
            </a:pPr>
            <a:r>
              <a:rPr lang="sk-SK" sz="1500" dirty="0">
                <a:ln w="0"/>
                <a:cs typeface="Arial"/>
              </a:rPr>
              <a:t>Plánovaný objem alokácie: </a:t>
            </a:r>
            <a:r>
              <a:rPr lang="sk-SK" sz="1500" b="1" dirty="0" smtClean="0">
                <a:ln w="0"/>
                <a:cs typeface="Arial"/>
              </a:rPr>
              <a:t>120 </a:t>
            </a:r>
            <a:r>
              <a:rPr lang="sk-SK" sz="1500" b="1" dirty="0">
                <a:ln w="0"/>
                <a:cs typeface="Arial"/>
              </a:rPr>
              <a:t>mil. € </a:t>
            </a:r>
          </a:p>
          <a:p>
            <a:pPr>
              <a:spcBef>
                <a:spcPts val="0"/>
              </a:spcBef>
              <a:tabLst>
                <a:tab pos="8047038" algn="l"/>
              </a:tabLst>
            </a:pPr>
            <a:r>
              <a:rPr lang="sk-SK" sz="1500" dirty="0">
                <a:ln w="0"/>
                <a:cs typeface="Arial"/>
              </a:rPr>
              <a:t>Plánovaný termín vyhlásenia: </a:t>
            </a:r>
            <a:r>
              <a:rPr lang="sk-SK" sz="1500" b="1" dirty="0">
                <a:ln w="0"/>
                <a:cs typeface="Arial"/>
              </a:rPr>
              <a:t>01/2016</a:t>
            </a:r>
          </a:p>
          <a:p>
            <a:pPr marL="182563" indent="-182563">
              <a:tabLst>
                <a:tab pos="8047038" algn="l"/>
              </a:tabLst>
            </a:pPr>
            <a:endParaRPr lang="sk-SK" sz="1500" b="1" u="sng" dirty="0" smtClean="0">
              <a:ln w="0"/>
              <a:cs typeface="Arial"/>
            </a:endParaRPr>
          </a:p>
          <a:p>
            <a:pPr>
              <a:spcBef>
                <a:spcPts val="0"/>
              </a:spcBef>
              <a:tabLst>
                <a:tab pos="8047038" algn="l"/>
              </a:tabLst>
            </a:pPr>
            <a:r>
              <a:rPr lang="sk-SK" sz="1700" b="1" dirty="0">
                <a:solidFill>
                  <a:srgbClr val="55B848"/>
                </a:solidFill>
                <a:cs typeface="Tahoma" pitchFamily="34" charset="0"/>
              </a:rPr>
              <a:t>Výzva zameraná na zhodnocovanie so zameraním na recykláciu nie nebezpečných odpadov vrátane podpory systémov triedeného zberu komunálnych odpadov</a:t>
            </a:r>
            <a:r>
              <a:rPr lang="sk-SK" sz="1700" b="1" dirty="0" smtClean="0">
                <a:solidFill>
                  <a:srgbClr val="55B848"/>
                </a:solidFill>
                <a:cs typeface="Tahoma" pitchFamily="34" charset="0"/>
              </a:rPr>
              <a:t/>
            </a:r>
            <a:br>
              <a:rPr lang="sk-SK" sz="1700" b="1" dirty="0" smtClean="0">
                <a:solidFill>
                  <a:srgbClr val="55B848"/>
                </a:solidFill>
                <a:cs typeface="Tahoma" pitchFamily="34" charset="0"/>
              </a:rPr>
            </a:br>
            <a:r>
              <a:rPr lang="sk-SK" sz="1700" b="1" dirty="0" smtClean="0">
                <a:solidFill>
                  <a:srgbClr val="55B848"/>
                </a:solidFill>
                <a:cs typeface="Tahoma" pitchFamily="34" charset="0"/>
              </a:rPr>
              <a:t>– </a:t>
            </a:r>
            <a:r>
              <a:rPr lang="sk-SK" sz="1700" b="1" dirty="0">
                <a:solidFill>
                  <a:srgbClr val="55B848"/>
                </a:solidFill>
                <a:cs typeface="Tahoma" pitchFamily="34" charset="0"/>
              </a:rPr>
              <a:t>schéma regionálnej štátnej </a:t>
            </a:r>
            <a:r>
              <a:rPr lang="sk-SK" sz="1700" b="1" dirty="0" smtClean="0">
                <a:solidFill>
                  <a:srgbClr val="55B848"/>
                </a:solidFill>
                <a:cs typeface="Tahoma" pitchFamily="34" charset="0"/>
              </a:rPr>
              <a:t>pomoci</a:t>
            </a:r>
          </a:p>
          <a:p>
            <a:pPr>
              <a:spcBef>
                <a:spcPts val="0"/>
              </a:spcBef>
              <a:tabLst>
                <a:tab pos="8047038" algn="l"/>
              </a:tabLst>
            </a:pPr>
            <a:r>
              <a:rPr lang="sk-SK" sz="1500" dirty="0" smtClean="0">
                <a:ln w="0"/>
                <a:cs typeface="Arial"/>
              </a:rPr>
              <a:t>Plánovaný objem alokácie: </a:t>
            </a:r>
            <a:r>
              <a:rPr lang="sk-SK" sz="1500" b="1" dirty="0" smtClean="0">
                <a:ln w="0"/>
                <a:cs typeface="Arial"/>
              </a:rPr>
              <a:t>100 mil. € </a:t>
            </a:r>
          </a:p>
          <a:p>
            <a:pPr>
              <a:spcBef>
                <a:spcPts val="0"/>
              </a:spcBef>
              <a:tabLst>
                <a:tab pos="8047038" algn="l"/>
              </a:tabLst>
            </a:pPr>
            <a:r>
              <a:rPr lang="sk-SK" sz="1500" dirty="0" smtClean="0">
                <a:ln w="0"/>
                <a:cs typeface="Arial"/>
              </a:rPr>
              <a:t>Plánovaný </a:t>
            </a:r>
            <a:r>
              <a:rPr lang="sk-SK" sz="1500" dirty="0">
                <a:ln w="0"/>
                <a:cs typeface="Arial"/>
              </a:rPr>
              <a:t>termín vyhlásenia: </a:t>
            </a:r>
            <a:r>
              <a:rPr lang="sk-SK" sz="1500" b="1" dirty="0">
                <a:ln w="0"/>
                <a:cs typeface="Arial"/>
              </a:rPr>
              <a:t>02/2016</a:t>
            </a: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97D0C-7238-4109-A26B-BD75EB33D0D4}" type="slidenum">
              <a:rPr lang="sk-SK" smtClean="0"/>
              <a:pPr/>
              <a:t>10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17342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8052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k-SK" b="1" dirty="0" smtClean="0">
                <a:solidFill>
                  <a:srgbClr val="55B848"/>
                </a:solidFill>
                <a:cs typeface="Tahoma" pitchFamily="34" charset="0"/>
              </a:rPr>
              <a:t>PLÁNOVANÉ VÝZVY V ROKU 2016</a:t>
            </a:r>
            <a:endParaRPr lang="sk-SK" b="1" dirty="0">
              <a:solidFill>
                <a:srgbClr val="55B848"/>
              </a:solidFill>
              <a:cs typeface="Tahoma" pitchFamily="34" charset="0"/>
            </a:endParaRPr>
          </a:p>
          <a:p>
            <a:pPr marL="182563" indent="-182563">
              <a:tabLst>
                <a:tab pos="8047038" algn="l"/>
              </a:tabLst>
            </a:pPr>
            <a:endParaRPr lang="sk-SK" sz="1400" b="1" dirty="0" smtClean="0"/>
          </a:p>
          <a:p>
            <a:pPr marL="0" indent="0">
              <a:buNone/>
              <a:tabLst>
                <a:tab pos="8047038" algn="l"/>
              </a:tabLst>
            </a:pPr>
            <a:r>
              <a:rPr lang="sk-SK" sz="1700" b="1" dirty="0" smtClean="0"/>
              <a:t>Špecifický cieľ: 1.1.1 </a:t>
            </a:r>
            <a:r>
              <a:rPr lang="sk-SK" sz="1700" b="1" dirty="0"/>
              <a:t>Zvýšenie miery zhodnocovania odpadov so zameraním na ich prípravu na opätovné použitie a recykláciu a podpora predchádzania vzniku </a:t>
            </a:r>
            <a:r>
              <a:rPr lang="sk-SK" sz="1700" b="1" dirty="0" smtClean="0"/>
              <a:t>odpadov</a:t>
            </a:r>
          </a:p>
          <a:p>
            <a:pPr marL="0" indent="0">
              <a:buNone/>
              <a:tabLst>
                <a:tab pos="8047038" algn="l"/>
              </a:tabLst>
            </a:pPr>
            <a:endParaRPr lang="sk-SK" sz="1400" b="1" u="sng" dirty="0">
              <a:ln w="0"/>
              <a:cs typeface="Arial"/>
            </a:endParaRPr>
          </a:p>
          <a:p>
            <a:pPr>
              <a:spcBef>
                <a:spcPts val="0"/>
              </a:spcBef>
              <a:tabLst>
                <a:tab pos="8047038" algn="l"/>
              </a:tabLst>
            </a:pPr>
            <a:r>
              <a:rPr lang="sk-SK" sz="1600" b="1" dirty="0">
                <a:solidFill>
                  <a:srgbClr val="55B848"/>
                </a:solidFill>
                <a:cs typeface="Tahoma" pitchFamily="34" charset="0"/>
              </a:rPr>
              <a:t>Výzva zameraná na prípravu na opätovné použite a </a:t>
            </a:r>
            <a:r>
              <a:rPr lang="sk-SK" sz="1600" b="1" dirty="0" smtClean="0">
                <a:solidFill>
                  <a:srgbClr val="55B848"/>
                </a:solidFill>
                <a:cs typeface="Tahoma" pitchFamily="34" charset="0"/>
              </a:rPr>
              <a:t>recykláciu </a:t>
            </a:r>
            <a:r>
              <a:rPr lang="sk-SK" sz="1600" b="1" dirty="0">
                <a:solidFill>
                  <a:srgbClr val="55B848"/>
                </a:solidFill>
                <a:cs typeface="Tahoma" pitchFamily="34" charset="0"/>
              </a:rPr>
              <a:t>nebezpečných odpadov</a:t>
            </a:r>
          </a:p>
          <a:p>
            <a:pPr>
              <a:spcBef>
                <a:spcPts val="0"/>
              </a:spcBef>
              <a:tabLst>
                <a:tab pos="8047038" algn="l"/>
              </a:tabLst>
            </a:pPr>
            <a:r>
              <a:rPr lang="sk-SK" sz="1400" dirty="0">
                <a:ln w="0"/>
                <a:cs typeface="Arial"/>
              </a:rPr>
              <a:t>Plánovaný objem alokácie: </a:t>
            </a:r>
            <a:r>
              <a:rPr lang="sk-SK" sz="1400" b="1" dirty="0">
                <a:ln w="0"/>
                <a:cs typeface="Arial"/>
              </a:rPr>
              <a:t>84 mil. € </a:t>
            </a:r>
          </a:p>
          <a:p>
            <a:pPr>
              <a:spcBef>
                <a:spcPts val="0"/>
              </a:spcBef>
              <a:tabLst>
                <a:tab pos="8047038" algn="l"/>
              </a:tabLst>
            </a:pPr>
            <a:r>
              <a:rPr lang="sk-SK" sz="1400" dirty="0">
                <a:ln w="0"/>
                <a:cs typeface="Arial"/>
              </a:rPr>
              <a:t>Plánovaný termín vyhlásenia: </a:t>
            </a:r>
            <a:r>
              <a:rPr lang="sk-SK" sz="1400" b="1" dirty="0">
                <a:ln w="0"/>
                <a:cs typeface="Arial"/>
              </a:rPr>
              <a:t>02/2016</a:t>
            </a:r>
          </a:p>
          <a:p>
            <a:pPr marL="182563" indent="-182563">
              <a:tabLst>
                <a:tab pos="8047038" algn="l"/>
              </a:tabLst>
            </a:pPr>
            <a:endParaRPr lang="sk-SK" sz="1400" b="1" u="sng" dirty="0">
              <a:ln w="0"/>
              <a:cs typeface="Arial"/>
            </a:endParaRPr>
          </a:p>
          <a:p>
            <a:pPr>
              <a:spcBef>
                <a:spcPts val="0"/>
              </a:spcBef>
              <a:tabLst>
                <a:tab pos="8047038" algn="l"/>
              </a:tabLst>
            </a:pPr>
            <a:r>
              <a:rPr lang="sk-SK" sz="1600" b="1" dirty="0">
                <a:solidFill>
                  <a:srgbClr val="55B848"/>
                </a:solidFill>
                <a:cs typeface="Tahoma" pitchFamily="34" charset="0"/>
              </a:rPr>
              <a:t>Výzva zameraná na vybudovanie a zavedenie jednotného environmentálneho monitorovacieho a informačného systému v odpadovom hospodárstve</a:t>
            </a:r>
          </a:p>
          <a:p>
            <a:pPr>
              <a:spcBef>
                <a:spcPts val="0"/>
              </a:spcBef>
              <a:tabLst>
                <a:tab pos="8047038" algn="l"/>
              </a:tabLst>
            </a:pPr>
            <a:r>
              <a:rPr lang="sk-SK" sz="1400" dirty="0">
                <a:ln w="0"/>
                <a:cs typeface="Arial"/>
              </a:rPr>
              <a:t>Plánovaný objem alokácie: </a:t>
            </a:r>
            <a:r>
              <a:rPr lang="sk-SK" sz="1400" b="1" dirty="0">
                <a:ln w="0"/>
                <a:cs typeface="Arial"/>
              </a:rPr>
              <a:t>16 mil. € </a:t>
            </a:r>
          </a:p>
          <a:p>
            <a:pPr>
              <a:spcBef>
                <a:spcPts val="0"/>
              </a:spcBef>
              <a:tabLst>
                <a:tab pos="8047038" algn="l"/>
              </a:tabLst>
            </a:pPr>
            <a:r>
              <a:rPr lang="sk-SK" sz="1400" dirty="0">
                <a:ln w="0"/>
                <a:cs typeface="Arial"/>
              </a:rPr>
              <a:t>Plánovaný termín vyhlásenia: </a:t>
            </a:r>
            <a:r>
              <a:rPr lang="sk-SK" sz="1400" b="1" dirty="0">
                <a:ln w="0"/>
                <a:cs typeface="Arial"/>
              </a:rPr>
              <a:t>02/2016</a:t>
            </a:r>
          </a:p>
          <a:p>
            <a:pPr marL="182563" indent="-182563">
              <a:tabLst>
                <a:tab pos="8047038" algn="l"/>
              </a:tabLst>
            </a:pPr>
            <a:endParaRPr lang="sk-SK" sz="1400" b="1" u="sng" dirty="0" smtClean="0">
              <a:ln w="0"/>
              <a:cs typeface="Arial"/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97D0C-7238-4109-A26B-BD75EB33D0D4}" type="slidenum">
              <a:rPr lang="sk-SK" smtClean="0"/>
              <a:pPr/>
              <a:t>11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304732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8052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sk-SK" b="1" dirty="0" smtClean="0">
                <a:solidFill>
                  <a:srgbClr val="55B848"/>
                </a:solidFill>
                <a:cs typeface="Tahoma" pitchFamily="34" charset="0"/>
              </a:rPr>
              <a:t>PLÁNOVANÉ VÝZVY V ROKU 2016</a:t>
            </a:r>
            <a:endParaRPr lang="sk-SK" b="1" dirty="0">
              <a:solidFill>
                <a:srgbClr val="55B848"/>
              </a:solidFill>
              <a:cs typeface="Tahoma" pitchFamily="34" charset="0"/>
            </a:endParaRPr>
          </a:p>
          <a:p>
            <a:pPr marL="182563" indent="-182563">
              <a:tabLst>
                <a:tab pos="8047038" algn="l"/>
              </a:tabLst>
            </a:pPr>
            <a:endParaRPr lang="sk-SK" sz="1400" b="1" dirty="0" smtClean="0"/>
          </a:p>
          <a:p>
            <a:pPr marL="0" indent="0">
              <a:buNone/>
              <a:tabLst>
                <a:tab pos="8047038" algn="l"/>
              </a:tabLst>
            </a:pPr>
            <a:r>
              <a:rPr lang="sk-SK" sz="1700" b="1" dirty="0"/>
              <a:t>Špecifický cieľ: 1.2.1 Zlepšenie odvádzania a čistenia komunálnych odpadových vôd v aglomeráciách nad 2 000 EO v zmysle záväzkov SR voči EÚ</a:t>
            </a:r>
          </a:p>
          <a:p>
            <a:pPr marL="182563" indent="-182563">
              <a:tabLst>
                <a:tab pos="8047038" algn="l"/>
              </a:tabLst>
            </a:pPr>
            <a:endParaRPr lang="sk-SK" sz="1500" dirty="0" smtClean="0"/>
          </a:p>
          <a:p>
            <a:pPr>
              <a:spcBef>
                <a:spcPts val="0"/>
              </a:spcBef>
              <a:tabLst>
                <a:tab pos="8047038" algn="l"/>
              </a:tabLst>
            </a:pPr>
            <a:r>
              <a:rPr lang="sk-SK" sz="1600" b="1" dirty="0">
                <a:solidFill>
                  <a:srgbClr val="55B848"/>
                </a:solidFill>
                <a:cs typeface="Tahoma" pitchFamily="34" charset="0"/>
              </a:rPr>
              <a:t>Výzva zameraná na </a:t>
            </a:r>
            <a:r>
              <a:rPr lang="sk-SK" sz="1600" b="1" dirty="0" smtClean="0">
                <a:solidFill>
                  <a:srgbClr val="55B848"/>
                </a:solidFill>
                <a:cs typeface="Tahoma" pitchFamily="34" charset="0"/>
              </a:rPr>
              <a:t>podporu </a:t>
            </a:r>
            <a:r>
              <a:rPr lang="sk-SK" sz="1600" b="1" dirty="0">
                <a:solidFill>
                  <a:srgbClr val="55B848"/>
                </a:solidFill>
                <a:cs typeface="Tahoma" pitchFamily="34" charset="0"/>
              </a:rPr>
              <a:t>realizácie infraštruktúry v oblasti </a:t>
            </a:r>
            <a:r>
              <a:rPr lang="sk-SK" sz="1600" b="1" dirty="0" err="1">
                <a:solidFill>
                  <a:srgbClr val="55B848"/>
                </a:solidFill>
                <a:cs typeface="Tahoma" pitchFamily="34" charset="0"/>
              </a:rPr>
              <a:t>odkanalizovania</a:t>
            </a:r>
            <a:r>
              <a:rPr lang="sk-SK" sz="1600" b="1" dirty="0">
                <a:solidFill>
                  <a:srgbClr val="55B848"/>
                </a:solidFill>
                <a:cs typeface="Tahoma" pitchFamily="34" charset="0"/>
              </a:rPr>
              <a:t> a čistenia odpadových vôd, ktoré prispejú k zlepšeniu kvality vody v chránených vodohospodárskych oblastiach</a:t>
            </a:r>
          </a:p>
          <a:p>
            <a:pPr>
              <a:spcBef>
                <a:spcPts val="0"/>
              </a:spcBef>
              <a:tabLst>
                <a:tab pos="8047038" algn="l"/>
              </a:tabLst>
            </a:pPr>
            <a:r>
              <a:rPr lang="sk-SK" sz="1400" dirty="0">
                <a:ln w="0"/>
                <a:cs typeface="Arial"/>
              </a:rPr>
              <a:t>Plánovaný objem alokácie: </a:t>
            </a:r>
            <a:r>
              <a:rPr lang="sk-SK" sz="1400" b="1" dirty="0">
                <a:ln w="0"/>
                <a:cs typeface="Arial"/>
              </a:rPr>
              <a:t>23 mil. € </a:t>
            </a:r>
          </a:p>
          <a:p>
            <a:pPr>
              <a:spcBef>
                <a:spcPts val="0"/>
              </a:spcBef>
              <a:tabLst>
                <a:tab pos="8047038" algn="l"/>
              </a:tabLst>
            </a:pPr>
            <a:r>
              <a:rPr lang="sk-SK" sz="1400" dirty="0">
                <a:ln w="0"/>
                <a:cs typeface="Arial"/>
              </a:rPr>
              <a:t>Plánovaný termín vyhlásenia: </a:t>
            </a:r>
            <a:r>
              <a:rPr lang="sk-SK" sz="1400" b="1" dirty="0">
                <a:ln w="0"/>
                <a:cs typeface="Arial"/>
              </a:rPr>
              <a:t>06/2016</a:t>
            </a:r>
          </a:p>
          <a:p>
            <a:pPr marL="182563" indent="-182563">
              <a:tabLst>
                <a:tab pos="8047038" algn="l"/>
              </a:tabLst>
            </a:pPr>
            <a:endParaRPr lang="sk-SK" sz="1500" b="1" u="sng" dirty="0" smtClean="0">
              <a:ln w="0"/>
              <a:cs typeface="Arial"/>
            </a:endParaRPr>
          </a:p>
          <a:p>
            <a:pPr marL="0" indent="0">
              <a:buNone/>
              <a:tabLst>
                <a:tab pos="8047038" algn="l"/>
              </a:tabLst>
            </a:pPr>
            <a:r>
              <a:rPr lang="sk-SK" sz="1700" b="1" dirty="0"/>
              <a:t>Špecifický cieľ: 1.2.2 Zvýšenie spoľahlivosti úpravy vody odoberanej z veľkokapacitných zdrojov povrchových vôd v záujme zvýšenia bezpečnosti dodávky pitnej vody verejnými </a:t>
            </a:r>
            <a:r>
              <a:rPr lang="sk-SK" sz="1700" b="1" dirty="0" smtClean="0"/>
              <a:t>vodovodmi</a:t>
            </a:r>
          </a:p>
          <a:p>
            <a:pPr marL="182563" indent="-182563">
              <a:tabLst>
                <a:tab pos="8047038" algn="l"/>
              </a:tabLst>
            </a:pPr>
            <a:endParaRPr lang="sk-SK" sz="1400" b="1" u="sng" dirty="0">
              <a:ln w="0"/>
              <a:cs typeface="Arial"/>
            </a:endParaRPr>
          </a:p>
          <a:p>
            <a:pPr>
              <a:spcBef>
                <a:spcPts val="0"/>
              </a:spcBef>
              <a:tabLst>
                <a:tab pos="8047038" algn="l"/>
              </a:tabLst>
            </a:pPr>
            <a:r>
              <a:rPr lang="sk-SK" sz="1600" b="1" dirty="0">
                <a:solidFill>
                  <a:srgbClr val="55B848"/>
                </a:solidFill>
                <a:cs typeface="Tahoma" pitchFamily="34" charset="0"/>
              </a:rPr>
              <a:t>Výzva zameraná na intenzifikáciu a modernizáciu existujúcich úpravní povrchových vôd </a:t>
            </a:r>
          </a:p>
          <a:p>
            <a:pPr>
              <a:spcBef>
                <a:spcPts val="0"/>
              </a:spcBef>
              <a:tabLst>
                <a:tab pos="8047038" algn="l"/>
              </a:tabLst>
            </a:pPr>
            <a:r>
              <a:rPr lang="sk-SK" sz="1400" dirty="0">
                <a:ln w="0"/>
                <a:cs typeface="Arial"/>
              </a:rPr>
              <a:t>Plánovaný objem alokácie: </a:t>
            </a:r>
            <a:r>
              <a:rPr lang="sk-SK" sz="1400" b="1" dirty="0" smtClean="0">
                <a:ln w="0"/>
                <a:cs typeface="Arial"/>
              </a:rPr>
              <a:t>25 </a:t>
            </a:r>
            <a:r>
              <a:rPr lang="sk-SK" sz="1400" b="1" dirty="0">
                <a:ln w="0"/>
                <a:cs typeface="Arial"/>
              </a:rPr>
              <a:t>mil. € </a:t>
            </a:r>
          </a:p>
          <a:p>
            <a:pPr>
              <a:spcBef>
                <a:spcPts val="0"/>
              </a:spcBef>
              <a:tabLst>
                <a:tab pos="8047038" algn="l"/>
              </a:tabLst>
            </a:pPr>
            <a:r>
              <a:rPr lang="sk-SK" sz="1400" dirty="0">
                <a:ln w="0"/>
                <a:cs typeface="Arial"/>
              </a:rPr>
              <a:t>Plánovaný termín vyhlásenia: </a:t>
            </a:r>
            <a:r>
              <a:rPr lang="sk-SK" sz="1400" b="1" dirty="0" smtClean="0">
                <a:ln w="0"/>
                <a:cs typeface="Arial"/>
              </a:rPr>
              <a:t>06/2016</a:t>
            </a:r>
            <a:endParaRPr lang="sk-SK" sz="1400" b="1" dirty="0">
              <a:ln w="0"/>
              <a:cs typeface="Arial"/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97D0C-7238-4109-A26B-BD75EB33D0D4}" type="slidenum">
              <a:rPr lang="sk-SK" smtClean="0"/>
              <a:pPr/>
              <a:t>12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834216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8052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k-SK" b="1" dirty="0" smtClean="0">
                <a:solidFill>
                  <a:srgbClr val="55B848"/>
                </a:solidFill>
                <a:cs typeface="Tahoma" pitchFamily="34" charset="0"/>
              </a:rPr>
              <a:t>PLÁNOVANÉ VÝZVY V ROKU 2016</a:t>
            </a:r>
            <a:endParaRPr lang="sk-SK" b="1" dirty="0">
              <a:solidFill>
                <a:srgbClr val="55B848"/>
              </a:solidFill>
              <a:cs typeface="Tahoma" pitchFamily="34" charset="0"/>
            </a:endParaRPr>
          </a:p>
          <a:p>
            <a:pPr marL="182563" indent="-182563">
              <a:tabLst>
                <a:tab pos="8047038" algn="l"/>
              </a:tabLst>
            </a:pPr>
            <a:endParaRPr lang="sk-SK" sz="1400" b="1" dirty="0" smtClean="0"/>
          </a:p>
          <a:p>
            <a:pPr marL="0" indent="0">
              <a:buNone/>
              <a:tabLst>
                <a:tab pos="8047038" algn="l"/>
              </a:tabLst>
            </a:pPr>
            <a:r>
              <a:rPr lang="sk-SK" sz="1700" b="1" dirty="0" smtClean="0"/>
              <a:t>Špecifický cieľ: 1.2.3 </a:t>
            </a:r>
            <a:r>
              <a:rPr lang="sk-SK" sz="1800" b="1" dirty="0"/>
              <a:t>Vytvorenie východísk pre stanovenie opatrení smerujúcich k dosiahnutiu dobrého stavu podzemných a povrchových </a:t>
            </a:r>
            <a:r>
              <a:rPr lang="sk-SK" sz="1800" b="1" dirty="0" smtClean="0"/>
              <a:t>vôd</a:t>
            </a:r>
            <a:endParaRPr lang="sk-SK" sz="1400" b="1" u="sng" dirty="0">
              <a:ln w="0"/>
              <a:cs typeface="Arial"/>
            </a:endParaRPr>
          </a:p>
          <a:p>
            <a:pPr>
              <a:spcBef>
                <a:spcPts val="0"/>
              </a:spcBef>
              <a:tabLst>
                <a:tab pos="8047038" algn="l"/>
              </a:tabLst>
            </a:pPr>
            <a:endParaRPr lang="sk-SK" sz="1400" b="1" dirty="0" smtClean="0">
              <a:solidFill>
                <a:srgbClr val="55B848"/>
              </a:solidFill>
              <a:cs typeface="Tahoma" pitchFamily="34" charset="0"/>
            </a:endParaRPr>
          </a:p>
          <a:p>
            <a:pPr>
              <a:spcBef>
                <a:spcPts val="0"/>
              </a:spcBef>
              <a:tabLst>
                <a:tab pos="8047038" algn="l"/>
              </a:tabLst>
            </a:pPr>
            <a:r>
              <a:rPr lang="sk-SK" sz="1600" b="1" dirty="0" smtClean="0">
                <a:solidFill>
                  <a:srgbClr val="55B848"/>
                </a:solidFill>
                <a:cs typeface="Tahoma" pitchFamily="34" charset="0"/>
              </a:rPr>
              <a:t>Výzva </a:t>
            </a:r>
            <a:r>
              <a:rPr lang="sk-SK" sz="1600" b="1" dirty="0">
                <a:solidFill>
                  <a:srgbClr val="55B848"/>
                </a:solidFill>
                <a:cs typeface="Tahoma" pitchFamily="34" charset="0"/>
              </a:rPr>
              <a:t>zameraná na </a:t>
            </a:r>
            <a:r>
              <a:rPr lang="sk-SK" sz="1600" b="1" dirty="0" smtClean="0">
                <a:solidFill>
                  <a:srgbClr val="55B848"/>
                </a:solidFill>
                <a:cs typeface="Tahoma" pitchFamily="34" charset="0"/>
              </a:rPr>
              <a:t>zabezpečenie </a:t>
            </a:r>
            <a:r>
              <a:rPr lang="sk-SK" sz="1600" b="1" dirty="0">
                <a:solidFill>
                  <a:srgbClr val="55B848"/>
                </a:solidFill>
                <a:cs typeface="Tahoma" pitchFamily="34" charset="0"/>
              </a:rPr>
              <a:t>pozdĺžnej a laterálnej kontinuity vodných tokov a odstraňovanie bariér vo vodných </a:t>
            </a:r>
            <a:r>
              <a:rPr lang="sk-SK" sz="1600" b="1" dirty="0" smtClean="0">
                <a:solidFill>
                  <a:srgbClr val="55B848"/>
                </a:solidFill>
                <a:cs typeface="Tahoma" pitchFamily="34" charset="0"/>
              </a:rPr>
              <a:t>tokoch</a:t>
            </a:r>
          </a:p>
          <a:p>
            <a:pPr>
              <a:spcBef>
                <a:spcPts val="0"/>
              </a:spcBef>
              <a:tabLst>
                <a:tab pos="8047038" algn="l"/>
              </a:tabLst>
            </a:pPr>
            <a:r>
              <a:rPr lang="sk-SK" sz="1400" dirty="0" smtClean="0">
                <a:ln w="0"/>
                <a:cs typeface="Arial"/>
              </a:rPr>
              <a:t>Plánovaný objem alokácie: </a:t>
            </a:r>
            <a:r>
              <a:rPr lang="sk-SK" sz="1400" b="1" dirty="0" smtClean="0">
                <a:ln w="0"/>
                <a:cs typeface="Arial"/>
              </a:rPr>
              <a:t>21 mil. € </a:t>
            </a:r>
          </a:p>
          <a:p>
            <a:pPr>
              <a:spcBef>
                <a:spcPts val="0"/>
              </a:spcBef>
              <a:tabLst>
                <a:tab pos="8047038" algn="l"/>
              </a:tabLst>
            </a:pPr>
            <a:r>
              <a:rPr lang="sk-SK" sz="1400" dirty="0" smtClean="0">
                <a:ln w="0"/>
                <a:cs typeface="Arial"/>
              </a:rPr>
              <a:t>Plánovaný </a:t>
            </a:r>
            <a:r>
              <a:rPr lang="sk-SK" sz="1400" dirty="0">
                <a:ln w="0"/>
                <a:cs typeface="Arial"/>
              </a:rPr>
              <a:t>termín vyhlásenia: </a:t>
            </a:r>
            <a:r>
              <a:rPr lang="sk-SK" sz="1400" b="1" dirty="0" smtClean="0">
                <a:ln w="0"/>
                <a:cs typeface="Arial"/>
              </a:rPr>
              <a:t>08/2016</a:t>
            </a:r>
            <a:endParaRPr lang="sk-SK" sz="1400" b="1" dirty="0">
              <a:ln w="0"/>
              <a:cs typeface="Arial"/>
            </a:endParaRPr>
          </a:p>
          <a:p>
            <a:pPr marL="182563" indent="-182563">
              <a:tabLst>
                <a:tab pos="8047038" algn="l"/>
              </a:tabLst>
            </a:pPr>
            <a:endParaRPr lang="sk-SK" sz="1400" b="1" u="sng" dirty="0" smtClean="0">
              <a:ln w="0"/>
              <a:cs typeface="Arial"/>
            </a:endParaRPr>
          </a:p>
          <a:p>
            <a:pPr marL="0" indent="0">
              <a:buNone/>
              <a:tabLst>
                <a:tab pos="8047038" algn="l"/>
              </a:tabLst>
            </a:pPr>
            <a:r>
              <a:rPr lang="sk-SK" sz="1700" b="1" dirty="0"/>
              <a:t>Špecifický cieľ: </a:t>
            </a:r>
            <a:r>
              <a:rPr lang="sk-SK" sz="1700" b="1" dirty="0" smtClean="0"/>
              <a:t>1.3.1 </a:t>
            </a:r>
            <a:r>
              <a:rPr lang="sk-SK" sz="1800" b="1" dirty="0"/>
              <a:t>Zlepšenie stavu ochrany druhov a biotopov a posilnenie biodiverzity, najmä rámci sústavy Natura 2000</a:t>
            </a:r>
            <a:endParaRPr lang="sk-SK" sz="1400" b="1" u="sng" dirty="0">
              <a:ln w="0"/>
              <a:cs typeface="Arial"/>
            </a:endParaRPr>
          </a:p>
          <a:p>
            <a:pPr>
              <a:spcBef>
                <a:spcPts val="0"/>
              </a:spcBef>
              <a:tabLst>
                <a:tab pos="8047038" algn="l"/>
              </a:tabLst>
            </a:pPr>
            <a:endParaRPr lang="sk-SK" sz="1400" b="1" dirty="0" smtClean="0">
              <a:solidFill>
                <a:srgbClr val="55B848"/>
              </a:solidFill>
              <a:cs typeface="Tahoma" pitchFamily="34" charset="0"/>
            </a:endParaRPr>
          </a:p>
          <a:p>
            <a:pPr>
              <a:spcBef>
                <a:spcPts val="0"/>
              </a:spcBef>
              <a:tabLst>
                <a:tab pos="8047038" algn="l"/>
              </a:tabLst>
            </a:pPr>
            <a:r>
              <a:rPr lang="sk-SK" sz="1600" b="1" dirty="0" smtClean="0">
                <a:solidFill>
                  <a:srgbClr val="55B848"/>
                </a:solidFill>
                <a:cs typeface="Tahoma" pitchFamily="34" charset="0"/>
              </a:rPr>
              <a:t>Výzva </a:t>
            </a:r>
            <a:r>
              <a:rPr lang="sk-SK" sz="1600" b="1" dirty="0">
                <a:solidFill>
                  <a:srgbClr val="55B848"/>
                </a:solidFill>
                <a:cs typeface="Tahoma" pitchFamily="34" charset="0"/>
              </a:rPr>
              <a:t>zameraná na </a:t>
            </a:r>
            <a:r>
              <a:rPr lang="sk-SK" sz="1600" b="1" dirty="0" smtClean="0">
                <a:solidFill>
                  <a:srgbClr val="55B848"/>
                </a:solidFill>
                <a:cs typeface="Tahoma" pitchFamily="34" charset="0"/>
              </a:rPr>
              <a:t>vypracovanie </a:t>
            </a:r>
            <a:r>
              <a:rPr lang="sk-SK" sz="1600" b="1" dirty="0">
                <a:solidFill>
                  <a:srgbClr val="55B848"/>
                </a:solidFill>
                <a:cs typeface="Tahoma" pitchFamily="34" charset="0"/>
              </a:rPr>
              <a:t>dokumentov starostlivosti </a:t>
            </a:r>
            <a:endParaRPr lang="sk-SK" sz="1600" b="1" dirty="0" smtClean="0">
              <a:solidFill>
                <a:srgbClr val="55B848"/>
              </a:solidFill>
              <a:cs typeface="Tahoma" pitchFamily="34" charset="0"/>
            </a:endParaRPr>
          </a:p>
          <a:p>
            <a:pPr>
              <a:spcBef>
                <a:spcPts val="0"/>
              </a:spcBef>
              <a:tabLst>
                <a:tab pos="8047038" algn="l"/>
              </a:tabLst>
            </a:pPr>
            <a:r>
              <a:rPr lang="sk-SK" sz="1400" dirty="0" smtClean="0">
                <a:ln w="0"/>
                <a:cs typeface="Arial"/>
              </a:rPr>
              <a:t>Plánovaný objem alokácie: </a:t>
            </a:r>
            <a:r>
              <a:rPr lang="sk-SK" sz="1400" b="1" dirty="0" smtClean="0">
                <a:ln w="0"/>
                <a:cs typeface="Arial"/>
              </a:rPr>
              <a:t>4 mil. € </a:t>
            </a:r>
          </a:p>
          <a:p>
            <a:pPr>
              <a:spcBef>
                <a:spcPts val="0"/>
              </a:spcBef>
              <a:tabLst>
                <a:tab pos="8047038" algn="l"/>
              </a:tabLst>
            </a:pPr>
            <a:r>
              <a:rPr lang="sk-SK" sz="1400" dirty="0" smtClean="0">
                <a:ln w="0"/>
                <a:cs typeface="Arial"/>
              </a:rPr>
              <a:t>Plánovaný </a:t>
            </a:r>
            <a:r>
              <a:rPr lang="sk-SK" sz="1400" dirty="0">
                <a:ln w="0"/>
                <a:cs typeface="Arial"/>
              </a:rPr>
              <a:t>termín vyhlásenia: </a:t>
            </a:r>
            <a:r>
              <a:rPr lang="sk-SK" sz="1400" b="1" dirty="0" smtClean="0">
                <a:ln w="0"/>
                <a:cs typeface="Arial"/>
              </a:rPr>
              <a:t>10/2016</a:t>
            </a:r>
            <a:endParaRPr lang="sk-SK" sz="1400" b="1" dirty="0">
              <a:ln w="0"/>
              <a:cs typeface="Arial"/>
            </a:endParaRPr>
          </a:p>
          <a:p>
            <a:pPr marL="182563" indent="-182563">
              <a:tabLst>
                <a:tab pos="8047038" algn="l"/>
              </a:tabLst>
            </a:pPr>
            <a:endParaRPr lang="sk-SK" sz="1400" b="1" u="sng" dirty="0" smtClean="0">
              <a:ln w="0"/>
              <a:cs typeface="Arial"/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97D0C-7238-4109-A26B-BD75EB33D0D4}" type="slidenum">
              <a:rPr lang="sk-SK" smtClean="0"/>
              <a:pPr/>
              <a:t>13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23523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8052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k-SK" b="1" dirty="0" smtClean="0">
                <a:solidFill>
                  <a:srgbClr val="55B848"/>
                </a:solidFill>
                <a:cs typeface="Tahoma" pitchFamily="34" charset="0"/>
              </a:rPr>
              <a:t>PLÁNOVANÉ VÝZVY V ROKU 2016</a:t>
            </a:r>
            <a:endParaRPr lang="sk-SK" b="1" dirty="0">
              <a:solidFill>
                <a:srgbClr val="55B848"/>
              </a:solidFill>
              <a:cs typeface="Tahoma" pitchFamily="34" charset="0"/>
            </a:endParaRPr>
          </a:p>
          <a:p>
            <a:pPr marL="182563" indent="-182563">
              <a:tabLst>
                <a:tab pos="8047038" algn="l"/>
              </a:tabLst>
            </a:pPr>
            <a:endParaRPr lang="sk-SK" sz="1400" b="1" dirty="0" smtClean="0"/>
          </a:p>
          <a:p>
            <a:pPr marL="0" indent="0">
              <a:buNone/>
              <a:tabLst>
                <a:tab pos="8047038" algn="l"/>
              </a:tabLst>
            </a:pPr>
            <a:r>
              <a:rPr lang="sk-SK" sz="1700" b="1" dirty="0" smtClean="0"/>
              <a:t>Špecifický </a:t>
            </a:r>
            <a:r>
              <a:rPr lang="sk-SK" sz="1700" b="1" dirty="0"/>
              <a:t>cieľ: </a:t>
            </a:r>
            <a:r>
              <a:rPr lang="sk-SK" sz="1700" b="1" dirty="0" smtClean="0"/>
              <a:t>1.3.1 </a:t>
            </a:r>
            <a:r>
              <a:rPr lang="sk-SK" sz="1800" b="1" dirty="0"/>
              <a:t>Zlepšenie stavu ochrany druhov a biotopov a posilnenie biodiverzity, najmä rámci sústavy Natura 2000</a:t>
            </a:r>
            <a:endParaRPr lang="sk-SK" sz="1400" b="1" u="sng" dirty="0">
              <a:ln w="0"/>
              <a:cs typeface="Arial"/>
            </a:endParaRPr>
          </a:p>
          <a:p>
            <a:pPr>
              <a:spcBef>
                <a:spcPts val="0"/>
              </a:spcBef>
              <a:tabLst>
                <a:tab pos="8047038" algn="l"/>
              </a:tabLst>
            </a:pPr>
            <a:endParaRPr lang="sk-SK" sz="1400" b="1" dirty="0" smtClean="0">
              <a:solidFill>
                <a:srgbClr val="55B848"/>
              </a:solidFill>
              <a:cs typeface="Tahoma" pitchFamily="34" charset="0"/>
            </a:endParaRPr>
          </a:p>
          <a:p>
            <a:pPr>
              <a:spcBef>
                <a:spcPts val="0"/>
              </a:spcBef>
              <a:tabLst>
                <a:tab pos="8047038" algn="l"/>
              </a:tabLst>
            </a:pPr>
            <a:r>
              <a:rPr lang="sk-SK" sz="1600" b="1" dirty="0" smtClean="0">
                <a:solidFill>
                  <a:srgbClr val="55B848"/>
                </a:solidFill>
                <a:cs typeface="Tahoma" pitchFamily="34" charset="0"/>
              </a:rPr>
              <a:t>Výzva </a:t>
            </a:r>
            <a:r>
              <a:rPr lang="sk-SK" sz="1600" b="1" dirty="0">
                <a:solidFill>
                  <a:srgbClr val="55B848"/>
                </a:solidFill>
                <a:cs typeface="Tahoma" pitchFamily="34" charset="0"/>
              </a:rPr>
              <a:t>zameraná na </a:t>
            </a:r>
            <a:r>
              <a:rPr lang="sk-SK" sz="1600" b="1" dirty="0" smtClean="0">
                <a:solidFill>
                  <a:srgbClr val="55B848"/>
                </a:solidFill>
                <a:cs typeface="Tahoma" pitchFamily="34" charset="0"/>
              </a:rPr>
              <a:t>realizáciu </a:t>
            </a:r>
            <a:r>
              <a:rPr lang="sk-SK" sz="1600" b="1" dirty="0">
                <a:solidFill>
                  <a:srgbClr val="55B848"/>
                </a:solidFill>
                <a:cs typeface="Tahoma" pitchFamily="34" charset="0"/>
              </a:rPr>
              <a:t>schválených dokumentov starostlivosti </a:t>
            </a:r>
            <a:endParaRPr lang="sk-SK" sz="1600" b="1" dirty="0" smtClean="0">
              <a:solidFill>
                <a:srgbClr val="55B848"/>
              </a:solidFill>
              <a:cs typeface="Tahoma" pitchFamily="34" charset="0"/>
            </a:endParaRPr>
          </a:p>
          <a:p>
            <a:pPr>
              <a:spcBef>
                <a:spcPts val="0"/>
              </a:spcBef>
              <a:tabLst>
                <a:tab pos="8047038" algn="l"/>
              </a:tabLst>
            </a:pPr>
            <a:r>
              <a:rPr lang="sk-SK" sz="1400" dirty="0" smtClean="0">
                <a:ln w="0"/>
                <a:cs typeface="Arial"/>
              </a:rPr>
              <a:t>Plánovaný objem alokácie: </a:t>
            </a:r>
            <a:r>
              <a:rPr lang="sk-SK" sz="1400" b="1" dirty="0" smtClean="0">
                <a:ln w="0"/>
                <a:cs typeface="Arial"/>
              </a:rPr>
              <a:t>34 mil. € </a:t>
            </a:r>
          </a:p>
          <a:p>
            <a:pPr>
              <a:spcBef>
                <a:spcPts val="0"/>
              </a:spcBef>
              <a:tabLst>
                <a:tab pos="8047038" algn="l"/>
              </a:tabLst>
            </a:pPr>
            <a:r>
              <a:rPr lang="sk-SK" sz="1400" dirty="0" smtClean="0">
                <a:ln w="0"/>
                <a:cs typeface="Arial"/>
              </a:rPr>
              <a:t>Plánovaný </a:t>
            </a:r>
            <a:r>
              <a:rPr lang="sk-SK" sz="1400" dirty="0">
                <a:ln w="0"/>
                <a:cs typeface="Arial"/>
              </a:rPr>
              <a:t>termín vyhlásenia: </a:t>
            </a:r>
            <a:r>
              <a:rPr lang="sk-SK" sz="1400" b="1" dirty="0" smtClean="0">
                <a:ln w="0"/>
                <a:cs typeface="Arial"/>
              </a:rPr>
              <a:t>03/2016</a:t>
            </a:r>
            <a:endParaRPr lang="sk-SK" sz="1400" b="1" dirty="0">
              <a:ln w="0"/>
              <a:cs typeface="Arial"/>
            </a:endParaRPr>
          </a:p>
          <a:p>
            <a:pPr>
              <a:spcBef>
                <a:spcPts val="0"/>
              </a:spcBef>
              <a:tabLst>
                <a:tab pos="8047038" algn="l"/>
              </a:tabLst>
            </a:pPr>
            <a:endParaRPr lang="sk-SK" sz="1400" b="1" dirty="0" smtClean="0">
              <a:ln w="0"/>
              <a:cs typeface="Arial"/>
            </a:endParaRPr>
          </a:p>
          <a:p>
            <a:pPr>
              <a:spcBef>
                <a:spcPts val="0"/>
              </a:spcBef>
              <a:tabLst>
                <a:tab pos="8047038" algn="l"/>
              </a:tabLst>
            </a:pPr>
            <a:r>
              <a:rPr lang="sk-SK" sz="1600" b="1" dirty="0">
                <a:solidFill>
                  <a:srgbClr val="55B848"/>
                </a:solidFill>
                <a:cs typeface="Tahoma" pitchFamily="34" charset="0"/>
              </a:rPr>
              <a:t>Výzva zameraná na </a:t>
            </a:r>
            <a:r>
              <a:rPr lang="sk-SK" sz="1600" b="1" dirty="0" smtClean="0">
                <a:solidFill>
                  <a:srgbClr val="55B848"/>
                </a:solidFill>
                <a:cs typeface="Tahoma" pitchFamily="34" charset="0"/>
              </a:rPr>
              <a:t>zachovanie </a:t>
            </a:r>
            <a:r>
              <a:rPr lang="sk-SK" sz="1600" b="1" dirty="0">
                <a:solidFill>
                  <a:srgbClr val="55B848"/>
                </a:solidFill>
                <a:cs typeface="Tahoma" pitchFamily="34" charset="0"/>
              </a:rPr>
              <a:t>a </a:t>
            </a:r>
            <a:r>
              <a:rPr lang="sk-SK" sz="1600" b="1" dirty="0" smtClean="0">
                <a:solidFill>
                  <a:srgbClr val="55B848"/>
                </a:solidFill>
                <a:cs typeface="Tahoma" pitchFamily="34" charset="0"/>
              </a:rPr>
              <a:t>obnovu </a:t>
            </a:r>
            <a:r>
              <a:rPr lang="sk-SK" sz="1600" b="1" dirty="0">
                <a:solidFill>
                  <a:srgbClr val="55B848"/>
                </a:solidFill>
                <a:cs typeface="Tahoma" pitchFamily="34" charset="0"/>
              </a:rPr>
              <a:t>biodiverzity a ekosystémov a ich služieb prostredníctvom ich revitalizácie, obnovy a budovania zelenej infraštruktúry</a:t>
            </a:r>
          </a:p>
          <a:p>
            <a:pPr>
              <a:spcBef>
                <a:spcPts val="0"/>
              </a:spcBef>
              <a:tabLst>
                <a:tab pos="8047038" algn="l"/>
              </a:tabLst>
            </a:pPr>
            <a:r>
              <a:rPr lang="sk-SK" sz="1400" dirty="0">
                <a:ln w="0"/>
                <a:cs typeface="Arial"/>
              </a:rPr>
              <a:t>Plánovaný objem alokácie: </a:t>
            </a:r>
            <a:r>
              <a:rPr lang="sk-SK" sz="1400" b="1" dirty="0" smtClean="0">
                <a:ln w="0"/>
                <a:cs typeface="Arial"/>
              </a:rPr>
              <a:t>13 </a:t>
            </a:r>
            <a:r>
              <a:rPr lang="sk-SK" sz="1400" b="1" dirty="0">
                <a:ln w="0"/>
                <a:cs typeface="Arial"/>
              </a:rPr>
              <a:t>mil. € </a:t>
            </a:r>
          </a:p>
          <a:p>
            <a:pPr>
              <a:spcBef>
                <a:spcPts val="0"/>
              </a:spcBef>
              <a:tabLst>
                <a:tab pos="8047038" algn="l"/>
              </a:tabLst>
            </a:pPr>
            <a:r>
              <a:rPr lang="sk-SK" sz="1400" dirty="0" smtClean="0">
                <a:ln w="0"/>
                <a:cs typeface="Arial"/>
              </a:rPr>
              <a:t>Plánovaný </a:t>
            </a:r>
            <a:r>
              <a:rPr lang="sk-SK" sz="1400" dirty="0">
                <a:ln w="0"/>
                <a:cs typeface="Arial"/>
              </a:rPr>
              <a:t>termín vyhlásenia: </a:t>
            </a:r>
            <a:r>
              <a:rPr lang="sk-SK" sz="1400" b="1" dirty="0" smtClean="0">
                <a:ln w="0"/>
                <a:cs typeface="Arial"/>
              </a:rPr>
              <a:t>03/2016</a:t>
            </a:r>
          </a:p>
          <a:p>
            <a:pPr>
              <a:spcBef>
                <a:spcPts val="0"/>
              </a:spcBef>
              <a:tabLst>
                <a:tab pos="8047038" algn="l"/>
              </a:tabLst>
            </a:pPr>
            <a:endParaRPr lang="sk-SK" sz="1400" b="1" u="sng" dirty="0">
              <a:ln w="0"/>
              <a:cs typeface="Arial"/>
            </a:endParaRPr>
          </a:p>
          <a:p>
            <a:pPr>
              <a:spcBef>
                <a:spcPts val="0"/>
              </a:spcBef>
              <a:tabLst>
                <a:tab pos="8047038" algn="l"/>
              </a:tabLst>
            </a:pPr>
            <a:r>
              <a:rPr lang="sk-SK" sz="1600" b="1" dirty="0">
                <a:solidFill>
                  <a:srgbClr val="55B848"/>
                </a:solidFill>
                <a:cs typeface="Tahoma" pitchFamily="34" charset="0"/>
              </a:rPr>
              <a:t>Výzva zameraná na </a:t>
            </a:r>
            <a:r>
              <a:rPr lang="sk-SK" sz="1600" b="1" dirty="0" smtClean="0">
                <a:solidFill>
                  <a:srgbClr val="55B848"/>
                </a:solidFill>
                <a:cs typeface="Tahoma" pitchFamily="34" charset="0"/>
              </a:rPr>
              <a:t>dobudovanie </a:t>
            </a:r>
            <a:r>
              <a:rPr lang="sk-SK" sz="1600" b="1" dirty="0">
                <a:solidFill>
                  <a:srgbClr val="55B848"/>
                </a:solidFill>
                <a:cs typeface="Tahoma" pitchFamily="34" charset="0"/>
              </a:rPr>
              <a:t>a skvalitnenie systému monitoringu druhov a biotopov európskeho významu a </a:t>
            </a:r>
            <a:r>
              <a:rPr lang="sk-SK" sz="1600" b="1" dirty="0" smtClean="0">
                <a:solidFill>
                  <a:srgbClr val="55B848"/>
                </a:solidFill>
                <a:cs typeface="Tahoma" pitchFamily="34" charset="0"/>
              </a:rPr>
              <a:t>reportingu</a:t>
            </a:r>
          </a:p>
          <a:p>
            <a:pPr>
              <a:spcBef>
                <a:spcPts val="0"/>
              </a:spcBef>
              <a:tabLst>
                <a:tab pos="8047038" algn="l"/>
              </a:tabLst>
            </a:pPr>
            <a:r>
              <a:rPr lang="sk-SK" sz="1400" dirty="0" smtClean="0">
                <a:ln w="0"/>
                <a:cs typeface="Arial"/>
              </a:rPr>
              <a:t>Plánovaný objem alokácie: </a:t>
            </a:r>
            <a:r>
              <a:rPr lang="sk-SK" sz="1400" b="1" dirty="0" smtClean="0">
                <a:ln w="0"/>
                <a:cs typeface="Arial"/>
              </a:rPr>
              <a:t>15,8 mil. € </a:t>
            </a:r>
          </a:p>
          <a:p>
            <a:pPr>
              <a:spcBef>
                <a:spcPts val="0"/>
              </a:spcBef>
              <a:tabLst>
                <a:tab pos="8047038" algn="l"/>
              </a:tabLst>
            </a:pPr>
            <a:r>
              <a:rPr lang="sk-SK" sz="1400" dirty="0" smtClean="0">
                <a:ln w="0"/>
                <a:cs typeface="Arial"/>
              </a:rPr>
              <a:t>Plánovaný </a:t>
            </a:r>
            <a:r>
              <a:rPr lang="sk-SK" sz="1400" dirty="0">
                <a:ln w="0"/>
                <a:cs typeface="Arial"/>
              </a:rPr>
              <a:t>termín vyhlásenia: </a:t>
            </a:r>
            <a:r>
              <a:rPr lang="sk-SK" sz="1400" b="1" dirty="0" smtClean="0">
                <a:ln w="0"/>
                <a:cs typeface="Arial"/>
              </a:rPr>
              <a:t>04/2016</a:t>
            </a:r>
            <a:endParaRPr lang="sk-SK" sz="1400" b="1" dirty="0">
              <a:ln w="0"/>
              <a:cs typeface="Arial"/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97D0C-7238-4109-A26B-BD75EB33D0D4}" type="slidenum">
              <a:rPr lang="sk-SK" smtClean="0"/>
              <a:pPr/>
              <a:t>14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042769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8052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k-SK" b="1" dirty="0" smtClean="0">
                <a:solidFill>
                  <a:srgbClr val="55B848"/>
                </a:solidFill>
                <a:cs typeface="Tahoma" pitchFamily="34" charset="0"/>
              </a:rPr>
              <a:t>PLÁNOVANÉ VÝZVY V ROKU 2016</a:t>
            </a:r>
            <a:endParaRPr lang="sk-SK" b="1" dirty="0">
              <a:solidFill>
                <a:srgbClr val="55B848"/>
              </a:solidFill>
              <a:cs typeface="Tahoma" pitchFamily="34" charset="0"/>
            </a:endParaRPr>
          </a:p>
          <a:p>
            <a:pPr marL="182563" indent="-182563">
              <a:tabLst>
                <a:tab pos="8047038" algn="l"/>
              </a:tabLst>
            </a:pPr>
            <a:endParaRPr lang="sk-SK" sz="1400" b="1" dirty="0" smtClean="0"/>
          </a:p>
          <a:p>
            <a:pPr marL="0" indent="0">
              <a:buNone/>
              <a:tabLst>
                <a:tab pos="8047038" algn="l"/>
              </a:tabLst>
            </a:pPr>
            <a:r>
              <a:rPr lang="sk-SK" sz="1700" b="1" dirty="0" smtClean="0"/>
              <a:t>Špecifický </a:t>
            </a:r>
            <a:r>
              <a:rPr lang="sk-SK" sz="1700" b="1" dirty="0"/>
              <a:t>cieľ: </a:t>
            </a:r>
            <a:r>
              <a:rPr lang="sk-SK" sz="1700" b="1" dirty="0" smtClean="0"/>
              <a:t>1.4.1 </a:t>
            </a:r>
            <a:r>
              <a:rPr lang="sk-SK" sz="1800" b="1" dirty="0"/>
              <a:t>Zníženie znečisťovania ovzdušia a zlepšenie jeho kvality</a:t>
            </a:r>
            <a:endParaRPr lang="sk-SK" sz="1400" b="1" dirty="0" smtClean="0">
              <a:solidFill>
                <a:srgbClr val="55B848"/>
              </a:solidFill>
              <a:cs typeface="Tahoma" pitchFamily="34" charset="0"/>
            </a:endParaRPr>
          </a:p>
          <a:p>
            <a:pPr>
              <a:spcBef>
                <a:spcPts val="0"/>
              </a:spcBef>
              <a:tabLst>
                <a:tab pos="8047038" algn="l"/>
              </a:tabLst>
            </a:pPr>
            <a:endParaRPr lang="sk-SK" sz="1400" b="1" dirty="0" smtClean="0">
              <a:solidFill>
                <a:srgbClr val="55B848"/>
              </a:solidFill>
              <a:cs typeface="Tahoma" pitchFamily="34" charset="0"/>
            </a:endParaRPr>
          </a:p>
          <a:p>
            <a:pPr>
              <a:spcBef>
                <a:spcPts val="0"/>
              </a:spcBef>
              <a:tabLst>
                <a:tab pos="8047038" algn="l"/>
              </a:tabLst>
            </a:pPr>
            <a:r>
              <a:rPr lang="sk-SK" sz="1600" b="1" dirty="0">
                <a:solidFill>
                  <a:srgbClr val="55B848"/>
                </a:solidFill>
                <a:cs typeface="Tahoma" pitchFamily="34" charset="0"/>
              </a:rPr>
              <a:t>Výzva zameraná na </a:t>
            </a:r>
            <a:r>
              <a:rPr lang="sk-SK" sz="1600" b="1" dirty="0" smtClean="0">
                <a:solidFill>
                  <a:srgbClr val="55B848"/>
                </a:solidFill>
                <a:cs typeface="Tahoma" pitchFamily="34" charset="0"/>
              </a:rPr>
              <a:t>technologické </a:t>
            </a:r>
            <a:r>
              <a:rPr lang="sk-SK" sz="1600" b="1" dirty="0">
                <a:solidFill>
                  <a:srgbClr val="55B848"/>
                </a:solidFill>
                <a:cs typeface="Tahoma" pitchFamily="34" charset="0"/>
              </a:rPr>
              <a:t>a technické opatrenia na redukciu emisií znečisťujúcich látok do ovzdušia realizované na zdrojoch znečisťovania ovzdušia </a:t>
            </a:r>
            <a:br>
              <a:rPr lang="sk-SK" sz="1600" b="1" dirty="0">
                <a:solidFill>
                  <a:srgbClr val="55B848"/>
                </a:solidFill>
                <a:cs typeface="Tahoma" pitchFamily="34" charset="0"/>
              </a:rPr>
            </a:br>
            <a:r>
              <a:rPr lang="sk-SK" sz="1600" b="1" dirty="0">
                <a:solidFill>
                  <a:srgbClr val="55B848"/>
                </a:solidFill>
                <a:cs typeface="Tahoma" pitchFamily="34" charset="0"/>
              </a:rPr>
              <a:t>– </a:t>
            </a:r>
            <a:r>
              <a:rPr lang="sk-SK" sz="1600" b="1" dirty="0" smtClean="0">
                <a:solidFill>
                  <a:srgbClr val="55B848"/>
                </a:solidFill>
                <a:cs typeface="Tahoma" pitchFamily="34" charset="0"/>
              </a:rPr>
              <a:t>notifikovaná </a:t>
            </a:r>
            <a:r>
              <a:rPr lang="sk-SK" sz="1600" b="1" dirty="0">
                <a:solidFill>
                  <a:srgbClr val="55B848"/>
                </a:solidFill>
                <a:cs typeface="Tahoma" pitchFamily="34" charset="0"/>
              </a:rPr>
              <a:t>schéma štátnej </a:t>
            </a:r>
            <a:r>
              <a:rPr lang="sk-SK" sz="1600" b="1" dirty="0" smtClean="0">
                <a:solidFill>
                  <a:srgbClr val="55B848"/>
                </a:solidFill>
                <a:cs typeface="Tahoma" pitchFamily="34" charset="0"/>
              </a:rPr>
              <a:t>pomoci </a:t>
            </a:r>
            <a:endParaRPr lang="sk-SK" sz="1600" b="1" dirty="0">
              <a:solidFill>
                <a:srgbClr val="55B848"/>
              </a:solidFill>
              <a:cs typeface="Tahoma" pitchFamily="34" charset="0"/>
            </a:endParaRPr>
          </a:p>
          <a:p>
            <a:pPr>
              <a:spcBef>
                <a:spcPts val="0"/>
              </a:spcBef>
              <a:tabLst>
                <a:tab pos="8047038" algn="l"/>
              </a:tabLst>
            </a:pPr>
            <a:r>
              <a:rPr lang="sk-SK" sz="1400" dirty="0" smtClean="0">
                <a:ln w="0"/>
                <a:cs typeface="Arial"/>
              </a:rPr>
              <a:t>Plánovaný objem alokácie: </a:t>
            </a:r>
            <a:r>
              <a:rPr lang="sk-SK" sz="1400" b="1" dirty="0" smtClean="0">
                <a:ln w="0"/>
                <a:cs typeface="Arial"/>
              </a:rPr>
              <a:t>90 mil. € </a:t>
            </a:r>
          </a:p>
          <a:p>
            <a:pPr>
              <a:spcBef>
                <a:spcPts val="0"/>
              </a:spcBef>
              <a:tabLst>
                <a:tab pos="8047038" algn="l"/>
              </a:tabLst>
            </a:pPr>
            <a:r>
              <a:rPr lang="sk-SK" sz="1400" dirty="0" smtClean="0">
                <a:ln w="0"/>
                <a:cs typeface="Arial"/>
              </a:rPr>
              <a:t>Plánovaný </a:t>
            </a:r>
            <a:r>
              <a:rPr lang="sk-SK" sz="1400" dirty="0">
                <a:ln w="0"/>
                <a:cs typeface="Arial"/>
              </a:rPr>
              <a:t>termín vyhlásenia: </a:t>
            </a:r>
            <a:r>
              <a:rPr lang="sk-SK" sz="1400" b="1" dirty="0" smtClean="0">
                <a:ln w="0"/>
                <a:cs typeface="Arial"/>
              </a:rPr>
              <a:t>04/2016</a:t>
            </a:r>
            <a:endParaRPr lang="sk-SK" sz="1400" b="1" dirty="0">
              <a:ln w="0"/>
              <a:cs typeface="Arial"/>
            </a:endParaRPr>
          </a:p>
          <a:p>
            <a:pPr>
              <a:spcBef>
                <a:spcPts val="0"/>
              </a:spcBef>
              <a:tabLst>
                <a:tab pos="8047038" algn="l"/>
              </a:tabLst>
            </a:pPr>
            <a:endParaRPr lang="sk-SK" sz="1400" b="1" dirty="0" smtClean="0">
              <a:ln w="0"/>
              <a:cs typeface="Arial"/>
            </a:endParaRPr>
          </a:p>
          <a:p>
            <a:pPr>
              <a:spcBef>
                <a:spcPts val="0"/>
              </a:spcBef>
              <a:tabLst>
                <a:tab pos="8047038" algn="l"/>
              </a:tabLst>
            </a:pPr>
            <a:r>
              <a:rPr lang="sk-SK" sz="1600" b="1" dirty="0">
                <a:solidFill>
                  <a:srgbClr val="55B848"/>
                </a:solidFill>
                <a:cs typeface="Tahoma" pitchFamily="34" charset="0"/>
              </a:rPr>
              <a:t>Výzva zameraná na </a:t>
            </a:r>
            <a:r>
              <a:rPr lang="sk-SK" sz="1600" b="1" dirty="0" smtClean="0">
                <a:solidFill>
                  <a:srgbClr val="55B848"/>
                </a:solidFill>
                <a:cs typeface="Tahoma" pitchFamily="34" charset="0"/>
              </a:rPr>
              <a:t>náhradu </a:t>
            </a:r>
            <a:r>
              <a:rPr lang="sk-SK" sz="1600" b="1" dirty="0">
                <a:solidFill>
                  <a:srgbClr val="55B848"/>
                </a:solidFill>
                <a:cs typeface="Tahoma" pitchFamily="34" charset="0"/>
              </a:rPr>
              <a:t>zastaraných spaľovacích zariadení vo verejných budovách </a:t>
            </a:r>
            <a:endParaRPr lang="sk-SK" sz="1600" b="1" dirty="0" smtClean="0">
              <a:solidFill>
                <a:srgbClr val="55B848"/>
              </a:solidFill>
              <a:cs typeface="Tahoma" pitchFamily="34" charset="0"/>
            </a:endParaRPr>
          </a:p>
          <a:p>
            <a:pPr>
              <a:spcBef>
                <a:spcPts val="0"/>
              </a:spcBef>
              <a:tabLst>
                <a:tab pos="8047038" algn="l"/>
              </a:tabLst>
            </a:pPr>
            <a:r>
              <a:rPr lang="sk-SK" sz="1400" dirty="0" smtClean="0">
                <a:ln w="0"/>
                <a:cs typeface="Arial"/>
              </a:rPr>
              <a:t>Plánovaný objem alokácie: </a:t>
            </a:r>
            <a:r>
              <a:rPr lang="sk-SK" sz="1400" b="1" dirty="0" smtClean="0">
                <a:ln w="0"/>
                <a:cs typeface="Arial"/>
              </a:rPr>
              <a:t>44 mil. € </a:t>
            </a:r>
          </a:p>
          <a:p>
            <a:pPr>
              <a:spcBef>
                <a:spcPts val="0"/>
              </a:spcBef>
              <a:tabLst>
                <a:tab pos="8047038" algn="l"/>
              </a:tabLst>
            </a:pPr>
            <a:r>
              <a:rPr lang="sk-SK" sz="1400" dirty="0" smtClean="0">
                <a:ln w="0"/>
                <a:cs typeface="Arial"/>
              </a:rPr>
              <a:t>Plánovaný </a:t>
            </a:r>
            <a:r>
              <a:rPr lang="sk-SK" sz="1400" dirty="0">
                <a:ln w="0"/>
                <a:cs typeface="Arial"/>
              </a:rPr>
              <a:t>termín vyhlásenia: </a:t>
            </a:r>
            <a:r>
              <a:rPr lang="sk-SK" sz="1400" b="1" dirty="0" smtClean="0">
                <a:ln w="0"/>
                <a:cs typeface="Arial"/>
              </a:rPr>
              <a:t>11/2016</a:t>
            </a:r>
          </a:p>
          <a:p>
            <a:pPr>
              <a:spcBef>
                <a:spcPts val="0"/>
              </a:spcBef>
              <a:tabLst>
                <a:tab pos="8047038" algn="l"/>
              </a:tabLst>
            </a:pPr>
            <a:endParaRPr lang="sk-SK" sz="1400" b="1" u="sng" dirty="0">
              <a:ln w="0"/>
              <a:cs typeface="Arial"/>
            </a:endParaRPr>
          </a:p>
          <a:p>
            <a:pPr>
              <a:spcBef>
                <a:spcPts val="0"/>
              </a:spcBef>
              <a:tabLst>
                <a:tab pos="8047038" algn="l"/>
              </a:tabLst>
            </a:pPr>
            <a:r>
              <a:rPr lang="sk-SK" sz="1600" b="1" dirty="0">
                <a:solidFill>
                  <a:srgbClr val="55B848"/>
                </a:solidFill>
                <a:cs typeface="Tahoma" pitchFamily="34" charset="0"/>
              </a:rPr>
              <a:t>Výzva zameraná na </a:t>
            </a:r>
            <a:r>
              <a:rPr lang="sk-SK" sz="1600" b="1" dirty="0" smtClean="0">
                <a:solidFill>
                  <a:srgbClr val="55B848"/>
                </a:solidFill>
                <a:cs typeface="Tahoma" pitchFamily="34" charset="0"/>
              </a:rPr>
              <a:t>skvalitňovanie </a:t>
            </a:r>
            <a:r>
              <a:rPr lang="sk-SK" sz="1600" b="1" dirty="0">
                <a:solidFill>
                  <a:srgbClr val="55B848"/>
                </a:solidFill>
                <a:cs typeface="Tahoma" pitchFamily="34" charset="0"/>
              </a:rPr>
              <a:t>monitorovania </a:t>
            </a:r>
            <a:r>
              <a:rPr lang="sk-SK" sz="1600" b="1" dirty="0" smtClean="0">
                <a:solidFill>
                  <a:srgbClr val="55B848"/>
                </a:solidFill>
                <a:cs typeface="Tahoma" pitchFamily="34" charset="0"/>
              </a:rPr>
              <a:t>ovzdušia</a:t>
            </a:r>
          </a:p>
          <a:p>
            <a:pPr>
              <a:spcBef>
                <a:spcPts val="0"/>
              </a:spcBef>
              <a:tabLst>
                <a:tab pos="8047038" algn="l"/>
              </a:tabLst>
            </a:pPr>
            <a:r>
              <a:rPr lang="sk-SK" sz="1400" dirty="0" smtClean="0">
                <a:ln w="0"/>
                <a:cs typeface="Arial"/>
              </a:rPr>
              <a:t>Plánovaný objem alokácie: </a:t>
            </a:r>
            <a:r>
              <a:rPr lang="sk-SK" sz="1400" b="1" dirty="0" smtClean="0">
                <a:ln w="0"/>
                <a:cs typeface="Arial"/>
              </a:rPr>
              <a:t>22 mil. € </a:t>
            </a:r>
          </a:p>
          <a:p>
            <a:pPr>
              <a:spcBef>
                <a:spcPts val="0"/>
              </a:spcBef>
              <a:tabLst>
                <a:tab pos="8047038" algn="l"/>
              </a:tabLst>
            </a:pPr>
            <a:r>
              <a:rPr lang="sk-SK" sz="1400" dirty="0" smtClean="0">
                <a:ln w="0"/>
                <a:cs typeface="Arial"/>
              </a:rPr>
              <a:t>Plánovaný </a:t>
            </a:r>
            <a:r>
              <a:rPr lang="sk-SK" sz="1400" dirty="0">
                <a:ln w="0"/>
                <a:cs typeface="Arial"/>
              </a:rPr>
              <a:t>termín vyhlásenia: </a:t>
            </a:r>
            <a:r>
              <a:rPr lang="sk-SK" sz="1400" b="1" dirty="0" smtClean="0">
                <a:ln w="0"/>
                <a:cs typeface="Arial"/>
              </a:rPr>
              <a:t>09/2016</a:t>
            </a:r>
            <a:endParaRPr lang="sk-SK" sz="1400" b="1" dirty="0">
              <a:ln w="0"/>
              <a:cs typeface="Arial"/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97D0C-7238-4109-A26B-BD75EB33D0D4}" type="slidenum">
              <a:rPr lang="sk-SK" smtClean="0"/>
              <a:pPr/>
              <a:t>15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179003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8052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k-SK" b="1" dirty="0" smtClean="0">
                <a:solidFill>
                  <a:srgbClr val="55B848"/>
                </a:solidFill>
                <a:cs typeface="Tahoma" pitchFamily="34" charset="0"/>
              </a:rPr>
              <a:t>PLÁNOVANÉ VÝZVY V ROKU 2016</a:t>
            </a:r>
            <a:endParaRPr lang="sk-SK" b="1" dirty="0">
              <a:solidFill>
                <a:srgbClr val="55B848"/>
              </a:solidFill>
              <a:cs typeface="Tahoma" pitchFamily="34" charset="0"/>
            </a:endParaRPr>
          </a:p>
          <a:p>
            <a:pPr marL="182563" indent="-182563">
              <a:tabLst>
                <a:tab pos="8047038" algn="l"/>
              </a:tabLst>
            </a:pPr>
            <a:endParaRPr lang="sk-SK" sz="1400" b="1" dirty="0" smtClean="0"/>
          </a:p>
          <a:p>
            <a:pPr marL="0" indent="0">
              <a:buNone/>
              <a:tabLst>
                <a:tab pos="8047038" algn="l"/>
              </a:tabLst>
            </a:pPr>
            <a:r>
              <a:rPr lang="sk-SK" sz="1700" b="1" dirty="0" smtClean="0"/>
              <a:t>Špecifický </a:t>
            </a:r>
            <a:r>
              <a:rPr lang="sk-SK" sz="1700" b="1" dirty="0"/>
              <a:t>cieľ: </a:t>
            </a:r>
            <a:r>
              <a:rPr lang="sk-SK" sz="1700" b="1" dirty="0" smtClean="0"/>
              <a:t>2.1.1 </a:t>
            </a:r>
            <a:r>
              <a:rPr lang="sk-SK" sz="1700" b="1" dirty="0"/>
              <a:t>Zníženie rizika povodní a negatívnych dôsledkov zmeny klímy</a:t>
            </a:r>
            <a:endParaRPr lang="sk-SK" sz="1700" b="1" dirty="0" smtClean="0">
              <a:solidFill>
                <a:srgbClr val="55B848"/>
              </a:solidFill>
              <a:cs typeface="Tahoma" pitchFamily="34" charset="0"/>
            </a:endParaRPr>
          </a:p>
          <a:p>
            <a:pPr>
              <a:spcBef>
                <a:spcPts val="0"/>
              </a:spcBef>
              <a:tabLst>
                <a:tab pos="8047038" algn="l"/>
              </a:tabLst>
            </a:pPr>
            <a:endParaRPr lang="sk-SK" sz="1400" b="1" dirty="0" smtClean="0">
              <a:solidFill>
                <a:srgbClr val="55B848"/>
              </a:solidFill>
              <a:cs typeface="Tahoma" pitchFamily="34" charset="0"/>
            </a:endParaRPr>
          </a:p>
          <a:p>
            <a:pPr>
              <a:spcBef>
                <a:spcPts val="0"/>
              </a:spcBef>
              <a:tabLst>
                <a:tab pos="8047038" algn="l"/>
              </a:tabLst>
            </a:pPr>
            <a:r>
              <a:rPr lang="sk-SK" sz="1600" b="1" dirty="0" smtClean="0">
                <a:solidFill>
                  <a:srgbClr val="55B848"/>
                </a:solidFill>
                <a:cs typeface="Tahoma" pitchFamily="34" charset="0"/>
              </a:rPr>
              <a:t>Výzva </a:t>
            </a:r>
            <a:r>
              <a:rPr lang="sk-SK" sz="1600" b="1" dirty="0">
                <a:solidFill>
                  <a:srgbClr val="55B848"/>
                </a:solidFill>
                <a:cs typeface="Tahoma" pitchFamily="34" charset="0"/>
              </a:rPr>
              <a:t>zameraná na </a:t>
            </a:r>
            <a:r>
              <a:rPr lang="sk-SK" sz="1600" b="1" dirty="0" smtClean="0">
                <a:solidFill>
                  <a:srgbClr val="55B848"/>
                </a:solidFill>
                <a:cs typeface="Tahoma" pitchFamily="34" charset="0"/>
              </a:rPr>
              <a:t>preventívne </a:t>
            </a:r>
            <a:r>
              <a:rPr lang="sk-SK" sz="1600" b="1" dirty="0">
                <a:solidFill>
                  <a:srgbClr val="55B848"/>
                </a:solidFill>
                <a:cs typeface="Tahoma" pitchFamily="34" charset="0"/>
              </a:rPr>
              <a:t>opatrenia na ochranu pred povodňami viazané na vodný tok / realizované mimo vodných tokov</a:t>
            </a:r>
          </a:p>
          <a:p>
            <a:pPr>
              <a:spcBef>
                <a:spcPts val="0"/>
              </a:spcBef>
              <a:tabLst>
                <a:tab pos="8047038" algn="l"/>
              </a:tabLst>
            </a:pPr>
            <a:r>
              <a:rPr lang="sk-SK" sz="1400" dirty="0" smtClean="0">
                <a:ln w="0"/>
                <a:cs typeface="Arial"/>
              </a:rPr>
              <a:t>Plánovaný objem alokácie: </a:t>
            </a:r>
            <a:r>
              <a:rPr lang="sk-SK" sz="1400" b="1" dirty="0" smtClean="0">
                <a:ln w="0"/>
                <a:cs typeface="Arial"/>
              </a:rPr>
              <a:t>350 mil. € </a:t>
            </a:r>
          </a:p>
          <a:p>
            <a:pPr>
              <a:spcBef>
                <a:spcPts val="0"/>
              </a:spcBef>
              <a:tabLst>
                <a:tab pos="8047038" algn="l"/>
              </a:tabLst>
            </a:pPr>
            <a:r>
              <a:rPr lang="sk-SK" sz="1400" dirty="0" smtClean="0">
                <a:ln w="0"/>
                <a:cs typeface="Arial"/>
              </a:rPr>
              <a:t>Plánovaný </a:t>
            </a:r>
            <a:r>
              <a:rPr lang="sk-SK" sz="1400" dirty="0">
                <a:ln w="0"/>
                <a:cs typeface="Arial"/>
              </a:rPr>
              <a:t>termín vyhlásenia: </a:t>
            </a:r>
            <a:r>
              <a:rPr lang="sk-SK" sz="1400" b="1" dirty="0" smtClean="0">
                <a:ln w="0"/>
                <a:cs typeface="Arial"/>
              </a:rPr>
              <a:t>04/2016</a:t>
            </a:r>
            <a:endParaRPr lang="sk-SK" sz="1400" b="1" dirty="0">
              <a:ln w="0"/>
              <a:cs typeface="Arial"/>
            </a:endParaRPr>
          </a:p>
          <a:p>
            <a:pPr>
              <a:spcBef>
                <a:spcPts val="0"/>
              </a:spcBef>
              <a:tabLst>
                <a:tab pos="8047038" algn="l"/>
              </a:tabLst>
            </a:pPr>
            <a:endParaRPr lang="sk-SK" sz="1400" b="1" dirty="0" smtClean="0">
              <a:ln w="0"/>
              <a:cs typeface="Arial"/>
            </a:endParaRPr>
          </a:p>
          <a:p>
            <a:pPr marL="0" indent="0">
              <a:buNone/>
              <a:tabLst>
                <a:tab pos="8047038" algn="l"/>
              </a:tabLst>
            </a:pPr>
            <a:r>
              <a:rPr lang="sk-SK" sz="1700" b="1" dirty="0"/>
              <a:t>Špecifický cieľ: </a:t>
            </a:r>
            <a:r>
              <a:rPr lang="sk-SK" sz="1700" b="1" dirty="0" smtClean="0"/>
              <a:t>2.1.2 </a:t>
            </a:r>
            <a:r>
              <a:rPr lang="sk-SK" sz="1700" b="1" dirty="0"/>
              <a:t>Zlepšenie účinnosti sanácie, revitalizácie a zabezpečenia úložísk ťažobného odpadu </a:t>
            </a:r>
            <a:endParaRPr lang="sk-SK" sz="1700" b="1" dirty="0" smtClean="0">
              <a:ln w="0"/>
              <a:cs typeface="Arial"/>
            </a:endParaRPr>
          </a:p>
          <a:p>
            <a:pPr>
              <a:spcBef>
                <a:spcPts val="0"/>
              </a:spcBef>
              <a:tabLst>
                <a:tab pos="8047038" algn="l"/>
              </a:tabLst>
            </a:pPr>
            <a:endParaRPr lang="sk-SK" sz="1400" b="1" dirty="0" smtClean="0">
              <a:solidFill>
                <a:srgbClr val="55B848"/>
              </a:solidFill>
              <a:cs typeface="Tahoma" pitchFamily="34" charset="0"/>
            </a:endParaRPr>
          </a:p>
          <a:p>
            <a:pPr>
              <a:spcBef>
                <a:spcPts val="0"/>
              </a:spcBef>
              <a:tabLst>
                <a:tab pos="8047038" algn="l"/>
              </a:tabLst>
            </a:pPr>
            <a:r>
              <a:rPr lang="sk-SK" sz="1600" b="1" dirty="0" smtClean="0">
                <a:solidFill>
                  <a:srgbClr val="55B848"/>
                </a:solidFill>
                <a:cs typeface="Tahoma" pitchFamily="34" charset="0"/>
              </a:rPr>
              <a:t>Výzva </a:t>
            </a:r>
            <a:r>
              <a:rPr lang="sk-SK" sz="1600" b="1" dirty="0">
                <a:solidFill>
                  <a:srgbClr val="55B848"/>
                </a:solidFill>
                <a:cs typeface="Tahoma" pitchFamily="34" charset="0"/>
              </a:rPr>
              <a:t>zameraná na </a:t>
            </a:r>
            <a:r>
              <a:rPr lang="sk-SK" sz="1600" b="1" dirty="0" smtClean="0">
                <a:solidFill>
                  <a:srgbClr val="55B848"/>
                </a:solidFill>
                <a:cs typeface="Tahoma" pitchFamily="34" charset="0"/>
              </a:rPr>
              <a:t>rekultiváciu </a:t>
            </a:r>
            <a:r>
              <a:rPr lang="sk-SK" sz="1600" b="1" dirty="0">
                <a:solidFill>
                  <a:srgbClr val="55B848"/>
                </a:solidFill>
                <a:cs typeface="Tahoma" pitchFamily="34" charset="0"/>
              </a:rPr>
              <a:t>uzavretých úložísk a opustených úložísk ťažobného </a:t>
            </a:r>
            <a:r>
              <a:rPr lang="sk-SK" sz="1600" b="1" dirty="0" smtClean="0">
                <a:solidFill>
                  <a:srgbClr val="55B848"/>
                </a:solidFill>
                <a:cs typeface="Tahoma" pitchFamily="34" charset="0"/>
              </a:rPr>
              <a:t>odpadu</a:t>
            </a:r>
          </a:p>
          <a:p>
            <a:pPr>
              <a:spcBef>
                <a:spcPts val="0"/>
              </a:spcBef>
              <a:tabLst>
                <a:tab pos="8047038" algn="l"/>
              </a:tabLst>
            </a:pPr>
            <a:r>
              <a:rPr lang="sk-SK" sz="1400" dirty="0" smtClean="0">
                <a:ln w="0"/>
                <a:cs typeface="Arial"/>
              </a:rPr>
              <a:t>Plánovaný objem alokácie: </a:t>
            </a:r>
            <a:r>
              <a:rPr lang="sk-SK" sz="1400" b="1" dirty="0" smtClean="0">
                <a:ln w="0"/>
                <a:cs typeface="Arial"/>
              </a:rPr>
              <a:t>36 mil. € </a:t>
            </a:r>
          </a:p>
          <a:p>
            <a:pPr>
              <a:spcBef>
                <a:spcPts val="0"/>
              </a:spcBef>
              <a:tabLst>
                <a:tab pos="8047038" algn="l"/>
              </a:tabLst>
            </a:pPr>
            <a:r>
              <a:rPr lang="sk-SK" sz="1400" dirty="0" smtClean="0">
                <a:ln w="0"/>
                <a:cs typeface="Arial"/>
              </a:rPr>
              <a:t>Plánovaný </a:t>
            </a:r>
            <a:r>
              <a:rPr lang="sk-SK" sz="1400" dirty="0">
                <a:ln w="0"/>
                <a:cs typeface="Arial"/>
              </a:rPr>
              <a:t>termín vyhlásenia: </a:t>
            </a:r>
            <a:r>
              <a:rPr lang="sk-SK" sz="1400" b="1" dirty="0" smtClean="0">
                <a:ln w="0"/>
                <a:cs typeface="Arial"/>
              </a:rPr>
              <a:t>12/2016</a:t>
            </a:r>
          </a:p>
          <a:p>
            <a:pPr marL="0" indent="0">
              <a:spcBef>
                <a:spcPts val="0"/>
              </a:spcBef>
              <a:buNone/>
              <a:tabLst>
                <a:tab pos="8047038" algn="l"/>
              </a:tabLst>
            </a:pPr>
            <a:endParaRPr lang="sk-SK" sz="1400" b="1" u="sng" dirty="0">
              <a:ln w="0"/>
              <a:cs typeface="Arial"/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97D0C-7238-4109-A26B-BD75EB33D0D4}" type="slidenum">
              <a:rPr lang="sk-SK" smtClean="0"/>
              <a:pPr/>
              <a:t>16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924221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8052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sk-SK" b="1" dirty="0" smtClean="0">
                <a:solidFill>
                  <a:srgbClr val="55B848"/>
                </a:solidFill>
                <a:cs typeface="Tahoma" pitchFamily="34" charset="0"/>
              </a:rPr>
              <a:t>PLÁNOVANÉ VÝZVY V ROKU 2016</a:t>
            </a:r>
            <a:endParaRPr lang="sk-SK" b="1" dirty="0">
              <a:solidFill>
                <a:srgbClr val="55B848"/>
              </a:solidFill>
              <a:cs typeface="Tahoma" pitchFamily="34" charset="0"/>
            </a:endParaRPr>
          </a:p>
          <a:p>
            <a:pPr marL="182563" indent="-182563">
              <a:tabLst>
                <a:tab pos="8047038" algn="l"/>
              </a:tabLst>
            </a:pPr>
            <a:endParaRPr lang="sk-SK" sz="1400" b="1" dirty="0" smtClean="0"/>
          </a:p>
          <a:p>
            <a:pPr marL="0" indent="0">
              <a:buNone/>
              <a:tabLst>
                <a:tab pos="8047038" algn="l"/>
              </a:tabLst>
            </a:pPr>
            <a:r>
              <a:rPr lang="sk-SK" sz="1700" b="1" dirty="0" smtClean="0"/>
              <a:t>Špecifický </a:t>
            </a:r>
            <a:r>
              <a:rPr lang="sk-SK" sz="1700" b="1" dirty="0"/>
              <a:t>cieľ: </a:t>
            </a:r>
            <a:r>
              <a:rPr lang="sk-SK" sz="1700" b="1" dirty="0" smtClean="0"/>
              <a:t>3.1.2 </a:t>
            </a:r>
            <a:r>
              <a:rPr lang="sk-SK" sz="1700" b="1" dirty="0"/>
              <a:t>Zvýšenie účinnosti preventívnych a adaptačných opatrení na elimináciu environmentálnych rizík (okrem protipovodňových opatrení)</a:t>
            </a:r>
            <a:endParaRPr lang="sk-SK" sz="1700" b="1" dirty="0" smtClean="0">
              <a:solidFill>
                <a:srgbClr val="55B848"/>
              </a:solidFill>
              <a:cs typeface="Tahoma" pitchFamily="34" charset="0"/>
            </a:endParaRPr>
          </a:p>
          <a:p>
            <a:pPr>
              <a:spcBef>
                <a:spcPts val="0"/>
              </a:spcBef>
              <a:tabLst>
                <a:tab pos="8047038" algn="l"/>
              </a:tabLst>
            </a:pPr>
            <a:endParaRPr lang="sk-SK" sz="1400" b="1" dirty="0" smtClean="0">
              <a:solidFill>
                <a:srgbClr val="55B848"/>
              </a:solidFill>
              <a:cs typeface="Tahoma" pitchFamily="34" charset="0"/>
            </a:endParaRPr>
          </a:p>
          <a:p>
            <a:pPr>
              <a:spcBef>
                <a:spcPts val="0"/>
              </a:spcBef>
              <a:tabLst>
                <a:tab pos="8047038" algn="l"/>
              </a:tabLst>
            </a:pPr>
            <a:r>
              <a:rPr lang="sk-SK" sz="1600" b="1" dirty="0" smtClean="0">
                <a:solidFill>
                  <a:srgbClr val="55B848"/>
                </a:solidFill>
                <a:cs typeface="Tahoma" pitchFamily="34" charset="0"/>
              </a:rPr>
              <a:t>Výzva </a:t>
            </a:r>
            <a:r>
              <a:rPr lang="sk-SK" sz="1600" b="1" dirty="0">
                <a:solidFill>
                  <a:srgbClr val="55B848"/>
                </a:solidFill>
                <a:cs typeface="Tahoma" pitchFamily="34" charset="0"/>
              </a:rPr>
              <a:t>zameraná na </a:t>
            </a:r>
            <a:r>
              <a:rPr lang="sk-SK" sz="1600" b="1" dirty="0" smtClean="0">
                <a:solidFill>
                  <a:srgbClr val="55B848"/>
                </a:solidFill>
                <a:cs typeface="Tahoma" pitchFamily="34" charset="0"/>
              </a:rPr>
              <a:t>podporu prevencie</a:t>
            </a:r>
            <a:r>
              <a:rPr lang="sk-SK" sz="1600" b="1" dirty="0">
                <a:solidFill>
                  <a:srgbClr val="55B848"/>
                </a:solidFill>
                <a:cs typeface="Tahoma" pitchFamily="34" charset="0"/>
              </a:rPr>
              <a:t>, prieskumu a sanácie havarijných zosuvov </a:t>
            </a:r>
            <a:endParaRPr lang="sk-SK" sz="1600" b="1" dirty="0" smtClean="0">
              <a:solidFill>
                <a:srgbClr val="55B848"/>
              </a:solidFill>
              <a:cs typeface="Tahoma" pitchFamily="34" charset="0"/>
            </a:endParaRPr>
          </a:p>
          <a:p>
            <a:pPr>
              <a:spcBef>
                <a:spcPts val="0"/>
              </a:spcBef>
              <a:tabLst>
                <a:tab pos="8047038" algn="l"/>
              </a:tabLst>
            </a:pPr>
            <a:r>
              <a:rPr lang="sk-SK" sz="1400" dirty="0" smtClean="0">
                <a:ln w="0"/>
                <a:cs typeface="Arial"/>
              </a:rPr>
              <a:t>Plánovaný objem alokácie: </a:t>
            </a:r>
            <a:r>
              <a:rPr lang="sk-SK" sz="1400" b="1" dirty="0" smtClean="0">
                <a:ln w="0"/>
                <a:cs typeface="Arial"/>
              </a:rPr>
              <a:t>24 mil. € </a:t>
            </a:r>
          </a:p>
          <a:p>
            <a:pPr>
              <a:spcBef>
                <a:spcPts val="0"/>
              </a:spcBef>
              <a:tabLst>
                <a:tab pos="8047038" algn="l"/>
              </a:tabLst>
            </a:pPr>
            <a:r>
              <a:rPr lang="sk-SK" sz="1400" dirty="0" smtClean="0">
                <a:ln w="0"/>
                <a:cs typeface="Arial"/>
              </a:rPr>
              <a:t>Plánovaný </a:t>
            </a:r>
            <a:r>
              <a:rPr lang="sk-SK" sz="1400" dirty="0">
                <a:ln w="0"/>
                <a:cs typeface="Arial"/>
              </a:rPr>
              <a:t>termín vyhlásenia: </a:t>
            </a:r>
            <a:r>
              <a:rPr lang="sk-SK" sz="1400" b="1" dirty="0" smtClean="0">
                <a:ln w="0"/>
                <a:cs typeface="Arial"/>
              </a:rPr>
              <a:t>12/2016</a:t>
            </a:r>
            <a:endParaRPr lang="sk-SK" sz="1400" b="1" dirty="0">
              <a:ln w="0"/>
              <a:cs typeface="Arial"/>
            </a:endParaRPr>
          </a:p>
          <a:p>
            <a:pPr>
              <a:spcBef>
                <a:spcPts val="0"/>
              </a:spcBef>
              <a:tabLst>
                <a:tab pos="8047038" algn="l"/>
              </a:tabLst>
            </a:pPr>
            <a:endParaRPr lang="sk-SK" sz="1400" b="1" dirty="0" smtClean="0">
              <a:ln w="0"/>
              <a:cs typeface="Arial"/>
            </a:endParaRPr>
          </a:p>
          <a:p>
            <a:pPr>
              <a:spcBef>
                <a:spcPts val="0"/>
              </a:spcBef>
              <a:tabLst>
                <a:tab pos="8047038" algn="l"/>
              </a:tabLst>
            </a:pPr>
            <a:endParaRPr lang="sk-SK" sz="1400" b="1" dirty="0" smtClean="0">
              <a:ln w="0"/>
              <a:cs typeface="Arial"/>
            </a:endParaRPr>
          </a:p>
          <a:p>
            <a:pPr marL="0" indent="0">
              <a:buNone/>
              <a:tabLst>
                <a:tab pos="8047038" algn="l"/>
              </a:tabLst>
            </a:pPr>
            <a:r>
              <a:rPr lang="sk-SK" sz="1700" b="1" dirty="0"/>
              <a:t>Prierezovo v rámci špecifických cieľov 1.1.1, 1.2.3, 1.3.1 a 1.4.1</a:t>
            </a:r>
            <a:endParaRPr lang="sk-SK" sz="1700" b="1" dirty="0">
              <a:solidFill>
                <a:srgbClr val="55B848"/>
              </a:solidFill>
              <a:cs typeface="Tahoma" pitchFamily="34" charset="0"/>
            </a:endParaRPr>
          </a:p>
          <a:p>
            <a:pPr>
              <a:spcBef>
                <a:spcPts val="0"/>
              </a:spcBef>
              <a:tabLst>
                <a:tab pos="8047038" algn="l"/>
              </a:tabLst>
            </a:pPr>
            <a:endParaRPr lang="sk-SK" sz="1600" b="1" dirty="0">
              <a:solidFill>
                <a:srgbClr val="55B848"/>
              </a:solidFill>
              <a:cs typeface="Tahoma" pitchFamily="34" charset="0"/>
            </a:endParaRPr>
          </a:p>
          <a:p>
            <a:pPr>
              <a:spcBef>
                <a:spcPts val="0"/>
              </a:spcBef>
              <a:tabLst>
                <a:tab pos="8047038" algn="l"/>
              </a:tabLst>
            </a:pPr>
            <a:r>
              <a:rPr lang="sk-SK" sz="1600" b="1" dirty="0">
                <a:solidFill>
                  <a:srgbClr val="55B848"/>
                </a:solidFill>
                <a:cs typeface="Tahoma" pitchFamily="34" charset="0"/>
              </a:rPr>
              <a:t>Výzva zameraná na </a:t>
            </a:r>
            <a:r>
              <a:rPr lang="sk-SK" sz="1600" b="1" dirty="0" smtClean="0">
                <a:solidFill>
                  <a:srgbClr val="55B848"/>
                </a:solidFill>
                <a:cs typeface="Tahoma" pitchFamily="34" charset="0"/>
              </a:rPr>
              <a:t>podporu nástrojov informačného </a:t>
            </a:r>
            <a:r>
              <a:rPr lang="sk-SK" sz="1600" b="1" dirty="0">
                <a:solidFill>
                  <a:srgbClr val="55B848"/>
                </a:solidFill>
                <a:cs typeface="Tahoma" pitchFamily="34" charset="0"/>
              </a:rPr>
              <a:t>charakteru</a:t>
            </a:r>
          </a:p>
          <a:p>
            <a:pPr lvl="1">
              <a:spcBef>
                <a:spcPts val="0"/>
              </a:spcBef>
              <a:tabLst>
                <a:tab pos="8047038" algn="l"/>
              </a:tabLst>
            </a:pPr>
            <a:r>
              <a:rPr lang="sk-SK" sz="1400" dirty="0"/>
              <a:t>v oblasti odpadového hospodárstva (predchádzanie vzniku odpadov, podpora triedeného zberu odpadov, zhodnocovanie odpadov)</a:t>
            </a:r>
          </a:p>
          <a:p>
            <a:pPr lvl="1">
              <a:spcBef>
                <a:spcPts val="0"/>
              </a:spcBef>
              <a:tabLst>
                <a:tab pos="8047038" algn="l"/>
              </a:tabLst>
            </a:pPr>
            <a:r>
              <a:rPr lang="sk-SK" sz="1400" dirty="0"/>
              <a:t>v oblasti ochrany vôd a vodného hospodárstva</a:t>
            </a:r>
          </a:p>
          <a:p>
            <a:pPr lvl="1">
              <a:spcBef>
                <a:spcPts val="0"/>
              </a:spcBef>
              <a:tabLst>
                <a:tab pos="8047038" algn="l"/>
              </a:tabLst>
            </a:pPr>
            <a:r>
              <a:rPr lang="sk-SK" sz="1400" dirty="0"/>
              <a:t>v oblasti ochrany prírody a krajiny</a:t>
            </a:r>
          </a:p>
          <a:p>
            <a:pPr lvl="1">
              <a:spcBef>
                <a:spcPts val="0"/>
              </a:spcBef>
              <a:tabLst>
                <a:tab pos="8047038" algn="l"/>
              </a:tabLst>
            </a:pPr>
            <a:r>
              <a:rPr lang="sk-SK" sz="1400" dirty="0"/>
              <a:t>v oblasti ochrany ovzdušia</a:t>
            </a:r>
          </a:p>
          <a:p>
            <a:pPr lvl="1">
              <a:spcBef>
                <a:spcPts val="0"/>
              </a:spcBef>
              <a:tabLst>
                <a:tab pos="8047038" algn="l"/>
              </a:tabLst>
            </a:pPr>
            <a:endParaRPr lang="sk-SK" sz="1400" b="1" dirty="0">
              <a:solidFill>
                <a:srgbClr val="55B848"/>
              </a:solidFill>
              <a:cs typeface="Tahoma" pitchFamily="34" charset="0"/>
            </a:endParaRPr>
          </a:p>
          <a:p>
            <a:pPr>
              <a:spcBef>
                <a:spcPts val="0"/>
              </a:spcBef>
              <a:tabLst>
                <a:tab pos="8047038" algn="l"/>
              </a:tabLst>
            </a:pPr>
            <a:r>
              <a:rPr lang="sk-SK" sz="1400" dirty="0">
                <a:ln w="0"/>
                <a:cs typeface="Arial"/>
              </a:rPr>
              <a:t>Plánovaný objem alokácie: </a:t>
            </a:r>
            <a:r>
              <a:rPr lang="sk-SK" sz="1400" b="1" dirty="0" smtClean="0">
                <a:ln w="0"/>
                <a:cs typeface="Arial"/>
              </a:rPr>
              <a:t>5 </a:t>
            </a:r>
            <a:r>
              <a:rPr lang="sk-SK" sz="1400" b="1" dirty="0">
                <a:ln w="0"/>
                <a:cs typeface="Arial"/>
              </a:rPr>
              <a:t>mil. € </a:t>
            </a:r>
          </a:p>
          <a:p>
            <a:pPr>
              <a:spcBef>
                <a:spcPts val="0"/>
              </a:spcBef>
              <a:tabLst>
                <a:tab pos="8047038" algn="l"/>
              </a:tabLst>
            </a:pPr>
            <a:r>
              <a:rPr lang="sk-SK" sz="1400" dirty="0">
                <a:ln w="0"/>
                <a:cs typeface="Arial"/>
              </a:rPr>
              <a:t>Plánovaný termín vyhlásenia: </a:t>
            </a:r>
            <a:r>
              <a:rPr lang="sk-SK" sz="1400" b="1" dirty="0" smtClean="0">
                <a:ln w="0"/>
                <a:cs typeface="Arial"/>
              </a:rPr>
              <a:t>11/2016</a:t>
            </a:r>
            <a:endParaRPr lang="sk-SK" sz="1400" b="1" u="sng" dirty="0">
              <a:ln w="0"/>
              <a:cs typeface="Arial"/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97D0C-7238-4109-A26B-BD75EB33D0D4}" type="slidenum">
              <a:rPr lang="sk-SK" smtClean="0"/>
              <a:pPr/>
              <a:t>17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271374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80520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sk-SK" b="1" dirty="0" smtClean="0">
                <a:solidFill>
                  <a:srgbClr val="55B848"/>
                </a:solidFill>
                <a:cs typeface="Tahoma" pitchFamily="34" charset="0"/>
              </a:rPr>
              <a:t>Zohľadnené poučenia z predchádzajúceho programového obdobia s cieľom zefektívnenia implementácie OP KŽP</a:t>
            </a:r>
            <a:endParaRPr lang="sk-SK" b="1" dirty="0">
              <a:solidFill>
                <a:srgbClr val="55B848"/>
              </a:solidFill>
              <a:cs typeface="Tahoma" pitchFamily="34" charset="0"/>
            </a:endParaRPr>
          </a:p>
          <a:p>
            <a:pPr marL="182563" indent="-182563">
              <a:tabLst>
                <a:tab pos="8047038" algn="l"/>
              </a:tabLst>
            </a:pPr>
            <a:endParaRPr lang="sk-SK" sz="1800" b="1" dirty="0" smtClean="0"/>
          </a:p>
          <a:p>
            <a:pPr marL="182563" indent="-182563">
              <a:tabLst>
                <a:tab pos="8047038" algn="l"/>
              </a:tabLst>
            </a:pPr>
            <a:r>
              <a:rPr lang="sk-SK" sz="1800" b="1" dirty="0" smtClean="0"/>
              <a:t>Výsledkovo orientovaný prístup v rámci výberu a implementácie projektov (uplatňovanie princípu „</a:t>
            </a:r>
            <a:r>
              <a:rPr lang="sk-SK" sz="1800" b="1" dirty="0" err="1" smtClean="0"/>
              <a:t>Value</a:t>
            </a:r>
            <a:r>
              <a:rPr lang="sk-SK" sz="1800" b="1" dirty="0" smtClean="0"/>
              <a:t> </a:t>
            </a:r>
            <a:r>
              <a:rPr lang="sk-SK" sz="1800" b="1" dirty="0" err="1" smtClean="0"/>
              <a:t>for</a:t>
            </a:r>
            <a:r>
              <a:rPr lang="sk-SK" sz="1800" b="1" dirty="0" smtClean="0"/>
              <a:t> Money“)</a:t>
            </a:r>
          </a:p>
          <a:p>
            <a:pPr marL="182563" indent="-182563">
              <a:tabLst>
                <a:tab pos="8047038" algn="l"/>
              </a:tabLst>
            </a:pPr>
            <a:r>
              <a:rPr lang="sk-SK" sz="1800" b="1" dirty="0" smtClean="0"/>
              <a:t>Zabezpečenie hospodárnosti výdavkov projektov prostredníctvom aplikácie efektívnych nástrojov na </a:t>
            </a:r>
            <a:r>
              <a:rPr lang="sk-SK" sz="1800" b="1" dirty="0"/>
              <a:t>overovanie hospodárnosti výdavkov (</a:t>
            </a:r>
            <a:r>
              <a:rPr lang="sk-SK" sz="1800" b="1" dirty="0" err="1" smtClean="0"/>
              <a:t>benchmarky</a:t>
            </a:r>
            <a:r>
              <a:rPr lang="sk-SK" sz="1800" b="1" dirty="0" smtClean="0"/>
              <a:t>, </a:t>
            </a:r>
            <a:r>
              <a:rPr lang="sk-SK" sz="1800" b="1" dirty="0"/>
              <a:t>finančné </a:t>
            </a:r>
            <a:r>
              <a:rPr lang="sk-SK" sz="1800" b="1" dirty="0" smtClean="0"/>
              <a:t>limity a referenčné hodnoty pre vybrané výdavky) </a:t>
            </a:r>
          </a:p>
          <a:p>
            <a:pPr marL="182563" indent="-182563">
              <a:tabLst>
                <a:tab pos="8047038" algn="l"/>
              </a:tabLst>
            </a:pPr>
            <a:r>
              <a:rPr lang="sk-SK" sz="1800" b="1" dirty="0" smtClean="0"/>
              <a:t>Uplatnenie motivačno-sankčného mechanizmu voči prijímateľom (časový limit na ukončenie VO, limitovaný počet opakovaní VO, harmonogram finančnej realizácie projektu, cieľové hodnoty ukazovateľov)</a:t>
            </a:r>
          </a:p>
          <a:p>
            <a:pPr marL="182563" indent="-182563">
              <a:tabLst>
                <a:tab pos="8047038" algn="l"/>
              </a:tabLst>
            </a:pPr>
            <a:r>
              <a:rPr lang="sk-SK" sz="1800" b="1" dirty="0" smtClean="0"/>
              <a:t>Dôraz na riadenie ľudských zdrojov RO/SO</a:t>
            </a:r>
          </a:p>
          <a:p>
            <a:pPr marL="182563" indent="-182563">
              <a:tabLst>
                <a:tab pos="8047038" algn="l"/>
              </a:tabLst>
            </a:pPr>
            <a:r>
              <a:rPr lang="sk-SK" sz="1800" b="1" dirty="0" smtClean="0"/>
              <a:t>Posilňovanie administratívnych kapacít prijímateľov (školenia, informačné semináre, konzultácie, oprávnené </a:t>
            </a:r>
            <a:r>
              <a:rPr lang="sk-SK" sz="1800" b="1" dirty="0"/>
              <a:t>výdavky na riadenie </a:t>
            </a:r>
            <a:r>
              <a:rPr lang="sk-SK" sz="1800" b="1" dirty="0" smtClean="0"/>
              <a:t>projektu)</a:t>
            </a:r>
            <a:endParaRPr lang="sk-SK" sz="1800" b="1" dirty="0"/>
          </a:p>
          <a:p>
            <a:pPr marL="182563" indent="-182563">
              <a:tabLst>
                <a:tab pos="8047038" algn="l"/>
              </a:tabLst>
            </a:pPr>
            <a:r>
              <a:rPr lang="sk-SK" sz="1800" b="1" dirty="0" smtClean="0"/>
              <a:t>Koncepcia riadiacej </a:t>
            </a:r>
            <a:r>
              <a:rPr lang="sk-SK" sz="1800" b="1" dirty="0"/>
              <a:t>dokumentácie v „</a:t>
            </a:r>
            <a:r>
              <a:rPr lang="sk-SK" sz="1800" b="1" dirty="0" err="1"/>
              <a:t>user</a:t>
            </a:r>
            <a:r>
              <a:rPr lang="sk-SK" sz="1800" b="1" dirty="0"/>
              <a:t> </a:t>
            </a:r>
            <a:r>
              <a:rPr lang="sk-SK" sz="1800" b="1" dirty="0" err="1"/>
              <a:t>friendly</a:t>
            </a:r>
            <a:r>
              <a:rPr lang="sk-SK" sz="1800" b="1" dirty="0"/>
              <a:t>“ formáte </a:t>
            </a:r>
          </a:p>
          <a:p>
            <a:pPr marL="182563" indent="-182563">
              <a:tabLst>
                <a:tab pos="8047038" algn="l"/>
              </a:tabLst>
            </a:pPr>
            <a:r>
              <a:rPr lang="sk-SK" sz="1800" b="1" dirty="0" smtClean="0"/>
              <a:t>Samostatná príručka k realizácii VO (zahŕňajúca aj </a:t>
            </a:r>
            <a:r>
              <a:rPr lang="sk-SK" sz="1800" b="1" dirty="0"/>
              <a:t>vzorové formuláre, </a:t>
            </a:r>
            <a:r>
              <a:rPr lang="sk-SK" sz="1800" b="1" dirty="0" smtClean="0"/>
              <a:t>najčastejšie pochybenia, KZ)</a:t>
            </a:r>
          </a:p>
          <a:p>
            <a:pPr marL="182563" indent="-182563">
              <a:tabLst>
                <a:tab pos="8047038" algn="l"/>
              </a:tabLst>
            </a:pPr>
            <a:r>
              <a:rPr lang="sk-SK" sz="1800" b="1" dirty="0"/>
              <a:t>Vyhlasovanie otvorených (priebežných) </a:t>
            </a:r>
            <a:r>
              <a:rPr lang="sk-SK" sz="1800" b="1" dirty="0" smtClean="0"/>
              <a:t>výziev</a:t>
            </a:r>
            <a:endParaRPr lang="sk-SK" sz="1800" b="1" dirty="0"/>
          </a:p>
          <a:p>
            <a:pPr marL="182563" indent="-182563">
              <a:tabLst>
                <a:tab pos="8047038" algn="l"/>
              </a:tabLst>
            </a:pPr>
            <a:r>
              <a:rPr lang="sk-SK" sz="1800" b="1" dirty="0" smtClean="0"/>
              <a:t>Zjednodušenie a sprehľadnenie dokumentácie výziev (zníženie počtu príloh </a:t>
            </a:r>
            <a:r>
              <a:rPr lang="sk-SK" sz="1800" b="1" dirty="0"/>
              <a:t>ŽoNFP </a:t>
            </a:r>
            <a:r>
              <a:rPr lang="sk-SK" sz="1800" b="1" dirty="0" smtClean="0"/>
              <a:t>a zavedenie preddefinovaných formulárov vybraných príloh </a:t>
            </a:r>
            <a:r>
              <a:rPr lang="sk-SK" sz="1800" b="1" dirty="0" err="1" smtClean="0"/>
              <a:t>ŽoNFP</a:t>
            </a:r>
            <a:r>
              <a:rPr lang="sk-SK" sz="1800" b="1" dirty="0" smtClean="0"/>
              <a:t>, test úplnosti pre žiadateľa)</a:t>
            </a:r>
            <a:endParaRPr lang="sk-SK" sz="1800" b="1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97D0C-7238-4109-A26B-BD75EB33D0D4}" type="slidenum">
              <a:rPr lang="sk-SK" smtClean="0"/>
              <a:pPr/>
              <a:t>18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351485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9654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sk-SK" sz="2400" dirty="0" smtClean="0"/>
          </a:p>
          <a:p>
            <a:pPr marL="0" indent="0">
              <a:buNone/>
            </a:pPr>
            <a:endParaRPr lang="sk-SK" sz="2400" dirty="0"/>
          </a:p>
          <a:p>
            <a:pPr marL="0" indent="0">
              <a:buNone/>
            </a:pPr>
            <a:endParaRPr lang="sk-SK" sz="2400" dirty="0" smtClean="0"/>
          </a:p>
          <a:p>
            <a:pPr marL="0" indent="0">
              <a:buNone/>
            </a:pPr>
            <a:endParaRPr lang="sk-SK" sz="2400" dirty="0"/>
          </a:p>
          <a:p>
            <a:pPr marL="0" indent="0">
              <a:buNone/>
            </a:pPr>
            <a:endParaRPr lang="sk-SK" sz="2400" dirty="0" smtClean="0"/>
          </a:p>
          <a:p>
            <a:pPr marL="0" indent="0" algn="ctr">
              <a:buNone/>
            </a:pPr>
            <a:r>
              <a:rPr lang="sk-SK" sz="3000" b="1" dirty="0"/>
              <a:t>ĎAKUJEM ZA </a:t>
            </a:r>
            <a:r>
              <a:rPr lang="sk-SK" sz="3000" b="1" dirty="0" smtClean="0"/>
              <a:t>POZORNOSŤ</a:t>
            </a:r>
          </a:p>
          <a:p>
            <a:pPr marL="0" indent="0">
              <a:buNone/>
            </a:pPr>
            <a:endParaRPr lang="sk-SK" sz="2400" dirty="0" smtClean="0"/>
          </a:p>
          <a:p>
            <a:pPr marL="0" indent="0">
              <a:buNone/>
            </a:pPr>
            <a:endParaRPr lang="sk-SK" sz="2400" dirty="0"/>
          </a:p>
          <a:p>
            <a:pPr marL="0" indent="0">
              <a:buNone/>
            </a:pPr>
            <a:endParaRPr lang="sk-SK" sz="1700" dirty="0" smtClean="0"/>
          </a:p>
          <a:p>
            <a:pPr marL="0" indent="0">
              <a:buNone/>
            </a:pPr>
            <a:r>
              <a:rPr lang="sk-SK" sz="1700" dirty="0" smtClean="0"/>
              <a:t>Miroslava </a:t>
            </a:r>
            <a:r>
              <a:rPr lang="sk-SK" sz="1700" dirty="0"/>
              <a:t>Hrušková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sk-SK" sz="1700" b="1" dirty="0" smtClean="0">
                <a:solidFill>
                  <a:srgbClr val="55B848"/>
                </a:solidFill>
              </a:rPr>
              <a:t>MINISTERSTVO ŽIVOTNÉHO PROSTREDIA SR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sk-SK" sz="1700" dirty="0" smtClean="0">
                <a:solidFill>
                  <a:srgbClr val="898989"/>
                </a:solidFill>
              </a:rPr>
              <a:t>Nám</a:t>
            </a:r>
            <a:r>
              <a:rPr lang="sk-SK" sz="1700" dirty="0">
                <a:solidFill>
                  <a:srgbClr val="898989"/>
                </a:solidFill>
              </a:rPr>
              <a:t>. Ľ. Štúra </a:t>
            </a:r>
            <a:r>
              <a:rPr lang="sk-SK" sz="1700" dirty="0" smtClean="0">
                <a:solidFill>
                  <a:srgbClr val="898989"/>
                </a:solidFill>
              </a:rPr>
              <a:t>1,  </a:t>
            </a:r>
            <a:r>
              <a:rPr lang="sk-SK" sz="1700" dirty="0">
                <a:solidFill>
                  <a:srgbClr val="898989"/>
                </a:solidFill>
              </a:rPr>
              <a:t>812 35 Bratislava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sk-SK" sz="1700" dirty="0">
                <a:solidFill>
                  <a:srgbClr val="898989"/>
                </a:solidFill>
              </a:rPr>
              <a:t>Pracovisko: Karloveská 2, 841 04 Bratislava	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sk-SK" sz="1700" dirty="0">
                <a:solidFill>
                  <a:srgbClr val="898989"/>
                </a:solidFill>
                <a:hlinkClick r:id="rId2"/>
              </a:rPr>
              <a:t>www.minzp.sk , www.op-kzp.sk</a:t>
            </a:r>
            <a:r>
              <a:rPr lang="sk-SK" sz="1700" dirty="0">
                <a:solidFill>
                  <a:srgbClr val="898989"/>
                </a:solidFill>
              </a:rPr>
              <a:t> </a:t>
            </a:r>
            <a:endParaRPr lang="sk-SK" sz="1700" b="1" dirty="0" smtClean="0">
              <a:ln w="0"/>
              <a:solidFill>
                <a:schemeClr val="bg1">
                  <a:lumMod val="65000"/>
                </a:schemeClr>
              </a:solidFill>
              <a:cs typeface="Arial"/>
            </a:endParaRPr>
          </a:p>
          <a:p>
            <a:pPr marL="0" indent="0">
              <a:buNone/>
            </a:pPr>
            <a:endParaRPr lang="sk-SK" sz="1200" b="1" dirty="0" smtClean="0">
              <a:ln w="0"/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/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97D0C-7238-4109-A26B-BD75EB33D0D4}" type="slidenum">
              <a:rPr lang="sk-SK" smtClean="0"/>
              <a:pPr/>
              <a:t>19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631623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41807" y="1484784"/>
            <a:ext cx="8229600" cy="504056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sk-SK" sz="2200" b="1" dirty="0" smtClean="0">
                <a:solidFill>
                  <a:srgbClr val="55B848"/>
                </a:solidFill>
                <a:cs typeface="Tahoma" pitchFamily="34" charset="0"/>
              </a:rPr>
              <a:t>PLNENÉ ÚLOHY RO pre OP KŽP V OBDOBÍ OD 1.1.2015 – 30.11.2015</a:t>
            </a:r>
            <a:endParaRPr lang="sk-SK" sz="2200" b="1" dirty="0" smtClean="0">
              <a:ln w="0"/>
              <a:solidFill>
                <a:schemeClr val="bg1">
                  <a:lumMod val="65000"/>
                </a:schemeClr>
              </a:solidFill>
              <a:cs typeface="Arial"/>
            </a:endParaRPr>
          </a:p>
          <a:p>
            <a:pPr marL="269875" lvl="1" indent="-269875" algn="just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sk-SK" b="1" dirty="0" smtClean="0">
              <a:solidFill>
                <a:prstClr val="black">
                  <a:lumMod val="95000"/>
                  <a:lumOff val="5000"/>
                </a:prstClr>
              </a:solidFill>
              <a:cs typeface="Tahoma" pitchFamily="34" charset="0"/>
            </a:endParaRPr>
          </a:p>
          <a:p>
            <a:pPr marL="269875" lvl="1" indent="-269875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sk-SK" b="1" dirty="0">
                <a:solidFill>
                  <a:schemeClr val="tx1"/>
                </a:solidFill>
                <a:cs typeface="Tahoma" pitchFamily="34" charset="0"/>
              </a:rPr>
              <a:t>1. zasadnutie Monitorovacieho výboru </a:t>
            </a:r>
            <a:r>
              <a:rPr lang="sk-SK" b="1" dirty="0" smtClean="0">
                <a:solidFill>
                  <a:schemeClr val="tx1"/>
                </a:solidFill>
                <a:cs typeface="Tahoma" pitchFamily="34" charset="0"/>
              </a:rPr>
              <a:t>pre OP </a:t>
            </a:r>
            <a:r>
              <a:rPr lang="sk-SK" b="1" dirty="0">
                <a:solidFill>
                  <a:schemeClr val="tx1"/>
                </a:solidFill>
                <a:cs typeface="Tahoma" pitchFamily="34" charset="0"/>
              </a:rPr>
              <a:t>KŽP dňa </a:t>
            </a:r>
            <a:r>
              <a:rPr lang="sk-SK" b="1" dirty="0">
                <a:solidFill>
                  <a:srgbClr val="55B848"/>
                </a:solidFill>
                <a:cs typeface="Tahoma" pitchFamily="34" charset="0"/>
              </a:rPr>
              <a:t>22.1.2015 </a:t>
            </a:r>
            <a:r>
              <a:rPr lang="sk-SK" b="1" dirty="0">
                <a:solidFill>
                  <a:schemeClr val="tx1"/>
                </a:solidFill>
                <a:cs typeface="Tahoma" pitchFamily="34" charset="0"/>
              </a:rPr>
              <a:t>(schválenie </a:t>
            </a:r>
            <a:r>
              <a:rPr lang="sk-SK" b="1" dirty="0" smtClean="0">
                <a:solidFill>
                  <a:schemeClr val="tx1"/>
                </a:solidFill>
                <a:cs typeface="Tahoma" pitchFamily="34" charset="0"/>
              </a:rPr>
              <a:t>štatútu </a:t>
            </a:r>
            <a:br>
              <a:rPr lang="sk-SK" b="1" dirty="0" smtClean="0">
                <a:solidFill>
                  <a:schemeClr val="tx1"/>
                </a:solidFill>
                <a:cs typeface="Tahoma" pitchFamily="34" charset="0"/>
              </a:rPr>
            </a:br>
            <a:r>
              <a:rPr lang="sk-SK" b="1" dirty="0" smtClean="0">
                <a:solidFill>
                  <a:schemeClr val="tx1"/>
                </a:solidFill>
                <a:cs typeface="Tahoma" pitchFamily="34" charset="0"/>
              </a:rPr>
              <a:t>a rokovacieho poriadku MV pre OP KŽP a kritérií </a:t>
            </a:r>
            <a:r>
              <a:rPr lang="sk-SK" b="1" dirty="0">
                <a:solidFill>
                  <a:schemeClr val="tx1"/>
                </a:solidFill>
                <a:cs typeface="Tahoma" pitchFamily="34" charset="0"/>
              </a:rPr>
              <a:t>pre výber projektov OP KŽP)</a:t>
            </a:r>
          </a:p>
          <a:p>
            <a:pPr marL="269875" lvl="1" indent="-269875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sk-SK" b="1" dirty="0">
                <a:solidFill>
                  <a:schemeClr val="tx1"/>
                </a:solidFill>
                <a:cs typeface="Tahoma" pitchFamily="34" charset="0"/>
              </a:rPr>
              <a:t>2. zasadnutie Monitorovacieho výboru </a:t>
            </a:r>
            <a:r>
              <a:rPr lang="sk-SK" b="1" dirty="0" smtClean="0">
                <a:solidFill>
                  <a:schemeClr val="tx1"/>
                </a:solidFill>
                <a:cs typeface="Tahoma" pitchFamily="34" charset="0"/>
              </a:rPr>
              <a:t>pre OP </a:t>
            </a:r>
            <a:r>
              <a:rPr lang="sk-SK" b="1" dirty="0">
                <a:solidFill>
                  <a:schemeClr val="tx1"/>
                </a:solidFill>
                <a:cs typeface="Tahoma" pitchFamily="34" charset="0"/>
              </a:rPr>
              <a:t>KŽP </a:t>
            </a:r>
            <a:r>
              <a:rPr lang="sk-SK" b="1" dirty="0" smtClean="0">
                <a:solidFill>
                  <a:schemeClr val="tx1"/>
                </a:solidFill>
                <a:cs typeface="Tahoma" pitchFamily="34" charset="0"/>
              </a:rPr>
              <a:t>dňa </a:t>
            </a:r>
            <a:r>
              <a:rPr lang="sk-SK" b="1" dirty="0" smtClean="0">
                <a:solidFill>
                  <a:srgbClr val="55B848"/>
                </a:solidFill>
                <a:cs typeface="Tahoma" pitchFamily="34" charset="0"/>
              </a:rPr>
              <a:t>28.4.2015</a:t>
            </a:r>
            <a:r>
              <a:rPr lang="sk-SK" b="1" dirty="0" smtClean="0">
                <a:solidFill>
                  <a:schemeClr val="tx1"/>
                </a:solidFill>
                <a:cs typeface="Tahoma" pitchFamily="34" charset="0"/>
              </a:rPr>
              <a:t> </a:t>
            </a:r>
            <a:r>
              <a:rPr lang="sk-SK" b="1" dirty="0">
                <a:solidFill>
                  <a:schemeClr val="tx1"/>
                </a:solidFill>
                <a:cs typeface="Tahoma" pitchFamily="34" charset="0"/>
              </a:rPr>
              <a:t>(schválenie Plánu </a:t>
            </a:r>
            <a:r>
              <a:rPr lang="sk-SK" b="1" dirty="0" smtClean="0">
                <a:solidFill>
                  <a:schemeClr val="tx1"/>
                </a:solidFill>
                <a:cs typeface="Tahoma" pitchFamily="34" charset="0"/>
              </a:rPr>
              <a:t>hodnotenia </a:t>
            </a:r>
            <a:r>
              <a:rPr lang="sk-SK" b="1" dirty="0">
                <a:solidFill>
                  <a:schemeClr val="tx1"/>
                </a:solidFill>
                <a:cs typeface="Tahoma" pitchFamily="34" charset="0"/>
              </a:rPr>
              <a:t>OP KŽP, Komunikačnej stratégie OP KŽP a projektových zámerom NP)</a:t>
            </a:r>
          </a:p>
          <a:p>
            <a:pPr marL="269875" lvl="1" indent="-269875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sk-SK" b="1" dirty="0" smtClean="0">
                <a:solidFill>
                  <a:schemeClr val="tx1"/>
                </a:solidFill>
                <a:cs typeface="Tahoma" pitchFamily="34" charset="0"/>
              </a:rPr>
              <a:t>Podpísanie všetkých troch zmlúv o vykonávaní častí úloh riadiaceho orgánu sprostredkovateľským orgánom (SAŽP</a:t>
            </a:r>
            <a:r>
              <a:rPr lang="sk-SK" b="1" dirty="0">
                <a:solidFill>
                  <a:schemeClr val="tx1"/>
                </a:solidFill>
                <a:cs typeface="Tahoma" pitchFamily="34" charset="0"/>
              </a:rPr>
              <a:t>, </a:t>
            </a:r>
            <a:r>
              <a:rPr lang="sk-SK" b="1" dirty="0" smtClean="0">
                <a:solidFill>
                  <a:schemeClr val="tx1"/>
                </a:solidFill>
                <a:cs typeface="Tahoma" pitchFamily="34" charset="0"/>
              </a:rPr>
              <a:t>SIEA, </a:t>
            </a:r>
            <a:r>
              <a:rPr lang="sk-SK" b="1" dirty="0">
                <a:solidFill>
                  <a:schemeClr val="tx1"/>
                </a:solidFill>
                <a:cs typeface="Tahoma" pitchFamily="34" charset="0"/>
              </a:rPr>
              <a:t>MV SR) – </a:t>
            </a:r>
            <a:r>
              <a:rPr lang="sk-SK" b="1" dirty="0" smtClean="0">
                <a:solidFill>
                  <a:srgbClr val="55B848"/>
                </a:solidFill>
                <a:cs typeface="Tahoma" pitchFamily="34" charset="0"/>
              </a:rPr>
              <a:t>apríl/júl </a:t>
            </a:r>
            <a:r>
              <a:rPr lang="sk-SK" b="1" dirty="0">
                <a:solidFill>
                  <a:srgbClr val="55B848"/>
                </a:solidFill>
                <a:cs typeface="Tahoma" pitchFamily="34" charset="0"/>
              </a:rPr>
              <a:t>2015</a:t>
            </a:r>
          </a:p>
          <a:p>
            <a:pPr marL="269875" lvl="1" indent="-269875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sk-SK" b="1" dirty="0" smtClean="0">
                <a:solidFill>
                  <a:schemeClr val="tx1"/>
                </a:solidFill>
                <a:cs typeface="Tahoma" pitchFamily="34" charset="0"/>
              </a:rPr>
              <a:t>Vytvorenie implementačného prostredia OP KŽP:</a:t>
            </a:r>
          </a:p>
          <a:p>
            <a:pPr marL="669925" lvl="2" indent="-269875" algn="just">
              <a:spcBef>
                <a:spcPts val="0"/>
              </a:spcBef>
              <a:defRPr/>
            </a:pPr>
            <a:r>
              <a:rPr lang="sk-SK" sz="1800" b="1" dirty="0" smtClean="0">
                <a:solidFill>
                  <a:schemeClr val="tx1"/>
                </a:solidFill>
                <a:cs typeface="Tahoma" pitchFamily="34" charset="0"/>
              </a:rPr>
              <a:t>vypracovanie a </a:t>
            </a:r>
            <a:r>
              <a:rPr lang="sk-SK" sz="1800" b="1" dirty="0">
                <a:solidFill>
                  <a:schemeClr val="tx1"/>
                </a:solidFill>
                <a:cs typeface="Tahoma" pitchFamily="34" charset="0"/>
              </a:rPr>
              <a:t>predloženie </a:t>
            </a:r>
            <a:r>
              <a:rPr lang="sk-SK" sz="1800" b="1" dirty="0" smtClean="0">
                <a:solidFill>
                  <a:schemeClr val="tx1"/>
                </a:solidFill>
                <a:cs typeface="Tahoma" pitchFamily="34" charset="0"/>
              </a:rPr>
              <a:t>kompletnej riadiacej dokumentácie Orgánu auditu (OA) na audit pripravenosti </a:t>
            </a:r>
          </a:p>
          <a:p>
            <a:pPr marL="1127125" lvl="3" indent="-269875" algn="just">
              <a:spcBef>
                <a:spcPts val="0"/>
              </a:spcBef>
              <a:defRPr/>
            </a:pPr>
            <a:r>
              <a:rPr lang="sk-SK" sz="1700" b="1" dirty="0" smtClean="0">
                <a:solidFill>
                  <a:schemeClr val="tx1"/>
                </a:solidFill>
                <a:cs typeface="Tahoma" pitchFamily="34" charset="0"/>
              </a:rPr>
              <a:t>Vypracovanie kompletnej riadiacej dokumentácie OP KŽP ku dňu </a:t>
            </a:r>
            <a:r>
              <a:rPr lang="sk-SK" sz="1700" b="1" dirty="0">
                <a:solidFill>
                  <a:srgbClr val="55B848"/>
                </a:solidFill>
                <a:cs typeface="Tahoma" pitchFamily="34" charset="0"/>
              </a:rPr>
              <a:t>15.5.2015</a:t>
            </a:r>
          </a:p>
          <a:p>
            <a:pPr marL="1127125" lvl="3" indent="-269875" algn="just">
              <a:spcBef>
                <a:spcPts val="0"/>
              </a:spcBef>
              <a:defRPr/>
            </a:pPr>
            <a:r>
              <a:rPr lang="sk-SK" sz="1700" b="1" dirty="0">
                <a:solidFill>
                  <a:schemeClr val="tx1"/>
                </a:solidFill>
                <a:cs typeface="Tahoma" pitchFamily="34" charset="0"/>
              </a:rPr>
              <a:t>O</a:t>
            </a:r>
            <a:r>
              <a:rPr lang="sk-SK" sz="1700" b="1" dirty="0" smtClean="0">
                <a:solidFill>
                  <a:schemeClr val="tx1"/>
                </a:solidFill>
                <a:cs typeface="Tahoma" pitchFamily="34" charset="0"/>
              </a:rPr>
              <a:t>tvorenie auditu pripravenosti dňa </a:t>
            </a:r>
            <a:r>
              <a:rPr lang="sk-SK" sz="1700" b="1" dirty="0" smtClean="0">
                <a:solidFill>
                  <a:srgbClr val="55B848"/>
                </a:solidFill>
                <a:cs typeface="Tahoma" pitchFamily="34" charset="0"/>
              </a:rPr>
              <a:t>26.5.2015</a:t>
            </a:r>
            <a:endParaRPr lang="sk-SK" sz="1700" b="1" dirty="0" smtClean="0">
              <a:solidFill>
                <a:schemeClr val="tx1"/>
              </a:solidFill>
              <a:cs typeface="Tahoma" pitchFamily="34" charset="0"/>
            </a:endParaRPr>
          </a:p>
          <a:p>
            <a:pPr marL="1127125" lvl="3" indent="-269875" algn="just">
              <a:spcBef>
                <a:spcPts val="0"/>
              </a:spcBef>
              <a:defRPr/>
            </a:pPr>
            <a:r>
              <a:rPr lang="sk-SK" sz="1700" b="1" dirty="0" smtClean="0">
                <a:solidFill>
                  <a:schemeClr val="tx1"/>
                </a:solidFill>
                <a:cs typeface="Tahoma" pitchFamily="34" charset="0"/>
              </a:rPr>
              <a:t>Vydanie výroku – </a:t>
            </a:r>
            <a:r>
              <a:rPr lang="sk-SK" sz="1700" b="1" dirty="0">
                <a:solidFill>
                  <a:schemeClr val="tx1"/>
                </a:solidFill>
                <a:cs typeface="Tahoma" pitchFamily="34" charset="0"/>
              </a:rPr>
              <a:t>uistenia bez výhrad, t.j. RO/PJ/SO spĺňajú kritériá určenia </a:t>
            </a:r>
            <a:r>
              <a:rPr lang="sk-SK" sz="1700" dirty="0">
                <a:solidFill>
                  <a:schemeClr val="tx1"/>
                </a:solidFill>
                <a:cs typeface="Tahoma" pitchFamily="34" charset="0"/>
              </a:rPr>
              <a:t>stanovené všeobecným </a:t>
            </a:r>
            <a:r>
              <a:rPr lang="sk-SK" sz="1700" dirty="0" smtClean="0">
                <a:solidFill>
                  <a:schemeClr val="tx1"/>
                </a:solidFill>
                <a:cs typeface="Tahoma" pitchFamily="34" charset="0"/>
              </a:rPr>
              <a:t>nariadením </a:t>
            </a:r>
            <a:r>
              <a:rPr lang="sk-SK" sz="1700" b="1" dirty="0">
                <a:solidFill>
                  <a:schemeClr val="tx1"/>
                </a:solidFill>
                <a:cs typeface="Tahoma" pitchFamily="34" charset="0"/>
              </a:rPr>
              <a:t>dňa </a:t>
            </a:r>
            <a:r>
              <a:rPr lang="sk-SK" sz="1700" b="1" dirty="0" smtClean="0">
                <a:solidFill>
                  <a:srgbClr val="55B848"/>
                </a:solidFill>
                <a:cs typeface="Tahoma" pitchFamily="34" charset="0"/>
              </a:rPr>
              <a:t>11.12.2015</a:t>
            </a:r>
            <a:r>
              <a:rPr lang="sk-SK" sz="1700" dirty="0" smtClean="0">
                <a:solidFill>
                  <a:schemeClr val="tx1"/>
                </a:solidFill>
                <a:cs typeface="Tahoma" pitchFamily="34" charset="0"/>
              </a:rPr>
              <a:t> </a:t>
            </a:r>
          </a:p>
          <a:p>
            <a:pPr marL="269875" lvl="1" indent="-269875" algn="just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sk-SK" b="1" dirty="0" smtClean="0">
                <a:solidFill>
                  <a:schemeClr val="tx1"/>
                </a:solidFill>
                <a:cs typeface="Tahoma" pitchFamily="34" charset="0"/>
              </a:rPr>
              <a:t>Vyhlásenie 1. výzvy v rámci OP KŽP (aj v rámci SR) dňa </a:t>
            </a:r>
            <a:r>
              <a:rPr lang="sk-SK" b="1" dirty="0" smtClean="0">
                <a:solidFill>
                  <a:srgbClr val="55B848"/>
                </a:solidFill>
                <a:cs typeface="Tahoma" pitchFamily="34" charset="0"/>
              </a:rPr>
              <a:t>3.7.2015 </a:t>
            </a:r>
            <a:endParaRPr lang="sk-SK" b="1" dirty="0">
              <a:solidFill>
                <a:srgbClr val="55B848"/>
              </a:solidFill>
              <a:cs typeface="Tahoma" pitchFamily="34" charset="0"/>
            </a:endParaRPr>
          </a:p>
          <a:p>
            <a:pPr marL="669925" lvl="2" indent="-269875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sk-SK" sz="1800" b="1" dirty="0" smtClean="0">
                <a:solidFill>
                  <a:schemeClr val="tx1"/>
                </a:solidFill>
                <a:cs typeface="Tahoma" pitchFamily="34" charset="0"/>
              </a:rPr>
              <a:t>zameraná </a:t>
            </a:r>
            <a:r>
              <a:rPr lang="sk-SK" sz="1800" b="1" dirty="0">
                <a:solidFill>
                  <a:schemeClr val="tx1"/>
                </a:solidFill>
                <a:cs typeface="Tahoma" pitchFamily="34" charset="0"/>
              </a:rPr>
              <a:t>na kanalizácie, ČOV a </a:t>
            </a:r>
            <a:r>
              <a:rPr lang="sk-SK" sz="1800" b="1" dirty="0" smtClean="0">
                <a:solidFill>
                  <a:schemeClr val="tx1"/>
                </a:solidFill>
                <a:cs typeface="Tahoma" pitchFamily="34" charset="0"/>
              </a:rPr>
              <a:t>vodovody</a:t>
            </a:r>
            <a:endParaRPr lang="sk-SK" sz="1800" b="1" dirty="0">
              <a:solidFill>
                <a:srgbClr val="55B84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97D0C-7238-4109-A26B-BD75EB33D0D4}" type="slidenum">
              <a:rPr lang="sk-SK" smtClean="0"/>
              <a:pPr/>
              <a:t>2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94418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41807" y="1484784"/>
            <a:ext cx="8229600" cy="479955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k-SK" b="1" dirty="0" smtClean="0">
                <a:solidFill>
                  <a:srgbClr val="55B848"/>
                </a:solidFill>
                <a:cs typeface="Tahoma" pitchFamily="34" charset="0"/>
              </a:rPr>
              <a:t>AKTUÁLNY STAV IMPLEMENTÁCIE OP KŽP K 15.12.2015:</a:t>
            </a:r>
          </a:p>
          <a:p>
            <a:pPr>
              <a:spcBef>
                <a:spcPts val="0"/>
              </a:spcBef>
            </a:pPr>
            <a:endParaRPr lang="sk-SK" sz="1800" b="1" dirty="0" smtClean="0">
              <a:ln w="0"/>
              <a:solidFill>
                <a:schemeClr val="bg1">
                  <a:lumMod val="65000"/>
                </a:schemeClr>
              </a:solidFill>
              <a:cs typeface="Arial"/>
            </a:endParaRPr>
          </a:p>
          <a:p>
            <a:pPr>
              <a:spcBef>
                <a:spcPts val="0"/>
              </a:spcBef>
            </a:pPr>
            <a:r>
              <a:rPr lang="sk-SK" sz="1800" b="1" dirty="0" smtClean="0">
                <a:ln w="0"/>
                <a:cs typeface="Arial"/>
              </a:rPr>
              <a:t>Vyhlásených </a:t>
            </a:r>
            <a:r>
              <a:rPr lang="sk-SK" sz="1800" b="1" dirty="0">
                <a:ln w="0"/>
                <a:cs typeface="Arial"/>
              </a:rPr>
              <a:t>7 výziev v </a:t>
            </a:r>
            <a:r>
              <a:rPr lang="sk-SK" sz="1800" b="1" dirty="0" smtClean="0">
                <a:ln w="0"/>
                <a:cs typeface="Arial"/>
              </a:rPr>
              <a:t>celkovom objeme </a:t>
            </a:r>
            <a:r>
              <a:rPr lang="sk-SK" sz="1800" b="1" u="sng" dirty="0">
                <a:solidFill>
                  <a:srgbClr val="55B848"/>
                </a:solidFill>
                <a:cs typeface="Tahoma" pitchFamily="34" charset="0"/>
              </a:rPr>
              <a:t>734,86 mil. €  </a:t>
            </a:r>
          </a:p>
          <a:p>
            <a:pPr lvl="1">
              <a:spcBef>
                <a:spcPts val="0"/>
              </a:spcBef>
            </a:pPr>
            <a:r>
              <a:rPr lang="sk-SK" dirty="0" smtClean="0">
                <a:ln w="0"/>
                <a:solidFill>
                  <a:schemeClr val="tx1"/>
                </a:solidFill>
                <a:cs typeface="Arial"/>
              </a:rPr>
              <a:t>(</a:t>
            </a:r>
            <a:r>
              <a:rPr lang="sk-SK" dirty="0">
                <a:ln w="0"/>
                <a:solidFill>
                  <a:schemeClr val="tx1"/>
                </a:solidFill>
                <a:cs typeface="Arial"/>
              </a:rPr>
              <a:t>5 MŽP SR, 1 SO MV SR, 1 SO SIEA</a:t>
            </a:r>
            <a:r>
              <a:rPr lang="sk-SK" dirty="0" smtClean="0">
                <a:ln w="0"/>
                <a:solidFill>
                  <a:schemeClr val="tx1"/>
                </a:solidFill>
                <a:cs typeface="Arial"/>
              </a:rPr>
              <a:t>)</a:t>
            </a:r>
          </a:p>
          <a:p>
            <a:pPr>
              <a:spcBef>
                <a:spcPts val="0"/>
              </a:spcBef>
            </a:pPr>
            <a:endParaRPr lang="sk-SK" sz="1800" b="1" dirty="0" smtClean="0">
              <a:ln w="0"/>
              <a:cs typeface="Arial"/>
            </a:endParaRPr>
          </a:p>
          <a:p>
            <a:pPr>
              <a:spcBef>
                <a:spcPts val="0"/>
              </a:spcBef>
            </a:pPr>
            <a:r>
              <a:rPr lang="sk-SK" sz="1800" b="1" dirty="0" smtClean="0">
                <a:ln w="0"/>
                <a:cs typeface="Arial"/>
              </a:rPr>
              <a:t>Vyhlásené 1 vyzvanie </a:t>
            </a:r>
            <a:r>
              <a:rPr lang="sk-SK" sz="1800" b="1" dirty="0">
                <a:ln w="0"/>
                <a:cs typeface="Arial"/>
              </a:rPr>
              <a:t>pre národný projekt </a:t>
            </a:r>
            <a:r>
              <a:rPr lang="sk-SK" sz="1800" b="1" dirty="0" smtClean="0">
                <a:ln w="0"/>
                <a:cs typeface="Arial"/>
              </a:rPr>
              <a:t>v objeme </a:t>
            </a:r>
            <a:r>
              <a:rPr lang="sk-SK" sz="1800" b="1" u="sng" dirty="0">
                <a:solidFill>
                  <a:srgbClr val="55B848"/>
                </a:solidFill>
                <a:cs typeface="Tahoma" pitchFamily="34" charset="0"/>
              </a:rPr>
              <a:t>37,3 mil. € </a:t>
            </a:r>
          </a:p>
          <a:p>
            <a:pPr lvl="1">
              <a:spcBef>
                <a:spcPts val="0"/>
              </a:spcBef>
            </a:pPr>
            <a:r>
              <a:rPr lang="sk-SK" dirty="0" smtClean="0">
                <a:ln w="0"/>
                <a:solidFill>
                  <a:schemeClr val="tx1"/>
                </a:solidFill>
                <a:cs typeface="Arial"/>
              </a:rPr>
              <a:t>(</a:t>
            </a:r>
            <a:r>
              <a:rPr lang="sk-SK" dirty="0">
                <a:ln w="0"/>
                <a:solidFill>
                  <a:schemeClr val="tx1"/>
                </a:solidFill>
                <a:cs typeface="Arial"/>
              </a:rPr>
              <a:t>SO SIEA</a:t>
            </a:r>
            <a:r>
              <a:rPr lang="sk-SK" dirty="0" smtClean="0">
                <a:ln w="0"/>
                <a:solidFill>
                  <a:schemeClr val="tx1"/>
                </a:solidFill>
                <a:cs typeface="Arial"/>
              </a:rPr>
              <a:t>)</a:t>
            </a:r>
          </a:p>
          <a:p>
            <a:pPr>
              <a:spcBef>
                <a:spcPts val="0"/>
              </a:spcBef>
            </a:pPr>
            <a:endParaRPr lang="sk-SK" sz="1800" b="1" dirty="0" smtClean="0">
              <a:ln w="0"/>
              <a:cs typeface="Arial"/>
            </a:endParaRPr>
          </a:p>
          <a:p>
            <a:pPr>
              <a:spcBef>
                <a:spcPts val="0"/>
              </a:spcBef>
            </a:pPr>
            <a:r>
              <a:rPr lang="sk-SK" sz="1800" b="1" dirty="0" smtClean="0">
                <a:ln w="0"/>
                <a:cs typeface="Arial"/>
              </a:rPr>
              <a:t>Prijatých 84 ŽoNFP</a:t>
            </a:r>
          </a:p>
          <a:p>
            <a:pPr>
              <a:spcBef>
                <a:spcPts val="0"/>
              </a:spcBef>
            </a:pPr>
            <a:endParaRPr lang="sk-SK" sz="1800" b="1" dirty="0">
              <a:ln w="0"/>
              <a:cs typeface="Arial"/>
            </a:endParaRPr>
          </a:p>
          <a:p>
            <a:pPr>
              <a:spcBef>
                <a:spcPts val="0"/>
              </a:spcBef>
            </a:pPr>
            <a:r>
              <a:rPr lang="sk-SK" sz="1800" b="1" dirty="0" smtClean="0">
                <a:ln w="0"/>
                <a:cs typeface="Arial"/>
              </a:rPr>
              <a:t>Schválený </a:t>
            </a:r>
            <a:r>
              <a:rPr lang="sk-SK" sz="1800" b="1" dirty="0">
                <a:ln w="0"/>
                <a:cs typeface="Arial"/>
              </a:rPr>
              <a:t>a zakontrahovaný 1 národný projekt  </a:t>
            </a:r>
            <a:r>
              <a:rPr lang="sk-SK" sz="1800" b="1" dirty="0" smtClean="0">
                <a:ln w="0"/>
                <a:cs typeface="Arial"/>
              </a:rPr>
              <a:t>- </a:t>
            </a:r>
            <a:r>
              <a:rPr lang="sk-SK" sz="1800" b="1" dirty="0">
                <a:ln w="0"/>
                <a:cs typeface="Arial"/>
              </a:rPr>
              <a:t>SIEA „Zelená domácnostiam“     s alokáciou </a:t>
            </a:r>
            <a:r>
              <a:rPr lang="sk-SK" sz="1800" b="1" dirty="0">
                <a:solidFill>
                  <a:srgbClr val="55B848"/>
                </a:solidFill>
                <a:cs typeface="Tahoma" pitchFamily="34" charset="0"/>
              </a:rPr>
              <a:t>37,3 mil. € </a:t>
            </a:r>
          </a:p>
          <a:p>
            <a:pPr lvl="1">
              <a:spcBef>
                <a:spcPts val="0"/>
              </a:spcBef>
            </a:pPr>
            <a:r>
              <a:rPr lang="sk-SK" dirty="0" smtClean="0">
                <a:ln w="0"/>
                <a:solidFill>
                  <a:schemeClr val="tx1"/>
                </a:solidFill>
                <a:cs typeface="Arial"/>
              </a:rPr>
              <a:t>v </a:t>
            </a:r>
            <a:r>
              <a:rPr lang="sk-SK" dirty="0">
                <a:ln w="0"/>
                <a:solidFill>
                  <a:schemeClr val="tx1"/>
                </a:solidFill>
                <a:cs typeface="Arial"/>
              </a:rPr>
              <a:t>rámci uvedeného projektu </a:t>
            </a:r>
            <a:r>
              <a:rPr lang="sk-SK" dirty="0" smtClean="0">
                <a:ln w="0"/>
                <a:solidFill>
                  <a:schemeClr val="tx1"/>
                </a:solidFill>
                <a:cs typeface="Arial"/>
              </a:rPr>
              <a:t>1. uhradená </a:t>
            </a:r>
            <a:r>
              <a:rPr lang="sk-SK" dirty="0" err="1">
                <a:ln w="0"/>
                <a:solidFill>
                  <a:schemeClr val="tx1"/>
                </a:solidFill>
                <a:cs typeface="Arial"/>
              </a:rPr>
              <a:t>ŽoP</a:t>
            </a:r>
            <a:r>
              <a:rPr lang="sk-SK" dirty="0">
                <a:ln w="0"/>
                <a:solidFill>
                  <a:schemeClr val="tx1"/>
                </a:solidFill>
                <a:cs typeface="Arial"/>
              </a:rPr>
              <a:t> </a:t>
            </a:r>
            <a:r>
              <a:rPr lang="sk-SK" dirty="0" smtClean="0">
                <a:ln w="0"/>
                <a:solidFill>
                  <a:schemeClr val="tx1"/>
                </a:solidFill>
                <a:cs typeface="Arial"/>
              </a:rPr>
              <a:t>v rámci OP KŽP v sume </a:t>
            </a:r>
            <a:r>
              <a:rPr lang="sk-SK" b="1" dirty="0">
                <a:solidFill>
                  <a:srgbClr val="55B848"/>
                </a:solidFill>
                <a:cs typeface="Tahoma" pitchFamily="34" charset="0"/>
              </a:rPr>
              <a:t>4 mil. €</a:t>
            </a: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97D0C-7238-4109-A26B-BD75EB33D0D4}" type="slidenum">
              <a:rPr lang="sk-SK" smtClean="0"/>
              <a:pPr/>
              <a:t>3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8361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41807" y="1484784"/>
            <a:ext cx="8229600" cy="4799558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sk-SK" sz="3200" b="1" dirty="0" smtClean="0">
                <a:solidFill>
                  <a:srgbClr val="55B848"/>
                </a:solidFill>
                <a:cs typeface="Tahoma" pitchFamily="34" charset="0"/>
              </a:rPr>
              <a:t>STRUČNÁ INFORMÁCIA K JEDNOTLIVÝM VÝZVAM PO1 OP KŽP K 14.12.2015:</a:t>
            </a:r>
          </a:p>
          <a:p>
            <a:pPr marL="0" indent="0">
              <a:spcBef>
                <a:spcPts val="0"/>
              </a:spcBef>
              <a:buNone/>
            </a:pPr>
            <a:endParaRPr lang="sk-SK" sz="1300" b="1" dirty="0">
              <a:ln w="0"/>
              <a:cs typeface="Arial"/>
            </a:endParaRPr>
          </a:p>
          <a:p>
            <a:pPr>
              <a:spcBef>
                <a:spcPts val="0"/>
              </a:spcBef>
            </a:pPr>
            <a:r>
              <a:rPr lang="sk-SK" sz="2800" b="1" dirty="0">
                <a:ln w="0"/>
                <a:cs typeface="Arial"/>
              </a:rPr>
              <a:t>Vyhlásených 5 výziev v celkovom objeme </a:t>
            </a:r>
            <a:r>
              <a:rPr lang="sk-SK" sz="2800" b="1" u="sng" dirty="0">
                <a:solidFill>
                  <a:srgbClr val="55B848"/>
                </a:solidFill>
                <a:cs typeface="Tahoma" pitchFamily="34" charset="0"/>
              </a:rPr>
              <a:t>524,33 mil. € </a:t>
            </a:r>
            <a:endParaRPr lang="sk-SK" sz="2800" b="1" u="sng" dirty="0" smtClean="0">
              <a:solidFill>
                <a:srgbClr val="55B848"/>
              </a:solidFill>
              <a:cs typeface="Tahoma" pitchFamily="34" charset="0"/>
            </a:endParaRPr>
          </a:p>
          <a:p>
            <a:pPr>
              <a:spcBef>
                <a:spcPts val="0"/>
              </a:spcBef>
            </a:pPr>
            <a:endParaRPr lang="sk-SK" sz="1300" b="1" dirty="0" smtClean="0">
              <a:solidFill>
                <a:srgbClr val="55B848"/>
              </a:solidFill>
              <a:cs typeface="Tahoma" pitchFamily="34" charset="0"/>
            </a:endParaRPr>
          </a:p>
          <a:p>
            <a:pPr>
              <a:spcBef>
                <a:spcPts val="0"/>
              </a:spcBef>
            </a:pPr>
            <a:r>
              <a:rPr lang="sk-SK" sz="2600" b="1" dirty="0" smtClean="0">
                <a:solidFill>
                  <a:srgbClr val="55B848"/>
                </a:solidFill>
                <a:cs typeface="Tahoma" pitchFamily="34" charset="0"/>
              </a:rPr>
              <a:t>1</a:t>
            </a:r>
            <a:r>
              <a:rPr lang="sk-SK" sz="2600" b="1" dirty="0">
                <a:solidFill>
                  <a:srgbClr val="55B848"/>
                </a:solidFill>
                <a:cs typeface="Tahoma" pitchFamily="34" charset="0"/>
              </a:rPr>
              <a:t>. </a:t>
            </a:r>
            <a:r>
              <a:rPr lang="sk-SK" sz="2600" b="1" dirty="0" smtClean="0">
                <a:solidFill>
                  <a:srgbClr val="55B848"/>
                </a:solidFill>
                <a:cs typeface="Tahoma" pitchFamily="34" charset="0"/>
              </a:rPr>
              <a:t>výzva zameraná </a:t>
            </a:r>
            <a:r>
              <a:rPr lang="sk-SK" sz="2600" b="1" dirty="0">
                <a:solidFill>
                  <a:srgbClr val="55B848"/>
                </a:solidFill>
                <a:cs typeface="Tahoma" pitchFamily="34" charset="0"/>
              </a:rPr>
              <a:t>na kanalizácie, ČOV a vodovody (OPKZP-PO1-SC121/122-2015)</a:t>
            </a:r>
          </a:p>
          <a:p>
            <a:pPr marL="0" indent="0">
              <a:spcBef>
                <a:spcPts val="0"/>
              </a:spcBef>
              <a:buNone/>
            </a:pPr>
            <a:endParaRPr lang="sk-SK" sz="2200" b="1" dirty="0" smtClean="0">
              <a:ln w="0"/>
              <a:cs typeface="Arial"/>
            </a:endParaRPr>
          </a:p>
          <a:p>
            <a:pPr marL="457200" lvl="1" indent="0">
              <a:spcBef>
                <a:spcPts val="0"/>
              </a:spcBef>
              <a:buNone/>
            </a:pPr>
            <a:r>
              <a:rPr lang="sk-SK" sz="2200" b="1" dirty="0" smtClean="0">
                <a:ln w="0"/>
                <a:solidFill>
                  <a:schemeClr val="tx1"/>
                </a:solidFill>
                <a:cs typeface="Arial"/>
              </a:rPr>
              <a:t>Špecifický cieľ: 1.2.1 </a:t>
            </a:r>
            <a:r>
              <a:rPr lang="sk-SK" sz="2200" b="1" dirty="0">
                <a:ln w="0"/>
                <a:solidFill>
                  <a:schemeClr val="tx1"/>
                </a:solidFill>
                <a:cs typeface="Arial"/>
              </a:rPr>
              <a:t>Zlepšenie odvádzania a čistenia komunálnych odpadových vôd v aglomeráciách nad 2 000 EO v zmysle záväzkov SR voči </a:t>
            </a:r>
            <a:r>
              <a:rPr lang="sk-SK" sz="2200" b="1" dirty="0" smtClean="0">
                <a:ln w="0"/>
                <a:solidFill>
                  <a:schemeClr val="tx1"/>
                </a:solidFill>
                <a:cs typeface="Arial"/>
              </a:rPr>
              <a:t>EÚ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sk-SK" sz="2200" dirty="0" smtClean="0">
                <a:ln w="0"/>
                <a:solidFill>
                  <a:schemeClr val="tx1"/>
                </a:solidFill>
                <a:cs typeface="Arial"/>
              </a:rPr>
              <a:t>Aktivita: A</a:t>
            </a:r>
            <a:r>
              <a:rPr lang="sk-SK" sz="2200" dirty="0">
                <a:ln w="0"/>
                <a:solidFill>
                  <a:schemeClr val="tx1"/>
                </a:solidFill>
                <a:cs typeface="Arial"/>
              </a:rPr>
              <a:t>. Budovanie verejných kanalizácií a ČOV pre aglomerácie nad 2 000 EO v zmysle záväzkov SR voči EÚ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sk-SK" sz="2200" dirty="0" smtClean="0">
                <a:ln w="0"/>
                <a:solidFill>
                  <a:schemeClr val="tx1"/>
                </a:solidFill>
                <a:cs typeface="Arial"/>
              </a:rPr>
              <a:t>a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sk-SK" sz="2200" b="1" dirty="0" smtClean="0">
                <a:ln w="0"/>
                <a:solidFill>
                  <a:schemeClr val="tx1"/>
                </a:solidFill>
                <a:cs typeface="Arial"/>
              </a:rPr>
              <a:t>Špecifický cieľ: 1.2.2 </a:t>
            </a:r>
            <a:r>
              <a:rPr lang="sk-SK" sz="2200" b="1" dirty="0">
                <a:ln w="0"/>
                <a:solidFill>
                  <a:schemeClr val="tx1"/>
                </a:solidFill>
                <a:cs typeface="Arial"/>
              </a:rPr>
              <a:t>Zvýšenie spoľahlivosti úpravy vody odoberanej z veľkokapacitných zdrojov povrchových vôd v záujme zvýšenia bezpečnosti dodávky pitnej vody verejnými </a:t>
            </a:r>
            <a:r>
              <a:rPr lang="sk-SK" sz="2200" b="1" dirty="0" smtClean="0">
                <a:ln w="0"/>
                <a:solidFill>
                  <a:schemeClr val="tx1"/>
                </a:solidFill>
                <a:cs typeface="Arial"/>
              </a:rPr>
              <a:t>vodovodmi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sk-SK" sz="2200" dirty="0" smtClean="0">
                <a:ln w="0"/>
                <a:solidFill>
                  <a:schemeClr val="tx1"/>
                </a:solidFill>
                <a:cs typeface="Arial"/>
              </a:rPr>
              <a:t>Aktivita: </a:t>
            </a:r>
            <a:r>
              <a:rPr lang="sk-SK" sz="2200" dirty="0">
                <a:ln w="0"/>
                <a:solidFill>
                  <a:schemeClr val="tx1"/>
                </a:solidFill>
                <a:cs typeface="Arial"/>
              </a:rPr>
              <a:t>A</a:t>
            </a:r>
            <a:r>
              <a:rPr lang="sk-SK" sz="2200" dirty="0" smtClean="0">
                <a:ln w="0"/>
                <a:solidFill>
                  <a:schemeClr val="tx1"/>
                </a:solidFill>
                <a:cs typeface="Arial"/>
              </a:rPr>
              <a:t>. Zabezpečenie </a:t>
            </a:r>
            <a:r>
              <a:rPr lang="sk-SK" sz="2200" dirty="0">
                <a:ln w="0"/>
                <a:solidFill>
                  <a:schemeClr val="tx1"/>
                </a:solidFill>
                <a:cs typeface="Arial"/>
              </a:rPr>
              <a:t>podmienok v oblasti zásobovania obyvateľov SR </a:t>
            </a:r>
            <a:r>
              <a:rPr lang="sk-SK" sz="2200" dirty="0" smtClean="0">
                <a:ln w="0"/>
                <a:solidFill>
                  <a:schemeClr val="tx1"/>
                </a:solidFill>
                <a:cs typeface="Arial"/>
              </a:rPr>
              <a:t>bezpečnou pitnou </a:t>
            </a:r>
            <a:r>
              <a:rPr lang="sk-SK" sz="2200" dirty="0">
                <a:ln w="0"/>
                <a:solidFill>
                  <a:schemeClr val="tx1"/>
                </a:solidFill>
                <a:cs typeface="Arial"/>
              </a:rPr>
              <a:t>vodou z verejných vodovodov </a:t>
            </a:r>
            <a:endParaRPr lang="sk-SK" sz="2200" dirty="0" smtClean="0">
              <a:ln w="0"/>
              <a:solidFill>
                <a:schemeClr val="tx1"/>
              </a:solidFill>
              <a:cs typeface="Arial"/>
            </a:endParaRPr>
          </a:p>
          <a:p>
            <a:pPr lvl="2">
              <a:spcBef>
                <a:spcPts val="0"/>
              </a:spcBef>
            </a:pPr>
            <a:r>
              <a:rPr lang="sk-SK" sz="1900" i="1" dirty="0" smtClean="0">
                <a:ln w="0"/>
                <a:solidFill>
                  <a:schemeClr val="tx1"/>
                </a:solidFill>
                <a:cs typeface="Arial"/>
              </a:rPr>
              <a:t>výstavba </a:t>
            </a:r>
            <a:r>
              <a:rPr lang="sk-SK" sz="1900" i="1" dirty="0">
                <a:ln w="0"/>
                <a:solidFill>
                  <a:schemeClr val="tx1"/>
                </a:solidFill>
                <a:cs typeface="Arial"/>
              </a:rPr>
              <a:t>a rozšírenie verejných </a:t>
            </a:r>
            <a:r>
              <a:rPr lang="sk-SK" sz="1900" i="1" dirty="0" smtClean="0">
                <a:ln w="0"/>
                <a:solidFill>
                  <a:schemeClr val="tx1"/>
                </a:solidFill>
                <a:cs typeface="Arial"/>
              </a:rPr>
              <a:t>vodovodov podporovaná </a:t>
            </a:r>
            <a:r>
              <a:rPr lang="sk-SK" sz="1900" i="1" dirty="0">
                <a:ln w="0"/>
                <a:solidFill>
                  <a:schemeClr val="tx1"/>
                </a:solidFill>
                <a:cs typeface="Arial"/>
              </a:rPr>
              <a:t>iba v prípadoch </a:t>
            </a:r>
            <a:r>
              <a:rPr lang="sk-SK" sz="1900" i="1" dirty="0" smtClean="0">
                <a:ln w="0"/>
                <a:solidFill>
                  <a:schemeClr val="tx1"/>
                </a:solidFill>
                <a:cs typeface="Arial"/>
              </a:rPr>
              <a:t>súbežnej </a:t>
            </a:r>
            <a:r>
              <a:rPr lang="sk-SK" sz="1900" i="1" dirty="0">
                <a:ln w="0"/>
                <a:solidFill>
                  <a:schemeClr val="tx1"/>
                </a:solidFill>
                <a:cs typeface="Arial"/>
              </a:rPr>
              <a:t>výstavby verejnej </a:t>
            </a:r>
            <a:r>
              <a:rPr lang="sk-SK" sz="1900" i="1" dirty="0" smtClean="0">
                <a:ln w="0"/>
                <a:solidFill>
                  <a:schemeClr val="tx1"/>
                </a:solidFill>
                <a:cs typeface="Arial"/>
              </a:rPr>
              <a:t>kanalizácie</a:t>
            </a:r>
            <a:endParaRPr lang="sk-SK" sz="1900" i="1" dirty="0">
              <a:ln w="0"/>
              <a:solidFill>
                <a:schemeClr val="tx1"/>
              </a:solidFill>
              <a:cs typeface="Arial"/>
            </a:endParaRPr>
          </a:p>
          <a:p>
            <a:pPr lvl="1">
              <a:spcBef>
                <a:spcPts val="0"/>
              </a:spcBef>
            </a:pPr>
            <a:endParaRPr lang="sk-SK" sz="1300" b="1" dirty="0" smtClean="0">
              <a:ln w="0"/>
              <a:solidFill>
                <a:schemeClr val="tx1"/>
              </a:solidFill>
              <a:cs typeface="Arial"/>
            </a:endParaRPr>
          </a:p>
          <a:p>
            <a:pPr marL="457200" lvl="1" indent="0">
              <a:spcBef>
                <a:spcPts val="0"/>
              </a:spcBef>
              <a:buNone/>
            </a:pPr>
            <a:r>
              <a:rPr lang="sk-SK" sz="2200" dirty="0">
                <a:ln w="0"/>
                <a:solidFill>
                  <a:schemeClr val="tx1"/>
                </a:solidFill>
                <a:cs typeface="Arial"/>
              </a:rPr>
              <a:t>Dátum vyhlásenia: </a:t>
            </a:r>
            <a:r>
              <a:rPr lang="sk-SK" sz="2200" b="1" dirty="0" smtClean="0">
                <a:ln w="0"/>
                <a:solidFill>
                  <a:schemeClr val="tx1"/>
                </a:solidFill>
                <a:cs typeface="Arial"/>
              </a:rPr>
              <a:t>3</a:t>
            </a:r>
            <a:r>
              <a:rPr lang="sk-SK" sz="2200" b="1" dirty="0">
                <a:ln w="0"/>
                <a:solidFill>
                  <a:schemeClr val="tx1"/>
                </a:solidFill>
                <a:cs typeface="Arial"/>
              </a:rPr>
              <a:t>. </a:t>
            </a:r>
            <a:r>
              <a:rPr lang="sk-SK" sz="2200" b="1" dirty="0" smtClean="0">
                <a:ln w="0"/>
                <a:solidFill>
                  <a:schemeClr val="tx1"/>
                </a:solidFill>
                <a:cs typeface="Arial"/>
              </a:rPr>
              <a:t>7</a:t>
            </a:r>
            <a:r>
              <a:rPr lang="sk-SK" sz="2200" b="1" dirty="0">
                <a:ln w="0"/>
                <a:solidFill>
                  <a:schemeClr val="tx1"/>
                </a:solidFill>
                <a:cs typeface="Arial"/>
              </a:rPr>
              <a:t>. </a:t>
            </a:r>
            <a:r>
              <a:rPr lang="sk-SK" sz="2200" b="1" dirty="0" smtClean="0">
                <a:ln w="0"/>
                <a:solidFill>
                  <a:schemeClr val="tx1"/>
                </a:solidFill>
                <a:cs typeface="Arial"/>
              </a:rPr>
              <a:t>2015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sk-SK" sz="2200" dirty="0" smtClean="0">
                <a:ln w="0"/>
                <a:solidFill>
                  <a:schemeClr val="tx1"/>
                </a:solidFill>
                <a:cs typeface="Arial"/>
              </a:rPr>
              <a:t>Alokácia</a:t>
            </a:r>
            <a:r>
              <a:rPr lang="sk-SK" sz="2200" dirty="0">
                <a:ln w="0"/>
                <a:solidFill>
                  <a:schemeClr val="tx1"/>
                </a:solidFill>
                <a:cs typeface="Arial"/>
              </a:rPr>
              <a:t>: </a:t>
            </a:r>
            <a:r>
              <a:rPr lang="sk-SK" sz="2200" b="1" dirty="0">
                <a:ln w="0"/>
                <a:solidFill>
                  <a:schemeClr val="tx1"/>
                </a:solidFill>
                <a:cs typeface="Arial"/>
              </a:rPr>
              <a:t>300 mil. € </a:t>
            </a:r>
          </a:p>
          <a:p>
            <a:pPr lvl="1">
              <a:spcBef>
                <a:spcPts val="0"/>
              </a:spcBef>
            </a:pPr>
            <a:endParaRPr lang="sk-SK" sz="2200" b="1" u="sng" dirty="0" smtClean="0">
              <a:ln w="0"/>
              <a:solidFill>
                <a:schemeClr val="tx1"/>
              </a:solidFill>
              <a:cs typeface="Arial"/>
            </a:endParaRPr>
          </a:p>
          <a:p>
            <a:pPr lvl="1">
              <a:spcBef>
                <a:spcPts val="0"/>
              </a:spcBef>
            </a:pPr>
            <a:r>
              <a:rPr lang="sk-SK" sz="2600" dirty="0">
                <a:ln w="0"/>
                <a:solidFill>
                  <a:schemeClr val="tx1"/>
                </a:solidFill>
                <a:cs typeface="Arial"/>
              </a:rPr>
              <a:t>V rámci 1. a 2. hodnotiaceho kola </a:t>
            </a:r>
            <a:r>
              <a:rPr lang="sk-SK" sz="2600" b="1" dirty="0">
                <a:ln w="0"/>
                <a:solidFill>
                  <a:schemeClr val="tx1"/>
                </a:solidFill>
                <a:cs typeface="Arial"/>
              </a:rPr>
              <a:t>prijatých </a:t>
            </a:r>
            <a:r>
              <a:rPr lang="sk-SK" sz="2600" b="1" dirty="0" smtClean="0">
                <a:ln w="0"/>
                <a:solidFill>
                  <a:schemeClr val="tx1"/>
                </a:solidFill>
                <a:cs typeface="Arial"/>
              </a:rPr>
              <a:t>72 </a:t>
            </a:r>
            <a:r>
              <a:rPr lang="sk-SK" sz="2600" b="1" dirty="0">
                <a:ln w="0"/>
                <a:solidFill>
                  <a:schemeClr val="tx1"/>
                </a:solidFill>
                <a:cs typeface="Arial"/>
              </a:rPr>
              <a:t>ŽoNFP v sume </a:t>
            </a:r>
            <a:r>
              <a:rPr lang="sk-SK" sz="2600" b="1" u="sng" dirty="0" smtClean="0">
                <a:ln w="0"/>
                <a:solidFill>
                  <a:schemeClr val="tx1"/>
                </a:solidFill>
                <a:cs typeface="Arial"/>
              </a:rPr>
              <a:t>550,3 </a:t>
            </a:r>
            <a:r>
              <a:rPr lang="sk-SK" sz="2600" b="1" u="sng" dirty="0">
                <a:ln w="0"/>
                <a:solidFill>
                  <a:schemeClr val="tx1"/>
                </a:solidFill>
                <a:cs typeface="Arial"/>
              </a:rPr>
              <a:t>mil. €</a:t>
            </a:r>
          </a:p>
          <a:p>
            <a:pPr lvl="1">
              <a:spcBef>
                <a:spcPts val="0"/>
              </a:spcBef>
            </a:pPr>
            <a:r>
              <a:rPr lang="sk-SK" sz="2200" dirty="0" smtClean="0">
                <a:ln w="0"/>
                <a:solidFill>
                  <a:schemeClr val="tx1"/>
                </a:solidFill>
                <a:cs typeface="Arial"/>
              </a:rPr>
              <a:t>Zastavené konanie pri 6 ŽoNFP, neschválené 2 ŽoNFP </a:t>
            </a:r>
          </a:p>
          <a:p>
            <a:pPr lvl="1">
              <a:spcBef>
                <a:spcPts val="0"/>
              </a:spcBef>
            </a:pPr>
            <a:r>
              <a:rPr lang="sk-SK" sz="2600" dirty="0" smtClean="0">
                <a:ln w="0"/>
                <a:solidFill>
                  <a:schemeClr val="tx1"/>
                </a:solidFill>
                <a:cs typeface="Arial"/>
              </a:rPr>
              <a:t>V </a:t>
            </a:r>
            <a:r>
              <a:rPr lang="sk-SK" sz="2600" dirty="0">
                <a:ln w="0"/>
                <a:solidFill>
                  <a:schemeClr val="tx1"/>
                </a:solidFill>
                <a:cs typeface="Arial"/>
              </a:rPr>
              <a:t>procese konania o </a:t>
            </a:r>
            <a:r>
              <a:rPr lang="sk-SK" sz="2600" dirty="0" smtClean="0">
                <a:ln w="0"/>
                <a:solidFill>
                  <a:schemeClr val="tx1"/>
                </a:solidFill>
                <a:cs typeface="Arial"/>
              </a:rPr>
              <a:t>ŽoNFP je stále </a:t>
            </a:r>
            <a:r>
              <a:rPr lang="sk-SK" sz="2600" b="1" u="sng" dirty="0" smtClean="0">
                <a:ln w="0"/>
                <a:solidFill>
                  <a:schemeClr val="tx1"/>
                </a:solidFill>
                <a:cs typeface="Arial"/>
              </a:rPr>
              <a:t>64</a:t>
            </a:r>
            <a:r>
              <a:rPr lang="sk-SK" sz="2600" b="1" u="sng" dirty="0">
                <a:ln w="0"/>
                <a:solidFill>
                  <a:schemeClr val="tx1"/>
                </a:solidFill>
                <a:cs typeface="Arial"/>
              </a:rPr>
              <a:t> ŽoNFP</a:t>
            </a:r>
            <a:r>
              <a:rPr lang="sk-SK" sz="2600" b="1" u="sng" dirty="0" smtClean="0">
                <a:ln w="0"/>
                <a:solidFill>
                  <a:schemeClr val="tx1"/>
                </a:solidFill>
                <a:cs typeface="Arial"/>
              </a:rPr>
              <a:t> </a:t>
            </a:r>
            <a:r>
              <a:rPr lang="sk-SK" sz="2600" b="1" u="sng" dirty="0">
                <a:ln w="0"/>
                <a:solidFill>
                  <a:schemeClr val="tx1"/>
                </a:solidFill>
                <a:cs typeface="Arial"/>
              </a:rPr>
              <a:t>v sume </a:t>
            </a:r>
            <a:r>
              <a:rPr lang="sk-SK" sz="2600" b="1" u="sng" dirty="0" smtClean="0">
                <a:ln w="0"/>
                <a:solidFill>
                  <a:schemeClr val="tx1"/>
                </a:solidFill>
                <a:cs typeface="Arial"/>
              </a:rPr>
              <a:t>492,6 </a:t>
            </a:r>
            <a:r>
              <a:rPr lang="sk-SK" sz="2600" b="1" u="sng" dirty="0">
                <a:ln w="0"/>
                <a:solidFill>
                  <a:schemeClr val="tx1"/>
                </a:solidFill>
                <a:cs typeface="Arial"/>
              </a:rPr>
              <a:t>mil. </a:t>
            </a:r>
            <a:r>
              <a:rPr lang="sk-SK" sz="2600" b="1" u="sng" dirty="0" smtClean="0">
                <a:ln w="0"/>
                <a:solidFill>
                  <a:schemeClr val="tx1"/>
                </a:solidFill>
                <a:cs typeface="Arial"/>
              </a:rPr>
              <a:t>€</a:t>
            </a:r>
          </a:p>
          <a:p>
            <a:pPr lvl="1">
              <a:spcBef>
                <a:spcPts val="0"/>
              </a:spcBef>
            </a:pPr>
            <a:endParaRPr lang="sk-SK" sz="2200" b="1" dirty="0">
              <a:ln w="0"/>
              <a:solidFill>
                <a:schemeClr val="tx1"/>
              </a:solidFill>
              <a:cs typeface="Arial"/>
            </a:endParaRPr>
          </a:p>
          <a:p>
            <a:pPr lvl="1">
              <a:spcBef>
                <a:spcPts val="0"/>
              </a:spcBef>
            </a:pPr>
            <a:r>
              <a:rPr lang="sk-SK" sz="2200" b="1" dirty="0" smtClean="0">
                <a:solidFill>
                  <a:srgbClr val="55B848"/>
                </a:solidFill>
                <a:cs typeface="Tahoma" pitchFamily="34" charset="0"/>
              </a:rPr>
              <a:t>Predpoklad </a:t>
            </a:r>
            <a:r>
              <a:rPr lang="sk-SK" sz="2200" b="1" dirty="0">
                <a:solidFill>
                  <a:srgbClr val="55B848"/>
                </a:solidFill>
                <a:cs typeface="Tahoma" pitchFamily="34" charset="0"/>
              </a:rPr>
              <a:t>úspešného uzavretia výzvy po ukončení 2. hodnotiaceho </a:t>
            </a:r>
            <a:r>
              <a:rPr lang="sk-SK" sz="2200" b="1" dirty="0" smtClean="0">
                <a:solidFill>
                  <a:srgbClr val="55B848"/>
                </a:solidFill>
                <a:cs typeface="Tahoma" pitchFamily="34" charset="0"/>
              </a:rPr>
              <a:t>kola.</a:t>
            </a:r>
          </a:p>
          <a:p>
            <a:pPr lvl="1">
              <a:spcBef>
                <a:spcPts val="0"/>
              </a:spcBef>
            </a:pPr>
            <a:r>
              <a:rPr lang="sk-SK" sz="2200" b="1" dirty="0" smtClean="0">
                <a:solidFill>
                  <a:srgbClr val="55B848"/>
                </a:solidFill>
                <a:cs typeface="Tahoma" pitchFamily="34" charset="0"/>
              </a:rPr>
              <a:t>Nábeh </a:t>
            </a:r>
            <a:r>
              <a:rPr lang="sk-SK" sz="2200" b="1" dirty="0">
                <a:solidFill>
                  <a:srgbClr val="55B848"/>
                </a:solidFill>
                <a:cs typeface="Tahoma" pitchFamily="34" charset="0"/>
              </a:rPr>
              <a:t>kontrahovania </a:t>
            </a:r>
            <a:r>
              <a:rPr lang="sk-SK" sz="2200" b="1" dirty="0" smtClean="0">
                <a:solidFill>
                  <a:srgbClr val="55B848"/>
                </a:solidFill>
                <a:cs typeface="Tahoma" pitchFamily="34" charset="0"/>
              </a:rPr>
              <a:t>1. </a:t>
            </a:r>
            <a:r>
              <a:rPr lang="sk-SK" sz="2200" b="1" dirty="0">
                <a:solidFill>
                  <a:srgbClr val="55B848"/>
                </a:solidFill>
                <a:cs typeface="Tahoma" pitchFamily="34" charset="0"/>
              </a:rPr>
              <a:t>Q </a:t>
            </a:r>
            <a:r>
              <a:rPr lang="sk-SK" sz="2200" b="1" dirty="0" smtClean="0">
                <a:solidFill>
                  <a:srgbClr val="55B848"/>
                </a:solidFill>
                <a:cs typeface="Tahoma" pitchFamily="34" charset="0"/>
              </a:rPr>
              <a:t>2016</a:t>
            </a:r>
          </a:p>
          <a:p>
            <a:pPr lvl="1">
              <a:spcBef>
                <a:spcPts val="0"/>
              </a:spcBef>
            </a:pPr>
            <a:r>
              <a:rPr lang="sk-SK" sz="2200" b="1" dirty="0" smtClean="0">
                <a:solidFill>
                  <a:srgbClr val="55B848"/>
                </a:solidFill>
                <a:cs typeface="Tahoma" pitchFamily="34" charset="0"/>
              </a:rPr>
              <a:t>Začiatok </a:t>
            </a:r>
            <a:r>
              <a:rPr lang="sk-SK" sz="2200" b="1" dirty="0">
                <a:solidFill>
                  <a:srgbClr val="55B848"/>
                </a:solidFill>
                <a:cs typeface="Tahoma" pitchFamily="34" charset="0"/>
              </a:rPr>
              <a:t>fyzickej realizácie </a:t>
            </a:r>
            <a:r>
              <a:rPr lang="sk-SK" sz="2200" b="1" dirty="0" smtClean="0">
                <a:solidFill>
                  <a:srgbClr val="55B848"/>
                </a:solidFill>
                <a:cs typeface="Tahoma" pitchFamily="34" charset="0"/>
              </a:rPr>
              <a:t>projektov 1. – </a:t>
            </a:r>
            <a:r>
              <a:rPr lang="sk-SK" sz="2200" b="1" dirty="0">
                <a:solidFill>
                  <a:srgbClr val="55B848"/>
                </a:solidFill>
                <a:cs typeface="Tahoma" pitchFamily="34" charset="0"/>
              </a:rPr>
              <a:t>2. </a:t>
            </a:r>
            <a:r>
              <a:rPr lang="sk-SK" sz="2200" b="1" dirty="0" smtClean="0">
                <a:solidFill>
                  <a:srgbClr val="55B848"/>
                </a:solidFill>
                <a:cs typeface="Tahoma" pitchFamily="34" charset="0"/>
              </a:rPr>
              <a:t>Q 2016</a:t>
            </a:r>
            <a:endParaRPr lang="sk-SK" sz="2200" b="1" dirty="0">
              <a:solidFill>
                <a:srgbClr val="55B84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97D0C-7238-4109-A26B-BD75EB33D0D4}" type="slidenum">
              <a:rPr lang="sk-SK" smtClean="0"/>
              <a:pPr/>
              <a:t>4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90949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41807" y="1484784"/>
            <a:ext cx="8229600" cy="479955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sk-SK" b="1" dirty="0" smtClean="0">
                <a:solidFill>
                  <a:srgbClr val="55B848"/>
                </a:solidFill>
                <a:cs typeface="Tahoma" pitchFamily="34" charset="0"/>
              </a:rPr>
              <a:t>STRUČNÁ INFORMÁCIA K JEDNOTLIVÝM VÝZVAM PO1 OP KŽP K 14.12.2015:</a:t>
            </a:r>
          </a:p>
          <a:p>
            <a:pPr>
              <a:spcBef>
                <a:spcPts val="0"/>
              </a:spcBef>
            </a:pPr>
            <a:endParaRPr lang="sk-SK" sz="1800" b="1" dirty="0" smtClean="0">
              <a:ln w="0"/>
              <a:cs typeface="Arial"/>
            </a:endParaRPr>
          </a:p>
          <a:p>
            <a:pPr>
              <a:spcBef>
                <a:spcPts val="0"/>
              </a:spcBef>
            </a:pPr>
            <a:r>
              <a:rPr lang="sk-SK" sz="1600" b="1" dirty="0">
                <a:solidFill>
                  <a:srgbClr val="55B848"/>
                </a:solidFill>
                <a:cs typeface="Tahoma" pitchFamily="34" charset="0"/>
              </a:rPr>
              <a:t>3. výzva zameraná na prieskum environmentálnych záťaží (OPKZP-PO1-SC142-2015-3</a:t>
            </a:r>
            <a:r>
              <a:rPr lang="sk-SK" sz="1600" b="1" dirty="0" smtClean="0">
                <a:solidFill>
                  <a:srgbClr val="55B848"/>
                </a:solidFill>
                <a:cs typeface="Tahoma" pitchFamily="34" charset="0"/>
              </a:rPr>
              <a:t>)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sk-SK" sz="1400" dirty="0" smtClean="0">
                <a:ln w="0"/>
                <a:solidFill>
                  <a:schemeClr val="tx1"/>
                </a:solidFill>
                <a:cs typeface="Arial"/>
              </a:rPr>
              <a:t>Dátum </a:t>
            </a:r>
            <a:r>
              <a:rPr lang="sk-SK" sz="1400" dirty="0">
                <a:ln w="0"/>
                <a:solidFill>
                  <a:schemeClr val="tx1"/>
                </a:solidFill>
                <a:cs typeface="Arial"/>
              </a:rPr>
              <a:t>vyhlásenia: </a:t>
            </a:r>
            <a:r>
              <a:rPr lang="sk-SK" sz="1400" b="1" dirty="0">
                <a:ln w="0"/>
                <a:solidFill>
                  <a:schemeClr val="tx1"/>
                </a:solidFill>
                <a:cs typeface="Arial"/>
              </a:rPr>
              <a:t>11. </a:t>
            </a:r>
            <a:r>
              <a:rPr lang="sk-SK" sz="1400" b="1" dirty="0" smtClean="0">
                <a:ln w="0"/>
                <a:solidFill>
                  <a:schemeClr val="tx1"/>
                </a:solidFill>
                <a:cs typeface="Arial"/>
              </a:rPr>
              <a:t>9</a:t>
            </a:r>
            <a:r>
              <a:rPr lang="sk-SK" sz="1400" b="1" dirty="0">
                <a:ln w="0"/>
                <a:solidFill>
                  <a:schemeClr val="tx1"/>
                </a:solidFill>
                <a:cs typeface="Arial"/>
              </a:rPr>
              <a:t>. 2015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sk-SK" sz="1400" dirty="0">
                <a:ln w="0"/>
                <a:solidFill>
                  <a:schemeClr val="tx1"/>
                </a:solidFill>
                <a:cs typeface="Arial"/>
              </a:rPr>
              <a:t>Alokácia: </a:t>
            </a:r>
            <a:r>
              <a:rPr lang="sk-SK" sz="1400" b="1" u="sng" dirty="0">
                <a:ln w="0"/>
                <a:solidFill>
                  <a:schemeClr val="tx1"/>
                </a:solidFill>
                <a:cs typeface="Arial"/>
              </a:rPr>
              <a:t>23 mil. € </a:t>
            </a:r>
          </a:p>
          <a:p>
            <a:pPr marL="457200" lvl="1" indent="0">
              <a:spcBef>
                <a:spcPts val="0"/>
              </a:spcBef>
              <a:buNone/>
            </a:pPr>
            <a:endParaRPr lang="sk-SK" sz="1400" b="1" dirty="0" smtClean="0">
              <a:solidFill>
                <a:srgbClr val="55B848"/>
              </a:solidFill>
              <a:cs typeface="Tahoma" pitchFamily="34" charset="0"/>
            </a:endParaRPr>
          </a:p>
          <a:p>
            <a:pPr>
              <a:spcBef>
                <a:spcPts val="0"/>
              </a:spcBef>
            </a:pPr>
            <a:r>
              <a:rPr lang="sk-SK" sz="1600" b="1" dirty="0">
                <a:solidFill>
                  <a:srgbClr val="55B848"/>
                </a:solidFill>
                <a:cs typeface="Tahoma" pitchFamily="34" charset="0"/>
              </a:rPr>
              <a:t>4. výzva zameraná na monitorovanie environmentálnych záťaží (OPKZP-PO1-SC142-2015-4)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sk-SK" sz="1400" dirty="0" smtClean="0">
                <a:ln w="0"/>
                <a:solidFill>
                  <a:schemeClr val="tx1"/>
                </a:solidFill>
                <a:cs typeface="Arial"/>
              </a:rPr>
              <a:t>Dátum </a:t>
            </a:r>
            <a:r>
              <a:rPr lang="sk-SK" sz="1400" dirty="0">
                <a:ln w="0"/>
                <a:solidFill>
                  <a:schemeClr val="tx1"/>
                </a:solidFill>
                <a:cs typeface="Arial"/>
              </a:rPr>
              <a:t>vyhlásenia: </a:t>
            </a:r>
            <a:r>
              <a:rPr lang="sk-SK" sz="1400" b="1" dirty="0">
                <a:ln w="0"/>
                <a:solidFill>
                  <a:schemeClr val="tx1"/>
                </a:solidFill>
                <a:cs typeface="Arial"/>
              </a:rPr>
              <a:t>11. </a:t>
            </a:r>
            <a:r>
              <a:rPr lang="sk-SK" sz="1400" b="1" dirty="0" smtClean="0">
                <a:ln w="0"/>
                <a:solidFill>
                  <a:schemeClr val="tx1"/>
                </a:solidFill>
                <a:cs typeface="Arial"/>
              </a:rPr>
              <a:t>9</a:t>
            </a:r>
            <a:r>
              <a:rPr lang="sk-SK" sz="1400" b="1" dirty="0">
                <a:ln w="0"/>
                <a:solidFill>
                  <a:schemeClr val="tx1"/>
                </a:solidFill>
                <a:cs typeface="Arial"/>
              </a:rPr>
              <a:t>. 2015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sk-SK" sz="1400" dirty="0">
                <a:ln w="0"/>
                <a:solidFill>
                  <a:schemeClr val="tx1"/>
                </a:solidFill>
                <a:cs typeface="Arial"/>
              </a:rPr>
              <a:t>Alokácia: </a:t>
            </a:r>
            <a:r>
              <a:rPr lang="sk-SK" sz="1400" b="1" u="sng" dirty="0" smtClean="0">
                <a:ln w="0"/>
                <a:solidFill>
                  <a:schemeClr val="tx1"/>
                </a:solidFill>
                <a:cs typeface="Arial"/>
              </a:rPr>
              <a:t>5,33 </a:t>
            </a:r>
            <a:r>
              <a:rPr lang="sk-SK" sz="1400" b="1" u="sng" dirty="0">
                <a:ln w="0"/>
                <a:solidFill>
                  <a:schemeClr val="tx1"/>
                </a:solidFill>
                <a:cs typeface="Arial"/>
              </a:rPr>
              <a:t>mil. € </a:t>
            </a:r>
          </a:p>
          <a:p>
            <a:pPr marL="457200" lvl="1" indent="0">
              <a:spcBef>
                <a:spcPts val="0"/>
              </a:spcBef>
              <a:buNone/>
            </a:pPr>
            <a:endParaRPr lang="sk-SK" sz="1400" b="1" dirty="0" smtClean="0">
              <a:solidFill>
                <a:srgbClr val="55B848"/>
              </a:solidFill>
              <a:cs typeface="Tahoma" pitchFamily="34" charset="0"/>
            </a:endParaRPr>
          </a:p>
          <a:p>
            <a:pPr marL="342900" lvl="1" indent="-342900">
              <a:spcBef>
                <a:spcPts val="0"/>
              </a:spcBef>
              <a:buFont typeface="Arial" pitchFamily="34" charset="0"/>
              <a:buChar char="•"/>
            </a:pPr>
            <a:r>
              <a:rPr lang="sk-SK" sz="1600" b="1" dirty="0">
                <a:solidFill>
                  <a:srgbClr val="55B848"/>
                </a:solidFill>
                <a:cs typeface="Tahoma" pitchFamily="34" charset="0"/>
              </a:rPr>
              <a:t>5. výzva zameraná na sanáciu environmentálnych záťaží (OPKZP-PO1-SC142-2015-5</a:t>
            </a:r>
            <a:r>
              <a:rPr lang="sk-SK" sz="1600" b="1" dirty="0" smtClean="0">
                <a:solidFill>
                  <a:srgbClr val="55B848"/>
                </a:solidFill>
                <a:cs typeface="Tahoma" pitchFamily="34" charset="0"/>
              </a:rPr>
              <a:t>)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sk-SK" sz="1400" dirty="0" smtClean="0">
                <a:ln w="0"/>
                <a:solidFill>
                  <a:schemeClr val="tx1"/>
                </a:solidFill>
                <a:cs typeface="Arial"/>
              </a:rPr>
              <a:t>Dátum </a:t>
            </a:r>
            <a:r>
              <a:rPr lang="sk-SK" sz="1400" dirty="0">
                <a:ln w="0"/>
                <a:solidFill>
                  <a:schemeClr val="tx1"/>
                </a:solidFill>
                <a:cs typeface="Arial"/>
              </a:rPr>
              <a:t>vyhlásenia: </a:t>
            </a:r>
            <a:r>
              <a:rPr lang="sk-SK" sz="1400" b="1" dirty="0" smtClean="0">
                <a:ln w="0"/>
                <a:solidFill>
                  <a:schemeClr val="tx1"/>
                </a:solidFill>
                <a:cs typeface="Arial"/>
              </a:rPr>
              <a:t>8. 10. </a:t>
            </a:r>
            <a:r>
              <a:rPr lang="sk-SK" sz="1400" b="1" dirty="0">
                <a:ln w="0"/>
                <a:solidFill>
                  <a:schemeClr val="tx1"/>
                </a:solidFill>
                <a:cs typeface="Arial"/>
              </a:rPr>
              <a:t>2015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sk-SK" sz="1400" dirty="0">
                <a:ln w="0"/>
                <a:solidFill>
                  <a:schemeClr val="tx1"/>
                </a:solidFill>
                <a:cs typeface="Arial"/>
              </a:rPr>
              <a:t>Alokácia: </a:t>
            </a:r>
            <a:r>
              <a:rPr lang="sk-SK" sz="1400" b="1" u="sng" dirty="0" smtClean="0">
                <a:ln w="0"/>
                <a:solidFill>
                  <a:schemeClr val="tx1"/>
                </a:solidFill>
                <a:cs typeface="Arial"/>
              </a:rPr>
              <a:t>150 </a:t>
            </a:r>
            <a:r>
              <a:rPr lang="sk-SK" sz="1400" b="1" u="sng" dirty="0">
                <a:ln w="0"/>
                <a:solidFill>
                  <a:schemeClr val="tx1"/>
                </a:solidFill>
                <a:cs typeface="Arial"/>
              </a:rPr>
              <a:t>mil. € </a:t>
            </a:r>
          </a:p>
          <a:p>
            <a:pPr marL="457200" lvl="1" indent="0">
              <a:spcBef>
                <a:spcPts val="0"/>
              </a:spcBef>
              <a:buNone/>
            </a:pPr>
            <a:endParaRPr lang="sk-SK" sz="1400" b="1" u="sng" dirty="0" smtClean="0">
              <a:ln w="0"/>
              <a:solidFill>
                <a:schemeClr val="tx1"/>
              </a:solidFill>
              <a:cs typeface="Arial"/>
            </a:endParaRPr>
          </a:p>
          <a:p>
            <a:pPr marL="457200" lvl="1" indent="0">
              <a:spcBef>
                <a:spcPts val="0"/>
              </a:spcBef>
              <a:buNone/>
            </a:pPr>
            <a:r>
              <a:rPr lang="sk-SK" sz="1400" dirty="0" smtClean="0">
                <a:ln w="0"/>
                <a:solidFill>
                  <a:schemeClr val="tx1"/>
                </a:solidFill>
                <a:cs typeface="Arial"/>
              </a:rPr>
              <a:t>Vyššie uvedené výzvy sa vzťahujú k </a:t>
            </a:r>
            <a:r>
              <a:rPr lang="sk-SK" sz="1400" b="1" dirty="0" smtClean="0">
                <a:ln w="0"/>
                <a:solidFill>
                  <a:schemeClr val="tx1"/>
                </a:solidFill>
                <a:cs typeface="Arial"/>
              </a:rPr>
              <a:t>špecifickému cieľu</a:t>
            </a:r>
            <a:r>
              <a:rPr lang="sk-SK" sz="1400" dirty="0" smtClean="0">
                <a:ln w="0"/>
                <a:solidFill>
                  <a:schemeClr val="tx1"/>
                </a:solidFill>
                <a:cs typeface="Arial"/>
              </a:rPr>
              <a:t>: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sk-SK" sz="1400" b="1" dirty="0" smtClean="0">
                <a:ln w="0"/>
                <a:solidFill>
                  <a:schemeClr val="tx1"/>
                </a:solidFill>
                <a:cs typeface="Arial"/>
              </a:rPr>
              <a:t>1.4.2 </a:t>
            </a:r>
            <a:r>
              <a:rPr lang="sk-SK" sz="1400" b="1" dirty="0">
                <a:ln w="0"/>
                <a:solidFill>
                  <a:schemeClr val="tx1"/>
                </a:solidFill>
                <a:cs typeface="Arial"/>
              </a:rPr>
              <a:t>Zabezpečenie sanácie environmentálnych záťaží v mestskom prostredí, ako aj v opustených priemyselných lokalitách (vrátane oblastí, ktoré prechádzajú zmenou</a:t>
            </a:r>
            <a:r>
              <a:rPr lang="sk-SK" sz="1400" b="1" dirty="0" smtClean="0">
                <a:ln w="0"/>
                <a:solidFill>
                  <a:schemeClr val="tx1"/>
                </a:solidFill>
                <a:cs typeface="Arial"/>
              </a:rPr>
              <a:t>)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sk-SK" sz="1400" dirty="0" smtClean="0">
                <a:ln w="0"/>
                <a:solidFill>
                  <a:schemeClr val="tx1"/>
                </a:solidFill>
                <a:cs typeface="Arial"/>
              </a:rPr>
              <a:t>Aktivita: A</a:t>
            </a:r>
            <a:r>
              <a:rPr lang="sk-SK" sz="1400" dirty="0">
                <a:ln w="0"/>
                <a:solidFill>
                  <a:schemeClr val="tx1"/>
                </a:solidFill>
                <a:cs typeface="Arial"/>
              </a:rPr>
              <a:t>. Prieskum, sanácia a monitorovanie environmentálnych záťaží </a:t>
            </a:r>
            <a:r>
              <a:rPr lang="sk-SK" sz="1400" dirty="0" smtClean="0">
                <a:ln w="0"/>
                <a:solidFill>
                  <a:schemeClr val="tx1"/>
                </a:solidFill>
                <a:cs typeface="Arial"/>
              </a:rPr>
              <a:t>v mestskom </a:t>
            </a:r>
            <a:r>
              <a:rPr lang="sk-SK" sz="1400" dirty="0">
                <a:ln w="0"/>
                <a:solidFill>
                  <a:schemeClr val="tx1"/>
                </a:solidFill>
                <a:cs typeface="Arial"/>
              </a:rPr>
              <a:t>prostredí, ako aj v opustených priemyselných </a:t>
            </a:r>
            <a:r>
              <a:rPr lang="sk-SK" sz="1400" dirty="0" smtClean="0">
                <a:ln w="0"/>
                <a:solidFill>
                  <a:schemeClr val="tx1"/>
                </a:solidFill>
                <a:cs typeface="Arial"/>
              </a:rPr>
              <a:t>lokalitách (vrátane </a:t>
            </a:r>
            <a:r>
              <a:rPr lang="sk-SK" sz="1400" dirty="0">
                <a:ln w="0"/>
                <a:solidFill>
                  <a:schemeClr val="tx1"/>
                </a:solidFill>
                <a:cs typeface="Arial"/>
              </a:rPr>
              <a:t>oblastí, ktoré prechádzajú </a:t>
            </a:r>
            <a:r>
              <a:rPr lang="sk-SK" sz="1400" dirty="0" smtClean="0">
                <a:ln w="0"/>
                <a:solidFill>
                  <a:schemeClr val="tx1"/>
                </a:solidFill>
                <a:cs typeface="Arial"/>
              </a:rPr>
              <a:t>zmenou)</a:t>
            </a:r>
          </a:p>
          <a:p>
            <a:pPr lvl="1">
              <a:spcBef>
                <a:spcPts val="0"/>
              </a:spcBef>
            </a:pPr>
            <a:endParaRPr lang="sk-SK" sz="1400" b="1" u="sng" dirty="0" smtClean="0">
              <a:ln w="0"/>
              <a:solidFill>
                <a:schemeClr val="tx1"/>
              </a:solidFill>
              <a:cs typeface="Arial"/>
            </a:endParaRPr>
          </a:p>
          <a:p>
            <a:pPr marL="457200" lvl="1" indent="0">
              <a:spcBef>
                <a:spcPts val="0"/>
              </a:spcBef>
              <a:buNone/>
            </a:pPr>
            <a:r>
              <a:rPr lang="sk-SK" sz="1400" b="1" dirty="0">
                <a:ln w="0"/>
                <a:solidFill>
                  <a:schemeClr val="tx1"/>
                </a:solidFill>
                <a:cs typeface="Arial"/>
              </a:rPr>
              <a:t>Doposiaľ nebola prijatá žiadna </a:t>
            </a:r>
            <a:r>
              <a:rPr lang="sk-SK" sz="1400" b="1" dirty="0" err="1" smtClean="0">
                <a:ln w="0"/>
                <a:solidFill>
                  <a:schemeClr val="tx1"/>
                </a:solidFill>
                <a:cs typeface="Arial"/>
              </a:rPr>
              <a:t>ŽoNFP</a:t>
            </a:r>
            <a:endParaRPr lang="sk-SK" sz="1400" b="1" u="sng" dirty="0">
              <a:ln w="0"/>
              <a:solidFill>
                <a:schemeClr val="tx1"/>
              </a:solidFill>
              <a:cs typeface="Arial"/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97D0C-7238-4109-A26B-BD75EB33D0D4}" type="slidenum">
              <a:rPr lang="sk-SK" smtClean="0"/>
              <a:pPr/>
              <a:t>5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059418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41807" y="1484784"/>
            <a:ext cx="8229600" cy="479955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k-SK" b="1" dirty="0" smtClean="0">
                <a:solidFill>
                  <a:srgbClr val="55B848"/>
                </a:solidFill>
                <a:cs typeface="Tahoma" pitchFamily="34" charset="0"/>
              </a:rPr>
              <a:t>STRUČNÁ INFORMÁCIA K JEDNOTLIVÝM VÝZVAM PO1 OP KŽP K 14.12.2015:</a:t>
            </a:r>
          </a:p>
          <a:p>
            <a:pPr>
              <a:spcBef>
                <a:spcPts val="0"/>
              </a:spcBef>
            </a:pPr>
            <a:endParaRPr lang="sk-SK" sz="1800" b="1" dirty="0" smtClean="0">
              <a:ln w="0"/>
              <a:cs typeface="Arial"/>
            </a:endParaRPr>
          </a:p>
          <a:p>
            <a:pPr>
              <a:spcBef>
                <a:spcPts val="0"/>
              </a:spcBef>
            </a:pPr>
            <a:r>
              <a:rPr lang="sk-SK" sz="1600" b="1" dirty="0" smtClean="0">
                <a:solidFill>
                  <a:srgbClr val="55B848"/>
                </a:solidFill>
                <a:cs typeface="Tahoma" pitchFamily="34" charset="0"/>
              </a:rPr>
              <a:t>7. </a:t>
            </a:r>
            <a:r>
              <a:rPr lang="sk-SK" sz="1600" b="1" dirty="0">
                <a:solidFill>
                  <a:srgbClr val="55B848"/>
                </a:solidFill>
                <a:cs typeface="Tahoma" pitchFamily="34" charset="0"/>
              </a:rPr>
              <a:t>výzva zameraná na </a:t>
            </a:r>
            <a:r>
              <a:rPr lang="sk-SK" sz="1600" b="1" dirty="0" smtClean="0">
                <a:solidFill>
                  <a:srgbClr val="55B848"/>
                </a:solidFill>
                <a:cs typeface="Tahoma" pitchFamily="34" charset="0"/>
              </a:rPr>
              <a:t>zníženie </a:t>
            </a:r>
            <a:r>
              <a:rPr lang="sk-SK" sz="1600" b="1" dirty="0">
                <a:solidFill>
                  <a:srgbClr val="55B848"/>
                </a:solidFill>
                <a:cs typeface="Tahoma" pitchFamily="34" charset="0"/>
              </a:rPr>
              <a:t>znečisťovania ovzdušia a zlepšenie jeho kvality (</a:t>
            </a:r>
            <a:r>
              <a:rPr lang="sk-SK" sz="1600" b="1" dirty="0" smtClean="0">
                <a:solidFill>
                  <a:srgbClr val="55B848"/>
                </a:solidFill>
                <a:cs typeface="Tahoma" pitchFamily="34" charset="0"/>
              </a:rPr>
              <a:t>OPKZP-PO1-SC141-2015-7)</a:t>
            </a:r>
          </a:p>
          <a:p>
            <a:pPr>
              <a:spcBef>
                <a:spcPts val="0"/>
              </a:spcBef>
            </a:pPr>
            <a:endParaRPr lang="sk-SK" sz="1400" b="1" dirty="0">
              <a:ln w="0"/>
              <a:solidFill>
                <a:srgbClr val="55B848"/>
              </a:solidFill>
              <a:cs typeface="Tahoma" pitchFamily="34" charset="0"/>
            </a:endParaRPr>
          </a:p>
          <a:p>
            <a:pPr marL="457200" lvl="1" indent="0">
              <a:spcBef>
                <a:spcPts val="0"/>
              </a:spcBef>
              <a:buNone/>
            </a:pPr>
            <a:r>
              <a:rPr lang="sk-SK" sz="1400" b="1" dirty="0" smtClean="0">
                <a:ln w="0"/>
                <a:solidFill>
                  <a:schemeClr val="tx1"/>
                </a:solidFill>
                <a:cs typeface="Arial"/>
              </a:rPr>
              <a:t>Špecifický cieľ: </a:t>
            </a:r>
            <a:r>
              <a:rPr lang="sk-SK" sz="1400" b="1" dirty="0">
                <a:ln w="0"/>
                <a:solidFill>
                  <a:schemeClr val="tx1"/>
                </a:solidFill>
                <a:cs typeface="Arial"/>
              </a:rPr>
              <a:t>1.4.1 Zníženie znečisťovania ovzdušia a zlepšenie jeho </a:t>
            </a:r>
            <a:r>
              <a:rPr lang="sk-SK" sz="1400" b="1" dirty="0" smtClean="0">
                <a:ln w="0"/>
                <a:solidFill>
                  <a:schemeClr val="tx1"/>
                </a:solidFill>
                <a:cs typeface="Arial"/>
              </a:rPr>
              <a:t>kvality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sk-SK" sz="1400" dirty="0" smtClean="0">
                <a:ln w="0"/>
                <a:solidFill>
                  <a:schemeClr val="tx1"/>
                </a:solidFill>
                <a:cs typeface="Arial"/>
              </a:rPr>
              <a:t>Aktivita: A. Technologické a technické opatrenia na redukciu emisií znečisťujúcich látok do ovzdušia realizované na zdrojoch znečisťovania ovzdušia, najmä za účelom plnenia požiadaviek smernice o národných emisných stropoch a/alebo smernice o kvalite okolitého ovzdušia a čistejšom ovzduší v Európe </a:t>
            </a:r>
          </a:p>
          <a:p>
            <a:pPr lvl="2">
              <a:spcBef>
                <a:spcPts val="0"/>
              </a:spcBef>
            </a:pPr>
            <a:r>
              <a:rPr lang="sk-SK" sz="1200" dirty="0" smtClean="0">
                <a:ln w="0"/>
                <a:solidFill>
                  <a:schemeClr val="tx1"/>
                </a:solidFill>
                <a:cs typeface="Arial"/>
              </a:rPr>
              <a:t>Inštalovanie </a:t>
            </a:r>
            <a:r>
              <a:rPr lang="sk-SK" sz="1200" dirty="0">
                <a:ln w="0"/>
                <a:solidFill>
                  <a:schemeClr val="tx1"/>
                </a:solidFill>
                <a:cs typeface="Arial"/>
              </a:rPr>
              <a:t>a modernizácia technológií na znižovanie emisií zo stacionárnych zdrojov znečisťovania, najmä odlučovacích zariadení a iných koncových </a:t>
            </a:r>
            <a:r>
              <a:rPr lang="sk-SK" sz="1200" dirty="0" smtClean="0">
                <a:ln w="0"/>
                <a:solidFill>
                  <a:schemeClr val="tx1"/>
                </a:solidFill>
                <a:cs typeface="Arial"/>
              </a:rPr>
              <a:t>technológií</a:t>
            </a:r>
          </a:p>
          <a:p>
            <a:pPr lvl="2">
              <a:spcBef>
                <a:spcPts val="0"/>
              </a:spcBef>
            </a:pPr>
            <a:r>
              <a:rPr lang="sk-SK" sz="1200" dirty="0" smtClean="0">
                <a:ln w="0"/>
                <a:solidFill>
                  <a:schemeClr val="tx1"/>
                </a:solidFill>
                <a:cs typeface="Arial"/>
              </a:rPr>
              <a:t>Opatrenia </a:t>
            </a:r>
            <a:r>
              <a:rPr lang="sk-SK" sz="1200" dirty="0">
                <a:ln w="0"/>
                <a:solidFill>
                  <a:schemeClr val="tx1"/>
                </a:solidFill>
                <a:cs typeface="Arial"/>
              </a:rPr>
              <a:t>týkajúce sa zmien technologických postupov za účelom zníženia emisií do </a:t>
            </a:r>
            <a:r>
              <a:rPr lang="sk-SK" sz="1200" dirty="0" smtClean="0">
                <a:ln w="0"/>
                <a:solidFill>
                  <a:schemeClr val="tx1"/>
                </a:solidFill>
                <a:cs typeface="Arial"/>
              </a:rPr>
              <a:t>ovzdušia</a:t>
            </a:r>
          </a:p>
          <a:p>
            <a:pPr lvl="2">
              <a:spcBef>
                <a:spcPts val="0"/>
              </a:spcBef>
            </a:pPr>
            <a:endParaRPr lang="sk-SK" sz="1200" b="1" dirty="0" smtClean="0">
              <a:ln w="0"/>
              <a:solidFill>
                <a:schemeClr val="tx1"/>
              </a:solidFill>
              <a:cs typeface="Arial"/>
            </a:endParaRPr>
          </a:p>
          <a:p>
            <a:pPr lvl="2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sk-SK" sz="1200" dirty="0" smtClean="0">
                <a:ln w="0"/>
                <a:solidFill>
                  <a:schemeClr val="tx1"/>
                </a:solidFill>
                <a:cs typeface="Arial"/>
              </a:rPr>
              <a:t>(schémy </a:t>
            </a:r>
            <a:r>
              <a:rPr lang="sk-SK" sz="1200" dirty="0">
                <a:ln w="0"/>
                <a:solidFill>
                  <a:schemeClr val="tx1"/>
                </a:solidFill>
                <a:cs typeface="Arial"/>
              </a:rPr>
              <a:t>štátnej pomoci podľa GBER) </a:t>
            </a:r>
            <a:endParaRPr lang="sk-SK" sz="1200" b="1" dirty="0" smtClean="0">
              <a:ln w="0"/>
              <a:solidFill>
                <a:schemeClr val="tx1"/>
              </a:solidFill>
              <a:cs typeface="Arial"/>
            </a:endParaRPr>
          </a:p>
          <a:p>
            <a:pPr marL="457200" lvl="1" indent="0">
              <a:spcBef>
                <a:spcPts val="0"/>
              </a:spcBef>
              <a:buNone/>
            </a:pPr>
            <a:endParaRPr lang="sk-SK" sz="1400" b="1" dirty="0" smtClean="0">
              <a:ln w="0"/>
              <a:solidFill>
                <a:schemeClr val="tx1"/>
              </a:solidFill>
              <a:cs typeface="Arial"/>
            </a:endParaRPr>
          </a:p>
          <a:p>
            <a:pPr marL="457200" lvl="1" indent="0">
              <a:spcBef>
                <a:spcPts val="0"/>
              </a:spcBef>
              <a:buNone/>
            </a:pPr>
            <a:r>
              <a:rPr lang="sk-SK" sz="1400" dirty="0" smtClean="0">
                <a:ln w="0"/>
                <a:solidFill>
                  <a:schemeClr val="tx1"/>
                </a:solidFill>
                <a:cs typeface="Arial"/>
              </a:rPr>
              <a:t>Dátum vyhlásenia</a:t>
            </a:r>
            <a:r>
              <a:rPr lang="sk-SK" sz="1400" dirty="0">
                <a:ln w="0"/>
                <a:solidFill>
                  <a:schemeClr val="tx1"/>
                </a:solidFill>
                <a:cs typeface="Arial"/>
              </a:rPr>
              <a:t>: </a:t>
            </a:r>
            <a:r>
              <a:rPr lang="sk-SK" sz="1400" b="1" dirty="0" smtClean="0">
                <a:ln w="0"/>
                <a:solidFill>
                  <a:schemeClr val="tx1"/>
                </a:solidFill>
                <a:cs typeface="Arial"/>
              </a:rPr>
              <a:t>11. 12. 2015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sk-SK" sz="1400" dirty="0" smtClean="0">
                <a:ln w="0"/>
                <a:solidFill>
                  <a:schemeClr val="tx1"/>
                </a:solidFill>
                <a:cs typeface="Arial"/>
              </a:rPr>
              <a:t>Alokácia</a:t>
            </a:r>
            <a:r>
              <a:rPr lang="sk-SK" sz="1400" dirty="0">
                <a:ln w="0"/>
                <a:solidFill>
                  <a:schemeClr val="tx1"/>
                </a:solidFill>
                <a:cs typeface="Arial"/>
              </a:rPr>
              <a:t>: </a:t>
            </a:r>
            <a:r>
              <a:rPr lang="sk-SK" sz="1400" b="1" u="sng" dirty="0" smtClean="0">
                <a:ln w="0"/>
                <a:solidFill>
                  <a:schemeClr val="tx1"/>
                </a:solidFill>
                <a:cs typeface="Arial"/>
              </a:rPr>
              <a:t>46 mil. € </a:t>
            </a:r>
          </a:p>
          <a:p>
            <a:pPr lvl="1">
              <a:spcBef>
                <a:spcPts val="0"/>
              </a:spcBef>
            </a:pPr>
            <a:endParaRPr lang="sk-SK" sz="1400" b="1" u="sng" dirty="0" smtClean="0">
              <a:ln w="0"/>
              <a:solidFill>
                <a:schemeClr val="tx1"/>
              </a:solidFill>
              <a:cs typeface="Arial"/>
            </a:endParaRPr>
          </a:p>
          <a:p>
            <a:pPr marL="457200" lvl="1" indent="0">
              <a:spcBef>
                <a:spcPts val="0"/>
              </a:spcBef>
              <a:buNone/>
            </a:pPr>
            <a:r>
              <a:rPr lang="sk-SK" sz="1400" b="1" dirty="0">
                <a:ln w="0"/>
                <a:solidFill>
                  <a:schemeClr val="tx1"/>
                </a:solidFill>
                <a:cs typeface="Arial"/>
              </a:rPr>
              <a:t>Doposiaľ nebola prijatá žiadna ŽoNFP</a:t>
            </a:r>
            <a:endParaRPr lang="sk-SK" sz="1400" b="1" u="sng" dirty="0">
              <a:ln w="0"/>
              <a:solidFill>
                <a:schemeClr val="tx1"/>
              </a:solidFill>
              <a:cs typeface="Arial"/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97D0C-7238-4109-A26B-BD75EB33D0D4}" type="slidenum">
              <a:rPr lang="sk-SK" smtClean="0"/>
              <a:pPr/>
              <a:t>6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069798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41807" y="1484784"/>
            <a:ext cx="8229600" cy="479955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k-SK" b="1" dirty="0" smtClean="0">
                <a:solidFill>
                  <a:srgbClr val="55B848"/>
                </a:solidFill>
                <a:cs typeface="Tahoma" pitchFamily="34" charset="0"/>
              </a:rPr>
              <a:t>PLÁNOVANÉ VÝZVY / VYZVANIA DO KONCA ROKA 2015:</a:t>
            </a:r>
          </a:p>
          <a:p>
            <a:pPr>
              <a:spcBef>
                <a:spcPts val="0"/>
              </a:spcBef>
            </a:pPr>
            <a:endParaRPr lang="sk-SK" sz="1600" b="1" dirty="0" smtClean="0">
              <a:solidFill>
                <a:srgbClr val="55B848"/>
              </a:solidFill>
              <a:cs typeface="Tahoma" pitchFamily="34" charset="0"/>
            </a:endParaRPr>
          </a:p>
          <a:p>
            <a:pPr>
              <a:spcBef>
                <a:spcPts val="0"/>
              </a:spcBef>
            </a:pPr>
            <a:r>
              <a:rPr lang="sk-SK" sz="1600" b="1" dirty="0" smtClean="0">
                <a:solidFill>
                  <a:srgbClr val="55B848"/>
                </a:solidFill>
                <a:cs typeface="Tahoma" pitchFamily="34" charset="0"/>
              </a:rPr>
              <a:t>8. výzva </a:t>
            </a:r>
            <a:r>
              <a:rPr lang="sk-SK" sz="1600" b="1" dirty="0">
                <a:solidFill>
                  <a:srgbClr val="55B848"/>
                </a:solidFill>
                <a:cs typeface="Tahoma" pitchFamily="34" charset="0"/>
              </a:rPr>
              <a:t>zameraná na </a:t>
            </a:r>
            <a:r>
              <a:rPr lang="sk-SK" sz="1600" b="1" dirty="0" smtClean="0">
                <a:solidFill>
                  <a:srgbClr val="55B848"/>
                </a:solidFill>
                <a:cs typeface="Tahoma" pitchFamily="34" charset="0"/>
              </a:rPr>
              <a:t>monitorovanie </a:t>
            </a:r>
            <a:r>
              <a:rPr lang="sk-SK" sz="1600" b="1" dirty="0">
                <a:solidFill>
                  <a:srgbClr val="55B848"/>
                </a:solidFill>
                <a:cs typeface="Tahoma" pitchFamily="34" charset="0"/>
              </a:rPr>
              <a:t>a hodnotenie </a:t>
            </a:r>
            <a:r>
              <a:rPr lang="sk-SK" sz="1600" b="1" dirty="0" smtClean="0">
                <a:solidFill>
                  <a:srgbClr val="55B848"/>
                </a:solidFill>
                <a:cs typeface="Tahoma" pitchFamily="34" charset="0"/>
              </a:rPr>
              <a:t>vôd</a:t>
            </a:r>
            <a:endParaRPr lang="sk-SK" sz="1600" b="1" dirty="0" smtClean="0">
              <a:ln w="0"/>
              <a:cs typeface="Arial"/>
            </a:endParaRPr>
          </a:p>
          <a:p>
            <a:pPr lvl="1">
              <a:spcBef>
                <a:spcPts val="0"/>
              </a:spcBef>
            </a:pPr>
            <a:endParaRPr lang="sk-SK" sz="1400" b="1" dirty="0" smtClean="0">
              <a:ln w="0"/>
              <a:solidFill>
                <a:schemeClr val="tx1"/>
              </a:solidFill>
              <a:cs typeface="Arial"/>
            </a:endParaRPr>
          </a:p>
          <a:p>
            <a:pPr marL="457200" lvl="1" indent="0">
              <a:spcBef>
                <a:spcPts val="0"/>
              </a:spcBef>
              <a:buNone/>
            </a:pPr>
            <a:r>
              <a:rPr lang="sk-SK" sz="1400" b="1" dirty="0">
                <a:ln w="0"/>
                <a:solidFill>
                  <a:schemeClr val="tx1"/>
                </a:solidFill>
                <a:cs typeface="Arial"/>
              </a:rPr>
              <a:t>Špecifický </a:t>
            </a:r>
            <a:r>
              <a:rPr lang="sk-SK" sz="1400" b="1" dirty="0" smtClean="0">
                <a:ln w="0"/>
                <a:solidFill>
                  <a:schemeClr val="tx1"/>
                </a:solidFill>
                <a:cs typeface="Arial"/>
              </a:rPr>
              <a:t>cieľ: 1.2.3 </a:t>
            </a:r>
            <a:r>
              <a:rPr lang="sk-SK" sz="1400" b="1" dirty="0">
                <a:ln w="0"/>
                <a:solidFill>
                  <a:schemeClr val="tx1"/>
                </a:solidFill>
                <a:cs typeface="Arial"/>
              </a:rPr>
              <a:t>Vytvorenie východísk pre stanovenie opatrení smerujúcich k dosiahnutiu dobrého stavu podzemných a povrchových vôd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sk-SK" sz="1400" dirty="0" smtClean="0">
                <a:ln w="0"/>
                <a:solidFill>
                  <a:schemeClr val="tx1"/>
                </a:solidFill>
                <a:cs typeface="Arial"/>
              </a:rPr>
              <a:t>Aktivita: A</a:t>
            </a:r>
            <a:r>
              <a:rPr lang="sk-SK" sz="1400" dirty="0">
                <a:ln w="0"/>
                <a:solidFill>
                  <a:schemeClr val="tx1"/>
                </a:solidFill>
                <a:cs typeface="Arial"/>
              </a:rPr>
              <a:t>. Monitorovanie a hodnotenie vôd, vrátane skvalitňovania monitorovacej </a:t>
            </a:r>
            <a:r>
              <a:rPr lang="sk-SK" sz="1400" dirty="0" smtClean="0">
                <a:ln w="0"/>
                <a:solidFill>
                  <a:schemeClr val="tx1"/>
                </a:solidFill>
                <a:cs typeface="Arial"/>
              </a:rPr>
              <a:t>siete</a:t>
            </a:r>
          </a:p>
          <a:p>
            <a:pPr lvl="1">
              <a:spcBef>
                <a:spcPts val="0"/>
              </a:spcBef>
            </a:pPr>
            <a:endParaRPr lang="sk-SK" sz="1400" b="1" dirty="0" smtClean="0">
              <a:ln w="0"/>
              <a:solidFill>
                <a:schemeClr val="tx1"/>
              </a:solidFill>
              <a:cs typeface="Arial"/>
            </a:endParaRPr>
          </a:p>
          <a:p>
            <a:pPr marL="457200" lvl="1" indent="0">
              <a:spcBef>
                <a:spcPts val="0"/>
              </a:spcBef>
              <a:buNone/>
            </a:pPr>
            <a:r>
              <a:rPr lang="sk-SK" sz="1400" dirty="0">
                <a:ln w="0"/>
                <a:solidFill>
                  <a:schemeClr val="tx1"/>
                </a:solidFill>
                <a:cs typeface="Arial"/>
              </a:rPr>
              <a:t>Alokácia: </a:t>
            </a:r>
            <a:r>
              <a:rPr lang="sk-SK" sz="1400" b="1" u="sng" dirty="0" smtClean="0">
                <a:ln w="0"/>
                <a:solidFill>
                  <a:schemeClr val="tx1"/>
                </a:solidFill>
                <a:cs typeface="Arial"/>
              </a:rPr>
              <a:t>52,775 </a:t>
            </a:r>
            <a:r>
              <a:rPr lang="sk-SK" sz="1400" b="1" u="sng" dirty="0">
                <a:ln w="0"/>
                <a:solidFill>
                  <a:schemeClr val="tx1"/>
                </a:solidFill>
                <a:cs typeface="Arial"/>
              </a:rPr>
              <a:t>mil. € 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sk-SK" sz="1400" dirty="0">
                <a:ln w="0"/>
                <a:solidFill>
                  <a:schemeClr val="tx1"/>
                </a:solidFill>
                <a:cs typeface="Arial"/>
              </a:rPr>
              <a:t>Predpokladaný termín vyhlásenia: </a:t>
            </a:r>
            <a:r>
              <a:rPr lang="sk-SK" sz="1400" b="1" dirty="0">
                <a:ln w="0"/>
                <a:solidFill>
                  <a:schemeClr val="tx1"/>
                </a:solidFill>
                <a:cs typeface="Arial"/>
              </a:rPr>
              <a:t>21. 12. 2015</a:t>
            </a:r>
          </a:p>
          <a:p>
            <a:pPr marL="457200" lvl="1" indent="0">
              <a:spcBef>
                <a:spcPts val="0"/>
              </a:spcBef>
              <a:buNone/>
            </a:pPr>
            <a:endParaRPr lang="sk-SK" sz="1400" b="1" u="sng" dirty="0">
              <a:ln w="0"/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/>
            </a:endParaRPr>
          </a:p>
          <a:p>
            <a:pPr>
              <a:spcBef>
                <a:spcPts val="0"/>
              </a:spcBef>
            </a:pPr>
            <a:r>
              <a:rPr lang="sk-SK" sz="1600" b="1" dirty="0" smtClean="0">
                <a:solidFill>
                  <a:srgbClr val="55B848"/>
                </a:solidFill>
                <a:cs typeface="Tahoma" pitchFamily="34" charset="0"/>
              </a:rPr>
              <a:t>9. výzva zameraná </a:t>
            </a:r>
            <a:r>
              <a:rPr lang="sk-SK" sz="1600" b="1" dirty="0">
                <a:solidFill>
                  <a:srgbClr val="55B848"/>
                </a:solidFill>
                <a:cs typeface="Tahoma" pitchFamily="34" charset="0"/>
              </a:rPr>
              <a:t>na </a:t>
            </a:r>
            <a:r>
              <a:rPr lang="sk-SK" sz="1600" b="1" dirty="0" smtClean="0">
                <a:solidFill>
                  <a:srgbClr val="55B848"/>
                </a:solidFill>
                <a:cs typeface="Tahoma" pitchFamily="34" charset="0"/>
              </a:rPr>
              <a:t>optimalizovanie </a:t>
            </a:r>
            <a:r>
              <a:rPr lang="sk-SK" sz="1600" b="1" dirty="0">
                <a:solidFill>
                  <a:srgbClr val="55B848"/>
                </a:solidFill>
                <a:cs typeface="Tahoma" pitchFamily="34" charset="0"/>
              </a:rPr>
              <a:t>informačných nástrojov v oblasti </a:t>
            </a:r>
            <a:r>
              <a:rPr lang="sk-SK" sz="1600" b="1" dirty="0" smtClean="0">
                <a:solidFill>
                  <a:srgbClr val="55B848"/>
                </a:solidFill>
                <a:cs typeface="Tahoma" pitchFamily="34" charset="0"/>
              </a:rPr>
              <a:t>vôd</a:t>
            </a:r>
            <a:endParaRPr lang="sk-SK" sz="1600" b="1" dirty="0" smtClean="0">
              <a:ln w="0"/>
              <a:cs typeface="Arial"/>
            </a:endParaRPr>
          </a:p>
          <a:p>
            <a:pPr lvl="1">
              <a:spcBef>
                <a:spcPts val="0"/>
              </a:spcBef>
            </a:pPr>
            <a:endParaRPr lang="sk-SK" sz="1400" b="1" dirty="0">
              <a:ln w="0"/>
              <a:solidFill>
                <a:schemeClr val="tx1"/>
              </a:solidFill>
              <a:cs typeface="Arial"/>
            </a:endParaRPr>
          </a:p>
          <a:p>
            <a:pPr marL="457200" lvl="1" indent="0">
              <a:spcBef>
                <a:spcPts val="0"/>
              </a:spcBef>
              <a:buNone/>
            </a:pPr>
            <a:r>
              <a:rPr lang="sk-SK" sz="1400" b="1" dirty="0">
                <a:ln w="0"/>
                <a:solidFill>
                  <a:schemeClr val="tx1"/>
                </a:solidFill>
                <a:cs typeface="Arial"/>
              </a:rPr>
              <a:t>Špecifický cieľ: 1.2.3 Vytvorenie východísk pre stanovenie opatrení smerujúcich k dosiahnutiu dobrého stavu podzemných a povrchových vôd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sk-SK" sz="1400" dirty="0">
                <a:ln w="0"/>
                <a:solidFill>
                  <a:schemeClr val="tx1"/>
                </a:solidFill>
                <a:cs typeface="Arial"/>
              </a:rPr>
              <a:t>Aktivita: A. Monitorovanie a hodnotenie vôd, vrátane skvalitňovania monitorovacej siete</a:t>
            </a:r>
          </a:p>
          <a:p>
            <a:pPr lvl="1">
              <a:spcBef>
                <a:spcPts val="0"/>
              </a:spcBef>
            </a:pPr>
            <a:endParaRPr lang="sk-SK" sz="1400" b="1" dirty="0">
              <a:ln w="0"/>
              <a:solidFill>
                <a:schemeClr val="tx1"/>
              </a:solidFill>
              <a:cs typeface="Arial"/>
            </a:endParaRPr>
          </a:p>
          <a:p>
            <a:pPr marL="457200" lvl="1" indent="0">
              <a:spcBef>
                <a:spcPts val="0"/>
              </a:spcBef>
              <a:buNone/>
            </a:pPr>
            <a:r>
              <a:rPr lang="sk-SK" sz="1400" dirty="0">
                <a:ln w="0"/>
                <a:solidFill>
                  <a:schemeClr val="tx1"/>
                </a:solidFill>
                <a:cs typeface="Arial"/>
              </a:rPr>
              <a:t>Alokácia: </a:t>
            </a:r>
            <a:r>
              <a:rPr lang="sk-SK" sz="1400" b="1" u="sng" dirty="0" smtClean="0">
                <a:ln w="0"/>
                <a:solidFill>
                  <a:schemeClr val="tx1"/>
                </a:solidFill>
                <a:cs typeface="Arial"/>
              </a:rPr>
              <a:t>7,225 </a:t>
            </a:r>
            <a:r>
              <a:rPr lang="sk-SK" sz="1400" b="1" u="sng" dirty="0">
                <a:ln w="0"/>
                <a:solidFill>
                  <a:schemeClr val="tx1"/>
                </a:solidFill>
                <a:cs typeface="Arial"/>
              </a:rPr>
              <a:t>mil. € 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sk-SK" sz="1400" dirty="0">
                <a:ln w="0"/>
                <a:solidFill>
                  <a:schemeClr val="tx1"/>
                </a:solidFill>
                <a:cs typeface="Arial"/>
              </a:rPr>
              <a:t>Predpokladaný termín vyhlásenia: </a:t>
            </a:r>
            <a:r>
              <a:rPr lang="sk-SK" sz="1400" b="1" dirty="0">
                <a:ln w="0"/>
                <a:solidFill>
                  <a:schemeClr val="tx1"/>
                </a:solidFill>
                <a:cs typeface="Arial"/>
              </a:rPr>
              <a:t>21. 12. 2015</a:t>
            </a:r>
          </a:p>
          <a:p>
            <a:pPr marL="457200" lvl="1" indent="0">
              <a:spcBef>
                <a:spcPts val="0"/>
              </a:spcBef>
              <a:buNone/>
            </a:pPr>
            <a:endParaRPr lang="sk-SK" sz="1400" b="1" u="sng" dirty="0">
              <a:ln w="0"/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/>
            </a:endParaRPr>
          </a:p>
          <a:p>
            <a:pPr lvl="1">
              <a:spcBef>
                <a:spcPts val="0"/>
              </a:spcBef>
            </a:pPr>
            <a:endParaRPr lang="sk-SK" sz="1800" b="1" dirty="0">
              <a:solidFill>
                <a:srgbClr val="55B84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97D0C-7238-4109-A26B-BD75EB33D0D4}" type="slidenum">
              <a:rPr lang="sk-SK" smtClean="0"/>
              <a:pPr/>
              <a:t>7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132179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41807" y="1484784"/>
            <a:ext cx="8229600" cy="479955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k-SK" b="1" dirty="0" smtClean="0">
                <a:solidFill>
                  <a:srgbClr val="55B848"/>
                </a:solidFill>
                <a:cs typeface="Tahoma" pitchFamily="34" charset="0"/>
              </a:rPr>
              <a:t>PLÁNOVANÉ VÝZVY / </a:t>
            </a:r>
            <a:r>
              <a:rPr lang="sk-SK" b="1" dirty="0">
                <a:solidFill>
                  <a:srgbClr val="55B848"/>
                </a:solidFill>
                <a:cs typeface="Tahoma" pitchFamily="34" charset="0"/>
              </a:rPr>
              <a:t>VYZVANIA DO KONCA ROKA 2015:</a:t>
            </a:r>
          </a:p>
          <a:p>
            <a:pPr>
              <a:spcBef>
                <a:spcPts val="0"/>
              </a:spcBef>
            </a:pPr>
            <a:endParaRPr lang="sk-SK" sz="1600" b="1" dirty="0" smtClean="0">
              <a:solidFill>
                <a:srgbClr val="55B848"/>
              </a:solidFill>
              <a:cs typeface="Tahoma" pitchFamily="34" charset="0"/>
            </a:endParaRPr>
          </a:p>
          <a:p>
            <a:pPr>
              <a:spcBef>
                <a:spcPts val="0"/>
              </a:spcBef>
            </a:pPr>
            <a:r>
              <a:rPr lang="sk-SK" sz="1600" b="1" dirty="0" smtClean="0">
                <a:solidFill>
                  <a:srgbClr val="55B848"/>
                </a:solidFill>
                <a:cs typeface="Tahoma" pitchFamily="34" charset="0"/>
              </a:rPr>
              <a:t>Vyzvanie </a:t>
            </a:r>
            <a:r>
              <a:rPr lang="sk-SK" sz="1600" b="1" dirty="0">
                <a:solidFill>
                  <a:srgbClr val="55B848"/>
                </a:solidFill>
                <a:cs typeface="Tahoma" pitchFamily="34" charset="0"/>
              </a:rPr>
              <a:t>pre fázovaný projekt: 2. </a:t>
            </a:r>
            <a:r>
              <a:rPr lang="sk-SK" sz="1600" b="1" dirty="0" smtClean="0">
                <a:solidFill>
                  <a:srgbClr val="55B848"/>
                </a:solidFill>
                <a:cs typeface="Tahoma" pitchFamily="34" charset="0"/>
              </a:rPr>
              <a:t>fáza veľkého projektu </a:t>
            </a:r>
            <a:r>
              <a:rPr lang="sk-SK" sz="1600" b="1" dirty="0">
                <a:solidFill>
                  <a:srgbClr val="55B848"/>
                </a:solidFill>
                <a:cs typeface="Tahoma" pitchFamily="34" charset="0"/>
              </a:rPr>
              <a:t>ČOV Sever </a:t>
            </a:r>
            <a:endParaRPr lang="sk-SK" sz="1600" b="1" dirty="0">
              <a:ln w="0"/>
              <a:cs typeface="Arial"/>
            </a:endParaRPr>
          </a:p>
          <a:p>
            <a:pPr lvl="1">
              <a:spcBef>
                <a:spcPts val="0"/>
              </a:spcBef>
            </a:pPr>
            <a:endParaRPr lang="sk-SK" sz="1400" b="1" dirty="0">
              <a:ln w="0"/>
              <a:solidFill>
                <a:schemeClr val="tx1"/>
              </a:solidFill>
              <a:cs typeface="Arial"/>
            </a:endParaRPr>
          </a:p>
          <a:p>
            <a:pPr marL="457200" lvl="1" indent="0">
              <a:spcBef>
                <a:spcPts val="0"/>
              </a:spcBef>
              <a:buNone/>
            </a:pPr>
            <a:r>
              <a:rPr lang="sk-SK" sz="1400" b="1" dirty="0">
                <a:ln w="0"/>
                <a:solidFill>
                  <a:schemeClr val="tx1"/>
                </a:solidFill>
                <a:cs typeface="Arial"/>
              </a:rPr>
              <a:t>Špecifický cieľ: 1.2.1 Zlepšenie odvádzania a čistenia komunálnych odpadových vôd v aglomeráciách nad 2 000 EO v zmysle záväzkov SR voči EÚ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sk-SK" sz="1400" dirty="0">
                <a:ln w="0"/>
                <a:solidFill>
                  <a:schemeClr val="tx1"/>
                </a:solidFill>
                <a:cs typeface="Arial"/>
              </a:rPr>
              <a:t>Aktivita: A. Budovanie verejných kanalizácií a ČOV pre aglomerácie nad 2 000 EO v zmysle záväzkov SR voči EÚ</a:t>
            </a:r>
          </a:p>
          <a:p>
            <a:pPr lvl="1">
              <a:spcBef>
                <a:spcPts val="0"/>
              </a:spcBef>
            </a:pPr>
            <a:endParaRPr lang="sk-SK" sz="1400" dirty="0">
              <a:ln w="0"/>
              <a:solidFill>
                <a:schemeClr val="tx1"/>
              </a:solidFill>
              <a:cs typeface="Arial"/>
            </a:endParaRPr>
          </a:p>
          <a:p>
            <a:pPr marL="457200" lvl="1" indent="0">
              <a:spcBef>
                <a:spcPts val="0"/>
              </a:spcBef>
              <a:buNone/>
            </a:pPr>
            <a:r>
              <a:rPr lang="sk-SK" sz="1400" dirty="0">
                <a:ln w="0"/>
                <a:solidFill>
                  <a:schemeClr val="tx1"/>
                </a:solidFill>
                <a:cs typeface="Arial"/>
              </a:rPr>
              <a:t>Alokácia: </a:t>
            </a:r>
            <a:r>
              <a:rPr lang="sk-SK" sz="1400" b="1" u="sng" dirty="0">
                <a:ln w="0"/>
                <a:solidFill>
                  <a:schemeClr val="tx1"/>
                </a:solidFill>
                <a:cs typeface="Arial"/>
              </a:rPr>
              <a:t>46 mil. € 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sk-SK" sz="1400" dirty="0">
                <a:ln w="0"/>
                <a:solidFill>
                  <a:schemeClr val="tx1"/>
                </a:solidFill>
                <a:cs typeface="Arial"/>
              </a:rPr>
              <a:t>Predpokladaný termín zverejnenia vyzvania: </a:t>
            </a:r>
            <a:r>
              <a:rPr lang="sk-SK" sz="1400" b="1" dirty="0">
                <a:ln w="0"/>
                <a:solidFill>
                  <a:schemeClr val="tx1"/>
                </a:solidFill>
                <a:cs typeface="Arial"/>
              </a:rPr>
              <a:t>22. 12. 2015</a:t>
            </a:r>
          </a:p>
          <a:p>
            <a:pPr marL="457200" lvl="1" indent="0">
              <a:spcBef>
                <a:spcPts val="0"/>
              </a:spcBef>
              <a:buNone/>
            </a:pPr>
            <a:endParaRPr lang="sk-SK" sz="1400" b="1" u="sng" dirty="0">
              <a:ln w="0"/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/>
            </a:endParaRPr>
          </a:p>
          <a:p>
            <a:pPr lvl="1">
              <a:spcBef>
                <a:spcPts val="0"/>
              </a:spcBef>
            </a:pPr>
            <a:endParaRPr lang="sk-SK" sz="1800" b="1" dirty="0">
              <a:solidFill>
                <a:srgbClr val="55B84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97D0C-7238-4109-A26B-BD75EB33D0D4}" type="slidenum">
              <a:rPr lang="sk-SK" smtClean="0"/>
              <a:pPr/>
              <a:t>8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29626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80520"/>
          </a:xfrm>
        </p:spPr>
        <p:txBody>
          <a:bodyPr/>
          <a:lstStyle/>
          <a:p>
            <a:pPr marL="0" indent="0" algn="just">
              <a:buNone/>
            </a:pPr>
            <a:r>
              <a:rPr lang="sk-SK" b="1" dirty="0" smtClean="0">
                <a:solidFill>
                  <a:srgbClr val="55B848"/>
                </a:solidFill>
                <a:cs typeface="Tahoma" pitchFamily="34" charset="0"/>
              </a:rPr>
              <a:t>PLÁNOVANÉ VÝZVY V ROKU 2016</a:t>
            </a:r>
            <a:endParaRPr lang="sk-SK" b="1" dirty="0">
              <a:solidFill>
                <a:srgbClr val="55B848"/>
              </a:solidFill>
              <a:cs typeface="Tahoma" pitchFamily="34" charset="0"/>
            </a:endParaRPr>
          </a:p>
          <a:p>
            <a:pPr marL="182563" indent="-182563">
              <a:tabLst>
                <a:tab pos="8047038" algn="l"/>
              </a:tabLst>
            </a:pPr>
            <a:endParaRPr lang="sk-SK" sz="1800" b="1" dirty="0" smtClean="0"/>
          </a:p>
          <a:p>
            <a:pPr marL="182563" indent="-182563">
              <a:tabLst>
                <a:tab pos="8047038" algn="l"/>
              </a:tabLst>
            </a:pPr>
            <a:r>
              <a:rPr lang="sk-SK" sz="1800" dirty="0" smtClean="0"/>
              <a:t>Plánovaný počet výziev: </a:t>
            </a:r>
            <a:r>
              <a:rPr lang="sk-SK" sz="1800" b="1" dirty="0" smtClean="0"/>
              <a:t>19</a:t>
            </a:r>
          </a:p>
          <a:p>
            <a:pPr marL="182563" indent="-182563">
              <a:tabLst>
                <a:tab pos="8047038" algn="l"/>
              </a:tabLst>
            </a:pPr>
            <a:endParaRPr lang="sk-SK" sz="1800" b="1" dirty="0" smtClean="0"/>
          </a:p>
          <a:p>
            <a:pPr marL="182563" indent="-182563">
              <a:tabLst>
                <a:tab pos="8047038" algn="l"/>
              </a:tabLst>
            </a:pPr>
            <a:r>
              <a:rPr lang="sk-SK" sz="1800" dirty="0" smtClean="0"/>
              <a:t>Plánovaný objem alokácie: </a:t>
            </a:r>
            <a:r>
              <a:rPr lang="sk-SK" sz="1800" b="1" u="sng" dirty="0" smtClean="0"/>
              <a:t>1, 047 </a:t>
            </a:r>
            <a:r>
              <a:rPr lang="sk-SK" sz="1800" b="1" u="sng" dirty="0" smtClean="0">
                <a:ln w="0"/>
                <a:cs typeface="Arial"/>
              </a:rPr>
              <a:t>mld. €</a:t>
            </a:r>
          </a:p>
          <a:p>
            <a:pPr marL="182563" indent="-182563">
              <a:tabLst>
                <a:tab pos="8047038" algn="l"/>
              </a:tabLst>
            </a:pPr>
            <a:endParaRPr lang="sk-SK" sz="1800" dirty="0">
              <a:ln w="0"/>
              <a:cs typeface="Arial"/>
            </a:endParaRPr>
          </a:p>
          <a:p>
            <a:pPr marL="182563" indent="-182563">
              <a:tabLst>
                <a:tab pos="8047038" algn="l"/>
              </a:tabLst>
            </a:pPr>
            <a:r>
              <a:rPr lang="sk-SK" sz="1800" dirty="0" smtClean="0">
                <a:ln w="0"/>
                <a:cs typeface="Arial"/>
              </a:rPr>
              <a:t>Celkový prehľad plánovaných výziev v rámci OP KŽP je uvedený v </a:t>
            </a:r>
            <a:r>
              <a:rPr lang="sk-SK" sz="1800" b="1" dirty="0" smtClean="0">
                <a:ln w="0"/>
                <a:cs typeface="Arial"/>
              </a:rPr>
              <a:t>Indikatívnom harmonograme výziev na predkladanie ŽoNFP na rok 2016</a:t>
            </a:r>
            <a:r>
              <a:rPr lang="sk-SK" sz="1800" dirty="0" smtClean="0">
                <a:ln w="0"/>
                <a:cs typeface="Arial"/>
              </a:rPr>
              <a:t> (obdobie od 1. januára do 31. decembra 2016), ktorý bude zverejnený na webovom sídle </a:t>
            </a:r>
            <a:r>
              <a:rPr lang="sk-SK" sz="1800" b="1" dirty="0" err="1" smtClean="0">
                <a:ln w="0"/>
                <a:cs typeface="Arial"/>
                <a:hlinkClick r:id="rId2"/>
              </a:rPr>
              <a:t>www.op-kzp.sk</a:t>
            </a:r>
            <a:r>
              <a:rPr lang="sk-SK" sz="1800" dirty="0" smtClean="0">
                <a:ln w="0"/>
                <a:cs typeface="Arial"/>
              </a:rPr>
              <a:t> (najneskôr do 31. 12. 2015). </a:t>
            </a:r>
            <a:endParaRPr lang="sk-SK" sz="1800" b="1" dirty="0">
              <a:solidFill>
                <a:srgbClr val="55B84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97D0C-7238-4109-A26B-BD75EB33D0D4}" type="slidenum">
              <a:rPr lang="sk-SK" smtClean="0"/>
              <a:pPr/>
              <a:t>9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791167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1045</TotalTime>
  <Words>1730</Words>
  <Application>Microsoft Office PowerPoint</Application>
  <PresentationFormat>Prezentácia na obrazovke (4:3)</PresentationFormat>
  <Paragraphs>277</Paragraphs>
  <Slides>19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19</vt:i4>
      </vt:variant>
    </vt:vector>
  </HeadingPairs>
  <TitlesOfParts>
    <vt:vector size="24" baseType="lpstr">
      <vt:lpstr>Arial</vt:lpstr>
      <vt:lpstr>Calibri</vt:lpstr>
      <vt:lpstr>Tahoma</vt:lpstr>
      <vt:lpstr>Wingdings</vt:lpstr>
      <vt:lpstr>Office Theme</vt:lpstr>
      <vt:lpstr> operačný program  kvalita životného prostredia    Výročná konferencia  15. decembra 2015 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Jakub</dc:creator>
  <cp:lastModifiedBy>Kocáková Katarína</cp:lastModifiedBy>
  <cp:revision>116</cp:revision>
  <dcterms:created xsi:type="dcterms:W3CDTF">2015-08-07T11:07:34Z</dcterms:created>
  <dcterms:modified xsi:type="dcterms:W3CDTF">2015-12-14T19:29:14Z</dcterms:modified>
</cp:coreProperties>
</file>