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848"/>
    <a:srgbClr val="00CC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8171" autoAdjust="0"/>
  </p:normalViewPr>
  <p:slideViewPr>
    <p:cSldViewPr showGuides="1">
      <p:cViewPr varScale="1">
        <p:scale>
          <a:sx n="112" d="100"/>
          <a:sy n="112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A0E8-18B9-452A-AFF1-978B2027561E}" type="datetimeFigureOut">
              <a:rPr lang="sk-SK" smtClean="0"/>
              <a:t>14. 12. 2015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6B0F-B2C7-4DE4-8F44-D6E35C2B0AB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843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340768"/>
            <a:ext cx="8229600" cy="576064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8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600">
                <a:solidFill>
                  <a:srgbClr val="55B848"/>
                </a:solidFill>
              </a:defRPr>
            </a:lvl3pPr>
            <a:lvl4pPr>
              <a:defRPr sz="1400">
                <a:solidFill>
                  <a:srgbClr val="448CCA"/>
                </a:solidFill>
              </a:defRPr>
            </a:lvl4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Tretia úroveň</a:t>
            </a:r>
          </a:p>
          <a:p>
            <a:pPr lvl="3"/>
            <a:endParaRPr lang="sk-SK" dirty="0" smtClean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EF97D0C-7238-4109-A26B-BD75EB33D0D4}" type="slidenum">
              <a:rPr lang="sk-SK" smtClean="0">
                <a:solidFill>
                  <a:prstClr val="white"/>
                </a:solidFill>
              </a:rPr>
              <a:pPr/>
              <a:t>‹#›</a:t>
            </a:fld>
            <a:endParaRPr lang="sk-SK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9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BA0E8-18B9-452A-AFF1-978B2027561E}" type="datetimeFigureOut">
              <a:rPr lang="sk-SK" smtClean="0"/>
              <a:t>14. 12. 2015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A6B0F-B2C7-4DE4-8F44-D6E35C2B0AB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591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zp.sk/" TargetMode="External"/><Relationship Id="rId2" Type="http://schemas.openxmlformats.org/officeDocument/2006/relationships/hyperlink" Target="http://www.minv.s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301208"/>
            <a:ext cx="3384376" cy="720080"/>
          </a:xfrm>
        </p:spPr>
        <p:txBody>
          <a:bodyPr>
            <a:normAutofit/>
          </a:bodyPr>
          <a:lstStyle/>
          <a:p>
            <a:pPr algn="l"/>
            <a:r>
              <a:rPr lang="sk-SK" sz="700" dirty="0" smtClean="0"/>
              <a:t>MINISTERSTVO ŽIVOTNÉHO PROSTREDIA SR </a:t>
            </a:r>
          </a:p>
          <a:p>
            <a:pPr algn="l"/>
            <a:r>
              <a:rPr lang="sk-SK" sz="700" dirty="0" smtClean="0"/>
              <a:t>Sekcia environmentálnych programov a projektov Riadiaci orgán pre Operačný program</a:t>
            </a:r>
          </a:p>
          <a:p>
            <a:pPr algn="l"/>
            <a:r>
              <a:rPr lang="sk-SK" sz="700" dirty="0" smtClean="0"/>
              <a:t>Kvalita životného prostredia</a:t>
            </a:r>
          </a:p>
          <a:p>
            <a:pPr algn="l"/>
            <a:r>
              <a:rPr lang="sk-SK" sz="700" dirty="0" smtClean="0"/>
              <a:t>Nám Ľ. Štúra 1,. 812 35 Bratislava</a:t>
            </a:r>
          </a:p>
          <a:p>
            <a:pPr algn="l"/>
            <a:r>
              <a:rPr lang="sk-SK" sz="700" dirty="0" smtClean="0"/>
              <a:t>www.op-kzp.sk</a:t>
            </a:r>
            <a:endParaRPr lang="sk-SK" sz="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73216"/>
            <a:ext cx="4667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338437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sk-SK" sz="1000" cap="all" dirty="0" smtClean="0">
                <a:ln w="0"/>
                <a:cs typeface="Arial"/>
              </a:rPr>
              <a:t/>
            </a:r>
            <a:br>
              <a:rPr lang="sk-SK" sz="1000" cap="all" dirty="0" smtClean="0">
                <a:ln w="0"/>
                <a:cs typeface="Arial"/>
              </a:rPr>
            </a:br>
            <a:r>
              <a:rPr lang="sk-SK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operačný program </a:t>
            </a:r>
            <a:br>
              <a:rPr lang="sk-SK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kvalita životného prostredia </a:t>
            </a:r>
            <a:r>
              <a:rPr lang="sk-SK" sz="2000" cap="all" dirty="0" smtClean="0">
                <a:ln w="0"/>
                <a:cs typeface="Arial"/>
              </a:rPr>
              <a:t/>
            </a:r>
            <a:br>
              <a:rPr lang="sk-SK" sz="2000" cap="all" dirty="0" smtClean="0">
                <a:ln w="0"/>
                <a:cs typeface="Arial"/>
              </a:rPr>
            </a:br>
            <a:r>
              <a:rPr lang="sk-SK" sz="1000" cap="all" dirty="0" smtClean="0">
                <a:ln w="0"/>
                <a:cs typeface="Arial"/>
              </a:rPr>
              <a:t/>
            </a:r>
            <a:br>
              <a:rPr lang="sk-SK" sz="1000" cap="all" dirty="0" smtClean="0">
                <a:ln w="0"/>
                <a:cs typeface="Arial"/>
              </a:rPr>
            </a:br>
            <a:r>
              <a:rPr lang="sk-SK" sz="1000" cap="all" dirty="0" smtClean="0">
                <a:ln w="0"/>
                <a:cs typeface="Arial"/>
              </a:rPr>
              <a:t/>
            </a:r>
            <a:br>
              <a:rPr lang="sk-SK" sz="1000" cap="all" dirty="0" smtClean="0">
                <a:ln w="0"/>
                <a:cs typeface="Arial"/>
              </a:rPr>
            </a:br>
            <a:r>
              <a:rPr lang="sk-SK" sz="5300" b="1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Výročná </a:t>
            </a:r>
            <a:r>
              <a:rPr lang="sk-SK" sz="5300" b="1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konferencia</a:t>
            </a:r>
            <a:r>
              <a:rPr lang="sk-SK" b="1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b="1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100" b="1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3100" b="1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100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15. decembra </a:t>
            </a:r>
            <a:r>
              <a:rPr lang="sk-SK" sz="31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2015</a:t>
            </a:r>
            <a:r>
              <a:rPr lang="sk-SK" sz="2400" cap="all" dirty="0" smtClean="0">
                <a:ln w="0"/>
                <a:cs typeface="Arial"/>
              </a:rPr>
              <a:t/>
            </a:r>
            <a:br>
              <a:rPr lang="sk-SK" sz="2400" cap="all" dirty="0" smtClean="0">
                <a:ln w="0"/>
                <a:cs typeface="Arial"/>
              </a:rPr>
            </a:b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2908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522682" cy="479955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sk-SK" sz="5000" b="1" dirty="0" smtClean="0">
                <a:solidFill>
                  <a:srgbClr val="55B848"/>
                </a:solidFill>
                <a:cs typeface="Tahoma" pitchFamily="34" charset="0"/>
              </a:rPr>
              <a:t>PLNENÉ ÚLOHY SO – MV SR V OBDOBÍ OD 1.1.2015 – 30.11.2015</a:t>
            </a:r>
          </a:p>
          <a:p>
            <a:pPr>
              <a:spcBef>
                <a:spcPts val="0"/>
              </a:spcBef>
            </a:pPr>
            <a:endParaRPr lang="sk-SK" sz="49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5000" b="1" u="sng" dirty="0" smtClean="0">
                <a:ln w="0"/>
                <a:cs typeface="Arial"/>
              </a:rPr>
              <a:t>Príprava riadiacej dokumentácie: </a:t>
            </a:r>
          </a:p>
          <a:p>
            <a:pPr marL="536575" indent="-180975">
              <a:spcBef>
                <a:spcPts val="0"/>
              </a:spcBef>
              <a:buNone/>
            </a:pPr>
            <a:r>
              <a:rPr lang="sk-SK" sz="5000" b="1" dirty="0" smtClean="0">
                <a:ln w="0"/>
                <a:cs typeface="Arial"/>
              </a:rPr>
              <a:t>- Manuál procedúr sprostredkovateľského orgánu pre OP KŽP, verzia 1.0 </a:t>
            </a:r>
            <a:br>
              <a:rPr lang="sk-SK" sz="5000" b="1" dirty="0" smtClean="0">
                <a:ln w="0"/>
                <a:cs typeface="Arial"/>
              </a:rPr>
            </a:br>
            <a:r>
              <a:rPr lang="sk-SK" sz="5000" b="1" dirty="0" smtClean="0">
                <a:ln w="0"/>
                <a:cs typeface="Arial"/>
              </a:rPr>
              <a:t>z dňa </a:t>
            </a:r>
            <a:r>
              <a:rPr lang="sk-SK" sz="5000" b="1" dirty="0">
                <a:solidFill>
                  <a:srgbClr val="55B848"/>
                </a:solidFill>
                <a:cs typeface="Tahoma" pitchFamily="34" charset="0"/>
              </a:rPr>
              <a:t>15.5.2015 </a:t>
            </a:r>
          </a:p>
          <a:p>
            <a:pPr marL="630238" indent="-274638">
              <a:spcBef>
                <a:spcPts val="0"/>
              </a:spcBef>
              <a:buNone/>
            </a:pPr>
            <a:endParaRPr lang="sk-SK" sz="5000" b="1" dirty="0" smtClean="0">
              <a:ln w="0"/>
              <a:cs typeface="Arial"/>
            </a:endParaRPr>
          </a:p>
          <a:p>
            <a:pPr marL="358775" indent="-358775">
              <a:spcBef>
                <a:spcPts val="0"/>
              </a:spcBef>
            </a:pPr>
            <a:r>
              <a:rPr lang="sk-SK" sz="5000" b="1" u="sng" dirty="0" smtClean="0">
                <a:ln w="0"/>
                <a:cs typeface="Arial"/>
              </a:rPr>
              <a:t>Spolupráca s RO pri príprave ostatnej riadiacej dokumentácie OP KŽP</a:t>
            </a:r>
          </a:p>
          <a:p>
            <a:pPr marL="358775" indent="-358775">
              <a:spcBef>
                <a:spcPts val="0"/>
              </a:spcBef>
            </a:pPr>
            <a:endParaRPr lang="sk-SK" sz="5000" b="1" u="sng" dirty="0">
              <a:ln w="0"/>
              <a:cs typeface="Arial"/>
            </a:endParaRPr>
          </a:p>
          <a:p>
            <a:pPr marL="358775" indent="-358775">
              <a:spcBef>
                <a:spcPts val="0"/>
              </a:spcBef>
            </a:pPr>
            <a:r>
              <a:rPr lang="sk-SK" sz="5000" b="1" dirty="0" smtClean="0">
                <a:ln w="0"/>
                <a:cs typeface="Arial"/>
              </a:rPr>
              <a:t>Uzavretie </a:t>
            </a:r>
            <a:r>
              <a:rPr lang="sk-SK" sz="5000" b="1" dirty="0">
                <a:ln w="0"/>
                <a:cs typeface="Arial"/>
              </a:rPr>
              <a:t>Zmluvy o vykonávaní častí úloh riadiaceho orgánu sprostredkovateľským orgánom </a:t>
            </a:r>
            <a:r>
              <a:rPr lang="sk-SK" sz="5000" b="1" dirty="0" smtClean="0">
                <a:ln w="0"/>
                <a:cs typeface="Arial"/>
              </a:rPr>
              <a:t>– </a:t>
            </a:r>
            <a:r>
              <a:rPr lang="sk-SK" sz="5000" b="1" dirty="0">
                <a:ln w="0"/>
                <a:cs typeface="Arial"/>
              </a:rPr>
              <a:t>podpísaná </a:t>
            </a:r>
            <a:r>
              <a:rPr lang="sk-SK" sz="5000" b="1" dirty="0" smtClean="0">
                <a:solidFill>
                  <a:srgbClr val="55B848"/>
                </a:solidFill>
                <a:cs typeface="Tahoma" pitchFamily="34" charset="0"/>
              </a:rPr>
              <a:t>8.7.2015</a:t>
            </a:r>
          </a:p>
          <a:p>
            <a:pPr marL="358775" indent="-358775">
              <a:spcBef>
                <a:spcPts val="0"/>
              </a:spcBef>
            </a:pPr>
            <a:endParaRPr lang="sk-SK" sz="5000" b="1" dirty="0">
              <a:ln w="0"/>
              <a:solidFill>
                <a:srgbClr val="55B848"/>
              </a:solidFill>
              <a:cs typeface="Tahoma" pitchFamily="34" charset="0"/>
            </a:endParaRPr>
          </a:p>
          <a:p>
            <a:pPr marL="358775" indent="-358775">
              <a:spcBef>
                <a:spcPts val="0"/>
              </a:spcBef>
            </a:pPr>
            <a:r>
              <a:rPr lang="sk-SK" sz="5000" b="1" dirty="0" smtClean="0">
                <a:ln w="0"/>
                <a:solidFill>
                  <a:schemeClr val="tx1"/>
                </a:solidFill>
                <a:cs typeface="Arial"/>
              </a:rPr>
              <a:t>Vyhlásenie 2. výzvy v rámci OP KŽP s kódom </a:t>
            </a:r>
            <a:r>
              <a:rPr lang="sk-SK" sz="5000" b="1" dirty="0" smtClean="0">
                <a:solidFill>
                  <a:schemeClr val="tx1"/>
                </a:solidFill>
                <a:cs typeface="Tahoma" pitchFamily="34" charset="0"/>
              </a:rPr>
              <a:t>OPKZP-PO3-SC313/2015-2 </a:t>
            </a:r>
            <a:br>
              <a:rPr lang="sk-SK" sz="5000" b="1" dirty="0" smtClean="0">
                <a:solidFill>
                  <a:schemeClr val="tx1"/>
                </a:solidFill>
                <a:cs typeface="Tahoma" pitchFamily="34" charset="0"/>
              </a:rPr>
            </a:br>
            <a:r>
              <a:rPr lang="sk-SK" sz="5000" b="1" dirty="0" smtClean="0">
                <a:solidFill>
                  <a:schemeClr val="tx1"/>
                </a:solidFill>
                <a:cs typeface="Tahoma" pitchFamily="34" charset="0"/>
              </a:rPr>
              <a:t>dňa </a:t>
            </a:r>
            <a:r>
              <a:rPr lang="sk-SK" sz="5000" b="1" dirty="0">
                <a:solidFill>
                  <a:srgbClr val="55B848"/>
                </a:solidFill>
                <a:cs typeface="Tahoma" pitchFamily="34" charset="0"/>
              </a:rPr>
              <a:t>19.8.2015</a:t>
            </a:r>
          </a:p>
          <a:p>
            <a:pPr marL="0" indent="0">
              <a:buNone/>
            </a:pPr>
            <a:endParaRPr lang="sk-SK" sz="4900" b="1" i="1" dirty="0">
              <a:ln w="0"/>
              <a:cs typeface="Arial"/>
            </a:endParaRPr>
          </a:p>
          <a:p>
            <a:pPr marL="0" indent="0">
              <a:buNone/>
            </a:pPr>
            <a:endParaRPr lang="sk-SK" sz="1800" b="1" dirty="0" smtClean="0">
              <a:ln w="0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1800" b="1" dirty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18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0" indent="0">
              <a:buNone/>
            </a:pPr>
            <a:endParaRPr lang="sk-SK" sz="1200" b="1" dirty="0" smtClean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marL="0" indent="0">
              <a:buNone/>
            </a:pPr>
            <a:r>
              <a:rPr lang="sk-SK" sz="1800" dirty="0" smtClean="0">
                <a:ln w="0"/>
                <a:cs typeface="Arial"/>
              </a:rPr>
              <a:t>	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41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479955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sk-SK" sz="3200" b="1" dirty="0" smtClean="0">
                <a:solidFill>
                  <a:srgbClr val="55B848"/>
                </a:solidFill>
                <a:cs typeface="Tahoma" pitchFamily="34" charset="0"/>
              </a:rPr>
              <a:t>AKTUÁLNY STAV IMPLEMENTÁCIE PO 3 OP KŽP K 1.12.2015:</a:t>
            </a:r>
          </a:p>
          <a:p>
            <a:pPr>
              <a:spcBef>
                <a:spcPts val="0"/>
              </a:spcBef>
            </a:pPr>
            <a:endParaRPr lang="sk-SK" sz="3200" b="1" dirty="0" smtClean="0">
              <a:ln w="0"/>
              <a:cs typeface="Arial"/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sk-SK" sz="2900" b="1" dirty="0" smtClean="0">
                <a:ln w="0"/>
                <a:solidFill>
                  <a:schemeClr val="tx1"/>
                </a:solidFill>
                <a:cs typeface="Arial"/>
              </a:rPr>
              <a:t>V súčasnosti vyhlásená 2. otvorená výzva v rámci OP KŽP aj Slovenskej republiky s kódom </a:t>
            </a:r>
            <a:r>
              <a:rPr lang="sk-SK" sz="2900" b="1" dirty="0">
                <a:solidFill>
                  <a:schemeClr val="tx1"/>
                </a:solidFill>
                <a:cs typeface="Tahoma" pitchFamily="34" charset="0"/>
              </a:rPr>
              <a:t>OPKZP-PO3-SC313/2015-2 </a:t>
            </a:r>
            <a:r>
              <a:rPr lang="sk-SK" sz="2900" b="1" dirty="0" smtClean="0">
                <a:solidFill>
                  <a:schemeClr val="tx1"/>
                </a:solidFill>
                <a:cs typeface="Tahoma" pitchFamily="34" charset="0"/>
              </a:rPr>
              <a:t>z 19. augusta 2015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endParaRPr lang="sk-SK" sz="2900" b="1" dirty="0">
              <a:solidFill>
                <a:schemeClr val="tx1"/>
              </a:solidFill>
              <a:cs typeface="Tahoma" pitchFamily="34" charset="0"/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sk-SK" sz="2900" b="1" dirty="0" smtClean="0">
                <a:ln w="0"/>
                <a:solidFill>
                  <a:schemeClr val="tx1"/>
                </a:solidFill>
                <a:cs typeface="Arial"/>
              </a:rPr>
              <a:t>Špecifický </a:t>
            </a:r>
            <a:r>
              <a:rPr lang="sk-SK" sz="2900" b="1" dirty="0">
                <a:ln w="0"/>
                <a:solidFill>
                  <a:schemeClr val="tx1"/>
                </a:solidFill>
                <a:cs typeface="Arial"/>
              </a:rPr>
              <a:t>cieľ 3.1.3: </a:t>
            </a:r>
            <a:r>
              <a:rPr lang="sk-SK" sz="2900" dirty="0">
                <a:ln w="0"/>
                <a:solidFill>
                  <a:schemeClr val="tx1"/>
                </a:solidFill>
                <a:cs typeface="Arial"/>
              </a:rPr>
              <a:t>Zvýšenie efektívnosti manažmentu mimoriadnych udalostí ovplyvnených zmenou klímy, oprávnená </a:t>
            </a:r>
            <a:endParaRPr lang="sk-SK" sz="2900" dirty="0" smtClean="0">
              <a:ln w="0"/>
              <a:solidFill>
                <a:schemeClr val="tx1"/>
              </a:solidFill>
              <a:cs typeface="Arial"/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endParaRPr lang="sk-SK" sz="2900" dirty="0" smtClean="0">
              <a:ln w="0"/>
              <a:solidFill>
                <a:schemeClr val="tx1"/>
              </a:solidFill>
              <a:cs typeface="Arial"/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sk-SK" sz="2900" b="1" dirty="0" smtClean="0">
                <a:ln w="0"/>
                <a:solidFill>
                  <a:schemeClr val="tx1"/>
                </a:solidFill>
                <a:cs typeface="Arial"/>
              </a:rPr>
              <a:t>Aktivita </a:t>
            </a:r>
            <a:r>
              <a:rPr lang="sk-SK" sz="2900" b="1" dirty="0">
                <a:ln w="0"/>
                <a:solidFill>
                  <a:schemeClr val="tx1"/>
                </a:solidFill>
                <a:cs typeface="Arial"/>
              </a:rPr>
              <a:t>B: Vybudovanie technickej a inštitucionálnej podpory špecializovaných záchranných modulov</a:t>
            </a:r>
          </a:p>
          <a:p>
            <a:endParaRPr lang="sk-SK" sz="2900" dirty="0"/>
          </a:p>
          <a:p>
            <a:r>
              <a:rPr lang="sk-SK" sz="2900" dirty="0"/>
              <a:t>V</a:t>
            </a:r>
            <a:r>
              <a:rPr lang="sk-SK" sz="2900" dirty="0" smtClean="0"/>
              <a:t>ýška </a:t>
            </a:r>
            <a:r>
              <a:rPr lang="sk-SK" sz="2900" dirty="0"/>
              <a:t>finančných prostriedkov zo zdrojov </a:t>
            </a:r>
            <a:r>
              <a:rPr lang="sk-SK" sz="2900" dirty="0" smtClean="0"/>
              <a:t>Európskeho fondu pre regionálny rozvoj </a:t>
            </a:r>
            <a:r>
              <a:rPr lang="sk-SK" sz="2900" dirty="0"/>
              <a:t>vyčlenených na výzvu </a:t>
            </a:r>
            <a:r>
              <a:rPr lang="sk-SK" sz="2900" dirty="0" smtClean="0"/>
              <a:t>predstavuje </a:t>
            </a:r>
            <a:r>
              <a:rPr lang="sk-SK" sz="2900" b="1" dirty="0"/>
              <a:t>60 531 000 EUR </a:t>
            </a:r>
            <a:endParaRPr lang="sk-SK" sz="2900" dirty="0"/>
          </a:p>
          <a:p>
            <a:pPr marL="0" indent="0">
              <a:buNone/>
            </a:pPr>
            <a:r>
              <a:rPr lang="sk-SK" sz="2900" dirty="0"/>
              <a:t>	</a:t>
            </a:r>
          </a:p>
          <a:p>
            <a:pPr>
              <a:spcBef>
                <a:spcPts val="0"/>
              </a:spcBef>
            </a:pPr>
            <a:r>
              <a:rPr lang="sk-SK" sz="2900" dirty="0" smtClean="0"/>
              <a:t>Uplatňovanie </a:t>
            </a:r>
            <a:r>
              <a:rPr lang="sk-SK" sz="2900" b="1" dirty="0"/>
              <a:t>princípu </a:t>
            </a:r>
            <a:r>
              <a:rPr lang="sk-SK" sz="2900" b="1" dirty="0" smtClean="0"/>
              <a:t>partnerstva</a:t>
            </a:r>
          </a:p>
          <a:p>
            <a:pPr marL="0" indent="0">
              <a:spcBef>
                <a:spcPts val="0"/>
              </a:spcBef>
              <a:buNone/>
            </a:pPr>
            <a:endParaRPr lang="sk-SK" sz="2900" b="1" dirty="0" smtClean="0"/>
          </a:p>
          <a:p>
            <a:pPr>
              <a:spcBef>
                <a:spcPts val="0"/>
              </a:spcBef>
            </a:pPr>
            <a:r>
              <a:rPr lang="sk-SK" sz="2900" b="1" dirty="0" smtClean="0">
                <a:ln w="0"/>
                <a:cs typeface="Arial"/>
              </a:rPr>
              <a:t>Zároveň bola s výzvou zverejnená aj príručka pre prijímateľa</a:t>
            </a:r>
            <a:endParaRPr lang="sk-SK" sz="2900" b="1" dirty="0">
              <a:ln w="0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2900" b="1" dirty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18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0" indent="0">
              <a:buNone/>
            </a:pPr>
            <a:endParaRPr lang="sk-SK" sz="1200" b="1" dirty="0" smtClean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marL="0" indent="0">
              <a:buNone/>
            </a:pPr>
            <a:r>
              <a:rPr lang="sk-SK" sz="1800" dirty="0" smtClean="0">
                <a:ln w="0"/>
                <a:cs typeface="Arial"/>
              </a:rPr>
              <a:t>	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36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4799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STRUČNÁ INFORMÁCIA K JEDNOTLIVÝM VÝZVAM PO </a:t>
            </a:r>
            <a:r>
              <a:rPr lang="sk-SK" b="1" dirty="0">
                <a:solidFill>
                  <a:srgbClr val="55B848"/>
                </a:solidFill>
                <a:cs typeface="Tahoma" pitchFamily="34" charset="0"/>
              </a:rPr>
              <a:t>3 OP KŽP K </a:t>
            </a: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1.12.2015</a:t>
            </a:r>
            <a:r>
              <a:rPr lang="sk-SK" b="1" dirty="0">
                <a:solidFill>
                  <a:srgbClr val="55B848"/>
                </a:solidFill>
                <a:cs typeface="Tahoma" pitchFamily="34" charset="0"/>
              </a:rPr>
              <a:t>:</a:t>
            </a:r>
          </a:p>
          <a:p>
            <a:pPr marL="0" indent="0" algn="just">
              <a:buNone/>
            </a:pPr>
            <a:endParaRPr lang="sk-SK" sz="18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1800" b="1" u="sng" dirty="0" smtClean="0">
                <a:ln w="0"/>
                <a:cs typeface="Arial"/>
              </a:rPr>
              <a:t>1. hodnotiace kolo bolo uzavreté 30. 09. 2015</a:t>
            </a:r>
          </a:p>
          <a:p>
            <a:pPr>
              <a:spcBef>
                <a:spcPts val="0"/>
              </a:spcBef>
            </a:pPr>
            <a:r>
              <a:rPr lang="sk-SK" sz="1800" dirty="0" smtClean="0">
                <a:ln w="0"/>
                <a:cs typeface="Arial"/>
              </a:rPr>
              <a:t>Predložených bolo  </a:t>
            </a:r>
            <a:r>
              <a:rPr lang="sk-SK" sz="1800" b="1" dirty="0" smtClean="0">
                <a:ln w="0"/>
                <a:cs typeface="Arial"/>
              </a:rPr>
              <a:t>5 </a:t>
            </a:r>
            <a:r>
              <a:rPr lang="sk-SK" sz="1800" b="1" dirty="0" err="1" smtClean="0">
                <a:ln w="0"/>
                <a:cs typeface="Arial"/>
              </a:rPr>
              <a:t>ŽoNFP</a:t>
            </a:r>
            <a:r>
              <a:rPr lang="sk-SK" sz="1800" b="1" dirty="0" smtClean="0">
                <a:ln w="0"/>
                <a:cs typeface="Arial"/>
              </a:rPr>
              <a:t> </a:t>
            </a:r>
            <a:r>
              <a:rPr lang="sk-SK" sz="1800" dirty="0">
                <a:ln w="0"/>
                <a:cs typeface="Arial"/>
              </a:rPr>
              <a:t>v </a:t>
            </a:r>
            <a:r>
              <a:rPr lang="sk-SK" sz="1800" dirty="0" smtClean="0">
                <a:ln w="0"/>
                <a:cs typeface="Arial"/>
              </a:rPr>
              <a:t>celkovej výške  </a:t>
            </a:r>
            <a:r>
              <a:rPr lang="sk-SK" sz="1800" b="1" dirty="0" smtClean="0"/>
              <a:t>70 481 975 €</a:t>
            </a: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800" b="1" dirty="0" smtClean="0">
                <a:ln w="0"/>
                <a:cs typeface="Arial"/>
              </a:rPr>
              <a:t>Do procesu odborného hodnotenia </a:t>
            </a:r>
            <a:r>
              <a:rPr lang="sk-SK" sz="1800" dirty="0" smtClean="0">
                <a:ln w="0"/>
                <a:cs typeface="Arial"/>
              </a:rPr>
              <a:t>postúpila </a:t>
            </a:r>
            <a:r>
              <a:rPr lang="sk-SK" sz="1800" b="1" dirty="0" smtClean="0">
                <a:ln w="0"/>
                <a:cs typeface="Arial"/>
              </a:rPr>
              <a:t>1 </a:t>
            </a:r>
            <a:r>
              <a:rPr lang="sk-SK" sz="1800" b="1" dirty="0">
                <a:ln w="0"/>
                <a:cs typeface="Arial"/>
              </a:rPr>
              <a:t>ŽONFP </a:t>
            </a:r>
            <a:r>
              <a:rPr lang="sk-SK" sz="1800" dirty="0">
                <a:ln w="0"/>
                <a:cs typeface="Arial"/>
              </a:rPr>
              <a:t>v celkovom objeme </a:t>
            </a:r>
            <a:endParaRPr lang="sk-SK" sz="1800" dirty="0" smtClean="0">
              <a:ln w="0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1800" b="1" dirty="0">
                <a:ln w="0"/>
                <a:cs typeface="Arial"/>
              </a:rPr>
              <a:t> </a:t>
            </a:r>
            <a:r>
              <a:rPr lang="sk-SK" sz="1800" b="1" dirty="0" smtClean="0">
                <a:ln w="0"/>
                <a:cs typeface="Arial"/>
              </a:rPr>
              <a:t>       3 171 392 €</a:t>
            </a:r>
            <a:endParaRPr lang="sk-SK" sz="1800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endParaRPr lang="sk-SK" sz="1800" b="1" dirty="0">
              <a:ln w="0"/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1800" b="1" u="sng" dirty="0" smtClean="0">
                <a:ln w="0"/>
                <a:cs typeface="Arial"/>
              </a:rPr>
              <a:t>2. </a:t>
            </a:r>
            <a:r>
              <a:rPr lang="sk-SK" sz="1800" b="1" u="sng" dirty="0">
                <a:ln w="0"/>
                <a:cs typeface="Arial"/>
              </a:rPr>
              <a:t>hodnotiace kolo bolo uzavreté </a:t>
            </a:r>
            <a:r>
              <a:rPr lang="sk-SK" sz="1800" b="1" u="sng" dirty="0" smtClean="0">
                <a:ln w="0"/>
                <a:cs typeface="Arial"/>
              </a:rPr>
              <a:t> 30. 11. 2015</a:t>
            </a:r>
            <a:endParaRPr lang="sk-SK" sz="1800" b="1" u="sng" dirty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800" dirty="0" smtClean="0">
                <a:ln w="0"/>
                <a:cs typeface="Arial"/>
              </a:rPr>
              <a:t>Predložené boli  </a:t>
            </a:r>
            <a:r>
              <a:rPr lang="sk-SK" sz="1800" b="1" dirty="0" smtClean="0">
                <a:ln w="0"/>
                <a:cs typeface="Arial"/>
              </a:rPr>
              <a:t>4 </a:t>
            </a:r>
            <a:r>
              <a:rPr lang="sk-SK" sz="1800" b="1" dirty="0">
                <a:ln w="0"/>
                <a:cs typeface="Arial"/>
              </a:rPr>
              <a:t>ŽoNFP </a:t>
            </a:r>
            <a:r>
              <a:rPr lang="sk-SK" sz="1800" dirty="0">
                <a:ln w="0"/>
                <a:cs typeface="Arial"/>
              </a:rPr>
              <a:t>v </a:t>
            </a:r>
            <a:r>
              <a:rPr lang="sk-SK" sz="1800" dirty="0" smtClean="0">
                <a:ln w="0"/>
                <a:cs typeface="Arial"/>
              </a:rPr>
              <a:t>celkovej </a:t>
            </a:r>
            <a:r>
              <a:rPr lang="sk-SK" sz="1800" dirty="0">
                <a:ln w="0"/>
                <a:cs typeface="Arial"/>
              </a:rPr>
              <a:t>výške  </a:t>
            </a:r>
            <a:r>
              <a:rPr lang="sk-SK" sz="1800" b="1" dirty="0" smtClean="0"/>
              <a:t>67 288 556 €</a:t>
            </a:r>
            <a:endParaRPr lang="sk-SK" sz="1800" b="1" dirty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800" b="1" dirty="0" smtClean="0">
                <a:ln w="0"/>
                <a:cs typeface="Arial"/>
              </a:rPr>
              <a:t>V súčasnosti prebieha administratívna kontrola predložených </a:t>
            </a:r>
            <a:r>
              <a:rPr lang="sk-SK" sz="1800" b="1" dirty="0" err="1" smtClean="0">
                <a:ln w="0"/>
                <a:cs typeface="Arial"/>
              </a:rPr>
              <a:t>ŽoNFP</a:t>
            </a: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1800" b="1" u="sng" dirty="0" smtClean="0">
                <a:ln w="0"/>
                <a:cs typeface="Arial"/>
              </a:rPr>
              <a:t>3. hodnotiace kolo bude uzavreté 31. 01</a:t>
            </a:r>
            <a:r>
              <a:rPr lang="sk-SK" sz="1800" b="1" u="sng" dirty="0">
                <a:ln w="0"/>
                <a:cs typeface="Arial"/>
              </a:rPr>
              <a:t>. </a:t>
            </a:r>
            <a:r>
              <a:rPr lang="sk-SK" sz="1800" b="1" u="sng" dirty="0" smtClean="0">
                <a:ln w="0"/>
                <a:cs typeface="Arial"/>
              </a:rPr>
              <a:t>2016</a:t>
            </a:r>
            <a:endParaRPr lang="sk-SK" sz="1800" b="1" u="sng" dirty="0">
              <a:ln w="0"/>
              <a:cs typeface="Arial"/>
            </a:endParaRPr>
          </a:p>
          <a:p>
            <a:pPr marL="0" indent="0">
              <a:buNone/>
            </a:pP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3796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522681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r>
              <a:rPr lang="sk-SK" sz="1600" b="1" dirty="0" smtClean="0">
                <a:ln w="0"/>
                <a:cs typeface="Arial"/>
              </a:rPr>
              <a:t>Výzvy pre </a:t>
            </a:r>
            <a:r>
              <a:rPr lang="sk-SK" sz="1600" b="1" dirty="0">
                <a:ln w="0"/>
                <a:cs typeface="Arial"/>
              </a:rPr>
              <a:t>Špecifický cieľ </a:t>
            </a:r>
            <a:r>
              <a:rPr lang="sk-SK" sz="1600" b="1" dirty="0">
                <a:ln w="0"/>
                <a:solidFill>
                  <a:srgbClr val="55B848"/>
                </a:solidFill>
                <a:cs typeface="Arial"/>
              </a:rPr>
              <a:t>3.1.1</a:t>
            </a:r>
            <a:r>
              <a:rPr lang="sk-SK" sz="1600" b="1" dirty="0">
                <a:ln w="0"/>
                <a:cs typeface="Arial"/>
              </a:rPr>
              <a:t>: Zvýšenie úrovne pripravenosti na zvládanie mimoriadnych udalostí ovplyvnených zmenou klímy, oprávnená aktivita </a:t>
            </a:r>
            <a:endParaRPr lang="sk-SK" sz="1600" b="1" dirty="0" smtClean="0">
              <a:ln w="0"/>
              <a:cs typeface="Arial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výzva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Aktivitu A: modelovanie vývoja mimoriadnych udalostí, monitorovanie a vyhodnocovanie rizík viazaných na zmenu klímy a jej dôsledkov</a:t>
            </a:r>
            <a:endParaRPr lang="sk-SK" sz="1600" b="1" dirty="0" smtClean="0">
              <a:ln w="0"/>
              <a:cs typeface="Arial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b="1" dirty="0" smtClean="0">
                <a:ln w="0"/>
                <a:solidFill>
                  <a:schemeClr val="tx1"/>
                </a:solidFill>
                <a:cs typeface="Arial"/>
              </a:rPr>
              <a:t>Plánovaná alokácia: 33 mil. €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sk-SK" b="1" u="sng" dirty="0" smtClean="0">
              <a:ln w="0"/>
              <a:solidFill>
                <a:schemeClr val="tx1"/>
              </a:solidFill>
              <a:cs typeface="Arial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Aktivitu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B: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budovanie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systémov vyhodnocovania rizík a včasného varovania a pripravenosti na zvládanie mimoriadnych udalostí ovplyvnených zmenou klímy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b="1" dirty="0" smtClean="0">
                <a:ln w="0"/>
                <a:solidFill>
                  <a:schemeClr val="tx1"/>
                </a:solidFill>
                <a:cs typeface="Arial"/>
              </a:rPr>
              <a:t>Plánovaná alokácia: 63 mil. €</a:t>
            </a:r>
          </a:p>
          <a:p>
            <a:pPr marL="457200" lvl="1" indent="0">
              <a:spcBef>
                <a:spcPts val="0"/>
              </a:spcBef>
              <a:buNone/>
            </a:pPr>
            <a:endParaRPr lang="sk-SK" sz="1600" b="1" u="sng" dirty="0">
              <a:ln w="0"/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600" b="1" dirty="0">
                <a:ln w="0"/>
                <a:cs typeface="Arial"/>
              </a:rPr>
              <a:t>p</a:t>
            </a:r>
            <a:r>
              <a:rPr lang="sk-SK" sz="1600" b="1" dirty="0" smtClean="0">
                <a:ln w="0"/>
                <a:cs typeface="Arial"/>
              </a:rPr>
              <a:t>re Špecifický </a:t>
            </a:r>
            <a:r>
              <a:rPr lang="sk-SK" sz="1600" b="1" dirty="0">
                <a:ln w="0"/>
                <a:cs typeface="Arial"/>
              </a:rPr>
              <a:t>cieľ </a:t>
            </a:r>
            <a:r>
              <a:rPr lang="sk-SK" sz="1600" b="1" dirty="0">
                <a:ln w="0"/>
                <a:solidFill>
                  <a:srgbClr val="55B848"/>
                </a:solidFill>
                <a:cs typeface="Arial"/>
              </a:rPr>
              <a:t>3.1.3</a:t>
            </a:r>
            <a:r>
              <a:rPr lang="sk-SK" sz="1600" b="1" dirty="0">
                <a:ln w="0"/>
                <a:cs typeface="Arial"/>
              </a:rPr>
              <a:t>: Zvýšenie efektívnosti manažmentu mimoriadnych udalostí ovplyvnených zmenou klímy, oprávnená aktivita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Aktivitu A: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optimalizácia systémov, služieb a posilnenie intervenčných kapacít pre manažment mimoriadnych udalostí na lokálnej a regionálnej úrovni</a:t>
            </a:r>
            <a:endParaRPr lang="sk-SK" sz="1600" b="1" dirty="0">
              <a:ln w="0"/>
              <a:cs typeface="Arial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b="1" dirty="0" smtClean="0">
                <a:ln w="0"/>
                <a:solidFill>
                  <a:schemeClr val="tx1"/>
                </a:solidFill>
                <a:cs typeface="Arial"/>
              </a:rPr>
              <a:t>Plánovaná alokácia: 76 mil. €</a:t>
            </a:r>
            <a:endParaRPr lang="sk-SK" b="1" u="sng" dirty="0">
              <a:ln w="0"/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1800" b="1" dirty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496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800" b="1" dirty="0" smtClean="0"/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Plánovaný počet výziev: </a:t>
            </a:r>
            <a:r>
              <a:rPr lang="sk-SK" sz="1800" dirty="0" smtClean="0"/>
              <a:t>3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Plánovaný objem alokácie: </a:t>
            </a:r>
            <a:r>
              <a:rPr lang="sk-SK" sz="1800" dirty="0" smtClean="0"/>
              <a:t>172 mil. €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Oprávnenosť územia: </a:t>
            </a:r>
            <a:r>
              <a:rPr lang="sk-SK" sz="1800" dirty="0" smtClean="0"/>
              <a:t>celé územie SR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Oprávnenosť žiadateľov</a:t>
            </a:r>
            <a:r>
              <a:rPr lang="sk-SK" sz="1800" b="1" dirty="0"/>
              <a:t>: </a:t>
            </a:r>
            <a:r>
              <a:rPr lang="sk-SK" sz="1800" dirty="0"/>
              <a:t>zložky integrovaného </a:t>
            </a:r>
            <a:r>
              <a:rPr lang="sk-SK" sz="1800" dirty="0" smtClean="0"/>
              <a:t>záchranného systému, subjekty </a:t>
            </a:r>
            <a:r>
              <a:rPr lang="sk-SK" sz="1800" dirty="0"/>
              <a:t>územnej </a:t>
            </a:r>
            <a:r>
              <a:rPr lang="sk-SK" sz="1800" dirty="0" smtClean="0"/>
              <a:t>samosprávy, štátne </a:t>
            </a:r>
            <a:r>
              <a:rPr lang="sk-SK" sz="1800" dirty="0"/>
              <a:t>rozpočtové organizácie a </a:t>
            </a:r>
            <a:r>
              <a:rPr lang="sk-SK" sz="1800" dirty="0" smtClean="0"/>
              <a:t>štátne </a:t>
            </a:r>
            <a:r>
              <a:rPr lang="sk-SK" sz="1800" dirty="0"/>
              <a:t>príspevkové </a:t>
            </a:r>
            <a:r>
              <a:rPr lang="sk-SK" sz="1800" dirty="0" smtClean="0"/>
              <a:t>organizácie, neziskové organizácie poskytujúce </a:t>
            </a:r>
            <a:r>
              <a:rPr lang="sk-SK" sz="1800" dirty="0"/>
              <a:t>všeobecne </a:t>
            </a:r>
            <a:r>
              <a:rPr lang="sk-SK" sz="1800" dirty="0" smtClean="0"/>
              <a:t>prospešné </a:t>
            </a:r>
            <a:r>
              <a:rPr lang="sk-SK" sz="1800" dirty="0"/>
              <a:t>služby </a:t>
            </a:r>
            <a:endParaRPr lang="sk-SK" sz="1800" dirty="0" smtClean="0"/>
          </a:p>
          <a:p>
            <a:pPr marL="0" indent="0">
              <a:buNone/>
              <a:tabLst>
                <a:tab pos="8047038" algn="l"/>
              </a:tabLst>
            </a:pPr>
            <a:endParaRPr lang="sk-SK" sz="1800" dirty="0" smtClean="0"/>
          </a:p>
          <a:p>
            <a:pPr marL="182563" indent="-182563">
              <a:tabLst>
                <a:tab pos="8047038" algn="l"/>
              </a:tabLst>
            </a:pPr>
            <a:r>
              <a:rPr lang="sk-SK" sz="1800" dirty="0" smtClean="0"/>
              <a:t>Uplatňovanie </a:t>
            </a:r>
            <a:r>
              <a:rPr lang="sk-SK" sz="1800" b="1" dirty="0" smtClean="0"/>
              <a:t>princípu partnerstva </a:t>
            </a:r>
            <a:r>
              <a:rPr lang="sk-SK" sz="1800" dirty="0" smtClean="0"/>
              <a:t>pri každej výzve</a:t>
            </a:r>
            <a:endParaRPr lang="sk-SK" sz="1800" dirty="0"/>
          </a:p>
          <a:p>
            <a:pPr marL="182563" indent="-182563">
              <a:tabLst>
                <a:tab pos="8047038" algn="l"/>
              </a:tabLst>
            </a:pPr>
            <a:endParaRPr lang="sk-SK" sz="1800" dirty="0"/>
          </a:p>
          <a:p>
            <a:pPr marL="0" indent="0">
              <a:spcBef>
                <a:spcPts val="0"/>
              </a:spcBef>
              <a:buNone/>
            </a:pPr>
            <a:endParaRPr lang="sk-SK" sz="18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0" indent="0">
              <a:buNone/>
            </a:pPr>
            <a:endParaRPr lang="sk-SK" sz="1200" b="1" dirty="0" smtClean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marL="0" indent="0">
              <a:buNone/>
            </a:pPr>
            <a:r>
              <a:rPr lang="sk-SK" sz="1800" dirty="0" smtClean="0">
                <a:ln w="0"/>
                <a:cs typeface="Arial"/>
              </a:rPr>
              <a:t>	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116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400" dirty="0" smtClean="0"/>
          </a:p>
          <a:p>
            <a:pPr marL="0" indent="0" algn="ctr">
              <a:buNone/>
            </a:pPr>
            <a:r>
              <a:rPr lang="sk-SK" sz="3000" b="1" dirty="0"/>
              <a:t>ĎAKUJEM ZA </a:t>
            </a:r>
            <a:r>
              <a:rPr lang="sk-SK" sz="3000" b="1" dirty="0" smtClean="0"/>
              <a:t>POZORNOSŤ</a:t>
            </a:r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1700" b="1" dirty="0" smtClean="0"/>
              <a:t>Rastislav </a:t>
            </a:r>
            <a:r>
              <a:rPr lang="sk-SK" sz="1700" b="1" dirty="0" err="1" smtClean="0"/>
              <a:t>Igliar</a:t>
            </a:r>
            <a:endParaRPr lang="sk-SK" sz="1700" b="1" dirty="0"/>
          </a:p>
          <a:p>
            <a:pPr marL="0" indent="0">
              <a:spcBef>
                <a:spcPts val="1800"/>
              </a:spcBef>
              <a:buNone/>
            </a:pPr>
            <a:r>
              <a:rPr lang="sk-SK" sz="1700" b="1" dirty="0" smtClean="0">
                <a:solidFill>
                  <a:srgbClr val="55B848"/>
                </a:solidFill>
              </a:rPr>
              <a:t>MINISTERSTVO VNÚTRA SR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k-SK" sz="1800" dirty="0" smtClean="0"/>
              <a:t>Sprostredkovateľský </a:t>
            </a:r>
            <a:r>
              <a:rPr lang="sk-SK" sz="1800" dirty="0"/>
              <a:t>orgán </a:t>
            </a:r>
            <a:endParaRPr lang="sk-SK" sz="1700" b="1" dirty="0">
              <a:solidFill>
                <a:srgbClr val="55B848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700" dirty="0" smtClean="0">
                <a:solidFill>
                  <a:srgbClr val="898989"/>
                </a:solidFill>
              </a:rPr>
              <a:t>Adresa: </a:t>
            </a:r>
            <a:r>
              <a:rPr lang="sk-SK" sz="1800" dirty="0" smtClean="0"/>
              <a:t>Panenská </a:t>
            </a:r>
            <a:r>
              <a:rPr lang="sk-SK" sz="1800" dirty="0"/>
              <a:t>21, 811 03 </a:t>
            </a:r>
            <a:r>
              <a:rPr lang="sk-SK" sz="1800" dirty="0" smtClean="0"/>
              <a:t>Bratislava</a:t>
            </a:r>
            <a:r>
              <a:rPr lang="sk-SK" sz="1700" dirty="0">
                <a:solidFill>
                  <a:srgbClr val="898989"/>
                </a:solidFill>
              </a:rPr>
              <a:t>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800" u="sng" dirty="0" err="1" smtClean="0">
                <a:hlinkClick r:id="rId2"/>
              </a:rPr>
              <a:t>www.minv.sk</a:t>
            </a:r>
            <a:r>
              <a:rPr lang="sk-SK" sz="1700" dirty="0" smtClean="0">
                <a:solidFill>
                  <a:srgbClr val="898989"/>
                </a:solidFill>
                <a:hlinkClick r:id="rId3"/>
              </a:rPr>
              <a:t> </a:t>
            </a:r>
            <a:r>
              <a:rPr lang="sk-SK" sz="1700" dirty="0">
                <a:solidFill>
                  <a:srgbClr val="898989"/>
                </a:solidFill>
                <a:hlinkClick r:id="rId3"/>
              </a:rPr>
              <a:t>, www.op-kzp.sk</a:t>
            </a:r>
            <a:r>
              <a:rPr lang="sk-SK" sz="1700" dirty="0">
                <a:solidFill>
                  <a:srgbClr val="898989"/>
                </a:solidFill>
              </a:rPr>
              <a:t> </a:t>
            </a:r>
            <a:endParaRPr lang="sk-SK" sz="17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0" indent="0">
              <a:buNone/>
            </a:pPr>
            <a:endParaRPr lang="sk-SK" sz="1200" b="1" dirty="0" smtClean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3162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427</Words>
  <Application>Microsoft Office PowerPoint</Application>
  <PresentationFormat>Prezentácia na obrazovke (4:3)</PresentationFormat>
  <Paragraphs>93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Wingdings</vt:lpstr>
      <vt:lpstr>Office Theme</vt:lpstr>
      <vt:lpstr> operačný program  kvalita životného prostredia    Výročná konferencia  15. decembra 2015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Jakub</dc:creator>
  <cp:lastModifiedBy>Kocáková Katarína</cp:lastModifiedBy>
  <cp:revision>67</cp:revision>
  <dcterms:created xsi:type="dcterms:W3CDTF">2015-08-07T11:07:34Z</dcterms:created>
  <dcterms:modified xsi:type="dcterms:W3CDTF">2015-12-14T19:29:57Z</dcterms:modified>
</cp:coreProperties>
</file>