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75" r:id="rId4"/>
    <p:sldId id="279" r:id="rId5"/>
    <p:sldId id="280" r:id="rId6"/>
    <p:sldId id="264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65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A0E8-18B9-452A-AFF1-978B2027561E}" type="datetimeFigureOut">
              <a:rPr lang="sk-SK" smtClean="0"/>
              <a:t>14. 12. 2015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6B0F-B2C7-4DE4-8F44-D6E35C2B0AB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84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340768"/>
            <a:ext cx="8229600" cy="576064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8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rgbClr val="55B848"/>
                </a:solidFill>
              </a:defRPr>
            </a:lvl3pPr>
            <a:lvl4pPr>
              <a:defRPr sz="1400">
                <a:solidFill>
                  <a:srgbClr val="448CCA"/>
                </a:solidFill>
              </a:defRPr>
            </a:lvl4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Tretia úroveň</a:t>
            </a:r>
          </a:p>
          <a:p>
            <a:pPr lvl="3"/>
            <a:endParaRPr lang="sk-SK" dirty="0" smtClean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EF97D0C-7238-4109-A26B-BD75EB33D0D4}" type="slidenum">
              <a:rPr lang="sk-SK" smtClean="0">
                <a:solidFill>
                  <a:prstClr val="white"/>
                </a:solidFill>
              </a:rPr>
              <a:pPr/>
              <a:t>‹#›</a:t>
            </a:fld>
            <a:endParaRPr lang="sk-SK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983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A0E8-18B9-452A-AFF1-978B2027561E}" type="datetimeFigureOut">
              <a:rPr lang="sk-SK" smtClean="0"/>
              <a:t>14. 12. 2015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6B0F-B2C7-4DE4-8F44-D6E35C2B0AB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591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ea.sk/" TargetMode="External"/><Relationship Id="rId2" Type="http://schemas.openxmlformats.org/officeDocument/2006/relationships/hyperlink" Target="http://www.opzp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301208"/>
            <a:ext cx="3384376" cy="720080"/>
          </a:xfrm>
        </p:spPr>
        <p:txBody>
          <a:bodyPr>
            <a:normAutofit/>
          </a:bodyPr>
          <a:lstStyle/>
          <a:p>
            <a:pPr algn="l"/>
            <a:r>
              <a:rPr lang="sk-SK" sz="700" dirty="0" smtClean="0"/>
              <a:t>MINISTERSTVO ŽIVOTNÉHO PROSTREDIA SR </a:t>
            </a:r>
          </a:p>
          <a:p>
            <a:pPr algn="l"/>
            <a:r>
              <a:rPr lang="sk-SK" sz="700" dirty="0" smtClean="0"/>
              <a:t>Sekcia environmentálnych programov a projektov Riadiaci orgán pre Operačný program</a:t>
            </a:r>
          </a:p>
          <a:p>
            <a:pPr algn="l"/>
            <a:r>
              <a:rPr lang="sk-SK" sz="700" dirty="0" smtClean="0"/>
              <a:t>Kvalita životného prostredia</a:t>
            </a:r>
          </a:p>
          <a:p>
            <a:pPr algn="l"/>
            <a:r>
              <a:rPr lang="sk-SK" sz="700" dirty="0" smtClean="0"/>
              <a:t>Nám Ľ. Štúra 1,. 812 35 Bratislava</a:t>
            </a:r>
          </a:p>
          <a:p>
            <a:pPr algn="l"/>
            <a:r>
              <a:rPr lang="sk-SK" sz="700" dirty="0" smtClean="0"/>
              <a:t>www.op-kzp.sk</a:t>
            </a:r>
            <a:endParaRPr lang="sk-SK" sz="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73216"/>
            <a:ext cx="4667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338437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 </a:t>
            </a:r>
            <a:r>
              <a:rPr lang="sk-SK" sz="2000" cap="all" dirty="0" smtClean="0">
                <a:ln w="0"/>
                <a:cs typeface="Arial"/>
              </a:rPr>
              <a:t/>
            </a:r>
            <a:br>
              <a:rPr lang="sk-SK" sz="2000" cap="all" dirty="0" smtClean="0">
                <a:ln w="0"/>
                <a:cs typeface="Arial"/>
              </a:rPr>
            </a:b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sz="53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Výročná </a:t>
            </a:r>
            <a:r>
              <a:rPr lang="sk-SK" sz="5300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konferencia</a:t>
            </a:r>
            <a:r>
              <a:rPr lang="sk-SK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1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31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100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15. decembra </a:t>
            </a:r>
            <a:r>
              <a:rPr lang="sk-SK" sz="31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2015</a:t>
            </a:r>
            <a:r>
              <a:rPr lang="sk-SK" sz="2400" cap="all" dirty="0" smtClean="0">
                <a:ln w="0"/>
                <a:cs typeface="Arial"/>
              </a:rPr>
              <a:t/>
            </a:r>
            <a:br>
              <a:rPr lang="sk-SK" sz="2400" cap="all" dirty="0" smtClean="0">
                <a:ln w="0"/>
                <a:cs typeface="Arial"/>
              </a:rPr>
            </a:b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2908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na implementáciu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opatrení z energetických auditov</a:t>
            </a:r>
            <a:r>
              <a:rPr lang="sk-SK" sz="1800" b="1" dirty="0" smtClean="0"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9909"/>
              </p:ext>
            </p:extLst>
          </p:nvPr>
        </p:nvGraphicFramePr>
        <p:xfrm>
          <a:off x="395536" y="2420888"/>
          <a:ext cx="8496944" cy="298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4.2.1.B</a:t>
                      </a:r>
                    </a:p>
                    <a:p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[OPATRENIA]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Implementácia opatrení z energetických auditov</a:t>
                      </a:r>
                      <a:endParaRPr lang="sk-SK" sz="2000" b="0" baseline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fyzické 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a/alebo právnické osoby oprávnené na podnikanie</a:t>
                      </a:r>
                    </a:p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503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2. 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na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zníženie spotreby energie pri prevádzke verejných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budov</a:t>
            </a: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475080"/>
              </p:ext>
            </p:extLst>
          </p:nvPr>
        </p:nvGraphicFramePr>
        <p:xfrm>
          <a:off x="395536" y="2420888"/>
          <a:ext cx="8496944" cy="283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4.3.1.A</a:t>
                      </a:r>
                    </a:p>
                    <a:p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[BUDOVY]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Zníženie</a:t>
                      </a:r>
                      <a:r>
                        <a:rPr lang="sk-SK" sz="20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alt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spotreby energie pri prevádzke verejných budov</a:t>
                      </a:r>
                      <a:endParaRPr lang="sk-SK" sz="2000" b="0" baseline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ústrednej 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verejnoprávne ustanovizne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endParaRPr lang="sk-SK" sz="8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020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na vypracovanie a implementácia nízkouhlíkových stratégií pre všetky typy území, najmä pre mestské oblasti  vrátane aktualizácie a implementácie koncepcií rozvoja obcí v oblasti tepelnej energetiky,</a:t>
            </a: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608402"/>
              </p:ext>
            </p:extLst>
          </p:nvPr>
        </p:nvGraphicFramePr>
        <p:xfrm>
          <a:off x="395536" y="2420888"/>
          <a:ext cx="8496944" cy="3704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4.4.1.A</a:t>
                      </a:r>
                    </a:p>
                    <a:p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[KONCEPCIE]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sk-SK" alt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Vypracovanie a implementácia nízkouhlíkových stratégií pre všetky typy území, najmä pre mestské oblasti  vrátane aktualizácie a implementácie koncepcií rozvoja obcí v oblasti tepelnej energetiky</a:t>
                      </a:r>
                    </a:p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lang="sk-SK" sz="20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neziskové</a:t>
                      </a:r>
                      <a:r>
                        <a:rPr lang="sk-SK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organizácie </a:t>
                      </a:r>
                      <a:r>
                        <a:rPr lang="sk-SK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poskytujúce všeobecne prospešné služby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endParaRPr lang="sk-SK" sz="18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269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na zavádzanie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systémov energetického a environmentálneho manažérstva vrátane energetických auditov a schémy EÚ pre environmentálne manažérstvo a audit (EMAS)</a:t>
            </a: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145890"/>
              </p:ext>
            </p:extLst>
          </p:nvPr>
        </p:nvGraphicFramePr>
        <p:xfrm>
          <a:off x="395536" y="2420888"/>
          <a:ext cx="8496944" cy="339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4.4.1.B </a:t>
                      </a:r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[Manažérstvo]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sk-SK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Zavádzanie systémov energetického a environmentálneho manažérstva vrátane energetických auditov a schémy EÚ pre environmentálne manažérstvo a audit (EMAS)</a:t>
                      </a:r>
                    </a:p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lang="sk-SK" sz="20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ústrednej správy,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neziskové</a:t>
                      </a:r>
                      <a:r>
                        <a:rPr lang="sk-SK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organizácie </a:t>
                      </a:r>
                      <a:r>
                        <a:rPr lang="sk-SK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poskytujúce všeobecne prospešné služby</a:t>
                      </a: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83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na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rozvoj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energetických služieb na regionálnej a miestnej úrovni</a:t>
            </a: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270276"/>
              </p:ext>
            </p:extLst>
          </p:nvPr>
        </p:nvGraphicFramePr>
        <p:xfrm>
          <a:off x="395536" y="2420888"/>
          <a:ext cx="8496944" cy="298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4.4.1.C </a:t>
                      </a:r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[SLUŽBY]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sk-SK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Rozvoj energetických služieb na regionálnej a miestnej úrovni</a:t>
                      </a:r>
                      <a:endParaRPr lang="sk-SK" sz="20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ústrednej správy,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neziskové</a:t>
                      </a:r>
                      <a:r>
                        <a:rPr lang="sk-SK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organizácie </a:t>
                      </a:r>
                      <a:r>
                        <a:rPr lang="sk-SK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poskytujúce všeobecne prospešné služby</a:t>
                      </a: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808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na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výstavbu, rekonštrukciu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modernizáciu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rozvodov tepla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.</a:t>
            </a: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351255"/>
              </p:ext>
            </p:extLst>
          </p:nvPr>
        </p:nvGraphicFramePr>
        <p:xfrm>
          <a:off x="395536" y="2420888"/>
          <a:ext cx="8496944" cy="326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4.5.1.A </a:t>
                      </a:r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[ROZVODY]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sk-SK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Výstavba, rekonštrukcia a modernizácia rozvodov tepla.</a:t>
                      </a: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fyzické a/alebo právnické osoby oprávnené na podnikanie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združenia fyzických alebo právnických osôb 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ústrednej správy,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374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na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výstavbu, rekonštrukciu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modernizáciu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zariadení na výrobu elektriny a tepla vysoko účinnou kombinovanou výrobou s maximálnym tepelným príkonom 20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MW.</a:t>
            </a: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48372"/>
              </p:ext>
            </p:extLst>
          </p:nvPr>
        </p:nvGraphicFramePr>
        <p:xfrm>
          <a:off x="395536" y="2420888"/>
          <a:ext cx="8496944" cy="336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4.5.1.B </a:t>
                      </a:r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[KVET]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sk-SK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Výstavba, rekonštrukcia a modernizácia zariadení na výrobu elektriny a tepla vysoko účinnou kombinovanou výrobou s maximálnym tepelným príkonom 20 MW</a:t>
                      </a: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fyzické a/alebo právnické osoby oprávnené na podnikanie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sk-S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združenia fyzických alebo právnických osôb 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ústrednej správy,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53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46805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VYZVANIA  PRE NP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Vyzvanie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zamerané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na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zvyšovanie informovanosti v oblasti energetiky najmä energetickej efektívnosti a využívania OZE vrátane poradenstva, informačných kampaní, odborných seminárov a konferencií, aktivít pre deti a mládež.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sk-SK" b="1" dirty="0">
                <a:ln w="0"/>
                <a:solidFill>
                  <a:schemeClr val="tx1"/>
                </a:solidFill>
                <a:cs typeface="Arial"/>
              </a:rPr>
              <a:t> </a:t>
            </a:r>
            <a:r>
              <a:rPr lang="sk-SK" b="1" dirty="0" smtClean="0">
                <a:ln w="0"/>
                <a:solidFill>
                  <a:schemeClr val="tx1"/>
                </a:solidFill>
                <a:cs typeface="Arial"/>
              </a:rPr>
              <a:t>       - </a:t>
            </a:r>
            <a:r>
              <a:rPr lang="sk-SK" b="1" dirty="0">
                <a:ln w="0"/>
                <a:solidFill>
                  <a:schemeClr val="tx1"/>
                </a:solidFill>
                <a:cs typeface="Arial"/>
              </a:rPr>
              <a:t>N</a:t>
            </a:r>
            <a:r>
              <a:rPr lang="sk-SK" b="1" dirty="0" smtClean="0">
                <a:ln w="0"/>
                <a:solidFill>
                  <a:schemeClr val="tx1"/>
                </a:solidFill>
                <a:cs typeface="Arial"/>
              </a:rPr>
              <a:t>ázov projektu: Žiť energiu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sk-SK" b="1" dirty="0">
                <a:ln w="0"/>
                <a:solidFill>
                  <a:schemeClr val="tx1"/>
                </a:solidFill>
                <a:cs typeface="Arial"/>
              </a:rPr>
              <a:t> </a:t>
            </a:r>
            <a:r>
              <a:rPr lang="sk-SK" b="1" dirty="0" smtClean="0">
                <a:ln w="0"/>
                <a:solidFill>
                  <a:schemeClr val="tx1"/>
                </a:solidFill>
                <a:cs typeface="Arial"/>
              </a:rPr>
              <a:t>       - Alokácia</a:t>
            </a:r>
            <a:r>
              <a:rPr lang="sk-SK" b="1" dirty="0">
                <a:ln w="0"/>
                <a:solidFill>
                  <a:schemeClr val="tx1"/>
                </a:solidFill>
                <a:cs typeface="Arial"/>
              </a:rPr>
              <a:t>: </a:t>
            </a:r>
            <a:r>
              <a:rPr lang="sk-SK" b="1" dirty="0" smtClean="0">
                <a:ln w="0"/>
                <a:solidFill>
                  <a:schemeClr val="tx1"/>
                </a:solidFill>
                <a:cs typeface="Arial"/>
              </a:rPr>
              <a:t>33 106 444,- </a:t>
            </a:r>
            <a:r>
              <a:rPr lang="sk-SK" b="1" dirty="0">
                <a:ln w="0"/>
                <a:solidFill>
                  <a:schemeClr val="tx1"/>
                </a:solidFill>
                <a:cs typeface="Arial"/>
              </a:rPr>
              <a:t>Eur</a:t>
            </a:r>
            <a:endParaRPr lang="sk-SK" b="1" u="sng" dirty="0">
              <a:ln w="0"/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18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sk-SK" sz="2200" b="1" dirty="0">
                <a:solidFill>
                  <a:srgbClr val="55B848"/>
                </a:solidFill>
                <a:cs typeface="Tahoma" pitchFamily="34" charset="0"/>
              </a:rPr>
              <a:t>Vyzvanie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 </a:t>
            </a: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zamerané 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na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zavádzanie systémov pravidelného poradenstva a zvyšovania informovanosti pre verejný sektor, energetických manažérov, audítorov, poskytovateľov energetických služieb.</a:t>
            </a:r>
            <a:endParaRPr lang="sk-SK" b="1" dirty="0" smtClean="0">
              <a:solidFill>
                <a:srgbClr val="55B848"/>
              </a:solidFill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1800" b="1" dirty="0" smtClean="0">
                <a:ln w="0"/>
                <a:cs typeface="Arial"/>
              </a:rPr>
              <a:t>       - Názov projektu: Odborne o energii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1800" b="1" dirty="0">
                <a:ln w="0"/>
                <a:cs typeface="Arial"/>
              </a:rPr>
              <a:t> </a:t>
            </a:r>
            <a:r>
              <a:rPr lang="sk-SK" sz="1800" b="1" dirty="0" smtClean="0">
                <a:ln w="0"/>
                <a:cs typeface="Arial"/>
              </a:rPr>
              <a:t>      </a:t>
            </a:r>
            <a:r>
              <a:rPr lang="sk-SK" sz="1800" b="1" dirty="0">
                <a:ln w="0"/>
                <a:cs typeface="Arial"/>
              </a:rPr>
              <a:t>- Alokácia: </a:t>
            </a:r>
            <a:r>
              <a:rPr lang="sk-SK" sz="1800" b="1" dirty="0" smtClean="0">
                <a:ln w="0"/>
                <a:cs typeface="Arial"/>
              </a:rPr>
              <a:t>8 210 398,- Eur</a:t>
            </a:r>
          </a:p>
          <a:p>
            <a:pPr marL="0" indent="0">
              <a:spcBef>
                <a:spcPts val="0"/>
              </a:spcBef>
              <a:buNone/>
            </a:pP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sk-SK" sz="2200" b="1" dirty="0">
                <a:solidFill>
                  <a:srgbClr val="55B848"/>
                </a:solidFill>
                <a:cs typeface="Tahoma" pitchFamily="34" charset="0"/>
              </a:rPr>
              <a:t>Vyzvanie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zamerané na rozšírenie monitorovacie energetickej efektívnosti, využívania OZE a iných nízkouhlíkových opatrení.</a:t>
            </a:r>
          </a:p>
          <a:p>
            <a:pPr>
              <a:spcBef>
                <a:spcPts val="0"/>
              </a:spcBef>
            </a:pPr>
            <a:r>
              <a:rPr lang="sk-SK" sz="1800" b="1" dirty="0" smtClean="0">
                <a:cs typeface="Tahoma" pitchFamily="34" charset="0"/>
              </a:rPr>
              <a:t> - Názov projektu: Rozšírenie monitorovania energetickej efektívnosti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1800" b="1" dirty="0" smtClean="0">
                <a:ln w="0"/>
                <a:cs typeface="Arial"/>
              </a:rPr>
              <a:t>        </a:t>
            </a:r>
            <a:r>
              <a:rPr lang="sk-SK" sz="1800" b="1" dirty="0">
                <a:ln w="0"/>
                <a:cs typeface="Arial"/>
              </a:rPr>
              <a:t>- Alokácia: </a:t>
            </a:r>
            <a:r>
              <a:rPr lang="sk-SK" sz="1800" b="1" dirty="0" smtClean="0">
                <a:ln w="0"/>
                <a:cs typeface="Arial"/>
              </a:rPr>
              <a:t>5 032 179,- Eur</a:t>
            </a: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endParaRPr lang="sk-SK" sz="18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53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 smtClean="0"/>
          </a:p>
          <a:p>
            <a:pPr marL="0" indent="0" algn="ctr">
              <a:buNone/>
            </a:pPr>
            <a:r>
              <a:rPr lang="sk-SK" sz="3000" b="1" dirty="0"/>
              <a:t>ĎAKUJEM ZA </a:t>
            </a:r>
            <a:r>
              <a:rPr lang="sk-SK" sz="3000" b="1" dirty="0" smtClean="0"/>
              <a:t>POZORNOSŤ</a:t>
            </a:r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1700" dirty="0" smtClean="0"/>
              <a:t>Michal Fiala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k-SK" sz="1700" b="1" dirty="0" smtClean="0">
                <a:solidFill>
                  <a:srgbClr val="55B848"/>
                </a:solidFill>
              </a:rPr>
              <a:t>Slovenská inovačná </a:t>
            </a:r>
            <a:r>
              <a:rPr lang="sk-SK" sz="1700" b="1" smtClean="0">
                <a:solidFill>
                  <a:srgbClr val="55B848"/>
                </a:solidFill>
              </a:rPr>
              <a:t>a </a:t>
            </a:r>
            <a:r>
              <a:rPr lang="sk-SK" sz="1700" b="1" smtClean="0">
                <a:solidFill>
                  <a:srgbClr val="55B848"/>
                </a:solidFill>
              </a:rPr>
              <a:t>energetická </a:t>
            </a:r>
            <a:r>
              <a:rPr lang="sk-SK" sz="1700" b="1" dirty="0" smtClean="0">
                <a:solidFill>
                  <a:srgbClr val="55B848"/>
                </a:solidFill>
              </a:rPr>
              <a:t>agentúra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 smtClean="0">
                <a:solidFill>
                  <a:srgbClr val="898989"/>
                </a:solidFill>
              </a:rPr>
              <a:t>Bajkalská 27/A,  827 99 </a:t>
            </a:r>
            <a:r>
              <a:rPr lang="sk-SK" sz="1700" dirty="0">
                <a:solidFill>
                  <a:srgbClr val="898989"/>
                </a:solidFill>
              </a:rPr>
              <a:t>Bratislava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 err="1" smtClean="0">
                <a:solidFill>
                  <a:srgbClr val="898989"/>
                </a:solidFill>
                <a:hlinkClick r:id="rId2"/>
              </a:rPr>
              <a:t>www.op-kzp.sk</a:t>
            </a:r>
            <a:r>
              <a:rPr lang="sk-SK" sz="1700" dirty="0" smtClean="0">
                <a:solidFill>
                  <a:srgbClr val="898989"/>
                </a:solidFill>
              </a:rPr>
              <a:t>, </a:t>
            </a:r>
            <a:r>
              <a:rPr lang="sk-SK" sz="1700" dirty="0" err="1" smtClean="0">
                <a:solidFill>
                  <a:srgbClr val="898989"/>
                </a:solidFill>
                <a:hlinkClick r:id="rId3"/>
              </a:rPr>
              <a:t>www.siea.sk</a:t>
            </a:r>
            <a:r>
              <a:rPr lang="sk-SK" sz="1700" dirty="0" smtClean="0">
                <a:solidFill>
                  <a:srgbClr val="898989"/>
                </a:solidFill>
              </a:rPr>
              <a:t> </a:t>
            </a:r>
            <a:endParaRPr lang="sk-SK" sz="17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162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450673" cy="479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PLNENÉ ÚLOHY SO – SIEA V OBDOBÍ OD 1.1.2015 – 30.11.2015</a:t>
            </a:r>
          </a:p>
          <a:p>
            <a:pPr>
              <a:spcBef>
                <a:spcPts val="0"/>
              </a:spcBef>
            </a:pPr>
            <a:endParaRPr lang="sk-SK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b="1" u="sng" dirty="0">
                <a:ln w="0"/>
                <a:cs typeface="Arial"/>
              </a:rPr>
              <a:t>Príprava riadiacej dokumentácie: </a:t>
            </a:r>
          </a:p>
          <a:p>
            <a:pPr marL="536575" indent="-180975">
              <a:lnSpc>
                <a:spcPct val="80000"/>
              </a:lnSpc>
              <a:spcBef>
                <a:spcPts val="0"/>
              </a:spcBef>
              <a:buNone/>
            </a:pPr>
            <a:r>
              <a:rPr lang="sk-SK" b="1" dirty="0" smtClean="0">
                <a:ln w="0"/>
                <a:cs typeface="Arial"/>
              </a:rPr>
              <a:t>- Manuál </a:t>
            </a:r>
            <a:r>
              <a:rPr lang="sk-SK" b="1" dirty="0">
                <a:ln w="0"/>
                <a:cs typeface="Arial"/>
              </a:rPr>
              <a:t>procedúr sprostredkovateľského orgánu pre OP KŽP, verzia 1.0 </a:t>
            </a:r>
            <a:r>
              <a:rPr lang="sk-SK" b="1" dirty="0" smtClean="0">
                <a:ln w="0"/>
                <a:cs typeface="Arial"/>
              </a:rPr>
              <a:t/>
            </a:r>
            <a:br>
              <a:rPr lang="sk-SK" b="1" dirty="0" smtClean="0">
                <a:ln w="0"/>
                <a:cs typeface="Arial"/>
              </a:rPr>
            </a:br>
            <a:r>
              <a:rPr lang="sk-SK" b="1" dirty="0" smtClean="0">
                <a:ln w="0"/>
                <a:cs typeface="Arial"/>
              </a:rPr>
              <a:t>z dňa 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15.5.2015 </a:t>
            </a:r>
          </a:p>
          <a:p>
            <a:pPr marL="536575" indent="-180975">
              <a:lnSpc>
                <a:spcPct val="80000"/>
              </a:lnSpc>
              <a:spcBef>
                <a:spcPts val="0"/>
              </a:spcBef>
              <a:buNone/>
            </a:pPr>
            <a:endParaRPr lang="sk-SK" b="1" u="sng" dirty="0">
              <a:ln w="0"/>
              <a:solidFill>
                <a:srgbClr val="55B848"/>
              </a:solidFill>
              <a:cs typeface="Tahoma" pitchFamily="34" charset="0"/>
            </a:endParaRPr>
          </a:p>
          <a:p>
            <a:pPr marL="358775" indent="-358775">
              <a:lnSpc>
                <a:spcPct val="80000"/>
              </a:lnSpc>
              <a:spcBef>
                <a:spcPts val="0"/>
              </a:spcBef>
            </a:pPr>
            <a:r>
              <a:rPr lang="sk-SK" b="1" u="sng" dirty="0">
                <a:ln w="0"/>
                <a:cs typeface="Arial"/>
              </a:rPr>
              <a:t>Spolupráca s RO pri príprave ostatnej riadiacej dokumentácie OP KŽP</a:t>
            </a:r>
          </a:p>
          <a:p>
            <a:pPr marL="358775" indent="-358775">
              <a:spcBef>
                <a:spcPts val="0"/>
              </a:spcBef>
            </a:pPr>
            <a:endParaRPr lang="sk-SK" b="1" u="sng" dirty="0">
              <a:ln w="0"/>
              <a:cs typeface="Arial"/>
            </a:endParaRPr>
          </a:p>
          <a:p>
            <a:pPr marL="358775" indent="-358775">
              <a:spcBef>
                <a:spcPts val="0"/>
              </a:spcBef>
            </a:pPr>
            <a:r>
              <a:rPr lang="sk-SK" b="1" dirty="0" smtClean="0">
                <a:ln w="0"/>
                <a:cs typeface="Arial"/>
              </a:rPr>
              <a:t>Uzavretie </a:t>
            </a:r>
            <a:r>
              <a:rPr lang="sk-SK" b="1" dirty="0">
                <a:ln w="0"/>
                <a:cs typeface="Arial"/>
              </a:rPr>
              <a:t>Zmluvy o vykonávaní častí úloh riadiaceho orgánu sprostredkovateľským orgánom - podpísaná</a:t>
            </a:r>
            <a:r>
              <a:rPr lang="sk-SK" b="1" dirty="0">
                <a:ln w="0"/>
                <a:solidFill>
                  <a:srgbClr val="FF0000"/>
                </a:solidFill>
                <a:cs typeface="Arial"/>
              </a:rPr>
              <a:t> </a:t>
            </a: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21.4.2015</a:t>
            </a:r>
          </a:p>
          <a:p>
            <a:pPr marL="358775" indent="-358775">
              <a:spcBef>
                <a:spcPts val="0"/>
              </a:spcBef>
            </a:pPr>
            <a:endParaRPr lang="sk-SK" sz="2000" b="1" dirty="0">
              <a:ln w="0"/>
              <a:solidFill>
                <a:srgbClr val="55B848"/>
              </a:solidFill>
              <a:cs typeface="Tahoma" pitchFamily="34" charset="0"/>
            </a:endParaRPr>
          </a:p>
          <a:p>
            <a:pPr marL="358775" indent="-358775">
              <a:spcBef>
                <a:spcPts val="0"/>
              </a:spcBef>
            </a:pPr>
            <a:r>
              <a:rPr lang="sk-SK" sz="2000" b="1" dirty="0" smtClean="0">
                <a:ln w="0"/>
                <a:solidFill>
                  <a:schemeClr val="tx1"/>
                </a:solidFill>
                <a:cs typeface="Arial"/>
              </a:rPr>
              <a:t>Vyhlásenie 1. vyzvania v rámci OP KŽP na národný projekt „Zelená domácnostiam“ </a:t>
            </a:r>
            <a:r>
              <a:rPr lang="sk-SK" sz="2000" b="1" dirty="0" smtClean="0">
                <a:solidFill>
                  <a:schemeClr val="tx1"/>
                </a:solidFill>
                <a:cs typeface="Tahoma" pitchFamily="34" charset="0"/>
              </a:rPr>
              <a:t>dňa </a:t>
            </a:r>
            <a:r>
              <a:rPr lang="sk-SK" sz="2000" b="1" dirty="0" smtClean="0">
                <a:solidFill>
                  <a:srgbClr val="55B848"/>
                </a:solidFill>
                <a:cs typeface="Tahoma" pitchFamily="34" charset="0"/>
              </a:rPr>
              <a:t>25.9.2015</a:t>
            </a:r>
            <a:endParaRPr lang="sk-SK" sz="2000" b="1" dirty="0">
              <a:solidFill>
                <a:srgbClr val="55B848"/>
              </a:solidFill>
              <a:cs typeface="Tahoma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424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54985" y="1628800"/>
            <a:ext cx="85689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tabLst>
                <a:tab pos="8047038" algn="l"/>
              </a:tabLst>
            </a:pPr>
            <a:r>
              <a:rPr lang="sk-SK" sz="2000" b="1" dirty="0" smtClean="0">
                <a:solidFill>
                  <a:srgbClr val="55B848"/>
                </a:solidFill>
                <a:cs typeface="Tahoma" pitchFamily="34" charset="0"/>
              </a:rPr>
              <a:t>Implementácia PO 4 v gescii SIEA:</a:t>
            </a:r>
            <a:endParaRPr lang="sk-SK" sz="2000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b="1" dirty="0" smtClean="0"/>
          </a:p>
          <a:p>
            <a:pPr marL="182563" indent="-182563">
              <a:tabLst>
                <a:tab pos="8047038" algn="l"/>
              </a:tabLst>
            </a:pPr>
            <a:r>
              <a:rPr lang="sk-SK" b="1" dirty="0" smtClean="0"/>
              <a:t>Prehľad </a:t>
            </a:r>
            <a:r>
              <a:rPr lang="sk-SK" b="1" dirty="0"/>
              <a:t>investičných priorít</a:t>
            </a:r>
            <a:r>
              <a:rPr lang="sk-SK" b="1" dirty="0" smtClean="0"/>
              <a:t>:</a:t>
            </a:r>
          </a:p>
          <a:p>
            <a:pPr marL="182563" indent="-182563">
              <a:tabLst>
                <a:tab pos="8047038" algn="l"/>
              </a:tabLst>
            </a:pPr>
            <a:endParaRPr lang="sk-SK" sz="1600" b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dirty="0" smtClean="0"/>
              <a:t>4.1. Podpora </a:t>
            </a:r>
            <a:r>
              <a:rPr lang="sk-SK" altLang="sk-SK" dirty="0"/>
              <a:t>výroby a distribúcie energie z obnoviteľných zdrojov. </a:t>
            </a:r>
            <a:r>
              <a:rPr lang="sk-SK" altLang="sk-SK" b="1" i="1" dirty="0"/>
              <a:t>[OZE]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8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dirty="0" smtClean="0"/>
              <a:t>4.2. Podpora </a:t>
            </a:r>
            <a:r>
              <a:rPr lang="sk-SK" altLang="sk-SK" dirty="0"/>
              <a:t>energetickej efektívnosti a využitia energie z obnoviteľných zdrojov v podnikoch. </a:t>
            </a:r>
            <a:r>
              <a:rPr lang="sk-SK" altLang="sk-SK" b="1" i="1" dirty="0"/>
              <a:t>[PODNIKY]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8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dirty="0" smtClean="0"/>
              <a:t>4.3. Podpora </a:t>
            </a:r>
            <a:r>
              <a:rPr lang="sk-SK" altLang="sk-SK" dirty="0"/>
              <a:t>energetickej efektívnosti a využitia energie z obnoviteľných zdrojov vo verejných infraštruktúrach, vrátane využitia vo verejných  budovách. </a:t>
            </a:r>
            <a:r>
              <a:rPr lang="sk-SK" altLang="sk-SK" b="1" i="1" dirty="0"/>
              <a:t>[BUDOVY]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8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dirty="0" smtClean="0"/>
              <a:t>4.4. Podpora </a:t>
            </a:r>
            <a:r>
              <a:rPr lang="sk-SK" altLang="sk-SK" dirty="0"/>
              <a:t>nízkouhlíkových stratégií pre všetky typy území, zvlášť mestských oblastí, vrátane podpory trvalo udržateľnej mestskej mobility a zmiernenie relevantných adaptačných opatrení. </a:t>
            </a:r>
            <a:r>
              <a:rPr lang="sk-SK" altLang="sk-SK" b="1" i="1" dirty="0"/>
              <a:t>[STRATÉGIE]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8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dirty="0" smtClean="0"/>
              <a:t>4.5. Podpora </a:t>
            </a:r>
            <a:r>
              <a:rPr lang="sk-SK" altLang="sk-SK" dirty="0"/>
              <a:t>využitia vysokoúčinnej kombinovanej výroby elektriny a tepla založenej na dopyte po využiteľnom teple. </a:t>
            </a:r>
            <a:r>
              <a:rPr lang="sk-SK" altLang="sk-SK" b="1" i="1" dirty="0"/>
              <a:t>[SCZT]</a:t>
            </a:r>
          </a:p>
        </p:txBody>
      </p:sp>
    </p:spTree>
    <p:extLst>
      <p:ext uri="{BB962C8B-B14F-4D97-AF65-F5344CB8AC3E}">
        <p14:creationId xmlns:p14="http://schemas.microsoft.com/office/powerpoint/2010/main" val="408660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STRUČNÁ INFORMÁCIA K JEDNOTLIVÝM VÝZVAM / VYZVANIAM PO 4 </a:t>
            </a:r>
            <a:br>
              <a:rPr lang="sk-SK" b="1" dirty="0" smtClean="0">
                <a:solidFill>
                  <a:srgbClr val="55B848"/>
                </a:solidFill>
                <a:cs typeface="Tahoma" pitchFamily="34" charset="0"/>
              </a:rPr>
            </a:b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OP KŽP K 15.12.2015: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1. vyzvanie na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predloženie národného projektu Zelená domácnostiam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/>
            </a:r>
            <a:b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</a:b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(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OPKZP-PO4-SC411/412-2015-NP1)</a:t>
            </a:r>
            <a:endParaRPr lang="sk-SK" sz="1800" b="1" dirty="0" smtClean="0">
              <a:ln w="0"/>
              <a:cs typeface="Arial"/>
            </a:endParaRPr>
          </a:p>
          <a:p>
            <a:pPr lvl="1">
              <a:spcBef>
                <a:spcPts val="0"/>
              </a:spcBef>
            </a:pPr>
            <a:endParaRPr lang="sk-SK" sz="1400" b="1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600" b="1" dirty="0">
                <a:ln w="0"/>
                <a:solidFill>
                  <a:schemeClr val="tx1"/>
                </a:solidFill>
                <a:cs typeface="Arial"/>
              </a:rPr>
              <a:t>Špecifický ciel: </a:t>
            </a:r>
            <a:r>
              <a:rPr lang="sk-SK" sz="1600" b="1" dirty="0" smtClean="0">
                <a:ln w="0"/>
                <a:solidFill>
                  <a:schemeClr val="tx1"/>
                </a:solidFill>
                <a:cs typeface="Arial"/>
              </a:rPr>
              <a:t>4.1.1, 4.1.2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Aktivita</a:t>
            </a: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: Inštalácia malých zariadení na využívanie OZE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	V </a:t>
            </a: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rámci aktivity bude poskytovaná podpora na nasledovné zariadenia:</a:t>
            </a:r>
          </a:p>
          <a:p>
            <a:pPr lvl="2">
              <a:spcBef>
                <a:spcPts val="0"/>
              </a:spcBef>
            </a:pPr>
            <a:r>
              <a:rPr lang="sk-SK" sz="1400" dirty="0" err="1" smtClean="0">
                <a:ln w="0"/>
                <a:solidFill>
                  <a:schemeClr val="tx1"/>
                </a:solidFill>
                <a:cs typeface="Arial"/>
              </a:rPr>
              <a:t>fotovoltické</a:t>
            </a: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 panely, veterné turbíny, slnečné kolektory, kotly 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na </a:t>
            </a: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biomasu, tepelné čerpadlá</a:t>
            </a:r>
            <a:endParaRPr lang="sk-SK" sz="1400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1200"/>
              </a:spcBef>
              <a:buNone/>
            </a:pP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600" b="1" u="sng" dirty="0" smtClean="0">
                <a:ln w="0"/>
                <a:solidFill>
                  <a:schemeClr val="tx1"/>
                </a:solidFill>
                <a:cs typeface="Arial"/>
              </a:rPr>
              <a:t>37,3 mil. €</a:t>
            </a:r>
            <a:endParaRPr lang="sk-SK" sz="1600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600"/>
              </a:spcBef>
              <a:buNone/>
            </a:pP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Dátum zverejnenia </a:t>
            </a: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vyzvania: </a:t>
            </a:r>
            <a:r>
              <a:rPr lang="sk-SK" sz="1600" b="1" dirty="0" smtClean="0">
                <a:ln w="0"/>
                <a:solidFill>
                  <a:schemeClr val="tx1"/>
                </a:solidFill>
                <a:cs typeface="Arial"/>
              </a:rPr>
              <a:t>25. 9. 2015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600" b="1" dirty="0">
              <a:ln w="0"/>
              <a:solidFill>
                <a:schemeClr val="tx1"/>
              </a:solidFill>
              <a:cs typeface="Arial"/>
            </a:endParaRPr>
          </a:p>
          <a:p>
            <a:pPr lvl="1">
              <a:spcBef>
                <a:spcPts val="0"/>
              </a:spcBef>
            </a:pPr>
            <a:r>
              <a:rPr lang="sk-SK" sz="1600" b="1" dirty="0">
                <a:ln w="0"/>
                <a:solidFill>
                  <a:schemeClr val="tx1"/>
                </a:solidFill>
                <a:cs typeface="Arial"/>
              </a:rPr>
              <a:t>Schválený a zakontrahovaný 1 </a:t>
            </a:r>
            <a:r>
              <a:rPr lang="sk-SK" sz="1600" b="1" dirty="0" smtClean="0">
                <a:ln w="0"/>
                <a:solidFill>
                  <a:schemeClr val="tx1"/>
                </a:solidFill>
                <a:cs typeface="Arial"/>
              </a:rPr>
              <a:t>projekt s </a:t>
            </a:r>
            <a:r>
              <a:rPr lang="sk-SK" sz="1600" b="1" dirty="0">
                <a:ln w="0"/>
                <a:solidFill>
                  <a:schemeClr val="tx1"/>
                </a:solidFill>
                <a:cs typeface="Arial"/>
              </a:rPr>
              <a:t>alokáciou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37,3 mil. € </a:t>
            </a:r>
          </a:p>
          <a:p>
            <a:pPr lvl="1">
              <a:spcBef>
                <a:spcPts val="0"/>
              </a:spcBef>
            </a:pP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v rámci uvedeného projektu </a:t>
            </a:r>
            <a:r>
              <a:rPr lang="sk-SK" sz="1600" b="1" dirty="0">
                <a:ln w="0"/>
                <a:solidFill>
                  <a:schemeClr val="tx1"/>
                </a:solidFill>
                <a:cs typeface="Arial"/>
              </a:rPr>
              <a:t>1. uhradená </a:t>
            </a:r>
            <a:r>
              <a:rPr lang="sk-SK" sz="1600" b="1" dirty="0" err="1">
                <a:ln w="0"/>
                <a:solidFill>
                  <a:schemeClr val="tx1"/>
                </a:solidFill>
                <a:cs typeface="Arial"/>
              </a:rPr>
              <a:t>ŽoP</a:t>
            </a:r>
            <a:r>
              <a:rPr lang="sk-SK" sz="1600" b="1" dirty="0">
                <a:ln w="0"/>
                <a:solidFill>
                  <a:schemeClr val="tx1"/>
                </a:solidFill>
                <a:cs typeface="Arial"/>
              </a:rPr>
              <a:t> </a:t>
            </a: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v rámci OP KŽP v sume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4 mil. €</a:t>
            </a:r>
          </a:p>
          <a:p>
            <a:pPr lvl="1">
              <a:spcBef>
                <a:spcPts val="0"/>
              </a:spcBef>
            </a:pPr>
            <a:endParaRPr lang="sk-SK" sz="1600" dirty="0" smtClean="0">
              <a:ln w="0"/>
              <a:solidFill>
                <a:schemeClr val="tx1"/>
              </a:solidFill>
              <a:cs typeface="Arial"/>
            </a:endParaRPr>
          </a:p>
          <a:p>
            <a:pPr lvl="1">
              <a:spcBef>
                <a:spcPts val="0"/>
              </a:spcBef>
            </a:pP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1 </a:t>
            </a: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453 vydaných </a:t>
            </a: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poukážok</a:t>
            </a:r>
            <a:endParaRPr lang="sk-SK" sz="1600" dirty="0">
              <a:ln w="0"/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9004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/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STRUČNÁ INFORMÁCIA K JEDNOTLIVÝM VÝZVAM / VYZVANIAM PO 4 </a:t>
            </a:r>
            <a:br>
              <a:rPr lang="sk-SK" b="1" dirty="0" smtClean="0">
                <a:solidFill>
                  <a:srgbClr val="55B848"/>
                </a:solidFill>
                <a:cs typeface="Tahoma" pitchFamily="34" charset="0"/>
              </a:rPr>
            </a:b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OP KŽP K 15.12.2015: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6.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zníženie energetickej náročnosti verejných budov </a:t>
            </a:r>
            <a:b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</a:b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(OPKZP-PO4-SC431-2015-6)</a:t>
            </a: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1600" b="1" dirty="0" smtClean="0">
              <a:ln w="0"/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600" b="1" dirty="0" smtClean="0">
                <a:ln w="0"/>
                <a:solidFill>
                  <a:schemeClr val="tx1"/>
                </a:solidFill>
                <a:cs typeface="Arial"/>
              </a:rPr>
              <a:t>Špecifický ciel: 4.3.1 zníženie spotreby energie pri prevádzke verejných budov 	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Aktivita: </a:t>
            </a: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A. Zníženie energetickej náročnosti verejných </a:t>
            </a:r>
            <a:r>
              <a:rPr lang="sk-SK" sz="1600" dirty="0" smtClean="0">
                <a:ln w="0"/>
                <a:solidFill>
                  <a:schemeClr val="tx1"/>
                </a:solidFill>
                <a:cs typeface="Arial"/>
              </a:rPr>
              <a:t>budov</a:t>
            </a:r>
            <a:endParaRPr lang="sk-SK" sz="1600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sk-SK" sz="1600" b="1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Dátum vyhlásenia: </a:t>
            </a:r>
            <a:r>
              <a:rPr lang="sk-SK" sz="1600" b="1" dirty="0" smtClean="0">
                <a:ln w="0"/>
                <a:solidFill>
                  <a:schemeClr val="tx1"/>
                </a:solidFill>
                <a:cs typeface="Arial"/>
              </a:rPr>
              <a:t>7. </a:t>
            </a:r>
            <a:r>
              <a:rPr lang="sk-SK" sz="1600" b="1" dirty="0">
                <a:ln w="0"/>
                <a:solidFill>
                  <a:schemeClr val="tx1"/>
                </a:solidFill>
                <a:cs typeface="Arial"/>
              </a:rPr>
              <a:t>12. 2015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600" dirty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600" b="1" u="sng" dirty="0" smtClean="0">
                <a:ln w="0"/>
                <a:solidFill>
                  <a:schemeClr val="tx1"/>
                </a:solidFill>
                <a:cs typeface="Arial"/>
              </a:rPr>
              <a:t>150 </a:t>
            </a:r>
            <a:r>
              <a:rPr lang="sk-SK" sz="1600" b="1" u="sng" dirty="0">
                <a:ln w="0"/>
                <a:solidFill>
                  <a:schemeClr val="tx1"/>
                </a:solidFill>
                <a:cs typeface="Arial"/>
              </a:rPr>
              <a:t>mil. € 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600" b="1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pl-PL" sz="1600" b="1" dirty="0">
                <a:ln w="0"/>
                <a:solidFill>
                  <a:schemeClr val="tx1"/>
                </a:solidFill>
                <a:cs typeface="Arial"/>
              </a:rPr>
              <a:t>1. hodnotiace kolo je plánované 15.1.2016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961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51845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sz="2200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800" b="1" dirty="0" smtClean="0"/>
          </a:p>
          <a:p>
            <a:pPr marL="182563" indent="-182563">
              <a:tabLst>
                <a:tab pos="8047038" algn="l"/>
              </a:tabLst>
            </a:pPr>
            <a:r>
              <a:rPr lang="sk-SK" sz="1900" b="1" dirty="0" smtClean="0"/>
              <a:t>Plánovaný počet výziev: 10 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900" b="1" dirty="0" smtClean="0"/>
              <a:t>Plánovaný objem alokácie:  490 mil. EUR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900" b="1" dirty="0"/>
              <a:t>Oprávnenosť územia: územie menej rozvinutých </a:t>
            </a:r>
            <a:r>
              <a:rPr lang="sk-SK" sz="1900" b="1" dirty="0" smtClean="0"/>
              <a:t>regiónov</a:t>
            </a:r>
          </a:p>
          <a:p>
            <a:pPr marL="0" indent="0">
              <a:buNone/>
              <a:tabLst>
                <a:tab pos="8047038" algn="l"/>
              </a:tabLst>
            </a:pPr>
            <a:endParaRPr lang="sk-SK" sz="19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800" b="1" dirty="0"/>
              <a:t>Prehľad investičných </a:t>
            </a:r>
            <a:r>
              <a:rPr lang="sk-SK" sz="1800" b="1" dirty="0" smtClean="0"/>
              <a:t>priorít v rámci ktorých sa plánujú výzvy:</a:t>
            </a:r>
            <a:endParaRPr lang="sk-SK" sz="1900" b="1" dirty="0" smtClean="0"/>
          </a:p>
          <a:p>
            <a:pPr algn="just">
              <a:spcBef>
                <a:spcPct val="0"/>
              </a:spcBef>
              <a:buNone/>
            </a:pPr>
            <a:r>
              <a:rPr lang="sk-SK" altLang="sk-SK" sz="1800" dirty="0"/>
              <a:t>4.1. Podpora výroby a distribúcie energie z obnoviteľných zdrojov. </a:t>
            </a:r>
            <a:r>
              <a:rPr lang="sk-SK" altLang="sk-SK" sz="1800" b="1" i="1" dirty="0"/>
              <a:t>[OZE]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9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sz="1800" dirty="0"/>
              <a:t>4.2. Podpora energetickej efektívnosti a využitia energie z obnoviteľných zdrojov v podnikoch. </a:t>
            </a:r>
            <a:r>
              <a:rPr lang="sk-SK" altLang="sk-SK" sz="1800" b="1" i="1" dirty="0"/>
              <a:t>[PODNIKY]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9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sz="1800" dirty="0"/>
              <a:t>4.3. Podpora energetickej efektívnosti a využitia energie z obnoviteľných zdrojov vo verejných infraštruktúrach, vrátane využitia vo verejných  budovách. </a:t>
            </a:r>
            <a:r>
              <a:rPr lang="sk-SK" altLang="sk-SK" sz="1800" b="1" i="1" dirty="0"/>
              <a:t>[BUDOVY]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9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sz="1800" dirty="0"/>
              <a:t>4.4. Podpora nízkouhlíkových stratégií pre všetky typy území, zvlášť mestských oblastí, vrátane podpory trvalo udržateľnej mestskej mobility a zmiernenie relevantných adaptačných opatrení. </a:t>
            </a:r>
            <a:r>
              <a:rPr lang="sk-SK" altLang="sk-SK" sz="1800" b="1" i="1" dirty="0"/>
              <a:t>[STRATÉGIE]</a:t>
            </a:r>
          </a:p>
          <a:p>
            <a:pPr algn="just">
              <a:spcBef>
                <a:spcPct val="0"/>
              </a:spcBef>
              <a:buNone/>
            </a:pPr>
            <a:endParaRPr lang="sk-SK" altLang="sk-SK" sz="900" i="1" dirty="0"/>
          </a:p>
          <a:p>
            <a:pPr algn="just">
              <a:spcBef>
                <a:spcPct val="0"/>
              </a:spcBef>
              <a:buNone/>
            </a:pPr>
            <a:r>
              <a:rPr lang="sk-SK" altLang="sk-SK" sz="1800" dirty="0"/>
              <a:t>4.5. Podpora využitia vysokoúčinnej kombinovanej výroby elektriny a tepla založenej na dopyte po využiteľnom teple. </a:t>
            </a:r>
            <a:r>
              <a:rPr lang="sk-SK" altLang="sk-SK" sz="1800" b="1" i="1" dirty="0"/>
              <a:t>[SCZT</a:t>
            </a:r>
            <a:r>
              <a:rPr lang="sk-SK" altLang="sk-SK" sz="1800" b="1" i="1" dirty="0" smtClean="0"/>
              <a:t>]</a:t>
            </a:r>
            <a:endParaRPr lang="sk-SK" altLang="sk-SK" sz="1800" b="1" i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116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Podporu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výroby a distribúcie energie z obnoviteľných zdrojov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.</a:t>
            </a: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7</a:t>
            </a:fld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64657"/>
              </p:ext>
            </p:extLst>
          </p:nvPr>
        </p:nvGraphicFramePr>
        <p:xfrm>
          <a:off x="323528" y="2348880"/>
          <a:ext cx="8496944" cy="3700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840760"/>
              </a:tblGrid>
              <a:tr h="1348333"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4.1.1.A</a:t>
                      </a:r>
                    </a:p>
                    <a:p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[BIOMASA]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Výstavba zariadení využívajúcich biomasu prostredníctvom rekonštrukcie a modernizácie existujúcich energetických zariadení s maximálnym tepelným príkonom 20MW na báze fosílnych palív.</a:t>
                      </a:r>
                      <a:endParaRPr lang="sk-SK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7" marR="91447" marT="45717" marB="45717">
                    <a:noFill/>
                  </a:tcPr>
                </a:tc>
              </a:tr>
              <a:tr h="1712216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fyzické 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a/alebo právnické osoby oprávnené na podnikanie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združenia fyzických alebo právnických osôb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ústrednej 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neziskové organizácie poskytujúce </a:t>
                      </a: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všeobecne prospešné služby</a:t>
                      </a: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467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96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na Výstavbu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zariadení na výrobu </a:t>
            </a:r>
            <a:r>
              <a:rPr lang="sk-SK" sz="1800" b="1" dirty="0" err="1">
                <a:solidFill>
                  <a:srgbClr val="55B848"/>
                </a:solidFill>
                <a:cs typeface="Tahoma" pitchFamily="34" charset="0"/>
              </a:rPr>
              <a:t>biometánu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, využitie vodnej energie, </a:t>
            </a:r>
            <a:r>
              <a:rPr lang="sk-SK" sz="1800" b="1" dirty="0" err="1">
                <a:solidFill>
                  <a:srgbClr val="55B848"/>
                </a:solidFill>
                <a:cs typeface="Tahoma" pitchFamily="34" charset="0"/>
              </a:rPr>
              <a:t>aerotermálnej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, </a:t>
            </a:r>
            <a:r>
              <a:rPr lang="sk-SK" sz="1800" b="1" dirty="0" err="1">
                <a:solidFill>
                  <a:srgbClr val="55B848"/>
                </a:solidFill>
                <a:cs typeface="Tahoma" pitchFamily="34" charset="0"/>
              </a:rPr>
              <a:t>hydrotermálnej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 alebo geotermálnej energie,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....</a:t>
            </a:r>
            <a:r>
              <a:rPr lang="sk-SK" sz="1800" dirty="0" smtClean="0">
                <a:ln w="0"/>
                <a:cs typeface="Arial"/>
              </a:rPr>
              <a:t>	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681901"/>
              </p:ext>
            </p:extLst>
          </p:nvPr>
        </p:nvGraphicFramePr>
        <p:xfrm>
          <a:off x="395536" y="2420888"/>
          <a:ext cx="8496944" cy="336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4.1.1.B</a:t>
                      </a:r>
                    </a:p>
                    <a:p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[INÉ</a:t>
                      </a:r>
                      <a:r>
                        <a:rPr lang="sk-SK" sz="1600" b="0" i="1" baseline="0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OZE</a:t>
                      </a:r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Výstavba zariadení na výrobu </a:t>
                      </a:r>
                      <a:r>
                        <a:rPr lang="sk-SK" sz="2000" b="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biometánu</a:t>
                      </a: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, využitie</a:t>
                      </a:r>
                      <a:r>
                        <a:rPr lang="sk-SK" sz="20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vodnej energie, </a:t>
                      </a:r>
                      <a:r>
                        <a:rPr lang="sk-SK" sz="2000" b="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aerotermálnej</a:t>
                      </a: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sk-SK" sz="2000" b="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hydrotermálnej</a:t>
                      </a: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alebo geotermálnej</a:t>
                      </a:r>
                      <a:r>
                        <a:rPr lang="sk-SK" sz="20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20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energie, </a:t>
                      </a:r>
                      <a:r>
                        <a:rPr lang="sk-SK" sz="2000" b="0" baseline="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atď</a:t>
                      </a:r>
                      <a:r>
                        <a:rPr lang="sk-SK" sz="20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25 000 </a:t>
                      </a:r>
                      <a:r>
                        <a:rPr lang="sk-SK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EUR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fyzické 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a/alebo právnické osoby oprávnené na podnikanie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združenia fyzických alebo právnických osôb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ústrednej 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subjekty územnej samosprávy</a:t>
                      </a:r>
                      <a:endParaRPr lang="sk-SK" sz="1800" b="0" kern="12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  <a:tabLst>
                          <a:tab pos="201295" algn="l"/>
                        </a:tabLs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neziskové organizácie poskytujúce </a:t>
                      </a: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všeobecne prospešné služby</a:t>
                      </a:r>
                      <a:endParaRPr lang="sk-SK" sz="1800" b="0" dirty="0" smtClean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36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41806" y="1484784"/>
            <a:ext cx="8306657" cy="1008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NAJBLIŽŠOM OBDOBÍ:</a:t>
            </a:r>
          </a:p>
          <a:p>
            <a:pPr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Výzva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 zameraná na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Zabezpečenie energetických auditov v </a:t>
            </a:r>
            <a:r>
              <a:rPr lang="sk-SK" sz="1800" b="1" dirty="0" smtClean="0">
                <a:solidFill>
                  <a:srgbClr val="55B848"/>
                </a:solidFill>
                <a:cs typeface="Tahoma" pitchFamily="34" charset="0"/>
              </a:rPr>
              <a:t>MSP</a:t>
            </a:r>
            <a:r>
              <a:rPr lang="sk-SK" sz="1800" b="1" dirty="0"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k-SK" sz="1800" b="1" dirty="0">
              <a:solidFill>
                <a:srgbClr val="55B848"/>
              </a:solidFill>
              <a:cs typeface="Tahoma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871217"/>
              </p:ext>
            </p:extLst>
          </p:nvPr>
        </p:nvGraphicFramePr>
        <p:xfrm>
          <a:off x="395536" y="2420888"/>
          <a:ext cx="8496944" cy="298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912768"/>
              </a:tblGrid>
              <a:tr h="89989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4.2.1.A</a:t>
                      </a:r>
                    </a:p>
                    <a:p>
                      <a:r>
                        <a:rPr lang="sk-SK" sz="1600" b="0" i="1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[AUDITY]</a:t>
                      </a:r>
                      <a:endParaRPr lang="sk-SK" sz="1600" b="0" i="1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  <a:tc>
                  <a:txBody>
                    <a:bodyPr/>
                    <a:lstStyle/>
                    <a:p>
                      <a:pPr marL="63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lang="sk-SK" altLang="sk-SK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Zabezpečenie energetických auditov v MSP</a:t>
                      </a:r>
                      <a:endParaRPr lang="sk-SK" sz="2000" b="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7" marR="91447" marT="45717" marB="45717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Prijímatelia</a:t>
                      </a:r>
                      <a:r>
                        <a:rPr lang="sk-SK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sk-SK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12 000 </a:t>
                      </a:r>
                      <a:r>
                        <a:rPr lang="sk-SK" sz="1800" b="0" baseline="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sk-SK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EUR</a:t>
                      </a:r>
                    </a:p>
                    <a:p>
                      <a:endParaRPr lang="sk-SK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fyzické </a:t>
                      </a: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a/alebo právnické osoby oprávnené na podnikanie - MSP</a:t>
                      </a:r>
                      <a:endParaRPr lang="sk-SK" sz="8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  <a:tr h="899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Cieľové územie:</a:t>
                      </a:r>
                    </a:p>
                  </a:txBody>
                  <a:tcPr marL="91444" marR="91444" marT="45730" marB="4573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sk-SK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územie menej rozvinutých regiónov</a:t>
                      </a:r>
                      <a:endParaRPr lang="sk-SK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30" marB="4573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247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904</Words>
  <Application>Microsoft Office PowerPoint</Application>
  <PresentationFormat>Prezentácia na obrazovke (4:3)</PresentationFormat>
  <Paragraphs>229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4" baseType="lpstr">
      <vt:lpstr>Arial</vt:lpstr>
      <vt:lpstr>Calibri</vt:lpstr>
      <vt:lpstr>Tahoma</vt:lpstr>
      <vt:lpstr>Times New Roman</vt:lpstr>
      <vt:lpstr>Wingdings</vt:lpstr>
      <vt:lpstr>Office Theme</vt:lpstr>
      <vt:lpstr> operačný program  kvalita životného prostredia    Výročná konferencia  15. decembra 2015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Jakub</dc:creator>
  <cp:lastModifiedBy>Kocáková Katarína</cp:lastModifiedBy>
  <cp:revision>56</cp:revision>
  <dcterms:created xsi:type="dcterms:W3CDTF">2015-08-07T11:07:34Z</dcterms:created>
  <dcterms:modified xsi:type="dcterms:W3CDTF">2015-12-14T19:41:52Z</dcterms:modified>
</cp:coreProperties>
</file>