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4" r:id="rId1"/>
    <p:sldMasterId id="2147483657" r:id="rId2"/>
  </p:sldMasterIdLst>
  <p:notesMasterIdLst>
    <p:notesMasterId r:id="rId16"/>
  </p:notesMasterIdLst>
  <p:handoutMasterIdLst>
    <p:handoutMasterId r:id="rId17"/>
  </p:handoutMasterIdLst>
  <p:sldIdLst>
    <p:sldId id="438" r:id="rId3"/>
    <p:sldId id="450" r:id="rId4"/>
    <p:sldId id="451" r:id="rId5"/>
    <p:sldId id="324" r:id="rId6"/>
    <p:sldId id="452" r:id="rId7"/>
    <p:sldId id="444" r:id="rId8"/>
    <p:sldId id="453" r:id="rId9"/>
    <p:sldId id="446" r:id="rId10"/>
    <p:sldId id="449" r:id="rId11"/>
    <p:sldId id="455" r:id="rId12"/>
    <p:sldId id="456" r:id="rId13"/>
    <p:sldId id="457" r:id="rId14"/>
    <p:sldId id="443" r:id="rId15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  <a:srgbClr val="448CCA"/>
    <a:srgbClr val="E9EFF7"/>
    <a:srgbClr val="E3EBF5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redný štýl 4 - zvýrazneni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Stredný štýl 4 - zvýrazneni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E9639D4-E3E2-4D34-9284-5A2195B3D0D7}" styleName="Svetlý štýl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Svetlý štý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Štýl s motívom 1 - zvýrazneni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68" autoAdjust="0"/>
    <p:restoredTop sz="94660"/>
  </p:normalViewPr>
  <p:slideViewPr>
    <p:cSldViewPr>
      <p:cViewPr varScale="1">
        <p:scale>
          <a:sx n="116" d="100"/>
          <a:sy n="116" d="100"/>
        </p:scale>
        <p:origin x="1728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376622-0F1D-4ACB-88A8-6D7370E4DF3E}" type="doc">
      <dgm:prSet loTypeId="urn:microsoft.com/office/officeart/2005/8/layout/list1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sk-SK"/>
        </a:p>
      </dgm:t>
    </dgm:pt>
    <dgm:pt modelId="{0A81C54E-E4D0-4BE5-BCD3-1AEDCE0CF678}">
      <dgm:prSet phldrT="[Text]"/>
      <dgm:spPr/>
      <dgm:t>
        <a:bodyPr/>
        <a:lstStyle/>
        <a:p>
          <a:r>
            <a:rPr lang="sk-SK" b="1" i="1" dirty="0" smtClean="0"/>
            <a:t>Predložené –502 </a:t>
          </a:r>
          <a:r>
            <a:rPr lang="sk-SK" b="1" i="1" dirty="0" err="1" smtClean="0"/>
            <a:t>ŽoNFP</a:t>
          </a:r>
          <a:r>
            <a:rPr lang="sk-SK" b="1" i="1" dirty="0" smtClean="0"/>
            <a:t>  </a:t>
          </a:r>
          <a:endParaRPr lang="sk-SK" b="1" i="1" dirty="0"/>
        </a:p>
      </dgm:t>
    </dgm:pt>
    <dgm:pt modelId="{9DF91FB8-4515-4B53-816E-EFC8E8C59858}" type="parTrans" cxnId="{C53330EE-416B-4440-9437-83A169C3B867}">
      <dgm:prSet/>
      <dgm:spPr/>
      <dgm:t>
        <a:bodyPr/>
        <a:lstStyle/>
        <a:p>
          <a:endParaRPr lang="sk-SK"/>
        </a:p>
      </dgm:t>
    </dgm:pt>
    <dgm:pt modelId="{847B999B-1FF4-4A02-A24A-E849157FCFC2}" type="sibTrans" cxnId="{C53330EE-416B-4440-9437-83A169C3B867}">
      <dgm:prSet/>
      <dgm:spPr/>
      <dgm:t>
        <a:bodyPr/>
        <a:lstStyle/>
        <a:p>
          <a:endParaRPr lang="sk-SK"/>
        </a:p>
      </dgm:t>
    </dgm:pt>
    <dgm:pt modelId="{2DE80925-E40C-49AC-8A8B-ACFBB76C058C}">
      <dgm:prSet phldrT="[Text]"/>
      <dgm:spPr/>
      <dgm:t>
        <a:bodyPr/>
        <a:lstStyle/>
        <a:p>
          <a:r>
            <a:rPr lang="sk-SK" b="1" i="1" dirty="0" smtClean="0"/>
            <a:t>Schválené – 51  </a:t>
          </a:r>
          <a:r>
            <a:rPr lang="sk-SK" b="1" i="1" dirty="0" err="1" smtClean="0"/>
            <a:t>ŽoNFP</a:t>
          </a:r>
          <a:endParaRPr lang="sk-SK" dirty="0"/>
        </a:p>
      </dgm:t>
    </dgm:pt>
    <dgm:pt modelId="{68F98B08-6366-42BE-907C-8AEE34B50D02}" type="parTrans" cxnId="{81D2FD95-3156-4600-9CC4-A073A74CAE68}">
      <dgm:prSet/>
      <dgm:spPr/>
      <dgm:t>
        <a:bodyPr/>
        <a:lstStyle/>
        <a:p>
          <a:endParaRPr lang="sk-SK"/>
        </a:p>
      </dgm:t>
    </dgm:pt>
    <dgm:pt modelId="{C9BE5ECC-4947-4546-A734-6B72D8339940}" type="sibTrans" cxnId="{81D2FD95-3156-4600-9CC4-A073A74CAE68}">
      <dgm:prSet/>
      <dgm:spPr/>
      <dgm:t>
        <a:bodyPr/>
        <a:lstStyle/>
        <a:p>
          <a:endParaRPr lang="sk-SK"/>
        </a:p>
      </dgm:t>
    </dgm:pt>
    <dgm:pt modelId="{FC884EEB-D56A-4C70-B243-1043AF79947D}">
      <dgm:prSet phldrT="[Text]"/>
      <dgm:spPr/>
      <dgm:t>
        <a:bodyPr/>
        <a:lstStyle/>
        <a:p>
          <a:r>
            <a:rPr lang="sk-SK" b="1" i="1" dirty="0" smtClean="0"/>
            <a:t>Zastavené konanie * – 38 </a:t>
          </a:r>
          <a:r>
            <a:rPr lang="sk-SK" b="1" i="1" dirty="0" err="1" smtClean="0"/>
            <a:t>ŽoNFP</a:t>
          </a:r>
          <a:endParaRPr lang="sk-SK" dirty="0"/>
        </a:p>
      </dgm:t>
    </dgm:pt>
    <dgm:pt modelId="{A44639A3-B59A-46CC-8022-E8656A6D5113}" type="parTrans" cxnId="{562D339B-CD34-45D5-92CC-E5AF8BD9EE79}">
      <dgm:prSet/>
      <dgm:spPr/>
      <dgm:t>
        <a:bodyPr/>
        <a:lstStyle/>
        <a:p>
          <a:endParaRPr lang="sk-SK"/>
        </a:p>
      </dgm:t>
    </dgm:pt>
    <dgm:pt modelId="{FAC21A3B-C6E5-4597-A715-6DAEDBBEE9AA}" type="sibTrans" cxnId="{562D339B-CD34-45D5-92CC-E5AF8BD9EE79}">
      <dgm:prSet/>
      <dgm:spPr/>
      <dgm:t>
        <a:bodyPr/>
        <a:lstStyle/>
        <a:p>
          <a:endParaRPr lang="sk-SK"/>
        </a:p>
      </dgm:t>
    </dgm:pt>
    <dgm:pt modelId="{060BDE17-F4F9-4100-9706-789A62EAE8C2}">
      <dgm:prSet phldrT="[Text]"/>
      <dgm:spPr/>
      <dgm:t>
        <a:bodyPr/>
        <a:lstStyle/>
        <a:p>
          <a:r>
            <a:rPr lang="sk-SK" b="1" i="1" dirty="0" smtClean="0"/>
            <a:t>Neschválené -  11 </a:t>
          </a:r>
          <a:r>
            <a:rPr lang="sk-SK" b="1" i="1" dirty="0" err="1" smtClean="0"/>
            <a:t>ŽoNFP</a:t>
          </a:r>
          <a:r>
            <a:rPr lang="sk-SK" b="1" i="1" dirty="0" smtClean="0"/>
            <a:t>  </a:t>
          </a:r>
          <a:endParaRPr lang="sk-SK" dirty="0"/>
        </a:p>
      </dgm:t>
    </dgm:pt>
    <dgm:pt modelId="{E4172E60-0570-4612-BE05-7C13EC7D453F}" type="parTrans" cxnId="{CA4FC562-1476-4E0B-A240-10FAF0C2891C}">
      <dgm:prSet/>
      <dgm:spPr/>
      <dgm:t>
        <a:bodyPr/>
        <a:lstStyle/>
        <a:p>
          <a:endParaRPr lang="sk-SK"/>
        </a:p>
      </dgm:t>
    </dgm:pt>
    <dgm:pt modelId="{1619144F-EA9A-4503-85D3-7ABD58A96646}" type="sibTrans" cxnId="{CA4FC562-1476-4E0B-A240-10FAF0C2891C}">
      <dgm:prSet/>
      <dgm:spPr/>
      <dgm:t>
        <a:bodyPr/>
        <a:lstStyle/>
        <a:p>
          <a:endParaRPr lang="sk-SK"/>
        </a:p>
      </dgm:t>
    </dgm:pt>
    <dgm:pt modelId="{77548826-E670-4C33-8148-581C34A0D9BB}">
      <dgm:prSet phldrT="[Text]"/>
      <dgm:spPr/>
      <dgm:t>
        <a:bodyPr/>
        <a:lstStyle/>
        <a:p>
          <a:r>
            <a:rPr lang="sk-SK" b="1" i="1" dirty="0" smtClean="0"/>
            <a:t>Zásobník projektov – 17  </a:t>
          </a:r>
          <a:r>
            <a:rPr lang="sk-SK" b="1" i="1" dirty="0" err="1" smtClean="0"/>
            <a:t>ŽoNFP</a:t>
          </a:r>
          <a:r>
            <a:rPr lang="sk-SK" b="1" i="1" dirty="0" smtClean="0"/>
            <a:t> (nedostatok alokácie)</a:t>
          </a:r>
          <a:endParaRPr lang="sk-SK" dirty="0"/>
        </a:p>
      </dgm:t>
    </dgm:pt>
    <dgm:pt modelId="{AB912ED7-58B5-4E4E-98EE-9A3F0C059034}" type="parTrans" cxnId="{BE1F08A8-54B7-4AC3-AE98-A5470333D091}">
      <dgm:prSet/>
      <dgm:spPr/>
      <dgm:t>
        <a:bodyPr/>
        <a:lstStyle/>
        <a:p>
          <a:endParaRPr lang="sk-SK"/>
        </a:p>
      </dgm:t>
    </dgm:pt>
    <dgm:pt modelId="{209332FD-61F7-41D4-ABA4-A340B72C96E2}" type="sibTrans" cxnId="{BE1F08A8-54B7-4AC3-AE98-A5470333D091}">
      <dgm:prSet/>
      <dgm:spPr/>
      <dgm:t>
        <a:bodyPr/>
        <a:lstStyle/>
        <a:p>
          <a:endParaRPr lang="sk-SK"/>
        </a:p>
      </dgm:t>
    </dgm:pt>
    <dgm:pt modelId="{95CF9A0E-9177-42DF-89EC-F2FC884DE81E}">
      <dgm:prSet phldrT="[Text]"/>
      <dgm:spPr/>
      <dgm:t>
        <a:bodyPr/>
        <a:lstStyle/>
        <a:p>
          <a:r>
            <a:rPr lang="sk-SK" b="1" i="1" dirty="0" smtClean="0"/>
            <a:t>„Živé žiadosti“ prebieha konanie o </a:t>
          </a:r>
          <a:r>
            <a:rPr lang="sk-SK" b="1" i="1" dirty="0" err="1" smtClean="0"/>
            <a:t>ŽoNFP</a:t>
          </a:r>
          <a:r>
            <a:rPr lang="sk-SK" b="1" i="1" dirty="0" smtClean="0"/>
            <a:t> – 385  </a:t>
          </a:r>
          <a:r>
            <a:rPr lang="sk-SK" b="1" i="1" dirty="0" err="1" smtClean="0"/>
            <a:t>ŽoNFP</a:t>
          </a:r>
          <a:r>
            <a:rPr lang="sk-SK" b="1" i="1" dirty="0" smtClean="0"/>
            <a:t>  </a:t>
          </a:r>
          <a:endParaRPr lang="sk-SK" dirty="0"/>
        </a:p>
      </dgm:t>
    </dgm:pt>
    <dgm:pt modelId="{05652D53-3A30-4110-8C39-F885C93F3D76}" type="parTrans" cxnId="{B89CC35D-1F00-423C-991C-AD02B434642B}">
      <dgm:prSet/>
      <dgm:spPr/>
      <dgm:t>
        <a:bodyPr/>
        <a:lstStyle/>
        <a:p>
          <a:endParaRPr lang="sk-SK"/>
        </a:p>
      </dgm:t>
    </dgm:pt>
    <dgm:pt modelId="{AB969733-1DCC-487E-A1F7-EB9469A919F7}" type="sibTrans" cxnId="{B89CC35D-1F00-423C-991C-AD02B434642B}">
      <dgm:prSet/>
      <dgm:spPr/>
      <dgm:t>
        <a:bodyPr/>
        <a:lstStyle/>
        <a:p>
          <a:endParaRPr lang="sk-SK"/>
        </a:p>
      </dgm:t>
    </dgm:pt>
    <dgm:pt modelId="{E65C7792-F95F-4342-ABF2-0CF31569F603}" type="pres">
      <dgm:prSet presAssocID="{35376622-0F1D-4ACB-88A8-6D7370E4DF3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24FF8C3E-D90B-4566-B8DC-8B283B9F816F}" type="pres">
      <dgm:prSet presAssocID="{0A81C54E-E4D0-4BE5-BCD3-1AEDCE0CF678}" presName="parentLin" presStyleCnt="0"/>
      <dgm:spPr/>
    </dgm:pt>
    <dgm:pt modelId="{144A4CA6-EDC0-43C3-B842-D963A1DEBC53}" type="pres">
      <dgm:prSet presAssocID="{0A81C54E-E4D0-4BE5-BCD3-1AEDCE0CF678}" presName="parentLeftMargin" presStyleLbl="node1" presStyleIdx="0" presStyleCnt="6"/>
      <dgm:spPr/>
      <dgm:t>
        <a:bodyPr/>
        <a:lstStyle/>
        <a:p>
          <a:endParaRPr lang="sk-SK"/>
        </a:p>
      </dgm:t>
    </dgm:pt>
    <dgm:pt modelId="{2E092631-165A-4EF1-B945-65A1A65E2849}" type="pres">
      <dgm:prSet presAssocID="{0A81C54E-E4D0-4BE5-BCD3-1AEDCE0CF678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BB54287-6C94-4B0B-9B0B-77DA05B584EA}" type="pres">
      <dgm:prSet presAssocID="{0A81C54E-E4D0-4BE5-BCD3-1AEDCE0CF678}" presName="negativeSpace" presStyleCnt="0"/>
      <dgm:spPr/>
    </dgm:pt>
    <dgm:pt modelId="{713D5739-4550-4C34-A5B0-1E54401F4D33}" type="pres">
      <dgm:prSet presAssocID="{0A81C54E-E4D0-4BE5-BCD3-1AEDCE0CF678}" presName="childText" presStyleLbl="conFgAcc1" presStyleIdx="0" presStyleCnt="6">
        <dgm:presLayoutVars>
          <dgm:bulletEnabled val="1"/>
        </dgm:presLayoutVars>
      </dgm:prSet>
      <dgm:spPr/>
    </dgm:pt>
    <dgm:pt modelId="{28F0E22B-78D3-4C8A-AB50-86B71C037FF0}" type="pres">
      <dgm:prSet presAssocID="{847B999B-1FF4-4A02-A24A-E849157FCFC2}" presName="spaceBetweenRectangles" presStyleCnt="0"/>
      <dgm:spPr/>
    </dgm:pt>
    <dgm:pt modelId="{CC7D4E18-559A-4BDE-BE4C-E5347723C2C8}" type="pres">
      <dgm:prSet presAssocID="{2DE80925-E40C-49AC-8A8B-ACFBB76C058C}" presName="parentLin" presStyleCnt="0"/>
      <dgm:spPr/>
    </dgm:pt>
    <dgm:pt modelId="{4359BA73-C766-4B35-84B6-823BF52082DC}" type="pres">
      <dgm:prSet presAssocID="{2DE80925-E40C-49AC-8A8B-ACFBB76C058C}" presName="parentLeftMargin" presStyleLbl="node1" presStyleIdx="0" presStyleCnt="6"/>
      <dgm:spPr/>
      <dgm:t>
        <a:bodyPr/>
        <a:lstStyle/>
        <a:p>
          <a:endParaRPr lang="sk-SK"/>
        </a:p>
      </dgm:t>
    </dgm:pt>
    <dgm:pt modelId="{8E6E1FB1-5B47-4122-9D8C-56F2895266B8}" type="pres">
      <dgm:prSet presAssocID="{2DE80925-E40C-49AC-8A8B-ACFBB76C058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48FEEF3-8909-4DA9-B890-E9E97085924A}" type="pres">
      <dgm:prSet presAssocID="{2DE80925-E40C-49AC-8A8B-ACFBB76C058C}" presName="negativeSpace" presStyleCnt="0"/>
      <dgm:spPr/>
    </dgm:pt>
    <dgm:pt modelId="{F0C02634-E937-478A-94B4-D05B07EB2DB3}" type="pres">
      <dgm:prSet presAssocID="{2DE80925-E40C-49AC-8A8B-ACFBB76C058C}" presName="childText" presStyleLbl="conFgAcc1" presStyleIdx="1" presStyleCnt="6">
        <dgm:presLayoutVars>
          <dgm:bulletEnabled val="1"/>
        </dgm:presLayoutVars>
      </dgm:prSet>
      <dgm:spPr/>
    </dgm:pt>
    <dgm:pt modelId="{6609E3DE-66B9-4B2F-BA86-DABC5F5C41E4}" type="pres">
      <dgm:prSet presAssocID="{C9BE5ECC-4947-4546-A734-6B72D8339940}" presName="spaceBetweenRectangles" presStyleCnt="0"/>
      <dgm:spPr/>
    </dgm:pt>
    <dgm:pt modelId="{D4D8E57E-67AE-45E0-85F3-08F040A113A9}" type="pres">
      <dgm:prSet presAssocID="{77548826-E670-4C33-8148-581C34A0D9BB}" presName="parentLin" presStyleCnt="0"/>
      <dgm:spPr/>
    </dgm:pt>
    <dgm:pt modelId="{852C1437-A4AD-4C42-AAF3-039C3CAA1628}" type="pres">
      <dgm:prSet presAssocID="{77548826-E670-4C33-8148-581C34A0D9BB}" presName="parentLeftMargin" presStyleLbl="node1" presStyleIdx="1" presStyleCnt="6"/>
      <dgm:spPr/>
      <dgm:t>
        <a:bodyPr/>
        <a:lstStyle/>
        <a:p>
          <a:endParaRPr lang="sk-SK"/>
        </a:p>
      </dgm:t>
    </dgm:pt>
    <dgm:pt modelId="{A63DD2D2-331F-452D-B1FF-0287E5A68B5D}" type="pres">
      <dgm:prSet presAssocID="{77548826-E670-4C33-8148-581C34A0D9BB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312112E-2D38-43B4-AB22-2805CCFE2717}" type="pres">
      <dgm:prSet presAssocID="{77548826-E670-4C33-8148-581C34A0D9BB}" presName="negativeSpace" presStyleCnt="0"/>
      <dgm:spPr/>
    </dgm:pt>
    <dgm:pt modelId="{E10A41F8-FFDB-46AA-B4C6-B9C965BCAEAE}" type="pres">
      <dgm:prSet presAssocID="{77548826-E670-4C33-8148-581C34A0D9BB}" presName="childText" presStyleLbl="conFgAcc1" presStyleIdx="2" presStyleCnt="6">
        <dgm:presLayoutVars>
          <dgm:bulletEnabled val="1"/>
        </dgm:presLayoutVars>
      </dgm:prSet>
      <dgm:spPr/>
    </dgm:pt>
    <dgm:pt modelId="{CDC2439C-4E36-452E-9AE9-C16BE1998E45}" type="pres">
      <dgm:prSet presAssocID="{209332FD-61F7-41D4-ABA4-A340B72C96E2}" presName="spaceBetweenRectangles" presStyleCnt="0"/>
      <dgm:spPr/>
    </dgm:pt>
    <dgm:pt modelId="{BFCD4C8E-F643-41F8-826D-334272558E30}" type="pres">
      <dgm:prSet presAssocID="{95CF9A0E-9177-42DF-89EC-F2FC884DE81E}" presName="parentLin" presStyleCnt="0"/>
      <dgm:spPr/>
    </dgm:pt>
    <dgm:pt modelId="{A3B02482-4F77-4E7F-BB12-FC674EEC52DF}" type="pres">
      <dgm:prSet presAssocID="{95CF9A0E-9177-42DF-89EC-F2FC884DE81E}" presName="parentLeftMargin" presStyleLbl="node1" presStyleIdx="2" presStyleCnt="6"/>
      <dgm:spPr/>
      <dgm:t>
        <a:bodyPr/>
        <a:lstStyle/>
        <a:p>
          <a:endParaRPr lang="sk-SK"/>
        </a:p>
      </dgm:t>
    </dgm:pt>
    <dgm:pt modelId="{3C074826-AA32-43F9-8143-35C779EEC7D1}" type="pres">
      <dgm:prSet presAssocID="{95CF9A0E-9177-42DF-89EC-F2FC884DE81E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220E58A-9387-490C-88E7-BF32842DF7E3}" type="pres">
      <dgm:prSet presAssocID="{95CF9A0E-9177-42DF-89EC-F2FC884DE81E}" presName="negativeSpace" presStyleCnt="0"/>
      <dgm:spPr/>
    </dgm:pt>
    <dgm:pt modelId="{205C0C5A-463A-4A5A-99A4-555633774871}" type="pres">
      <dgm:prSet presAssocID="{95CF9A0E-9177-42DF-89EC-F2FC884DE81E}" presName="childText" presStyleLbl="conFgAcc1" presStyleIdx="3" presStyleCnt="6">
        <dgm:presLayoutVars>
          <dgm:bulletEnabled val="1"/>
        </dgm:presLayoutVars>
      </dgm:prSet>
      <dgm:spPr/>
    </dgm:pt>
    <dgm:pt modelId="{BA9190D1-2474-46B2-9130-3530A73641EB}" type="pres">
      <dgm:prSet presAssocID="{AB969733-1DCC-487E-A1F7-EB9469A919F7}" presName="spaceBetweenRectangles" presStyleCnt="0"/>
      <dgm:spPr/>
    </dgm:pt>
    <dgm:pt modelId="{B900F904-3AD3-46A7-BA30-F154369C15D7}" type="pres">
      <dgm:prSet presAssocID="{FC884EEB-D56A-4C70-B243-1043AF79947D}" presName="parentLin" presStyleCnt="0"/>
      <dgm:spPr/>
    </dgm:pt>
    <dgm:pt modelId="{96848618-5B80-4E93-8912-5DD891E8E464}" type="pres">
      <dgm:prSet presAssocID="{FC884EEB-D56A-4C70-B243-1043AF79947D}" presName="parentLeftMargin" presStyleLbl="node1" presStyleIdx="3" presStyleCnt="6"/>
      <dgm:spPr/>
      <dgm:t>
        <a:bodyPr/>
        <a:lstStyle/>
        <a:p>
          <a:endParaRPr lang="sk-SK"/>
        </a:p>
      </dgm:t>
    </dgm:pt>
    <dgm:pt modelId="{D31F00B7-2356-4433-87BF-8863274EAE80}" type="pres">
      <dgm:prSet presAssocID="{FC884EEB-D56A-4C70-B243-1043AF79947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17CBD3E-84A5-4A73-BCC4-6C9CD0CBF67E}" type="pres">
      <dgm:prSet presAssocID="{FC884EEB-D56A-4C70-B243-1043AF79947D}" presName="negativeSpace" presStyleCnt="0"/>
      <dgm:spPr/>
    </dgm:pt>
    <dgm:pt modelId="{E964FFD5-6D04-4BAB-B7B9-456F670791E1}" type="pres">
      <dgm:prSet presAssocID="{FC884EEB-D56A-4C70-B243-1043AF79947D}" presName="childText" presStyleLbl="conFgAcc1" presStyleIdx="4" presStyleCnt="6">
        <dgm:presLayoutVars>
          <dgm:bulletEnabled val="1"/>
        </dgm:presLayoutVars>
      </dgm:prSet>
      <dgm:spPr/>
    </dgm:pt>
    <dgm:pt modelId="{2E322CCA-568E-4A26-9070-297D750F78FF}" type="pres">
      <dgm:prSet presAssocID="{FAC21A3B-C6E5-4597-A715-6DAEDBBEE9AA}" presName="spaceBetweenRectangles" presStyleCnt="0"/>
      <dgm:spPr/>
    </dgm:pt>
    <dgm:pt modelId="{91DD2822-1006-4715-A7EA-1BEBBA28BBF3}" type="pres">
      <dgm:prSet presAssocID="{060BDE17-F4F9-4100-9706-789A62EAE8C2}" presName="parentLin" presStyleCnt="0"/>
      <dgm:spPr/>
    </dgm:pt>
    <dgm:pt modelId="{6DA15CA8-E5BF-4D03-BD59-223A09308800}" type="pres">
      <dgm:prSet presAssocID="{060BDE17-F4F9-4100-9706-789A62EAE8C2}" presName="parentLeftMargin" presStyleLbl="node1" presStyleIdx="4" presStyleCnt="6"/>
      <dgm:spPr/>
      <dgm:t>
        <a:bodyPr/>
        <a:lstStyle/>
        <a:p>
          <a:endParaRPr lang="sk-SK"/>
        </a:p>
      </dgm:t>
    </dgm:pt>
    <dgm:pt modelId="{94C2A221-B042-45E0-9C2B-2279379C37B2}" type="pres">
      <dgm:prSet presAssocID="{060BDE17-F4F9-4100-9706-789A62EAE8C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7250317-B7A6-4B5A-836F-D1E98B0F7F5A}" type="pres">
      <dgm:prSet presAssocID="{060BDE17-F4F9-4100-9706-789A62EAE8C2}" presName="negativeSpace" presStyleCnt="0"/>
      <dgm:spPr/>
    </dgm:pt>
    <dgm:pt modelId="{A67A6AA9-E4D3-410F-B203-FFCF48A59571}" type="pres">
      <dgm:prSet presAssocID="{060BDE17-F4F9-4100-9706-789A62EAE8C2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B2200C45-C3A5-4BA2-81A4-348BB249E53A}" type="presOf" srcId="{77548826-E670-4C33-8148-581C34A0D9BB}" destId="{A63DD2D2-331F-452D-B1FF-0287E5A68B5D}" srcOrd="1" destOrd="0" presId="urn:microsoft.com/office/officeart/2005/8/layout/list1"/>
    <dgm:cxn modelId="{FA7B9CDF-2EB9-4B2E-B4D3-99E32BF0FA82}" type="presOf" srcId="{0A81C54E-E4D0-4BE5-BCD3-1AEDCE0CF678}" destId="{2E092631-165A-4EF1-B945-65A1A65E2849}" srcOrd="1" destOrd="0" presId="urn:microsoft.com/office/officeart/2005/8/layout/list1"/>
    <dgm:cxn modelId="{CA4FC562-1476-4E0B-A240-10FAF0C2891C}" srcId="{35376622-0F1D-4ACB-88A8-6D7370E4DF3E}" destId="{060BDE17-F4F9-4100-9706-789A62EAE8C2}" srcOrd="5" destOrd="0" parTransId="{E4172E60-0570-4612-BE05-7C13EC7D453F}" sibTransId="{1619144F-EA9A-4503-85D3-7ABD58A96646}"/>
    <dgm:cxn modelId="{BFF9E72D-E5C0-4563-9A23-BDF9D365773F}" type="presOf" srcId="{2DE80925-E40C-49AC-8A8B-ACFBB76C058C}" destId="{4359BA73-C766-4B35-84B6-823BF52082DC}" srcOrd="0" destOrd="0" presId="urn:microsoft.com/office/officeart/2005/8/layout/list1"/>
    <dgm:cxn modelId="{EF44155E-9A88-440C-9136-9CB7AF4988C3}" type="presOf" srcId="{35376622-0F1D-4ACB-88A8-6D7370E4DF3E}" destId="{E65C7792-F95F-4342-ABF2-0CF31569F603}" srcOrd="0" destOrd="0" presId="urn:microsoft.com/office/officeart/2005/8/layout/list1"/>
    <dgm:cxn modelId="{EAFC9DEC-D279-41B4-ACCA-7BB446755CFE}" type="presOf" srcId="{2DE80925-E40C-49AC-8A8B-ACFBB76C058C}" destId="{8E6E1FB1-5B47-4122-9D8C-56F2895266B8}" srcOrd="1" destOrd="0" presId="urn:microsoft.com/office/officeart/2005/8/layout/list1"/>
    <dgm:cxn modelId="{562D339B-CD34-45D5-92CC-E5AF8BD9EE79}" srcId="{35376622-0F1D-4ACB-88A8-6D7370E4DF3E}" destId="{FC884EEB-D56A-4C70-B243-1043AF79947D}" srcOrd="4" destOrd="0" parTransId="{A44639A3-B59A-46CC-8022-E8656A6D5113}" sibTransId="{FAC21A3B-C6E5-4597-A715-6DAEDBBEE9AA}"/>
    <dgm:cxn modelId="{16D980BB-F4D0-4919-A566-29CB639FB008}" type="presOf" srcId="{060BDE17-F4F9-4100-9706-789A62EAE8C2}" destId="{6DA15CA8-E5BF-4D03-BD59-223A09308800}" srcOrd="0" destOrd="0" presId="urn:microsoft.com/office/officeart/2005/8/layout/list1"/>
    <dgm:cxn modelId="{B89CC35D-1F00-423C-991C-AD02B434642B}" srcId="{35376622-0F1D-4ACB-88A8-6D7370E4DF3E}" destId="{95CF9A0E-9177-42DF-89EC-F2FC884DE81E}" srcOrd="3" destOrd="0" parTransId="{05652D53-3A30-4110-8C39-F885C93F3D76}" sibTransId="{AB969733-1DCC-487E-A1F7-EB9469A919F7}"/>
    <dgm:cxn modelId="{298C0046-6DB8-4F0C-BB94-527B3342BFC0}" type="presOf" srcId="{060BDE17-F4F9-4100-9706-789A62EAE8C2}" destId="{94C2A221-B042-45E0-9C2B-2279379C37B2}" srcOrd="1" destOrd="0" presId="urn:microsoft.com/office/officeart/2005/8/layout/list1"/>
    <dgm:cxn modelId="{77C33A3A-BB6B-4A86-84EF-CE531DB95D73}" type="presOf" srcId="{77548826-E670-4C33-8148-581C34A0D9BB}" destId="{852C1437-A4AD-4C42-AAF3-039C3CAA1628}" srcOrd="0" destOrd="0" presId="urn:microsoft.com/office/officeart/2005/8/layout/list1"/>
    <dgm:cxn modelId="{C53330EE-416B-4440-9437-83A169C3B867}" srcId="{35376622-0F1D-4ACB-88A8-6D7370E4DF3E}" destId="{0A81C54E-E4D0-4BE5-BCD3-1AEDCE0CF678}" srcOrd="0" destOrd="0" parTransId="{9DF91FB8-4515-4B53-816E-EFC8E8C59858}" sibTransId="{847B999B-1FF4-4A02-A24A-E849157FCFC2}"/>
    <dgm:cxn modelId="{81D2FD95-3156-4600-9CC4-A073A74CAE68}" srcId="{35376622-0F1D-4ACB-88A8-6D7370E4DF3E}" destId="{2DE80925-E40C-49AC-8A8B-ACFBB76C058C}" srcOrd="1" destOrd="0" parTransId="{68F98B08-6366-42BE-907C-8AEE34B50D02}" sibTransId="{C9BE5ECC-4947-4546-A734-6B72D8339940}"/>
    <dgm:cxn modelId="{8D53A9B4-1D0F-48B9-B04D-6DFB1892DBE3}" type="presOf" srcId="{FC884EEB-D56A-4C70-B243-1043AF79947D}" destId="{96848618-5B80-4E93-8912-5DD891E8E464}" srcOrd="0" destOrd="0" presId="urn:microsoft.com/office/officeart/2005/8/layout/list1"/>
    <dgm:cxn modelId="{CC8ED96E-02B0-4AFC-858D-AE0B0361A1A6}" type="presOf" srcId="{95CF9A0E-9177-42DF-89EC-F2FC884DE81E}" destId="{3C074826-AA32-43F9-8143-35C779EEC7D1}" srcOrd="1" destOrd="0" presId="urn:microsoft.com/office/officeart/2005/8/layout/list1"/>
    <dgm:cxn modelId="{A9D7DA6B-0063-4DB8-9A3D-02351105A597}" type="presOf" srcId="{FC884EEB-D56A-4C70-B243-1043AF79947D}" destId="{D31F00B7-2356-4433-87BF-8863274EAE80}" srcOrd="1" destOrd="0" presId="urn:microsoft.com/office/officeart/2005/8/layout/list1"/>
    <dgm:cxn modelId="{BE1F08A8-54B7-4AC3-AE98-A5470333D091}" srcId="{35376622-0F1D-4ACB-88A8-6D7370E4DF3E}" destId="{77548826-E670-4C33-8148-581C34A0D9BB}" srcOrd="2" destOrd="0" parTransId="{AB912ED7-58B5-4E4E-98EE-9A3F0C059034}" sibTransId="{209332FD-61F7-41D4-ABA4-A340B72C96E2}"/>
    <dgm:cxn modelId="{669A8B38-4AAA-4873-BCA6-79B63C62D785}" type="presOf" srcId="{95CF9A0E-9177-42DF-89EC-F2FC884DE81E}" destId="{A3B02482-4F77-4E7F-BB12-FC674EEC52DF}" srcOrd="0" destOrd="0" presId="urn:microsoft.com/office/officeart/2005/8/layout/list1"/>
    <dgm:cxn modelId="{A0EA406B-F85D-484C-A2A9-6753E7DD0A0A}" type="presOf" srcId="{0A81C54E-E4D0-4BE5-BCD3-1AEDCE0CF678}" destId="{144A4CA6-EDC0-43C3-B842-D963A1DEBC53}" srcOrd="0" destOrd="0" presId="urn:microsoft.com/office/officeart/2005/8/layout/list1"/>
    <dgm:cxn modelId="{60150AE5-7B32-40EB-BDA9-2DE6E356AD5B}" type="presParOf" srcId="{E65C7792-F95F-4342-ABF2-0CF31569F603}" destId="{24FF8C3E-D90B-4566-B8DC-8B283B9F816F}" srcOrd="0" destOrd="0" presId="urn:microsoft.com/office/officeart/2005/8/layout/list1"/>
    <dgm:cxn modelId="{73AE4583-6104-4660-B1BF-4573B3CE0369}" type="presParOf" srcId="{24FF8C3E-D90B-4566-B8DC-8B283B9F816F}" destId="{144A4CA6-EDC0-43C3-B842-D963A1DEBC53}" srcOrd="0" destOrd="0" presId="urn:microsoft.com/office/officeart/2005/8/layout/list1"/>
    <dgm:cxn modelId="{E568C1D1-B2A3-4B1A-BA50-216FABBBF4B2}" type="presParOf" srcId="{24FF8C3E-D90B-4566-B8DC-8B283B9F816F}" destId="{2E092631-165A-4EF1-B945-65A1A65E2849}" srcOrd="1" destOrd="0" presId="urn:microsoft.com/office/officeart/2005/8/layout/list1"/>
    <dgm:cxn modelId="{D6E0FE81-3EC2-4777-9B27-175E84707033}" type="presParOf" srcId="{E65C7792-F95F-4342-ABF2-0CF31569F603}" destId="{3BB54287-6C94-4B0B-9B0B-77DA05B584EA}" srcOrd="1" destOrd="0" presId="urn:microsoft.com/office/officeart/2005/8/layout/list1"/>
    <dgm:cxn modelId="{74EE1A57-3C64-4AD8-8D62-A1340DE7F387}" type="presParOf" srcId="{E65C7792-F95F-4342-ABF2-0CF31569F603}" destId="{713D5739-4550-4C34-A5B0-1E54401F4D33}" srcOrd="2" destOrd="0" presId="urn:microsoft.com/office/officeart/2005/8/layout/list1"/>
    <dgm:cxn modelId="{C093F8CD-B7F3-4A07-8BC5-588E0CE94EDD}" type="presParOf" srcId="{E65C7792-F95F-4342-ABF2-0CF31569F603}" destId="{28F0E22B-78D3-4C8A-AB50-86B71C037FF0}" srcOrd="3" destOrd="0" presId="urn:microsoft.com/office/officeart/2005/8/layout/list1"/>
    <dgm:cxn modelId="{9CEAA9D1-73CF-4142-A6B7-186CF100F8E5}" type="presParOf" srcId="{E65C7792-F95F-4342-ABF2-0CF31569F603}" destId="{CC7D4E18-559A-4BDE-BE4C-E5347723C2C8}" srcOrd="4" destOrd="0" presId="urn:microsoft.com/office/officeart/2005/8/layout/list1"/>
    <dgm:cxn modelId="{D8C7D40B-01F1-4D92-80E6-6AA200459A64}" type="presParOf" srcId="{CC7D4E18-559A-4BDE-BE4C-E5347723C2C8}" destId="{4359BA73-C766-4B35-84B6-823BF52082DC}" srcOrd="0" destOrd="0" presId="urn:microsoft.com/office/officeart/2005/8/layout/list1"/>
    <dgm:cxn modelId="{A1E28F2F-2E76-499D-9CEA-E9666C55DF68}" type="presParOf" srcId="{CC7D4E18-559A-4BDE-BE4C-E5347723C2C8}" destId="{8E6E1FB1-5B47-4122-9D8C-56F2895266B8}" srcOrd="1" destOrd="0" presId="urn:microsoft.com/office/officeart/2005/8/layout/list1"/>
    <dgm:cxn modelId="{AD294F12-75D4-4C18-BD1A-1369CB1AC1DF}" type="presParOf" srcId="{E65C7792-F95F-4342-ABF2-0CF31569F603}" destId="{548FEEF3-8909-4DA9-B890-E9E97085924A}" srcOrd="5" destOrd="0" presId="urn:microsoft.com/office/officeart/2005/8/layout/list1"/>
    <dgm:cxn modelId="{9521DA52-0DCF-4F2E-91A8-958477E54E36}" type="presParOf" srcId="{E65C7792-F95F-4342-ABF2-0CF31569F603}" destId="{F0C02634-E937-478A-94B4-D05B07EB2DB3}" srcOrd="6" destOrd="0" presId="urn:microsoft.com/office/officeart/2005/8/layout/list1"/>
    <dgm:cxn modelId="{20DAECC0-F0D7-47AD-A19A-3DA62023B492}" type="presParOf" srcId="{E65C7792-F95F-4342-ABF2-0CF31569F603}" destId="{6609E3DE-66B9-4B2F-BA86-DABC5F5C41E4}" srcOrd="7" destOrd="0" presId="urn:microsoft.com/office/officeart/2005/8/layout/list1"/>
    <dgm:cxn modelId="{69C154AA-7E90-4237-BF30-217C44CFE146}" type="presParOf" srcId="{E65C7792-F95F-4342-ABF2-0CF31569F603}" destId="{D4D8E57E-67AE-45E0-85F3-08F040A113A9}" srcOrd="8" destOrd="0" presId="urn:microsoft.com/office/officeart/2005/8/layout/list1"/>
    <dgm:cxn modelId="{95AE3625-0FCE-46AC-AC92-6E44F0BDA928}" type="presParOf" srcId="{D4D8E57E-67AE-45E0-85F3-08F040A113A9}" destId="{852C1437-A4AD-4C42-AAF3-039C3CAA1628}" srcOrd="0" destOrd="0" presId="urn:microsoft.com/office/officeart/2005/8/layout/list1"/>
    <dgm:cxn modelId="{335B2DF6-DD2F-419B-AE9E-47ACE33A2C94}" type="presParOf" srcId="{D4D8E57E-67AE-45E0-85F3-08F040A113A9}" destId="{A63DD2D2-331F-452D-B1FF-0287E5A68B5D}" srcOrd="1" destOrd="0" presId="urn:microsoft.com/office/officeart/2005/8/layout/list1"/>
    <dgm:cxn modelId="{A76E3D67-6E57-4D26-A131-9CA367B3A316}" type="presParOf" srcId="{E65C7792-F95F-4342-ABF2-0CF31569F603}" destId="{E312112E-2D38-43B4-AB22-2805CCFE2717}" srcOrd="9" destOrd="0" presId="urn:microsoft.com/office/officeart/2005/8/layout/list1"/>
    <dgm:cxn modelId="{FB25B777-02C4-4915-B0E7-6626A4C08752}" type="presParOf" srcId="{E65C7792-F95F-4342-ABF2-0CF31569F603}" destId="{E10A41F8-FFDB-46AA-B4C6-B9C965BCAEAE}" srcOrd="10" destOrd="0" presId="urn:microsoft.com/office/officeart/2005/8/layout/list1"/>
    <dgm:cxn modelId="{DEC9FEFD-7440-453E-A907-010ED9418317}" type="presParOf" srcId="{E65C7792-F95F-4342-ABF2-0CF31569F603}" destId="{CDC2439C-4E36-452E-9AE9-C16BE1998E45}" srcOrd="11" destOrd="0" presId="urn:microsoft.com/office/officeart/2005/8/layout/list1"/>
    <dgm:cxn modelId="{D02FD68B-427C-46F7-B65F-8A50627E5065}" type="presParOf" srcId="{E65C7792-F95F-4342-ABF2-0CF31569F603}" destId="{BFCD4C8E-F643-41F8-826D-334272558E30}" srcOrd="12" destOrd="0" presId="urn:microsoft.com/office/officeart/2005/8/layout/list1"/>
    <dgm:cxn modelId="{8731F87E-E519-4D3A-B90E-F6CB446D30F7}" type="presParOf" srcId="{BFCD4C8E-F643-41F8-826D-334272558E30}" destId="{A3B02482-4F77-4E7F-BB12-FC674EEC52DF}" srcOrd="0" destOrd="0" presId="urn:microsoft.com/office/officeart/2005/8/layout/list1"/>
    <dgm:cxn modelId="{F45E9230-9F63-4B0E-B4A2-A88E76A8C86D}" type="presParOf" srcId="{BFCD4C8E-F643-41F8-826D-334272558E30}" destId="{3C074826-AA32-43F9-8143-35C779EEC7D1}" srcOrd="1" destOrd="0" presId="urn:microsoft.com/office/officeart/2005/8/layout/list1"/>
    <dgm:cxn modelId="{DD7D523A-6C64-4593-87AA-C43BCB547C6D}" type="presParOf" srcId="{E65C7792-F95F-4342-ABF2-0CF31569F603}" destId="{8220E58A-9387-490C-88E7-BF32842DF7E3}" srcOrd="13" destOrd="0" presId="urn:microsoft.com/office/officeart/2005/8/layout/list1"/>
    <dgm:cxn modelId="{836EE197-CF9F-4236-8A1F-11A680FAC7A2}" type="presParOf" srcId="{E65C7792-F95F-4342-ABF2-0CF31569F603}" destId="{205C0C5A-463A-4A5A-99A4-555633774871}" srcOrd="14" destOrd="0" presId="urn:microsoft.com/office/officeart/2005/8/layout/list1"/>
    <dgm:cxn modelId="{85F1BF11-F6F4-457B-8FAD-14904D80F346}" type="presParOf" srcId="{E65C7792-F95F-4342-ABF2-0CF31569F603}" destId="{BA9190D1-2474-46B2-9130-3530A73641EB}" srcOrd="15" destOrd="0" presId="urn:microsoft.com/office/officeart/2005/8/layout/list1"/>
    <dgm:cxn modelId="{933EE70D-892F-4AC4-BD4B-0C8853A70D92}" type="presParOf" srcId="{E65C7792-F95F-4342-ABF2-0CF31569F603}" destId="{B900F904-3AD3-46A7-BA30-F154369C15D7}" srcOrd="16" destOrd="0" presId="urn:microsoft.com/office/officeart/2005/8/layout/list1"/>
    <dgm:cxn modelId="{DFAD87F1-97B0-4579-8A22-1B13F1C0110C}" type="presParOf" srcId="{B900F904-3AD3-46A7-BA30-F154369C15D7}" destId="{96848618-5B80-4E93-8912-5DD891E8E464}" srcOrd="0" destOrd="0" presId="urn:microsoft.com/office/officeart/2005/8/layout/list1"/>
    <dgm:cxn modelId="{E06A82CC-2783-459E-803C-4F755D415316}" type="presParOf" srcId="{B900F904-3AD3-46A7-BA30-F154369C15D7}" destId="{D31F00B7-2356-4433-87BF-8863274EAE80}" srcOrd="1" destOrd="0" presId="urn:microsoft.com/office/officeart/2005/8/layout/list1"/>
    <dgm:cxn modelId="{C073C4C4-6D3F-473F-B45D-57ABC1CF227D}" type="presParOf" srcId="{E65C7792-F95F-4342-ABF2-0CF31569F603}" destId="{317CBD3E-84A5-4A73-BCC4-6C9CD0CBF67E}" srcOrd="17" destOrd="0" presId="urn:microsoft.com/office/officeart/2005/8/layout/list1"/>
    <dgm:cxn modelId="{5685433E-2C89-4D41-AD7E-5C0AD2488700}" type="presParOf" srcId="{E65C7792-F95F-4342-ABF2-0CF31569F603}" destId="{E964FFD5-6D04-4BAB-B7B9-456F670791E1}" srcOrd="18" destOrd="0" presId="urn:microsoft.com/office/officeart/2005/8/layout/list1"/>
    <dgm:cxn modelId="{9BB795E8-437C-4667-8F84-5B47CCC3E3D6}" type="presParOf" srcId="{E65C7792-F95F-4342-ABF2-0CF31569F603}" destId="{2E322CCA-568E-4A26-9070-297D750F78FF}" srcOrd="19" destOrd="0" presId="urn:microsoft.com/office/officeart/2005/8/layout/list1"/>
    <dgm:cxn modelId="{E84F13B0-F184-4813-864D-4095BA50628C}" type="presParOf" srcId="{E65C7792-F95F-4342-ABF2-0CF31569F603}" destId="{91DD2822-1006-4715-A7EA-1BEBBA28BBF3}" srcOrd="20" destOrd="0" presId="urn:microsoft.com/office/officeart/2005/8/layout/list1"/>
    <dgm:cxn modelId="{3F9C4022-4BA5-4951-B582-87AE682A00D7}" type="presParOf" srcId="{91DD2822-1006-4715-A7EA-1BEBBA28BBF3}" destId="{6DA15CA8-E5BF-4D03-BD59-223A09308800}" srcOrd="0" destOrd="0" presId="urn:microsoft.com/office/officeart/2005/8/layout/list1"/>
    <dgm:cxn modelId="{CDB55E82-AE15-4FD1-BA73-5E1C91A6F776}" type="presParOf" srcId="{91DD2822-1006-4715-A7EA-1BEBBA28BBF3}" destId="{94C2A221-B042-45E0-9C2B-2279379C37B2}" srcOrd="1" destOrd="0" presId="urn:microsoft.com/office/officeart/2005/8/layout/list1"/>
    <dgm:cxn modelId="{0504BA47-D3F1-437F-ACA7-B7652B8FC159}" type="presParOf" srcId="{E65C7792-F95F-4342-ABF2-0CF31569F603}" destId="{67250317-B7A6-4B5A-836F-D1E98B0F7F5A}" srcOrd="21" destOrd="0" presId="urn:microsoft.com/office/officeart/2005/8/layout/list1"/>
    <dgm:cxn modelId="{21174BCC-FCAF-444B-888D-3D7909C89BD4}" type="presParOf" srcId="{E65C7792-F95F-4342-ABF2-0CF31569F603}" destId="{A67A6AA9-E4D3-410F-B203-FFCF48A5957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3D5739-4550-4C34-A5B0-1E54401F4D33}">
      <dsp:nvSpPr>
        <dsp:cNvPr id="0" name=""/>
        <dsp:cNvSpPr/>
      </dsp:nvSpPr>
      <dsp:spPr>
        <a:xfrm>
          <a:off x="0" y="294143"/>
          <a:ext cx="8568952" cy="327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092631-165A-4EF1-B945-65A1A65E2849}">
      <dsp:nvSpPr>
        <dsp:cNvPr id="0" name=""/>
        <dsp:cNvSpPr/>
      </dsp:nvSpPr>
      <dsp:spPr>
        <a:xfrm>
          <a:off x="428447" y="102263"/>
          <a:ext cx="5998266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300" b="1" i="1" kern="1200" dirty="0" smtClean="0"/>
            <a:t>Predložené –502 </a:t>
          </a:r>
          <a:r>
            <a:rPr lang="sk-SK" sz="1300" b="1" i="1" kern="1200" dirty="0" err="1" smtClean="0"/>
            <a:t>ŽoNFP</a:t>
          </a:r>
          <a:r>
            <a:rPr lang="sk-SK" sz="1300" b="1" i="1" kern="1200" dirty="0" smtClean="0"/>
            <a:t>  </a:t>
          </a:r>
          <a:endParaRPr lang="sk-SK" sz="1300" b="1" i="1" kern="1200" dirty="0"/>
        </a:p>
      </dsp:txBody>
      <dsp:txXfrm>
        <a:off x="447181" y="120997"/>
        <a:ext cx="5960798" cy="346292"/>
      </dsp:txXfrm>
    </dsp:sp>
    <dsp:sp modelId="{F0C02634-E937-478A-94B4-D05B07EB2DB3}">
      <dsp:nvSpPr>
        <dsp:cNvPr id="0" name=""/>
        <dsp:cNvSpPr/>
      </dsp:nvSpPr>
      <dsp:spPr>
        <a:xfrm>
          <a:off x="0" y="883824"/>
          <a:ext cx="8568952" cy="327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E1FB1-5B47-4122-9D8C-56F2895266B8}">
      <dsp:nvSpPr>
        <dsp:cNvPr id="0" name=""/>
        <dsp:cNvSpPr/>
      </dsp:nvSpPr>
      <dsp:spPr>
        <a:xfrm>
          <a:off x="428447" y="691944"/>
          <a:ext cx="5998266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300" b="1" i="1" kern="1200" dirty="0" smtClean="0"/>
            <a:t>Schválené – 51  </a:t>
          </a:r>
          <a:r>
            <a:rPr lang="sk-SK" sz="1300" b="1" i="1" kern="1200" dirty="0" err="1" smtClean="0"/>
            <a:t>ŽoNFP</a:t>
          </a:r>
          <a:endParaRPr lang="sk-SK" sz="1300" kern="1200" dirty="0"/>
        </a:p>
      </dsp:txBody>
      <dsp:txXfrm>
        <a:off x="447181" y="710678"/>
        <a:ext cx="5960798" cy="346292"/>
      </dsp:txXfrm>
    </dsp:sp>
    <dsp:sp modelId="{E10A41F8-FFDB-46AA-B4C6-B9C965BCAEAE}">
      <dsp:nvSpPr>
        <dsp:cNvPr id="0" name=""/>
        <dsp:cNvSpPr/>
      </dsp:nvSpPr>
      <dsp:spPr>
        <a:xfrm>
          <a:off x="0" y="1473504"/>
          <a:ext cx="8568952" cy="327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3DD2D2-331F-452D-B1FF-0287E5A68B5D}">
      <dsp:nvSpPr>
        <dsp:cNvPr id="0" name=""/>
        <dsp:cNvSpPr/>
      </dsp:nvSpPr>
      <dsp:spPr>
        <a:xfrm>
          <a:off x="428447" y="1281624"/>
          <a:ext cx="5998266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300" b="1" i="1" kern="1200" dirty="0" smtClean="0"/>
            <a:t>Zásobník projektov – 17  </a:t>
          </a:r>
          <a:r>
            <a:rPr lang="sk-SK" sz="1300" b="1" i="1" kern="1200" dirty="0" err="1" smtClean="0"/>
            <a:t>ŽoNFP</a:t>
          </a:r>
          <a:r>
            <a:rPr lang="sk-SK" sz="1300" b="1" i="1" kern="1200" dirty="0" smtClean="0"/>
            <a:t> (nedostatok alokácie)</a:t>
          </a:r>
          <a:endParaRPr lang="sk-SK" sz="1300" kern="1200" dirty="0"/>
        </a:p>
      </dsp:txBody>
      <dsp:txXfrm>
        <a:off x="447181" y="1300358"/>
        <a:ext cx="5960798" cy="346292"/>
      </dsp:txXfrm>
    </dsp:sp>
    <dsp:sp modelId="{205C0C5A-463A-4A5A-99A4-555633774871}">
      <dsp:nvSpPr>
        <dsp:cNvPr id="0" name=""/>
        <dsp:cNvSpPr/>
      </dsp:nvSpPr>
      <dsp:spPr>
        <a:xfrm>
          <a:off x="0" y="2063184"/>
          <a:ext cx="8568952" cy="327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074826-AA32-43F9-8143-35C779EEC7D1}">
      <dsp:nvSpPr>
        <dsp:cNvPr id="0" name=""/>
        <dsp:cNvSpPr/>
      </dsp:nvSpPr>
      <dsp:spPr>
        <a:xfrm>
          <a:off x="428447" y="1871304"/>
          <a:ext cx="5998266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300" b="1" i="1" kern="1200" dirty="0" smtClean="0"/>
            <a:t>„Živé žiadosti“ prebieha konanie o </a:t>
          </a:r>
          <a:r>
            <a:rPr lang="sk-SK" sz="1300" b="1" i="1" kern="1200" dirty="0" err="1" smtClean="0"/>
            <a:t>ŽoNFP</a:t>
          </a:r>
          <a:r>
            <a:rPr lang="sk-SK" sz="1300" b="1" i="1" kern="1200" dirty="0" smtClean="0"/>
            <a:t> – 385  </a:t>
          </a:r>
          <a:r>
            <a:rPr lang="sk-SK" sz="1300" b="1" i="1" kern="1200" dirty="0" err="1" smtClean="0"/>
            <a:t>ŽoNFP</a:t>
          </a:r>
          <a:r>
            <a:rPr lang="sk-SK" sz="1300" b="1" i="1" kern="1200" dirty="0" smtClean="0"/>
            <a:t>  </a:t>
          </a:r>
          <a:endParaRPr lang="sk-SK" sz="1300" kern="1200" dirty="0"/>
        </a:p>
      </dsp:txBody>
      <dsp:txXfrm>
        <a:off x="447181" y="1890038"/>
        <a:ext cx="5960798" cy="346292"/>
      </dsp:txXfrm>
    </dsp:sp>
    <dsp:sp modelId="{E964FFD5-6D04-4BAB-B7B9-456F670791E1}">
      <dsp:nvSpPr>
        <dsp:cNvPr id="0" name=""/>
        <dsp:cNvSpPr/>
      </dsp:nvSpPr>
      <dsp:spPr>
        <a:xfrm>
          <a:off x="0" y="2652864"/>
          <a:ext cx="8568952" cy="327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1F00B7-2356-4433-87BF-8863274EAE80}">
      <dsp:nvSpPr>
        <dsp:cNvPr id="0" name=""/>
        <dsp:cNvSpPr/>
      </dsp:nvSpPr>
      <dsp:spPr>
        <a:xfrm>
          <a:off x="428447" y="2460984"/>
          <a:ext cx="5998266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300" b="1" i="1" kern="1200" dirty="0" smtClean="0"/>
            <a:t>Zastavené konanie * – 38 </a:t>
          </a:r>
          <a:r>
            <a:rPr lang="sk-SK" sz="1300" b="1" i="1" kern="1200" dirty="0" err="1" smtClean="0"/>
            <a:t>ŽoNFP</a:t>
          </a:r>
          <a:endParaRPr lang="sk-SK" sz="1300" kern="1200" dirty="0"/>
        </a:p>
      </dsp:txBody>
      <dsp:txXfrm>
        <a:off x="447181" y="2479718"/>
        <a:ext cx="5960798" cy="346292"/>
      </dsp:txXfrm>
    </dsp:sp>
    <dsp:sp modelId="{A67A6AA9-E4D3-410F-B203-FFCF48A59571}">
      <dsp:nvSpPr>
        <dsp:cNvPr id="0" name=""/>
        <dsp:cNvSpPr/>
      </dsp:nvSpPr>
      <dsp:spPr>
        <a:xfrm>
          <a:off x="0" y="3242544"/>
          <a:ext cx="8568952" cy="32760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C2A221-B042-45E0-9C2B-2279379C37B2}">
      <dsp:nvSpPr>
        <dsp:cNvPr id="0" name=""/>
        <dsp:cNvSpPr/>
      </dsp:nvSpPr>
      <dsp:spPr>
        <a:xfrm>
          <a:off x="428447" y="3050664"/>
          <a:ext cx="5998266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6720" tIns="0" rIns="22672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300" b="1" i="1" kern="1200" dirty="0" smtClean="0"/>
            <a:t>Neschválené -  11 </a:t>
          </a:r>
          <a:r>
            <a:rPr lang="sk-SK" sz="1300" b="1" i="1" kern="1200" dirty="0" err="1" smtClean="0"/>
            <a:t>ŽoNFP</a:t>
          </a:r>
          <a:r>
            <a:rPr lang="sk-SK" sz="1300" b="1" i="1" kern="1200" dirty="0" smtClean="0"/>
            <a:t>  </a:t>
          </a:r>
          <a:endParaRPr lang="sk-SK" sz="1300" kern="1200" dirty="0"/>
        </a:p>
      </dsp:txBody>
      <dsp:txXfrm>
        <a:off x="447181" y="3069398"/>
        <a:ext cx="5960798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4EE76-0FC3-45E4-B626-88C69E0C8B75}" type="datetimeFigureOut">
              <a:rPr lang="sk-SK" smtClean="0"/>
              <a:t>28. 4. 2016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2968F-5620-40CD-9100-29BAD38CB80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01855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24B8A-AE34-49A6-94C8-8D56AC5A7121}" type="datetimeFigureOut">
              <a:rPr lang="sk-SK" smtClean="0"/>
              <a:t>28. 4. 2016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4493F-43F8-4E9B-9771-B38D08ECDEF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181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971600" y="648191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F97D0C-7238-4109-A26B-BD75EB33D0D4}" type="slidenum">
              <a:rPr lang="sk-SK" smtClean="0">
                <a:solidFill>
                  <a:prstClr val="black"/>
                </a:solidFill>
              </a:rPr>
              <a:pPr/>
              <a:t>‹#›</a:t>
            </a:fld>
            <a:endParaRPr lang="sk-SK">
              <a:solidFill>
                <a:prstClr val="black"/>
              </a:solidFill>
            </a:endParaRPr>
          </a:p>
        </p:txBody>
      </p:sp>
      <p:pic>
        <p:nvPicPr>
          <p:cNvPr id="12" name="Picture 4" descr="krivkaRA.jpg"/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13" name="Rectangle 3"/>
          <p:cNvSpPr/>
          <p:nvPr userDrawn="1"/>
        </p:nvSpPr>
        <p:spPr>
          <a:xfrm>
            <a:off x="1331640" y="5373216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MINISTERSTVO ŽIVOTNÉHO PROSTREDIA SR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Sekcia enviromentálnych programov a projektov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Riadiaci orgán pre Operačný program Kvalita životného prostredia 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Nám.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Ľud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ovíta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Štúra 1, 812 35 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Bratislava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  <a:p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www.op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-k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zp.sk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</p:txBody>
      </p:sp>
      <p:pic>
        <p:nvPicPr>
          <p:cNvPr id="14" name="Picture 7" descr="SZSRpp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0" y="5445224"/>
            <a:ext cx="518459" cy="648072"/>
          </a:xfrm>
          <a:prstGeom prst="rect">
            <a:avLst/>
          </a:prstGeom>
        </p:spPr>
      </p:pic>
      <p:pic>
        <p:nvPicPr>
          <p:cNvPr id="15" name="Picture 8" descr="logoMZPppt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960" y="476672"/>
            <a:ext cx="727424" cy="655220"/>
          </a:xfrm>
          <a:prstGeom prst="rect">
            <a:avLst/>
          </a:prstGeom>
        </p:spPr>
      </p:pic>
      <p:pic>
        <p:nvPicPr>
          <p:cNvPr id="17" name="Picture 11" descr="logoEU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76672"/>
            <a:ext cx="792088" cy="640042"/>
          </a:xfrm>
          <a:prstGeom prst="rect">
            <a:avLst/>
          </a:prstGeom>
        </p:spPr>
      </p:pic>
      <p:sp>
        <p:nvSpPr>
          <p:cNvPr id="18" name="Rectangle 13"/>
          <p:cNvSpPr/>
          <p:nvPr userDrawn="1"/>
        </p:nvSpPr>
        <p:spPr>
          <a:xfrm>
            <a:off x="3491880" y="5013176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„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Zelená </a:t>
            </a:r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pre našu budúcnosť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.”</a:t>
            </a:r>
            <a:endParaRPr lang="en-US" sz="1400" i="1" dirty="0">
              <a:solidFill>
                <a:srgbClr val="55B848"/>
              </a:solidFill>
              <a:cs typeface="Lucida Grande CE"/>
            </a:endParaRPr>
          </a:p>
        </p:txBody>
      </p:sp>
      <p:sp>
        <p:nvSpPr>
          <p:cNvPr id="20" name="Nadpis 19"/>
          <p:cNvSpPr>
            <a:spLocks noGrp="1"/>
          </p:cNvSpPr>
          <p:nvPr>
            <p:ph type="title" hasCustomPrompt="1"/>
          </p:nvPr>
        </p:nvSpPr>
        <p:spPr>
          <a:xfrm>
            <a:off x="539552" y="2132856"/>
            <a:ext cx="8229600" cy="288032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32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BlokTextu 2"/>
          <p:cNvSpPr txBox="1"/>
          <p:nvPr userDrawn="1"/>
        </p:nvSpPr>
        <p:spPr>
          <a:xfrm>
            <a:off x="385144" y="332656"/>
            <a:ext cx="468052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>
              <a:solidFill>
                <a:prstClr val="black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7" y="332656"/>
            <a:ext cx="2722273" cy="894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740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Tretia úroveň</a:t>
            </a:r>
          </a:p>
          <a:p>
            <a:pPr lvl="3"/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‹#›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894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971600" y="648191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F97D0C-7238-4109-A26B-BD75EB33D0D4}" type="slidenum">
              <a:rPr lang="sk-SK" smtClean="0">
                <a:solidFill>
                  <a:prstClr val="black"/>
                </a:solidFill>
              </a:rPr>
              <a:pPr/>
              <a:t>‹#›</a:t>
            </a:fld>
            <a:endParaRPr lang="sk-SK">
              <a:solidFill>
                <a:prstClr val="black"/>
              </a:solidFill>
            </a:endParaRPr>
          </a:p>
        </p:txBody>
      </p:sp>
      <p:pic>
        <p:nvPicPr>
          <p:cNvPr id="12" name="Picture 4" descr="krivkaRA.jpg"/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13" name="Rectangle 3"/>
          <p:cNvSpPr/>
          <p:nvPr userDrawn="1"/>
        </p:nvSpPr>
        <p:spPr>
          <a:xfrm>
            <a:off x="1331640" y="5373216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MINISTERSTVO ŽIVOTNÉHO PROSTREDIA SR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Sekcia enviromentálnych programov a projektov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Riadiaci orgán pre Operačný program Kvalita životného prostredia 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Nám.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Ľud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ovíta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Štúra 1, 812 35 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Bratislava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  <a:p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www.op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-k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zp.sk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</p:txBody>
      </p:sp>
      <p:pic>
        <p:nvPicPr>
          <p:cNvPr id="14" name="Picture 7" descr="SZSRpp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0" y="5445224"/>
            <a:ext cx="518459" cy="648072"/>
          </a:xfrm>
          <a:prstGeom prst="rect">
            <a:avLst/>
          </a:prstGeom>
        </p:spPr>
      </p:pic>
      <p:pic>
        <p:nvPicPr>
          <p:cNvPr id="15" name="Picture 8" descr="logoMZPppt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960" y="476672"/>
            <a:ext cx="727424" cy="655220"/>
          </a:xfrm>
          <a:prstGeom prst="rect">
            <a:avLst/>
          </a:prstGeom>
        </p:spPr>
      </p:pic>
      <p:pic>
        <p:nvPicPr>
          <p:cNvPr id="17" name="Picture 11" descr="logoEU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76672"/>
            <a:ext cx="792088" cy="640042"/>
          </a:xfrm>
          <a:prstGeom prst="rect">
            <a:avLst/>
          </a:prstGeom>
        </p:spPr>
      </p:pic>
      <p:sp>
        <p:nvSpPr>
          <p:cNvPr id="18" name="Rectangle 13"/>
          <p:cNvSpPr/>
          <p:nvPr userDrawn="1"/>
        </p:nvSpPr>
        <p:spPr>
          <a:xfrm>
            <a:off x="3491880" y="5013176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„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Zelená </a:t>
            </a:r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pre našu budúcnosť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.”</a:t>
            </a:r>
            <a:endParaRPr lang="en-US" sz="1400" i="1" dirty="0">
              <a:solidFill>
                <a:srgbClr val="55B848"/>
              </a:solidFill>
              <a:cs typeface="Lucida Grande CE"/>
            </a:endParaRPr>
          </a:p>
        </p:txBody>
      </p:sp>
      <p:sp>
        <p:nvSpPr>
          <p:cNvPr id="20" name="Nadpis 19"/>
          <p:cNvSpPr>
            <a:spLocks noGrp="1"/>
          </p:cNvSpPr>
          <p:nvPr>
            <p:ph type="title" hasCustomPrompt="1"/>
          </p:nvPr>
        </p:nvSpPr>
        <p:spPr>
          <a:xfrm>
            <a:off x="539552" y="2132856"/>
            <a:ext cx="8229600" cy="288032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32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BlokTextu 2"/>
          <p:cNvSpPr txBox="1"/>
          <p:nvPr userDrawn="1"/>
        </p:nvSpPr>
        <p:spPr>
          <a:xfrm>
            <a:off x="385144" y="332656"/>
            <a:ext cx="468052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>
              <a:solidFill>
                <a:prstClr val="black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7" y="332656"/>
            <a:ext cx="2722273" cy="894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049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Tretia úroveň</a:t>
            </a:r>
          </a:p>
          <a:p>
            <a:pPr lvl="3"/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‹#›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04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krivkaRA.jpg"/>
          <p:cNvPicPr>
            <a:picLocks noChangeAspect="1"/>
          </p:cNvPicPr>
          <p:nvPr userDrawn="1"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8" name="Picture 10" descr="logoOPKZP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9" name="Picture 14" descr="symbolOPKZPppt.jpg"/>
          <p:cNvPicPr>
            <a:picLocks noChangeAspect="1"/>
          </p:cNvPicPr>
          <p:nvPr userDrawn="1"/>
        </p:nvPicPr>
        <p:blipFill>
          <a:blip r:embed="rId6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31440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01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krivkaRA.jpg"/>
          <p:cNvPicPr>
            <a:picLocks noChangeAspect="1"/>
          </p:cNvPicPr>
          <p:nvPr userDrawn="1"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8" name="Picture 10" descr="logoOPKZP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9" name="Picture 14" descr="symbolOPKZPppt.jpg"/>
          <p:cNvPicPr>
            <a:picLocks noChangeAspect="1"/>
          </p:cNvPicPr>
          <p:nvPr userDrawn="1"/>
        </p:nvPicPr>
        <p:blipFill>
          <a:blip r:embed="rId6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31440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29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ms2014.sk/" TargetMode="External"/><Relationship Id="rId2" Type="http://schemas.openxmlformats.org/officeDocument/2006/relationships/hyperlink" Target="http://www.op-kzp.s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674586"/>
            <a:ext cx="7772400" cy="367240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Monitorovací výbor </a:t>
            </a:r>
            <a: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pre OP </a:t>
            </a:r>
            <a: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KŽP</a:t>
            </a: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Stav implementácie OP KŽP</a:t>
            </a:r>
            <a:b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k 27.04.2016</a:t>
            </a:r>
            <a:br>
              <a:rPr lang="sk-SK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sz="2000" cap="all" dirty="0" smtClean="0">
                <a:ln w="0"/>
                <a:cs typeface="Arial"/>
              </a:rPr>
              <a:t/>
            </a:r>
            <a:br>
              <a:rPr lang="sk-SK" sz="2000" cap="all" dirty="0" smtClean="0">
                <a:ln w="0"/>
                <a:cs typeface="Arial"/>
              </a:rPr>
            </a:br>
            <a:r>
              <a:rPr lang="sk-SK" sz="1800" dirty="0" smtClean="0">
                <a:ln w="0"/>
                <a:cs typeface="Arial"/>
              </a:rPr>
              <a:t/>
            </a:r>
            <a:br>
              <a:rPr lang="sk-SK" sz="1800" dirty="0" smtClean="0">
                <a:ln w="0"/>
                <a:cs typeface="Arial"/>
              </a:rPr>
            </a:br>
            <a:r>
              <a:rPr lang="sk-SK" sz="1800" dirty="0" smtClean="0">
                <a:ln w="0"/>
                <a:cs typeface="Arial"/>
              </a:rPr>
              <a:t>sekcie environmentálnych programov a projektov </a:t>
            </a:r>
            <a:r>
              <a:rPr lang="sk-SK" sz="1800" cap="all" dirty="0">
                <a:ln w="0"/>
                <a:cs typeface="Arial"/>
              </a:rPr>
              <a:t/>
            </a:r>
            <a:br>
              <a:rPr lang="sk-SK" sz="1800" cap="all" dirty="0">
                <a:ln w="0"/>
                <a:cs typeface="Arial"/>
              </a:rPr>
            </a:br>
            <a:endParaRPr lang="sk-SK" sz="1800" b="0" dirty="0"/>
          </a:p>
        </p:txBody>
      </p:sp>
      <p:sp>
        <p:nvSpPr>
          <p:cNvPr id="4" name="BlokTextu 3"/>
          <p:cNvSpPr txBox="1"/>
          <p:nvPr/>
        </p:nvSpPr>
        <p:spPr>
          <a:xfrm>
            <a:off x="6444208" y="5313724"/>
            <a:ext cx="248376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871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10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611560" y="1412776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rgbClr val="00B050"/>
                </a:solidFill>
              </a:rPr>
              <a:t>Pilotný Národný projekt </a:t>
            </a:r>
            <a:r>
              <a:rPr lang="sk-SK" sz="2000" b="1" dirty="0" smtClean="0">
                <a:solidFill>
                  <a:srgbClr val="00B050"/>
                </a:solidFill>
              </a:rPr>
              <a:t>Zelená </a:t>
            </a:r>
            <a:r>
              <a:rPr lang="sk-SK" sz="2000" b="1" dirty="0">
                <a:solidFill>
                  <a:srgbClr val="00B050"/>
                </a:solidFill>
              </a:rPr>
              <a:t>domácnostiam </a:t>
            </a:r>
            <a:endParaRPr lang="sk-SK" sz="2000" b="1" dirty="0" smtClean="0">
              <a:solidFill>
                <a:srgbClr val="00B050"/>
              </a:solidFill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r>
              <a:rPr lang="sk-SK" sz="1600" b="1" dirty="0" smtClean="0">
                <a:cs typeface="Tahoma" pitchFamily="34" charset="0"/>
              </a:rPr>
              <a:t>Prijímateľ</a:t>
            </a:r>
            <a:r>
              <a:rPr lang="sk-SK" sz="1600" b="1" dirty="0">
                <a:cs typeface="Tahoma" pitchFamily="34" charset="0"/>
              </a:rPr>
              <a:t>: </a:t>
            </a:r>
            <a:r>
              <a:rPr lang="sk-SK" sz="1600" dirty="0">
                <a:cs typeface="Tahoma" pitchFamily="34" charset="0"/>
              </a:rPr>
              <a:t>Slovenská inovačná a energetická </a:t>
            </a:r>
            <a:r>
              <a:rPr lang="sk-SK" sz="1600" dirty="0" smtClean="0">
                <a:cs typeface="Tahoma" pitchFamily="34" charset="0"/>
              </a:rPr>
              <a:t>agentúra</a:t>
            </a:r>
            <a:endParaRPr lang="sk-SK" sz="1600" dirty="0">
              <a:cs typeface="Tahoma" pitchFamily="34" charset="0"/>
            </a:endParaRPr>
          </a:p>
          <a:p>
            <a:pPr>
              <a:defRPr/>
            </a:pPr>
            <a:r>
              <a:rPr lang="sk-SK" sz="1600" b="1" dirty="0" smtClean="0">
                <a:cs typeface="Tahoma" pitchFamily="34" charset="0"/>
              </a:rPr>
              <a:t>Cieľová </a:t>
            </a:r>
            <a:r>
              <a:rPr lang="sk-SK" sz="1600" b="1" dirty="0">
                <a:cs typeface="Tahoma" pitchFamily="34" charset="0"/>
              </a:rPr>
              <a:t>skupina : </a:t>
            </a:r>
            <a:r>
              <a:rPr lang="sk-SK" sz="1600" dirty="0">
                <a:cs typeface="Tahoma" pitchFamily="34" charset="0"/>
              </a:rPr>
              <a:t>Domácnosti v rodinných a bytových domoch        </a:t>
            </a:r>
          </a:p>
          <a:p>
            <a:r>
              <a:rPr lang="sk-SK" sz="1600" b="1" dirty="0">
                <a:cs typeface="Tahoma" pitchFamily="34" charset="0"/>
              </a:rPr>
              <a:t>Alokácia : </a:t>
            </a:r>
            <a:r>
              <a:rPr lang="sk-SK" sz="1600" dirty="0">
                <a:cs typeface="Tahoma" pitchFamily="34" charset="0"/>
              </a:rPr>
              <a:t>45 mil</a:t>
            </a:r>
            <a:r>
              <a:rPr lang="sk-SK" sz="1600" dirty="0" smtClean="0">
                <a:cs typeface="Tahoma" pitchFamily="34" charset="0"/>
              </a:rPr>
              <a:t>. </a:t>
            </a:r>
            <a:r>
              <a:rPr lang="sk-SK" sz="1600" dirty="0">
                <a:cs typeface="Tahoma" pitchFamily="34" charset="0"/>
              </a:rPr>
              <a:t>€</a:t>
            </a:r>
            <a:r>
              <a:rPr lang="sk-SK" sz="1600" dirty="0" smtClean="0">
                <a:cs typeface="Tahoma" pitchFamily="34" charset="0"/>
              </a:rPr>
              <a:t>  </a:t>
            </a:r>
            <a:r>
              <a:rPr lang="sk-SK" sz="1600" dirty="0">
                <a:cs typeface="Tahoma" pitchFamily="34" charset="0"/>
              </a:rPr>
              <a:t>z toho 2,7 mil. </a:t>
            </a:r>
            <a:r>
              <a:rPr lang="sk-SK" sz="1600" dirty="0">
                <a:cs typeface="Tahoma" pitchFamily="34" charset="0"/>
              </a:rPr>
              <a:t>€</a:t>
            </a:r>
            <a:r>
              <a:rPr lang="sk-SK" sz="1600" dirty="0" smtClean="0">
                <a:cs typeface="Tahoma" pitchFamily="34" charset="0"/>
              </a:rPr>
              <a:t> </a:t>
            </a:r>
            <a:r>
              <a:rPr lang="sk-SK" sz="1600" dirty="0" smtClean="0">
                <a:cs typeface="Tahoma" pitchFamily="34" charset="0"/>
              </a:rPr>
              <a:t>pre viac rozvinutý región BSK </a:t>
            </a:r>
          </a:p>
          <a:p>
            <a:endParaRPr lang="sk-SK" sz="1600" b="1" dirty="0" smtClean="0">
              <a:solidFill>
                <a:srgbClr val="00B050"/>
              </a:solidFill>
            </a:endParaRPr>
          </a:p>
          <a:p>
            <a:pPr>
              <a:defRPr/>
            </a:pPr>
            <a:r>
              <a:rPr lang="sk-SK" sz="1600" b="1" dirty="0">
                <a:cs typeface="Tahoma" pitchFamily="34" charset="0"/>
              </a:rPr>
              <a:t>Realizácia prostredníctvom vydávania poukážok v jednotlivých kolách </a:t>
            </a: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 algn="just">
              <a:defRPr/>
            </a:pPr>
            <a:r>
              <a:rPr lang="sk-SK" sz="1600" dirty="0" smtClean="0">
                <a:ln w="0"/>
                <a:cs typeface="Tahoma" pitchFamily="34" charset="0"/>
              </a:rPr>
              <a:t>Zníženie </a:t>
            </a:r>
            <a:r>
              <a:rPr lang="sk-SK" sz="1600" dirty="0">
                <a:ln w="0"/>
                <a:cs typeface="Tahoma" pitchFamily="34" charset="0"/>
              </a:rPr>
              <a:t>administratívnej záťaže pre </a:t>
            </a:r>
            <a:r>
              <a:rPr lang="sk-SK" sz="1600" dirty="0" smtClean="0">
                <a:ln w="0"/>
                <a:cs typeface="Tahoma" pitchFamily="34" charset="0"/>
              </a:rPr>
              <a:t>domácnosti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sk-SK" sz="1600" dirty="0" smtClean="0">
                <a:ln w="0"/>
                <a:cs typeface="Tahoma" pitchFamily="34" charset="0"/>
              </a:rPr>
              <a:t>využitie </a:t>
            </a:r>
            <a:r>
              <a:rPr lang="sk-SK" sz="1600" dirty="0">
                <a:ln w="0"/>
                <a:cs typeface="Tahoma" pitchFamily="34" charset="0"/>
              </a:rPr>
              <a:t>elektronickej komunikácie,  </a:t>
            </a:r>
            <a:endParaRPr lang="sk-SK" sz="1600" dirty="0" smtClean="0">
              <a:ln w="0"/>
              <a:cs typeface="Tahoma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sk-SK" sz="1600" dirty="0" smtClean="0">
                <a:ln w="0"/>
                <a:cs typeface="Tahoma" pitchFamily="34" charset="0"/>
              </a:rPr>
              <a:t>princíp </a:t>
            </a:r>
            <a:r>
              <a:rPr lang="sk-SK" sz="1600" dirty="0">
                <a:ln w="0"/>
                <a:cs typeface="Tahoma" pitchFamily="34" charset="0"/>
              </a:rPr>
              <a:t>výberu podľa poradia doručených žiadostí v jednotlivých kolách, </a:t>
            </a:r>
            <a:endParaRPr lang="sk-SK" sz="1600" dirty="0" smtClean="0">
              <a:ln w="0"/>
              <a:cs typeface="Tahoma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sk-SK" sz="1600" dirty="0" smtClean="0">
                <a:ln w="0"/>
                <a:cs typeface="Tahoma" pitchFamily="34" charset="0"/>
              </a:rPr>
              <a:t>komunikácia </a:t>
            </a:r>
            <a:r>
              <a:rPr lang="sk-SK" sz="1600" dirty="0">
                <a:ln w="0"/>
                <a:cs typeface="Tahoma" pitchFamily="34" charset="0"/>
              </a:rPr>
              <a:t>cez portál zelenadomacnostiam.sk  a v konzultačných centrách v Banskej Bystrici, Bratislave a Košiciach</a:t>
            </a: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16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38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11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683568" y="1412776"/>
            <a:ext cx="8745792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rgbClr val="00B050"/>
                </a:solidFill>
              </a:rPr>
              <a:t>Pilotný Národný projekt </a:t>
            </a:r>
            <a:r>
              <a:rPr lang="sk-SK" sz="2000" b="1" dirty="0" smtClean="0">
                <a:solidFill>
                  <a:srgbClr val="00B050"/>
                </a:solidFill>
              </a:rPr>
              <a:t>Zelená </a:t>
            </a:r>
            <a:r>
              <a:rPr lang="sk-SK" sz="2000" b="1" dirty="0">
                <a:solidFill>
                  <a:srgbClr val="00B050"/>
                </a:solidFill>
              </a:rPr>
              <a:t>domácnostiam </a:t>
            </a:r>
            <a:endParaRPr lang="sk-SK" sz="2000" b="1" dirty="0" smtClean="0">
              <a:solidFill>
                <a:srgbClr val="00B050"/>
              </a:solidFill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r>
              <a:rPr lang="sk-SK" sz="1600" b="1" dirty="0" smtClean="0">
                <a:cs typeface="Tahoma" pitchFamily="34" charset="0"/>
              </a:rPr>
              <a:t>Poukážky </a:t>
            </a:r>
            <a:r>
              <a:rPr lang="sk-SK" sz="1600" b="1" dirty="0">
                <a:cs typeface="Tahoma" pitchFamily="34" charset="0"/>
              </a:rPr>
              <a:t>predložené v Žiadostiach o platbu k </a:t>
            </a:r>
            <a:r>
              <a:rPr lang="sk-SK" sz="1600" b="1" dirty="0" smtClean="0">
                <a:cs typeface="Tahoma" pitchFamily="34" charset="0"/>
              </a:rPr>
              <a:t>26.4.2016: </a:t>
            </a: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r>
              <a:rPr lang="sk-SK" sz="1400" dirty="0" smtClean="0">
                <a:cs typeface="Tahoma" pitchFamily="34" charset="0"/>
              </a:rPr>
              <a:t>V </a:t>
            </a:r>
            <a:r>
              <a:rPr lang="sk-SK" sz="1400" dirty="0">
                <a:cs typeface="Tahoma" pitchFamily="34" charset="0"/>
              </a:rPr>
              <a:t>celkovej hodnote 1 150 501,00 €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sz="1400" dirty="0">
                <a:cs typeface="Tahoma" pitchFamily="34" charset="0"/>
              </a:rPr>
              <a:t>Z čoho tvoria poukážky za rozvinutejšie regióny </a:t>
            </a:r>
            <a:r>
              <a:rPr lang="sk-SK" sz="1400" dirty="0" smtClean="0">
                <a:cs typeface="Tahoma" pitchFamily="34" charset="0"/>
              </a:rPr>
              <a:t>85 </a:t>
            </a:r>
            <a:r>
              <a:rPr lang="sk-SK" sz="1400" dirty="0">
                <a:cs typeface="Tahoma" pitchFamily="34" charset="0"/>
              </a:rPr>
              <a:t>375,00 €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sz="1400" dirty="0">
                <a:cs typeface="Tahoma" pitchFamily="34" charset="0"/>
              </a:rPr>
              <a:t>A menej rozvinuté regióny 1 065 126,00 € </a:t>
            </a: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16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740027"/>
              </p:ext>
            </p:extLst>
          </p:nvPr>
        </p:nvGraphicFramePr>
        <p:xfrm>
          <a:off x="755576" y="1916832"/>
          <a:ext cx="5594499" cy="2520279"/>
        </p:xfrm>
        <a:graphic>
          <a:graphicData uri="http://schemas.openxmlformats.org/drawingml/2006/table">
            <a:tbl>
              <a:tblPr/>
              <a:tblGrid>
                <a:gridCol w="2737734"/>
                <a:gridCol w="952255"/>
                <a:gridCol w="952255"/>
                <a:gridCol w="952255"/>
              </a:tblGrid>
              <a:tr h="3008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1" u="none" strike="noStrike" dirty="0">
                          <a:effectLst/>
                          <a:latin typeface="Arial" panose="020B0604020202020204" pitchFamily="34" charset="0"/>
                        </a:rPr>
                        <a:t>NP </a:t>
                      </a:r>
                      <a:r>
                        <a:rPr lang="en-US" sz="1600" b="0" i="1" u="none" strike="noStrike" dirty="0" err="1">
                          <a:effectLst/>
                          <a:latin typeface="Arial" panose="020B0604020202020204" pitchFamily="34" charset="0"/>
                        </a:rPr>
                        <a:t>Zelená</a:t>
                      </a:r>
                      <a:r>
                        <a:rPr lang="en-US" sz="1600" b="0" i="1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600" b="0" i="1" u="none" strike="noStrike" dirty="0" err="1">
                          <a:effectLst/>
                          <a:latin typeface="Arial" panose="020B0604020202020204" pitchFamily="34" charset="0"/>
                        </a:rPr>
                        <a:t>domácnostiam</a:t>
                      </a:r>
                      <a:endParaRPr lang="en-US" sz="16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>
                          <a:effectLst/>
                          <a:latin typeface="Arial" panose="020B0604020202020204" pitchFamily="34" charset="0"/>
                        </a:rPr>
                        <a:t>1. kolo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>
                          <a:effectLst/>
                          <a:latin typeface="Arial" panose="020B0604020202020204" pitchFamily="34" charset="0"/>
                        </a:rPr>
                        <a:t>2. kolo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>
                          <a:effectLst/>
                          <a:latin typeface="Arial" panose="020B0604020202020204" pitchFamily="34" charset="0"/>
                        </a:rPr>
                        <a:t>SPOLU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</a:tr>
              <a:tr h="297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Žiadané poukážky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2432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4399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6831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Vydané poukážky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1458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3216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4674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Z toho na 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321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Fotovoltik</a:t>
                      </a:r>
                      <a:r>
                        <a:rPr lang="sk-SK" sz="11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en-US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576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1129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1705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1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Slnečné kolektory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476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1316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1792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1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Tepelné čerpadlá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308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540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848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1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effectLst/>
                          <a:latin typeface="Arial" panose="020B0604020202020204" pitchFamily="34" charset="0"/>
                        </a:rPr>
                        <a:t>Kotly</a:t>
                      </a:r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effectLst/>
                          <a:latin typeface="Arial" panose="020B0604020202020204" pitchFamily="34" charset="0"/>
                        </a:rPr>
                        <a:t>na</a:t>
                      </a:r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effectLst/>
                          <a:latin typeface="Arial" panose="020B0604020202020204" pitchFamily="34" charset="0"/>
                        </a:rPr>
                        <a:t>biomasu</a:t>
                      </a:r>
                      <a:endParaRPr lang="en-US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231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329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80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noProof="0" dirty="0" smtClean="0">
                          <a:effectLst/>
                          <a:latin typeface="Arial" panose="020B0604020202020204" pitchFamily="34" charset="0"/>
                        </a:rPr>
                        <a:t>Uplatnené poukážky</a:t>
                      </a:r>
                      <a:endParaRPr lang="sk-SK" sz="1400" b="1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941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2639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Arial" panose="020B0604020202020204" pitchFamily="34" charset="0"/>
                        </a:rPr>
                        <a:t>3580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01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12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539552" y="1412776"/>
            <a:ext cx="8745792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rgbClr val="00B050"/>
                </a:solidFill>
              </a:rPr>
              <a:t>Pilotný Národný projekt </a:t>
            </a:r>
            <a:r>
              <a:rPr lang="sk-SK" sz="2000" b="1" dirty="0" smtClean="0">
                <a:solidFill>
                  <a:srgbClr val="00B050"/>
                </a:solidFill>
              </a:rPr>
              <a:t>Zelená domácnostiam</a:t>
            </a:r>
          </a:p>
          <a:p>
            <a:r>
              <a:rPr lang="sk-SK" sz="2000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sk-SK" sz="1600" b="1" dirty="0" smtClean="0"/>
              <a:t>Miera plnenia </a:t>
            </a:r>
            <a:r>
              <a:rPr lang="sk-SK" sz="1600" b="1" dirty="0"/>
              <a:t>merateľných ukazovateľov projektu k </a:t>
            </a:r>
            <a:r>
              <a:rPr lang="sk-SK" sz="1600" b="1" dirty="0" smtClean="0"/>
              <a:t>27.4.2016 </a:t>
            </a:r>
            <a:endParaRPr lang="sk-SK" sz="1600" b="1" dirty="0"/>
          </a:p>
          <a:p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sz="1600" dirty="0"/>
              <a:t>Odhadované ročné zníženie emisií skleníkových </a:t>
            </a:r>
            <a:r>
              <a:rPr lang="sk-SK" sz="1600" dirty="0" smtClean="0"/>
              <a:t>plynov</a:t>
            </a:r>
            <a:r>
              <a:rPr lang="sk-SK" sz="1600" dirty="0"/>
              <a:t>	</a:t>
            </a:r>
            <a:r>
              <a:rPr lang="sk-SK" sz="1600" dirty="0" smtClean="0"/>
              <a:t>	7,27%</a:t>
            </a:r>
          </a:p>
          <a:p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sz="1600" dirty="0"/>
              <a:t>Počet malých zariadení na využívanie </a:t>
            </a:r>
            <a:r>
              <a:rPr lang="sk-SK" sz="1600" dirty="0" smtClean="0"/>
              <a:t>OZE</a:t>
            </a:r>
            <a:r>
              <a:rPr lang="sk-SK" sz="1600" dirty="0"/>
              <a:t>			3,78</a:t>
            </a:r>
            <a:r>
              <a:rPr lang="sk-SK" sz="1600" dirty="0" smtClean="0"/>
              <a:t>%</a:t>
            </a:r>
          </a:p>
          <a:p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sz="1600" dirty="0"/>
              <a:t>Zvýšená kapacita výroby elektriny z </a:t>
            </a:r>
            <a:r>
              <a:rPr lang="sk-SK" sz="1600" dirty="0" smtClean="0"/>
              <a:t>obnoviteľných </a:t>
            </a:r>
            <a:r>
              <a:rPr lang="sk-SK" sz="1600" dirty="0"/>
              <a:t>zdrojov	</a:t>
            </a:r>
            <a:r>
              <a:rPr lang="sk-SK" sz="1600" dirty="0" smtClean="0"/>
              <a:t>	2,25%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sz="1600" dirty="0"/>
              <a:t>Zvýšená kapacita výroby energie z obnoviteľných zdrojov	</a:t>
            </a:r>
            <a:r>
              <a:rPr lang="sk-SK" sz="1600" dirty="0" smtClean="0"/>
              <a:t>	6,39%</a:t>
            </a:r>
          </a:p>
          <a:p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sz="1600" dirty="0"/>
              <a:t>Zvýšená kapacita výroby tepla z obnoviteľných zdrojov	</a:t>
            </a:r>
            <a:r>
              <a:rPr lang="sk-SK" sz="1600" dirty="0" smtClean="0"/>
              <a:t>	8,58</a:t>
            </a:r>
            <a:r>
              <a:rPr lang="sk-SK" sz="1600" dirty="0"/>
              <a:t>%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sk-SK" sz="2000" b="1" dirty="0" smtClean="0">
              <a:solidFill>
                <a:srgbClr val="00B050"/>
              </a:solidFill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16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3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96544"/>
          </a:xfrm>
        </p:spPr>
        <p:txBody>
          <a:bodyPr/>
          <a:lstStyle/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endParaRPr lang="sk-SK" sz="2400" dirty="0"/>
          </a:p>
          <a:p>
            <a:pPr marL="0" indent="0">
              <a:buNone/>
            </a:pPr>
            <a:endParaRPr lang="sk-SK" sz="2400" dirty="0" smtClean="0"/>
          </a:p>
          <a:p>
            <a:pPr marL="0" indent="0" algn="ctr">
              <a:buNone/>
            </a:pPr>
            <a:r>
              <a:rPr lang="sk-SK" sz="3600" dirty="0" smtClean="0"/>
              <a:t>ĎAKUJEM </a:t>
            </a:r>
            <a:r>
              <a:rPr lang="sk-SK" sz="3600" dirty="0"/>
              <a:t>ZA </a:t>
            </a:r>
            <a:r>
              <a:rPr lang="sk-SK" sz="3600" dirty="0" smtClean="0"/>
              <a:t>POZORNOSŤ</a:t>
            </a:r>
          </a:p>
          <a:p>
            <a:pPr marL="0" indent="0">
              <a:buNone/>
            </a:pPr>
            <a:endParaRPr lang="sk-SK" sz="2400" dirty="0"/>
          </a:p>
          <a:p>
            <a:pPr marL="0" indent="0" algn="ctr">
              <a:spcBef>
                <a:spcPts val="1800"/>
              </a:spcBef>
              <a:buNone/>
            </a:pPr>
            <a:r>
              <a:rPr lang="sk-SK" sz="1700" b="1" dirty="0" smtClean="0">
                <a:solidFill>
                  <a:srgbClr val="55B848"/>
                </a:solidFill>
              </a:rPr>
              <a:t>MINISTERSTVO </a:t>
            </a:r>
            <a:r>
              <a:rPr lang="sk-SK" sz="1700" b="1" dirty="0">
                <a:solidFill>
                  <a:srgbClr val="55B848"/>
                </a:solidFill>
              </a:rPr>
              <a:t>ŽIVOTNÉHO PROSTREDIA SR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>
                <a:solidFill>
                  <a:srgbClr val="898989"/>
                </a:solidFill>
              </a:rPr>
              <a:t>Nám. Ľ. Štúra </a:t>
            </a:r>
            <a:r>
              <a:rPr lang="sk-SK" sz="1700" dirty="0" smtClean="0">
                <a:solidFill>
                  <a:srgbClr val="898989"/>
                </a:solidFill>
              </a:rPr>
              <a:t>1,  </a:t>
            </a:r>
            <a:r>
              <a:rPr lang="sk-SK" sz="1700" dirty="0">
                <a:solidFill>
                  <a:srgbClr val="898989"/>
                </a:solidFill>
              </a:rPr>
              <a:t>812 35 Bratislava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>
                <a:solidFill>
                  <a:srgbClr val="898989"/>
                </a:solidFill>
              </a:rPr>
              <a:t>Pracovisko: Karloveská 2, 841 04 Bratislava	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dirty="0" smtClean="0">
                <a:solidFill>
                  <a:srgbClr val="898989"/>
                </a:solidFill>
                <a:hlinkClick r:id="rId2"/>
              </a:rPr>
              <a:t>www.minzp.sk, </a:t>
            </a:r>
            <a:r>
              <a:rPr lang="sk-SK" dirty="0">
                <a:solidFill>
                  <a:srgbClr val="898989"/>
                </a:solidFill>
                <a:hlinkClick r:id="rId2"/>
              </a:rPr>
              <a:t>www.op-kzp.sk</a:t>
            </a:r>
            <a:r>
              <a:rPr lang="sk-SK" dirty="0">
                <a:solidFill>
                  <a:srgbClr val="898989"/>
                </a:solidFill>
              </a:rPr>
              <a:t> </a:t>
            </a:r>
          </a:p>
          <a:p>
            <a:pPr marL="0" indent="0" algn="just">
              <a:buNone/>
            </a:pPr>
            <a:endParaRPr lang="sk-SK" b="1" dirty="0" smtClean="0">
              <a:solidFill>
                <a:srgbClr val="55B848"/>
              </a:solidFill>
              <a:cs typeface="Tahoma" pitchFamily="34" charset="0"/>
            </a:endParaRPr>
          </a:p>
          <a:p>
            <a:pPr>
              <a:spcBef>
                <a:spcPts val="0"/>
              </a:spcBef>
            </a:pPr>
            <a:endParaRPr lang="sk-SK" sz="1800" b="1" dirty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spcBef>
                <a:spcPts val="0"/>
              </a:spcBef>
              <a:buNone/>
            </a:pPr>
            <a:endParaRPr lang="sk-SK" sz="18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buNone/>
            </a:pPr>
            <a:endParaRPr lang="sk-SK" sz="1200" b="1" dirty="0" smtClean="0">
              <a:ln w="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  <a:p>
            <a:pPr marL="0" indent="0">
              <a:buNone/>
            </a:pPr>
            <a:r>
              <a:rPr lang="sk-SK" sz="1800" dirty="0" smtClean="0">
                <a:ln w="0"/>
                <a:cs typeface="Arial"/>
              </a:rPr>
              <a:t>	</a:t>
            </a:r>
            <a:endParaRPr lang="sk-SK" sz="1800" b="1" dirty="0">
              <a:solidFill>
                <a:srgbClr val="55B8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13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0892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296518" y="1196752"/>
            <a:ext cx="8396095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000" b="1" dirty="0">
                <a:solidFill>
                  <a:srgbClr val="00B050"/>
                </a:solidFill>
                <a:cs typeface="Tahoma" pitchFamily="34" charset="0"/>
              </a:rPr>
              <a:t>Hlavné míľniky OP KŽP </a:t>
            </a:r>
            <a:r>
              <a:rPr lang="sk-SK" sz="2000" b="1" dirty="0" smtClean="0">
                <a:solidFill>
                  <a:srgbClr val="00B050"/>
                </a:solidFill>
                <a:cs typeface="Tahoma" pitchFamily="34" charset="0"/>
              </a:rPr>
              <a:t>posledného konaného MV </a:t>
            </a:r>
            <a:r>
              <a:rPr lang="sk-SK" sz="2000" b="1" dirty="0">
                <a:solidFill>
                  <a:srgbClr val="00B050"/>
                </a:solidFill>
                <a:cs typeface="Tahoma" pitchFamily="34" charset="0"/>
              </a:rPr>
              <a:t>OP </a:t>
            </a:r>
            <a:r>
              <a:rPr lang="sk-SK" sz="2000" b="1" dirty="0" smtClean="0">
                <a:solidFill>
                  <a:srgbClr val="00B050"/>
                </a:solidFill>
                <a:cs typeface="Tahoma" pitchFamily="34" charset="0"/>
              </a:rPr>
              <a:t>KŽP – rok 2015</a:t>
            </a:r>
          </a:p>
          <a:p>
            <a:pPr algn="just"/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07/2015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Vyhlásená prvá výzva OP KŽP s alokáciou 300 mil. € (zameraná na budovanie kanalizácií, </a:t>
            </a:r>
            <a:r>
              <a:rPr lang="sk-SK" sz="1600" b="1" dirty="0" err="1" smtClean="0">
                <a:cs typeface="Tahoma" pitchFamily="34" charset="0"/>
              </a:rPr>
              <a:t>ČoV</a:t>
            </a:r>
            <a:r>
              <a:rPr lang="sk-SK" sz="1600" b="1" dirty="0" smtClean="0">
                <a:cs typeface="Tahoma" pitchFamily="34" charset="0"/>
              </a:rPr>
              <a:t>), ktorá bola zároveň vôbec prvou vyhlásenou výzvou spolufinancovanou z KF a ŠF v rámci  PO 2014 – 2020 (neskôr navýšená na 400 mil. €)</a:t>
            </a: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08/2015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Vyhlásená prvá výzva v gescii SO MV SR.</a:t>
            </a: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09/2015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Vyhlásené prvé vyzvanie v gescii SO SIEA.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Schválená a zakontrahovaná 1. </a:t>
            </a:r>
            <a:r>
              <a:rPr lang="sk-SK" sz="1600" b="1" dirty="0" err="1" smtClean="0">
                <a:cs typeface="Tahoma" pitchFamily="34" charset="0"/>
              </a:rPr>
              <a:t>ŽoNFP</a:t>
            </a:r>
            <a:r>
              <a:rPr lang="sk-SK" sz="1600" b="1" dirty="0" smtClean="0">
                <a:cs typeface="Tahoma" pitchFamily="34" charset="0"/>
              </a:rPr>
              <a:t> v rámci OP KŽP – NP Zelená domácnostiam </a:t>
            </a:r>
            <a:r>
              <a:rPr lang="sk-SK" sz="1600" b="1" dirty="0">
                <a:cs typeface="Tahoma" pitchFamily="34" charset="0"/>
              </a:rPr>
              <a:t>s alokáciou </a:t>
            </a:r>
            <a:r>
              <a:rPr lang="sk-SK" sz="1600" b="1" dirty="0" smtClean="0">
                <a:cs typeface="Tahoma" pitchFamily="34" charset="0"/>
              </a:rPr>
              <a:t>37 320 251,6 </a:t>
            </a:r>
            <a:r>
              <a:rPr lang="sk-SK" sz="1600" b="1" dirty="0">
                <a:cs typeface="Tahoma" pitchFamily="34" charset="0"/>
              </a:rPr>
              <a:t>€ </a:t>
            </a:r>
            <a:r>
              <a:rPr lang="sk-SK" sz="1600" b="1" dirty="0" smtClean="0">
                <a:cs typeface="Tahoma" pitchFamily="34" charset="0"/>
              </a:rPr>
              <a:t>(EÚ zdroj) </a:t>
            </a: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01.12.2015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V rámci NP Zelená domácnostiam, uhradená prvá zálohová </a:t>
            </a:r>
            <a:r>
              <a:rPr lang="sk-SK" sz="1600" b="1" dirty="0" err="1" smtClean="0">
                <a:cs typeface="Tahoma" pitchFamily="34" charset="0"/>
              </a:rPr>
              <a:t>ŽoP</a:t>
            </a:r>
            <a:r>
              <a:rPr lang="sk-SK" sz="1600" b="1" dirty="0" smtClean="0">
                <a:cs typeface="Tahoma" pitchFamily="34" charset="0"/>
              </a:rPr>
              <a:t> v sume 3,25 mil. € EÚ zdroj – išlo o prvú uhradenú </a:t>
            </a:r>
            <a:r>
              <a:rPr lang="sk-SK" sz="1600" b="1" dirty="0" err="1" smtClean="0">
                <a:cs typeface="Tahoma" pitchFamily="34" charset="0"/>
              </a:rPr>
              <a:t>ŽoP</a:t>
            </a:r>
            <a:r>
              <a:rPr lang="sk-SK" sz="1600" b="1" dirty="0" smtClean="0">
                <a:cs typeface="Tahoma" pitchFamily="34" charset="0"/>
              </a:rPr>
              <a:t> v rámci všetkých OP v  PO 2014 – 2020</a:t>
            </a:r>
          </a:p>
          <a:p>
            <a:pPr marL="0" lvl="1"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12/2015</a:t>
            </a:r>
          </a:p>
          <a:p>
            <a:pPr marL="742950" lvl="2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Vyhlásená prvá výzva v gescii SO SIEA.</a:t>
            </a:r>
            <a:endParaRPr lang="sk-SK" sz="1600" b="1" dirty="0">
              <a:cs typeface="Tahoma" pitchFamily="34" charset="0"/>
            </a:endParaRPr>
          </a:p>
          <a:p>
            <a:pPr algn="just"/>
            <a:r>
              <a:rPr lang="sk-SK" sz="2000" b="1" dirty="0">
                <a:solidFill>
                  <a:srgbClr val="55B848"/>
                </a:solidFill>
                <a:cs typeface="Tahoma" pitchFamily="34" charset="0"/>
              </a:rPr>
              <a:t>31.12.2015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>
                <a:cs typeface="Tahoma" pitchFamily="34" charset="0"/>
              </a:rPr>
              <a:t>OP KŽP  má najvyšší podiel vyhlásených výziev a vyzvaní na alokácii OP.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1600" b="1" dirty="0">
              <a:cs typeface="Tahoma" pitchFamily="34" charset="0"/>
            </a:endParaRPr>
          </a:p>
          <a:p>
            <a:pPr algn="just"/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99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3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309433" y="1412776"/>
            <a:ext cx="8396095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000" b="1" dirty="0">
                <a:solidFill>
                  <a:srgbClr val="00B050"/>
                </a:solidFill>
                <a:cs typeface="Tahoma" pitchFamily="34" charset="0"/>
              </a:rPr>
              <a:t>Hlavné míľniky OP KŽP </a:t>
            </a:r>
            <a:r>
              <a:rPr lang="sk-SK" sz="2000" b="1" dirty="0" smtClean="0">
                <a:solidFill>
                  <a:srgbClr val="00B050"/>
                </a:solidFill>
                <a:cs typeface="Tahoma" pitchFamily="34" charset="0"/>
              </a:rPr>
              <a:t>posledného konaného MV </a:t>
            </a:r>
            <a:r>
              <a:rPr lang="sk-SK" sz="2000" b="1" dirty="0">
                <a:solidFill>
                  <a:srgbClr val="00B050"/>
                </a:solidFill>
                <a:cs typeface="Tahoma" pitchFamily="34" charset="0"/>
              </a:rPr>
              <a:t>OP </a:t>
            </a:r>
            <a:r>
              <a:rPr lang="sk-SK" sz="2000" b="1" dirty="0" smtClean="0">
                <a:solidFill>
                  <a:srgbClr val="00B050"/>
                </a:solidFill>
                <a:cs typeface="Tahoma" pitchFamily="34" charset="0"/>
              </a:rPr>
              <a:t>KŽP – rok 2016</a:t>
            </a:r>
          </a:p>
          <a:p>
            <a:pPr algn="just"/>
            <a:endParaRPr lang="sk-SK" sz="1200" b="1" dirty="0" smtClean="0">
              <a:solidFill>
                <a:srgbClr val="55B848"/>
              </a:solidFill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01/2016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Schválené prvé projekty dopytovo-orientované projekty v rámci 1. výzvy OP KŽP</a:t>
            </a:r>
          </a:p>
          <a:p>
            <a:pPr algn="just"/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02/2016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>
                <a:cs typeface="Tahoma" pitchFamily="34" charset="0"/>
              </a:rPr>
              <a:t>Uzatvorenie prvej výzvy OP KŽP – výzva č.1 (Kanalizácia a </a:t>
            </a:r>
            <a:r>
              <a:rPr lang="sk-SK" sz="1600" b="1" dirty="0" err="1">
                <a:cs typeface="Tahoma" pitchFamily="34" charset="0"/>
              </a:rPr>
              <a:t>ČoV</a:t>
            </a:r>
            <a:r>
              <a:rPr lang="sk-SK" sz="1600" b="1" dirty="0">
                <a:cs typeface="Tahoma" pitchFamily="34" charset="0"/>
              </a:rPr>
              <a:t>) – pridelenie celej </a:t>
            </a:r>
            <a:r>
              <a:rPr lang="sk-SK" sz="1600" b="1" dirty="0" smtClean="0">
                <a:cs typeface="Tahoma" pitchFamily="34" charset="0"/>
              </a:rPr>
              <a:t>alokácie</a:t>
            </a:r>
            <a:endParaRPr lang="sk-SK" sz="1600" b="1" dirty="0">
              <a:cs typeface="Tahoma" pitchFamily="34" charset="0"/>
            </a:endParaRPr>
          </a:p>
          <a:p>
            <a:pPr algn="just"/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07/03/2016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Úspešne ukončený audit pripravenosti OP KŽP – </a:t>
            </a:r>
            <a:r>
              <a:rPr lang="sk-SK" sz="1600" dirty="0" smtClean="0"/>
              <a:t>CKO oficiálne oznámil </a:t>
            </a:r>
            <a:r>
              <a:rPr lang="sk-SK" sz="1600" dirty="0"/>
              <a:t>EK prostredníctvom systému SFC2014 určenie orgánov pre OP </a:t>
            </a:r>
            <a:r>
              <a:rPr lang="sk-SK" sz="1600" dirty="0" smtClean="0"/>
              <a:t>KŽP</a:t>
            </a:r>
          </a:p>
          <a:p>
            <a:pPr lvl="1" algn="just"/>
            <a:endParaRPr lang="sk-SK" sz="1600" dirty="0"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03/2016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Zakontrahované prvé </a:t>
            </a:r>
            <a:r>
              <a:rPr lang="sk-SK" sz="1600" b="1" dirty="0">
                <a:cs typeface="Tahoma" pitchFamily="34" charset="0"/>
              </a:rPr>
              <a:t>projekty dopytovo orientované projekty v rámci 1. výzvy OP </a:t>
            </a:r>
            <a:r>
              <a:rPr lang="sk-SK" sz="1600" b="1" dirty="0" smtClean="0">
                <a:cs typeface="Tahoma" pitchFamily="34" charset="0"/>
              </a:rPr>
              <a:t>KŽP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Prevedené prvé finančné prostriedky pre finančné nástroje (PO 1 a PO 4)</a:t>
            </a:r>
          </a:p>
          <a:p>
            <a:pPr lvl="1" algn="just"/>
            <a:endParaRPr lang="sk-SK" sz="1600" b="1" dirty="0"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04/2016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Schválená prvá SŽP za OP KŽP zo strany Certifikačného orgánu (MF SR)</a:t>
            </a:r>
            <a:endParaRPr lang="sk-SK" sz="1600" b="1" dirty="0">
              <a:cs typeface="Tahoma" pitchFamily="34" charset="0"/>
            </a:endParaRPr>
          </a:p>
          <a:p>
            <a:pPr lvl="1" algn="just"/>
            <a:endParaRPr lang="sk-SK" sz="1600" b="1" dirty="0">
              <a:cs typeface="Tahoma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1600" b="1" dirty="0">
              <a:cs typeface="Tahoma" pitchFamily="34" charset="0"/>
            </a:endParaRPr>
          </a:p>
          <a:p>
            <a:pPr algn="just"/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7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4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290704" y="1424534"/>
            <a:ext cx="8529767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00B050"/>
                </a:solidFill>
              </a:rPr>
              <a:t>Stav vyhlasovania výziev a vyzvaní OP KŽP k 27.04.2016</a:t>
            </a:r>
          </a:p>
          <a:p>
            <a:endParaRPr lang="sk-SK" sz="1600" b="1" dirty="0" smtClean="0"/>
          </a:p>
          <a:p>
            <a:pPr algn="ctr"/>
            <a:r>
              <a:rPr lang="sk-SK" sz="1600" b="1" dirty="0" smtClean="0"/>
              <a:t>Stav k 27.04.2016 – údaje alokáciách za EÚ zdroj</a:t>
            </a:r>
          </a:p>
          <a:p>
            <a:endParaRPr lang="sk-SK" sz="1600" b="1" dirty="0"/>
          </a:p>
          <a:p>
            <a:r>
              <a:rPr lang="sk-SK" b="1" dirty="0" smtClean="0">
                <a:solidFill>
                  <a:srgbClr val="55B848"/>
                </a:solidFill>
              </a:rPr>
              <a:t>Celkovo je v rámci OP KŽP vyhlásených 22 výziev resp. vyzvaní  s alokáciou 1,310 mld. €</a:t>
            </a:r>
          </a:p>
          <a:p>
            <a:endParaRPr lang="sk-SK" b="1" dirty="0" smtClean="0">
              <a:solidFill>
                <a:srgbClr val="55B848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sk-SK" b="1" dirty="0" smtClean="0"/>
              <a:t>14 Výziev pre dopytovo orientované projekty v hodnote 1,109 mld. €</a:t>
            </a:r>
          </a:p>
          <a:p>
            <a:endParaRPr lang="sk-SK" b="1" dirty="0" smtClean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sk-SK" b="1" dirty="0" smtClean="0"/>
              <a:t>1 vyzvanie pre Národný projekt Zelená domácnostiam v hodnote 37,32 mil. €</a:t>
            </a:r>
          </a:p>
          <a:p>
            <a:endParaRPr lang="sk-SK" b="1" dirty="0" smtClean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sk-SK" b="1" dirty="0" smtClean="0"/>
              <a:t>1 vyzvanie pre veľký </a:t>
            </a:r>
            <a:r>
              <a:rPr lang="sk-SK" b="1" dirty="0" err="1" smtClean="0"/>
              <a:t>fázovaný</a:t>
            </a:r>
            <a:r>
              <a:rPr lang="sk-SK" b="1" dirty="0" smtClean="0"/>
              <a:t> projekt v hodnote 50 mil. €</a:t>
            </a:r>
          </a:p>
          <a:p>
            <a:endParaRPr lang="sk-SK" b="1" dirty="0" smtClean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sk-SK" b="1" dirty="0" smtClean="0"/>
              <a:t>2 vyzvania pre finančné nástroje (SZRB) v hodnote 94 mil. €</a:t>
            </a:r>
          </a:p>
          <a:p>
            <a:endParaRPr lang="sk-SK" b="1" dirty="0" smtClean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sk-SK" b="1" dirty="0" smtClean="0"/>
              <a:t>4 vyzvania pre technickú pomoc v hodnote 19,3 mil. €	</a:t>
            </a:r>
          </a:p>
          <a:p>
            <a:endParaRPr lang="sk-SK" sz="1600" b="1" dirty="0"/>
          </a:p>
          <a:p>
            <a:r>
              <a:rPr lang="sk-SK" sz="1600" b="1" dirty="0" smtClean="0"/>
              <a:t>Všetky detaily o výzvach a vyzvaniach sú zverejnené na </a:t>
            </a:r>
            <a:r>
              <a:rPr lang="sk-SK" sz="1600" b="1" dirty="0" smtClean="0">
                <a:hlinkClick r:id="rId2"/>
              </a:rPr>
              <a:t>www.op-kzp.sk</a:t>
            </a:r>
            <a:r>
              <a:rPr lang="sk-SK" sz="1600" b="1" dirty="0" smtClean="0"/>
              <a:t>, </a:t>
            </a:r>
            <a:r>
              <a:rPr lang="sk-SK" sz="1600" b="1" dirty="0" smtClean="0"/>
              <a:t>ako aj </a:t>
            </a:r>
            <a:r>
              <a:rPr lang="sk-SK" sz="1600" b="1" dirty="0" smtClean="0">
                <a:hlinkClick r:id="rId3"/>
              </a:rPr>
              <a:t>www.itms2014.sk</a:t>
            </a:r>
            <a:r>
              <a:rPr lang="sk-SK" sz="1600" b="1" dirty="0" smtClean="0"/>
              <a:t>.  </a:t>
            </a:r>
            <a:endParaRPr lang="sk-SK" sz="1600" b="1" dirty="0" smtClean="0"/>
          </a:p>
          <a:p>
            <a:endParaRPr lang="sk-SK" sz="1600" b="1" dirty="0"/>
          </a:p>
          <a:p>
            <a:endParaRPr lang="sk-SK" sz="1600" b="1" dirty="0" smtClean="0"/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46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5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290704" y="1424534"/>
            <a:ext cx="8529767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00B050"/>
                </a:solidFill>
              </a:rPr>
              <a:t>Stav vyhlasovania výziev a vyzvaní OP KŽP k 27.04.2016</a:t>
            </a:r>
          </a:p>
          <a:p>
            <a:endParaRPr lang="sk-SK" sz="2000" b="1" dirty="0" smtClean="0">
              <a:solidFill>
                <a:srgbClr val="00B050"/>
              </a:solidFill>
            </a:endParaRPr>
          </a:p>
          <a:p>
            <a:endParaRPr lang="sk-SK" sz="2000" b="1" dirty="0" smtClean="0">
              <a:solidFill>
                <a:srgbClr val="00B050"/>
              </a:solidFill>
            </a:endParaRPr>
          </a:p>
          <a:p>
            <a:endParaRPr lang="sk-SK" sz="1600" b="1" dirty="0" smtClean="0"/>
          </a:p>
          <a:p>
            <a:endParaRPr lang="sk-SK" sz="1600" b="1" dirty="0" smtClean="0"/>
          </a:p>
          <a:p>
            <a:endParaRPr lang="sk-SK" sz="1600" b="1" dirty="0"/>
          </a:p>
          <a:p>
            <a:endParaRPr lang="sk-SK" sz="1600" b="1" dirty="0" smtClean="0"/>
          </a:p>
          <a:p>
            <a:endParaRPr lang="sk-SK" sz="1600" b="1" dirty="0"/>
          </a:p>
          <a:p>
            <a:endParaRPr lang="sk-SK" sz="1600" b="1" dirty="0" smtClean="0"/>
          </a:p>
          <a:p>
            <a:endParaRPr lang="sk-SK" sz="1600" b="1" dirty="0"/>
          </a:p>
          <a:p>
            <a:endParaRPr lang="sk-SK" sz="1600" b="1" dirty="0" smtClean="0"/>
          </a:p>
          <a:p>
            <a:r>
              <a:rPr lang="sk-SK" sz="2000" b="1" dirty="0">
                <a:solidFill>
                  <a:srgbClr val="00B050"/>
                </a:solidFill>
              </a:rPr>
              <a:t>Plánované výzvy a </a:t>
            </a:r>
            <a:r>
              <a:rPr lang="sk-SK" sz="2000" b="1" dirty="0" smtClean="0">
                <a:solidFill>
                  <a:srgbClr val="00B050"/>
                </a:solidFill>
              </a:rPr>
              <a:t>vyzvania k 27.04.2016</a:t>
            </a:r>
            <a:endParaRPr lang="sk-SK" sz="2000" b="1" dirty="0">
              <a:solidFill>
                <a:srgbClr val="00B050"/>
              </a:solidFill>
            </a:endParaRPr>
          </a:p>
          <a:p>
            <a:r>
              <a:rPr lang="sk-SK" sz="1400" dirty="0" smtClean="0"/>
              <a:t>V zmysle harmonogramu má RO v pláne vyhlásiť 26 výziev pre dopytovo-orientované projekty.</a:t>
            </a:r>
            <a:endParaRPr lang="sk-SK" sz="1400" dirty="0"/>
          </a:p>
          <a:p>
            <a:r>
              <a:rPr lang="sk-SK" sz="1400" dirty="0"/>
              <a:t>PO 1 </a:t>
            </a:r>
            <a:r>
              <a:rPr lang="sk-SK" sz="1400" dirty="0" smtClean="0"/>
              <a:t>– 10 výziev</a:t>
            </a:r>
          </a:p>
          <a:p>
            <a:r>
              <a:rPr lang="sk-SK" sz="1400" dirty="0" smtClean="0"/>
              <a:t>PO 2 – 2 výziev</a:t>
            </a:r>
          </a:p>
          <a:p>
            <a:r>
              <a:rPr lang="sk-SK" sz="1400" dirty="0" smtClean="0"/>
              <a:t>PO 3 – 4 výziev</a:t>
            </a:r>
          </a:p>
          <a:p>
            <a:r>
              <a:rPr lang="sk-SK" sz="1400" dirty="0" smtClean="0"/>
              <a:t>PO 4 – 10 výziev</a:t>
            </a:r>
            <a:endParaRPr lang="sk-SK" sz="1400" dirty="0"/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  <a:p>
            <a:r>
              <a:rPr lang="sk-SK" sz="1400" dirty="0" smtClean="0"/>
              <a:t>Harmonogram výziev verzia 2 je zverejnená na: www.op-kzp.sk/obsah-vyzvy/harmonogram-vyziev</a:t>
            </a:r>
            <a:r>
              <a:rPr lang="sk-SK" sz="1400" dirty="0"/>
              <a:t>/</a:t>
            </a: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844824"/>
            <a:ext cx="8629680" cy="246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0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6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251520" y="1340768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55B848"/>
                </a:solidFill>
              </a:rPr>
              <a:t>Prehľad predložených </a:t>
            </a:r>
            <a:r>
              <a:rPr lang="sk-SK" sz="2000" b="1" dirty="0" err="1" smtClean="0">
                <a:solidFill>
                  <a:srgbClr val="55B848"/>
                </a:solidFill>
              </a:rPr>
              <a:t>ŽoNFP</a:t>
            </a:r>
            <a:r>
              <a:rPr lang="sk-SK" sz="2000" b="1" dirty="0" smtClean="0">
                <a:solidFill>
                  <a:srgbClr val="55B848"/>
                </a:solidFill>
              </a:rPr>
              <a:t> v rámci jednotlivých výziev k 27.04.2016</a:t>
            </a: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r>
              <a:rPr lang="sk-SK" sz="1600" b="1" dirty="0" smtClean="0"/>
              <a:t> </a:t>
            </a:r>
          </a:p>
          <a:p>
            <a:r>
              <a:rPr lang="sk-SK" sz="1600" b="1" dirty="0" smtClean="0"/>
              <a:t>* Zastavené konanie (vrátane </a:t>
            </a:r>
            <a:r>
              <a:rPr lang="sk-SK" sz="1600" b="1" dirty="0" err="1" smtClean="0"/>
              <a:t>ŽoNFP</a:t>
            </a:r>
            <a:r>
              <a:rPr lang="sk-SK" sz="1600" b="1" dirty="0" smtClean="0"/>
              <a:t> stiahnutých žiadateľom) bolo pri väčšine </a:t>
            </a:r>
            <a:r>
              <a:rPr lang="sk-SK" sz="1600" b="1" dirty="0" err="1" smtClean="0"/>
              <a:t>ŽoNFP</a:t>
            </a:r>
            <a:r>
              <a:rPr lang="sk-SK" sz="1600" b="1" dirty="0" smtClean="0"/>
              <a:t> z dôvodu duplicitne predloženej žiadosti, resp. nedoručenia podpísanej „papierovej“ žiadosti alebo na základe komunikácie s prijímateľom.</a:t>
            </a:r>
            <a:endParaRPr lang="sk-SK" sz="1600"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68633142"/>
              </p:ext>
            </p:extLst>
          </p:nvPr>
        </p:nvGraphicFramePr>
        <p:xfrm>
          <a:off x="251520" y="1772816"/>
          <a:ext cx="8568952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538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7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251520" y="1340768"/>
            <a:ext cx="849694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55B848"/>
                </a:solidFill>
              </a:rPr>
              <a:t>Prehľad predložených </a:t>
            </a:r>
            <a:r>
              <a:rPr lang="sk-SK" sz="2000" b="1" dirty="0" err="1" smtClean="0">
                <a:solidFill>
                  <a:srgbClr val="55B848"/>
                </a:solidFill>
              </a:rPr>
              <a:t>ŽoNFP</a:t>
            </a:r>
            <a:r>
              <a:rPr lang="sk-SK" sz="2000" b="1" dirty="0" smtClean="0">
                <a:solidFill>
                  <a:srgbClr val="55B848"/>
                </a:solidFill>
              </a:rPr>
              <a:t> v rámci jednotlivých výziev k 27.04.2016</a:t>
            </a: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1000" b="1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sk-SK" sz="1050" b="1" dirty="0" smtClean="0"/>
              <a:t>V tabuľke sú uvedené len výzvy a vyzvanie kde už došlo k predloženiu </a:t>
            </a:r>
            <a:r>
              <a:rPr lang="sk-SK" sz="1050" b="1" dirty="0" err="1" smtClean="0"/>
              <a:t>ŽoNFP</a:t>
            </a:r>
            <a:r>
              <a:rPr lang="sk-SK" sz="1050" b="1" dirty="0" smtClean="0"/>
              <a:t>.</a:t>
            </a:r>
            <a:endParaRPr lang="sk-SK" sz="1050" b="1" dirty="0"/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</p:txBody>
      </p:sp>
      <p:graphicFrame>
        <p:nvGraphicFramePr>
          <p:cNvPr id="11" name="Tabuľ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161611"/>
              </p:ext>
            </p:extLst>
          </p:nvPr>
        </p:nvGraphicFramePr>
        <p:xfrm>
          <a:off x="179506" y="1772816"/>
          <a:ext cx="8712973" cy="411501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2209512"/>
                <a:gridCol w="541955"/>
                <a:gridCol w="650396"/>
                <a:gridCol w="433515"/>
                <a:gridCol w="541955"/>
                <a:gridCol w="541955"/>
                <a:gridCol w="541955"/>
                <a:gridCol w="541955"/>
                <a:gridCol w="541955"/>
                <a:gridCol w="541955"/>
                <a:gridCol w="541955"/>
                <a:gridCol w="541955"/>
                <a:gridCol w="541955"/>
              </a:tblGrid>
              <a:tr h="4453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Zameranie výzvy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Prijaté </a:t>
                      </a:r>
                      <a:r>
                        <a:rPr lang="sk-SK" sz="900" b="1" u="none" strike="noStrike" dirty="0" err="1">
                          <a:effectLst/>
                        </a:rPr>
                        <a:t>ŽoNFP</a:t>
                      </a:r>
                      <a:r>
                        <a:rPr lang="sk-SK" sz="900" b="1" u="none" strike="noStrike" dirty="0">
                          <a:effectLst/>
                        </a:rPr>
                        <a:t> SPOLU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l-PL" sz="900" b="1" u="none" strike="noStrike" dirty="0">
                          <a:effectLst/>
                        </a:rPr>
                        <a:t>"Živé" ŽoNFP - Prebieha konanie o žiadosti</a:t>
                      </a:r>
                      <a:endParaRPr lang="pl-PL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Schválené </a:t>
                      </a:r>
                      <a:r>
                        <a:rPr lang="sk-SK" sz="900" b="1" u="none" strike="noStrike" dirty="0" err="1">
                          <a:effectLst/>
                        </a:rPr>
                        <a:t>ŽoNFP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rgbClr val="55B8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Schválené v zásobníku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Zastavené konanie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Neschválené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269703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počet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suma EÚ </a:t>
                      </a:r>
                      <a:endParaRPr lang="sk-SK" sz="900" b="1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sk-SK" sz="900" b="1" u="none" strike="noStrike" dirty="0" smtClean="0">
                          <a:effectLst/>
                        </a:rPr>
                        <a:t>zdroj </a:t>
                      </a:r>
                      <a:r>
                        <a:rPr lang="sk-SK" sz="900" b="1" u="none" strike="noStrike" dirty="0">
                          <a:effectLst/>
                        </a:rPr>
                        <a:t>v €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počet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suma EÚ </a:t>
                      </a:r>
                      <a:endParaRPr lang="sk-SK" sz="900" b="1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sk-SK" sz="900" b="1" u="none" strike="noStrike" dirty="0" smtClean="0">
                          <a:effectLst/>
                        </a:rPr>
                        <a:t>zdroj </a:t>
                      </a:r>
                      <a:r>
                        <a:rPr lang="sk-SK" sz="900" b="1" u="none" strike="noStrike" dirty="0">
                          <a:effectLst/>
                        </a:rPr>
                        <a:t>v €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počet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suma EÚ </a:t>
                      </a:r>
                      <a:endParaRPr lang="sk-SK" sz="900" b="1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sk-SK" sz="900" b="1" u="none" strike="noStrike" dirty="0" smtClean="0">
                          <a:effectLst/>
                        </a:rPr>
                        <a:t>zdroj </a:t>
                      </a:r>
                      <a:r>
                        <a:rPr lang="sk-SK" sz="900" b="1" u="none" strike="noStrike" dirty="0">
                          <a:effectLst/>
                        </a:rPr>
                        <a:t>v €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počet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suma </a:t>
                      </a:r>
                      <a:r>
                        <a:rPr lang="sk-SK" sz="900" b="1" u="none" strike="noStrike" dirty="0" smtClean="0">
                          <a:effectLst/>
                        </a:rPr>
                        <a:t>EÚ</a:t>
                      </a:r>
                    </a:p>
                    <a:p>
                      <a:pPr algn="ctr" fontAlgn="ctr"/>
                      <a:r>
                        <a:rPr lang="sk-SK" sz="900" b="1" u="none" strike="noStrike" dirty="0" smtClean="0">
                          <a:effectLst/>
                        </a:rPr>
                        <a:t> </a:t>
                      </a:r>
                      <a:r>
                        <a:rPr lang="sk-SK" sz="900" b="1" u="none" strike="noStrike" dirty="0">
                          <a:effectLst/>
                        </a:rPr>
                        <a:t>zdroj v €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počet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suma EÚ </a:t>
                      </a:r>
                      <a:endParaRPr lang="sk-SK" sz="900" b="1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sk-SK" sz="900" b="1" u="none" strike="noStrike" dirty="0" smtClean="0">
                          <a:effectLst/>
                        </a:rPr>
                        <a:t>zdroj </a:t>
                      </a:r>
                      <a:r>
                        <a:rPr lang="sk-SK" sz="900" b="1" u="none" strike="noStrike" dirty="0">
                          <a:effectLst/>
                        </a:rPr>
                        <a:t>v €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>
                          <a:effectLst/>
                        </a:rPr>
                        <a:t>počet</a:t>
                      </a:r>
                      <a:endParaRPr lang="sk-SK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900" b="1" u="none" strike="noStrike" dirty="0">
                          <a:effectLst/>
                        </a:rPr>
                        <a:t>suma EÚ </a:t>
                      </a:r>
                      <a:endParaRPr lang="sk-SK" sz="900" b="1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sk-SK" sz="900" b="1" u="none" strike="noStrike" dirty="0" smtClean="0">
                          <a:effectLst/>
                        </a:rPr>
                        <a:t>zdroj </a:t>
                      </a:r>
                      <a:r>
                        <a:rPr lang="sk-SK" sz="900" b="1" u="none" strike="noStrike" dirty="0">
                          <a:effectLst/>
                        </a:rPr>
                        <a:t>v €</a:t>
                      </a:r>
                      <a:endParaRPr lang="sk-SK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rgbClr val="FF0000"/>
                    </a:solidFill>
                  </a:tcPr>
                </a:tc>
              </a:tr>
              <a:tr h="250886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1. VÝZVA NA PREDKLADANIE ŽoNFP - Zameraná na kanalizácie, ČOV a čiastočne aj vodovody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79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652 961 286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10 549 989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41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398 577 420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17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123 731 715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 dirty="0">
                          <a:effectLst/>
                        </a:rPr>
                        <a:t>10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77 936 293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42 165 869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6330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2. VÝZVA NA PREDKLADANIE ŽoNFP zameraná na vybudovanie technickej a inštitucionálnej podpory špecializovaných záchranných modulov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12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139 530 938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2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13 622 946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2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42 643 662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8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83 264 330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886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Vyzvanie na predloženie národného projektu Zelená domácnostiam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2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75 570 252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37 320 252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38 250 000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886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6.  VÝZVA NA PREDKLADANIE ŽoNFP zameraná zníženie energetickej náročnosti verejných budov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392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150 757 998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374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142 611 898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17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7 867 538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278 562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427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7. VÝZVA NA PREDKLADANIE ŽoNFP zameraná na znižovanie emisií zo stacionárnych zdrojov znečisťovania ovzdušia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6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18 778 919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5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18 163 880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615 038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886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8. VÝZVA NA PREDKLADANIE ŽoNFP zameraná na monitorovanie a hodnotenie vôd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633 457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633 457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0886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Písomné vyzvanie na predloženie ŽoNFP na II. fázu veľkého projektu - ČOV Sever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2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94 811 514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47 020 805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47 790 709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544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Vyzvanie pre finančné nástroje OP KŽP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57 011 064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57 011 064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544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Vyzvanie pre finančné nástroje OP KŽP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3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37 125 940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3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37 125 940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9525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Vyzvanie na technickú pomoc – SIEA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2 899 854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 dirty="0" smtClean="0">
                          <a:effectLst/>
                        </a:rPr>
                        <a:t>0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 dirty="0" smtClean="0">
                          <a:effectLst/>
                        </a:rPr>
                        <a:t>1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 dirty="0" smtClean="0">
                          <a:effectLst/>
                        </a:rPr>
                        <a:t>2 899 854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698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Vyzvanie na technickú pomoc – MV SR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1 174 122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 dirty="0" smtClean="0">
                          <a:effectLst/>
                        </a:rPr>
                        <a:t>0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 dirty="0">
                          <a:effectLst/>
                        </a:rPr>
                        <a:t>1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 dirty="0">
                          <a:effectLst/>
                        </a:rPr>
                        <a:t>1 174 122</a:t>
                      </a:r>
                      <a:endParaRPr lang="sk-SK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698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Vyzvanie na technickú pomoc – SAŽP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3 064 271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3 064 271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0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5974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u="none" strike="noStrike">
                          <a:effectLst/>
                        </a:rPr>
                        <a:t>Vyzvanie na technickú pomoc – MŽP SR</a:t>
                      </a:r>
                      <a:endParaRPr lang="pl-PL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4 254 131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4 254 131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700" u="none" strike="noStrike">
                          <a:effectLst/>
                        </a:rPr>
                        <a:t> </a:t>
                      </a:r>
                      <a:endParaRPr lang="sk-SK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404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 dirty="0">
                          <a:effectLst/>
                        </a:rPr>
                        <a:t>Kumulatívne hodnoty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>
                          <a:effectLst/>
                        </a:rPr>
                        <a:t>502</a:t>
                      </a:r>
                      <a:endParaRPr lang="sk-SK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 dirty="0">
                          <a:effectLst/>
                        </a:rPr>
                        <a:t>1 238 573 745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 dirty="0" smtClean="0">
                          <a:effectLst/>
                        </a:rPr>
                        <a:t>385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 dirty="0" smtClean="0">
                          <a:effectLst/>
                        </a:rPr>
                        <a:t>236 857 107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 dirty="0" smtClean="0">
                          <a:effectLst/>
                        </a:rPr>
                        <a:t>51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 dirty="0" smtClean="0">
                          <a:effectLst/>
                        </a:rPr>
                        <a:t>579 816 584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>
                          <a:effectLst/>
                        </a:rPr>
                        <a:t>17</a:t>
                      </a:r>
                      <a:endParaRPr lang="sk-SK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 dirty="0">
                          <a:effectLst/>
                        </a:rPr>
                        <a:t>123 731 715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 dirty="0">
                          <a:effectLst/>
                        </a:rPr>
                        <a:t>38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 dirty="0">
                          <a:effectLst/>
                        </a:rPr>
                        <a:t>255 723 908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 dirty="0">
                          <a:effectLst/>
                        </a:rPr>
                        <a:t>11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800" b="1" u="none" strike="noStrike" dirty="0">
                          <a:effectLst/>
                        </a:rPr>
                        <a:t>42 444 431</a:t>
                      </a:r>
                      <a:endParaRPr lang="sk-SK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39" marR="5939" marT="5939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73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8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323528" y="1268760"/>
            <a:ext cx="867378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00B050"/>
                </a:solidFill>
              </a:rPr>
              <a:t>Aktuálny stav kontrahovania OP KŽP k 27.04.2016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b="1" dirty="0" smtClean="0"/>
              <a:t>Aktuálne je zakontrahovaných (podpísaná zmluva o NFP s prijímateľom) 27 projektov v sume 367 mil. € (EÚ zdroj), čo predstavuje 11,7 % z alokácie OP KŽP.</a:t>
            </a:r>
          </a:p>
          <a:p>
            <a:endParaRPr lang="sk-SK" sz="14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b="1" dirty="0" smtClean="0"/>
              <a:t>V procese zakontrahovania je 23 projektov s alokáciou 206 mil. €.</a:t>
            </a:r>
            <a:endParaRPr lang="sk-SK" sz="1400" b="1" dirty="0"/>
          </a:p>
          <a:p>
            <a:endParaRPr lang="sk-SK" sz="1400" b="1" dirty="0"/>
          </a:p>
          <a:p>
            <a:endParaRPr lang="sk-SK" sz="2000" b="1" dirty="0" smtClean="0">
              <a:solidFill>
                <a:srgbClr val="00B050"/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21" y="2501116"/>
            <a:ext cx="5801045" cy="372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8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9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398208" y="1412776"/>
            <a:ext cx="874579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00B050"/>
                </a:solidFill>
              </a:rPr>
              <a:t>Aktuálny stav čerpania OP KŽP k 27.04.2016</a:t>
            </a:r>
          </a:p>
          <a:p>
            <a:r>
              <a:rPr lang="sk-SK" sz="1600" b="1" dirty="0" smtClean="0"/>
              <a:t>Úroveň čerpania je zatiaľ minimálna, avšak schválené resp. zakontrahované projekty predstavujú veľmi dobrý základ pre rozbehnutie čerpania v roku 2016 resp. 2017.</a:t>
            </a:r>
          </a:p>
          <a:p>
            <a:endParaRPr lang="sk-SK" sz="2000" b="1" dirty="0" smtClean="0"/>
          </a:p>
          <a:p>
            <a:r>
              <a:rPr lang="sk-SK" sz="1600" b="1" dirty="0" smtClean="0">
                <a:solidFill>
                  <a:srgbClr val="55B848"/>
                </a:solidFill>
              </a:rPr>
              <a:t>Na úrovni Platobnej jednotky OP KŽP:</a:t>
            </a:r>
          </a:p>
          <a:p>
            <a:endParaRPr lang="sk-SK" sz="1600" b="1" dirty="0">
              <a:solidFill>
                <a:srgbClr val="55B848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600" b="1" dirty="0" smtClean="0"/>
              <a:t>preplatených je 26,759 mil. </a:t>
            </a:r>
            <a:r>
              <a:rPr lang="sk-SK" sz="1600" b="1" dirty="0"/>
              <a:t>€ (0,85% z alokácie OP </a:t>
            </a:r>
            <a:r>
              <a:rPr lang="sk-SK" sz="1600" b="1" dirty="0" smtClean="0"/>
              <a:t>KŽP)</a:t>
            </a:r>
          </a:p>
          <a:p>
            <a:endParaRPr lang="sk-SK" sz="16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k-SK" sz="1400" b="1" dirty="0" smtClean="0"/>
              <a:t>Zálohová platba pre Národný projekt Zelená domácnostiam 3,225 mil. €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k-SK" sz="1400" b="1" dirty="0" smtClean="0"/>
              <a:t>Transfer do finančných nástrojov za PO 1 a PO 4 (SZRB, Slovenský investičný </a:t>
            </a:r>
            <a:r>
              <a:rPr lang="sk-SK" sz="1400" b="1" dirty="0"/>
              <a:t>H</a:t>
            </a:r>
            <a:r>
              <a:rPr lang="sk-SK" sz="1400" b="1" dirty="0" smtClean="0"/>
              <a:t>olding) – 23,4 mil. €</a:t>
            </a:r>
            <a:endParaRPr lang="sk-SK" sz="1400" b="1" dirty="0"/>
          </a:p>
          <a:p>
            <a:endParaRPr lang="sk-SK" sz="2000" b="1" dirty="0" smtClean="0">
              <a:solidFill>
                <a:prstClr val="white">
                  <a:lumMod val="65000"/>
                </a:prstClr>
              </a:solidFill>
            </a:endParaRPr>
          </a:p>
          <a:p>
            <a:r>
              <a:rPr lang="sk-SK" sz="1600" b="1" dirty="0" smtClean="0">
                <a:solidFill>
                  <a:srgbClr val="55B848"/>
                </a:solidFill>
              </a:rPr>
              <a:t>Na úrovni Certifikačného orgánu (MF SR)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600" b="1" dirty="0" smtClean="0"/>
              <a:t>Zo strany MF SR je schválená suma čerpania vo výške 75 tis. € (0,01 % z alokácie OP KŽP)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k-SK" sz="1400" b="1" dirty="0" smtClean="0"/>
              <a:t>Na MF SR boli predložené 2 Súhrnné žiadosti o platbu (SŽP) v hodnote 197 tis. €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k-SK" sz="1400" b="1" dirty="0" smtClean="0"/>
              <a:t>1 SŽP schválená, 1 v stave schvaľovania </a:t>
            </a:r>
            <a:endParaRPr lang="sk-SK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400" b="1" dirty="0" smtClean="0">
              <a:solidFill>
                <a:srgbClr val="55B848"/>
              </a:solidFill>
            </a:endParaRPr>
          </a:p>
          <a:p>
            <a:endParaRPr lang="sk-SK" sz="16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53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4575</TotalTime>
  <Words>1332</Words>
  <Application>Microsoft Office PowerPoint</Application>
  <PresentationFormat>Prezentácia na obrazovke (4:3)</PresentationFormat>
  <Paragraphs>477</Paragraphs>
  <Slides>13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13</vt:i4>
      </vt:variant>
    </vt:vector>
  </HeadingPairs>
  <TitlesOfParts>
    <vt:vector size="20" baseType="lpstr">
      <vt:lpstr>Arial</vt:lpstr>
      <vt:lpstr>Calibri</vt:lpstr>
      <vt:lpstr>Lucida Grande CE</vt:lpstr>
      <vt:lpstr>Tahoma</vt:lpstr>
      <vt:lpstr>Wingdings</vt:lpstr>
      <vt:lpstr>2_Motív Office</vt:lpstr>
      <vt:lpstr>3_Motív Office</vt:lpstr>
      <vt:lpstr>  Monitorovací výbor pre OP KŽP    Stav implementácie OP KŽP k 27.04.2016   sekcie environmentálnych programov a projektov 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autor</dc:creator>
  <cp:lastModifiedBy>Šebák Jozef</cp:lastModifiedBy>
  <cp:revision>374</cp:revision>
  <cp:lastPrinted>2014-12-17T10:31:59Z</cp:lastPrinted>
  <dcterms:created xsi:type="dcterms:W3CDTF">2014-10-27T08:00:33Z</dcterms:created>
  <dcterms:modified xsi:type="dcterms:W3CDTF">2016-04-28T14:13:36Z</dcterms:modified>
</cp:coreProperties>
</file>