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59" r:id="rId7"/>
    <p:sldId id="262" r:id="rId8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37516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605717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7678185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453488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9772364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294398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3926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911359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874916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109721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862317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9000">
              <a:schemeClr val="accent1">
                <a:tint val="44500"/>
                <a:satMod val="160000"/>
                <a:lumMod val="35000"/>
                <a:lumOff val="65000"/>
                <a:alpha val="4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680D1-9229-4C74-A919-C54BB316D9DA}" type="datetimeFigureOut">
              <a:rPr lang="sk-SK" smtClean="0"/>
              <a:t>25. 4. 2016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547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Aktuálny </a:t>
            </a:r>
            <a: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všeobecných EAK</a:t>
            </a:r>
            <a:b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sk-SK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sk-SK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Stav plnenia </a:t>
            </a:r>
            <a:r>
              <a:rPr lang="sk-SK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- apríl 2016</a:t>
            </a:r>
            <a:endParaRPr lang="sk-SK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027" name="Picture 3" descr="C:\CKO\ex ante kondicionality\Akčný plán  ex ante kond\prezentácia\logo-c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50588"/>
            <a:ext cx="864096" cy="5905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5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5825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568474"/>
          </a:xfrm>
        </p:spPr>
        <p:txBody>
          <a:bodyPr>
            <a:noAutofit/>
          </a:bodyPr>
          <a:lstStyle/>
          <a:p>
            <a: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Vyhodnotenie všeobecných EAK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628318" y="5912088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NÚ – splnené na národnej úrovni </a:t>
            </a:r>
            <a:endParaRPr lang="sk-SK" sz="12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339849"/>
              </p:ext>
            </p:extLst>
          </p:nvPr>
        </p:nvGraphicFramePr>
        <p:xfrm>
          <a:off x="589850" y="1916832"/>
          <a:ext cx="8446645" cy="4010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218"/>
                <a:gridCol w="1302076"/>
                <a:gridCol w="1526693"/>
                <a:gridCol w="1580214"/>
                <a:gridCol w="1798444"/>
              </a:tblGrid>
              <a:tr h="796830">
                <a:tc>
                  <a:txBody>
                    <a:bodyPr/>
                    <a:lstStyle/>
                    <a:p>
                      <a:r>
                        <a:rPr lang="sk-SK" dirty="0" smtClean="0"/>
                        <a:t>EAK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Stav plnenia EAK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Počet</a:t>
                      </a:r>
                      <a:r>
                        <a:rPr lang="sk-SK" baseline="0" dirty="0" smtClean="0"/>
                        <a:t> splnených kritérií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Počet nesplnených kritérií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Gestor</a:t>
                      </a:r>
                      <a:endParaRPr lang="sk-SK" dirty="0"/>
                    </a:p>
                  </a:txBody>
                  <a:tcPr/>
                </a:tc>
              </a:tr>
              <a:tr h="453752">
                <a:tc>
                  <a:txBody>
                    <a:bodyPr/>
                    <a:lstStyle/>
                    <a:p>
                      <a:r>
                        <a:rPr lang="sk-SK" dirty="0" smtClean="0"/>
                        <a:t>Nediskriminácia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čiastočne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 </a:t>
                      </a:r>
                      <a:endParaRPr lang="sk-SK" dirty="0"/>
                    </a:p>
                  </a:txBody>
                  <a:tcPr/>
                </a:tc>
              </a:tr>
              <a:tr h="448032">
                <a:tc>
                  <a:txBody>
                    <a:bodyPr/>
                    <a:lstStyle/>
                    <a:p>
                      <a:r>
                        <a:rPr lang="sk-SK" dirty="0" smtClean="0"/>
                        <a:t>Rodová rovnosť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</a:t>
                      </a:r>
                      <a:endParaRPr lang="sk-SK" dirty="0"/>
                    </a:p>
                  </a:txBody>
                  <a:tcPr/>
                </a:tc>
              </a:tr>
              <a:tr h="557781">
                <a:tc>
                  <a:txBody>
                    <a:bodyPr/>
                    <a:lstStyle/>
                    <a:p>
                      <a:r>
                        <a:rPr lang="sk-SK" dirty="0" smtClean="0"/>
                        <a:t>Zdravotné postihnutie</a:t>
                      </a:r>
                      <a:r>
                        <a:rPr lang="sk-SK" baseline="0" dirty="0" smtClean="0"/>
                        <a:t>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 </a:t>
                      </a:r>
                    </a:p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2 (NÚ)</a:t>
                      </a:r>
                    </a:p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 </a:t>
                      </a:r>
                    </a:p>
                    <a:p>
                      <a:endParaRPr lang="sk-SK" dirty="0"/>
                    </a:p>
                  </a:txBody>
                  <a:tcPr/>
                </a:tc>
              </a:tr>
              <a:tr h="738336">
                <a:tc>
                  <a:txBody>
                    <a:bodyPr/>
                    <a:lstStyle/>
                    <a:p>
                      <a:r>
                        <a:rPr lang="sk-SK" dirty="0" smtClean="0"/>
                        <a:t>Verejné obstarávanie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 </a:t>
                      </a:r>
                    </a:p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ÚVO </a:t>
                      </a:r>
                      <a:br>
                        <a:rPr lang="sk-SK" dirty="0" smtClean="0"/>
                      </a:br>
                      <a:r>
                        <a:rPr lang="sk-SK" dirty="0" smtClean="0"/>
                        <a:t>ÚV SR </a:t>
                      </a:r>
                      <a:br>
                        <a:rPr lang="sk-SK" dirty="0" smtClean="0"/>
                      </a:br>
                      <a:r>
                        <a:rPr lang="sk-SK" dirty="0" smtClean="0"/>
                        <a:t>MV SR </a:t>
                      </a:r>
                      <a:endParaRPr lang="sk-SK" dirty="0"/>
                    </a:p>
                  </a:txBody>
                  <a:tcPr/>
                </a:tc>
              </a:tr>
              <a:tr h="557781">
                <a:tc>
                  <a:txBody>
                    <a:bodyPr/>
                    <a:lstStyle/>
                    <a:p>
                      <a:r>
                        <a:rPr lang="sk-SK" dirty="0" smtClean="0"/>
                        <a:t>Štátna pomoc</a:t>
                      </a:r>
                      <a:r>
                        <a:rPr lang="sk-SK" baseline="0" dirty="0" smtClean="0"/>
                        <a:t>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čiastočne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 </a:t>
                      </a:r>
                    </a:p>
                    <a:p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MF SR </a:t>
                      </a:r>
                      <a:br>
                        <a:rPr lang="sk-SK" dirty="0" smtClean="0"/>
                      </a:br>
                      <a:r>
                        <a:rPr lang="sk-SK" dirty="0" smtClean="0"/>
                        <a:t>ÚOŠS</a:t>
                      </a:r>
                      <a:endParaRPr lang="sk-SK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245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712490"/>
          </a:xfrm>
        </p:spPr>
        <p:txBody>
          <a:bodyPr>
            <a:noAutofit/>
          </a:bodyPr>
          <a:lstStyle/>
          <a:p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Splnené kritériá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všeobecných EAK Nediskriminácia,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Rodová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rovnosť, Zdravotné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postihnutie (NÚ)  </a:t>
            </a:r>
            <a:endParaRPr lang="sk-SK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ástupný symbol obsahu 6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sk-SK" dirty="0"/>
              <a:t>Opatrenia na zabezpečenie odbornej prípravy  </a:t>
            </a:r>
            <a:r>
              <a:rPr lang="sk-SK" dirty="0" smtClean="0"/>
              <a:t>zamestnancov (EAK 1-3) </a:t>
            </a:r>
          </a:p>
          <a:p>
            <a:r>
              <a:rPr lang="sk-SK" dirty="0"/>
              <a:t>Opatrenia na zabezpečenie sledovania vykonávania článku 9 Dohovoru </a:t>
            </a:r>
            <a:r>
              <a:rPr lang="sk-SK" dirty="0" smtClean="0"/>
              <a:t>OSN (EAK 3)</a:t>
            </a:r>
            <a:endParaRPr lang="sk-SK" dirty="0"/>
          </a:p>
          <a:p>
            <a:endParaRPr lang="sk-SK" dirty="0"/>
          </a:p>
        </p:txBody>
      </p:sp>
      <p:sp>
        <p:nvSpPr>
          <p:cNvPr id="8" name="Obdĺžnik 7"/>
          <p:cNvSpPr/>
          <p:nvPr/>
        </p:nvSpPr>
        <p:spPr>
          <a:xfrm>
            <a:off x="683568" y="5676363"/>
            <a:ext cx="2809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 smtClean="0"/>
              <a:t>splnené </a:t>
            </a:r>
            <a:r>
              <a:rPr lang="sk-SK" dirty="0"/>
              <a:t>na národnej úrovni </a:t>
            </a:r>
          </a:p>
        </p:txBody>
      </p:sp>
    </p:spTree>
    <p:extLst>
      <p:ext uri="{BB962C8B-B14F-4D97-AF65-F5344CB8AC3E}">
        <p14:creationId xmlns:p14="http://schemas.microsoft.com/office/powerpoint/2010/main" val="30804226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712490"/>
          </a:xfrm>
        </p:spPr>
        <p:txBody>
          <a:bodyPr>
            <a:noAutofit/>
          </a:bodyPr>
          <a:lstStyle/>
          <a:p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Nesplnené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kritérium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všeobecných EAK Nediskriminácia, Rodová rovnosť, Zdravotné postihnutie </a:t>
            </a: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ástupný symbol obsahu 6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sk-SK" sz="2000" dirty="0"/>
              <a:t>Opatrenia na </a:t>
            </a:r>
            <a:r>
              <a:rPr lang="sk-SK" sz="2000" dirty="0" smtClean="0"/>
              <a:t>zapojenie orgánov zodpovedných za podporu rovnakého zaobchádzania so všetkými osobami, rodovej rovnosti a orgánov, ktoré </a:t>
            </a:r>
            <a:br>
              <a:rPr lang="sk-SK" sz="2000" dirty="0" smtClean="0"/>
            </a:br>
            <a:r>
              <a:rPr lang="sk-SK" sz="2000" dirty="0" smtClean="0"/>
              <a:t>sú zodpovedné za ochranu práv osôb so zdravotným postihnutím alebo organizácií zastupujúcich takéto osoby počas prípravy a vykonávania programov   </a:t>
            </a:r>
          </a:p>
          <a:p>
            <a:endParaRPr lang="sk-SK" sz="2000" dirty="0"/>
          </a:p>
          <a:p>
            <a:pPr marL="0" indent="0">
              <a:buNone/>
            </a:pPr>
            <a:r>
              <a:rPr lang="sk-SK" sz="2000" dirty="0">
                <a:solidFill>
                  <a:srgbClr val="FF0000"/>
                </a:solidFill>
              </a:rPr>
              <a:t> </a:t>
            </a:r>
            <a:r>
              <a:rPr lang="sk-SK" sz="2000" dirty="0" smtClean="0">
                <a:solidFill>
                  <a:srgbClr val="FF0000"/>
                </a:solidFill>
              </a:rPr>
              <a:t>     </a:t>
            </a:r>
            <a:r>
              <a:rPr lang="sk-SK" sz="2000" b="1" dirty="0" smtClean="0">
                <a:solidFill>
                  <a:srgbClr val="FF0000"/>
                </a:solidFill>
              </a:rPr>
              <a:t>Termín splnenia:  30. 06. 2016 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3884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-155369" y="908720"/>
            <a:ext cx="9068560" cy="916872"/>
          </a:xfrm>
        </p:spPr>
        <p:txBody>
          <a:bodyPr>
            <a:normAutofit/>
          </a:bodyPr>
          <a:lstStyle/>
          <a:p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kritérií </a:t>
            </a:r>
            <a:r>
              <a:rPr lang="sk-SK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EAK Verejné obstarávanie </a:t>
            </a:r>
            <a:endParaRPr lang="sk-SK" sz="3200" dirty="0"/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93683" y="1916832"/>
            <a:ext cx="8640960" cy="4248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b="1" dirty="0" smtClean="0">
                <a:solidFill>
                  <a:srgbClr val="00B050"/>
                </a:solidFill>
              </a:rPr>
              <a:t>     Splnené kritérium</a:t>
            </a:r>
          </a:p>
          <a:p>
            <a:pPr>
              <a:defRPr/>
            </a:pPr>
            <a:r>
              <a:rPr lang="sk-SK" sz="1800" b="1" dirty="0" smtClean="0">
                <a:solidFill>
                  <a:srgbClr val="00B050"/>
                </a:solidFill>
              </a:rPr>
              <a:t>Opatrenia, ktorými sa zabezpečia transparentné postupy prideľovania zákaziek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k-SK" sz="2400" b="1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k-SK" sz="2400" b="1" dirty="0" smtClean="0">
                <a:solidFill>
                  <a:srgbClr val="FF0000"/>
                </a:solidFill>
              </a:rPr>
              <a:t>     Nesplnené kritériá </a:t>
            </a:r>
            <a:endParaRPr lang="sk-SK" sz="1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800" b="1" dirty="0" smtClean="0">
                <a:solidFill>
                  <a:srgbClr val="FF0000"/>
                </a:solidFill>
              </a:rPr>
              <a:t>Opatrenia na zabezpečenie odbornej prípravy a informovanie zamestnancov zapojených do vykonávania EŠIF</a:t>
            </a:r>
          </a:p>
          <a:p>
            <a:pPr marL="0" indent="0">
              <a:buNone/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800" b="1" dirty="0" smtClean="0">
                <a:solidFill>
                  <a:srgbClr val="FF0000"/>
                </a:solidFill>
              </a:rPr>
              <a:t>Opatrenia na účinné uplatňovanie pravidiel Únie o verejnom obstarávaní prostredníctvom primeraných mechanizmov</a:t>
            </a:r>
          </a:p>
          <a:p>
            <a:pPr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800" b="1" dirty="0" smtClean="0">
                <a:solidFill>
                  <a:srgbClr val="FF0000"/>
                </a:solidFill>
              </a:rPr>
              <a:t>Opatrenia na zabezpečenie administratívnej kapacity na vykonávanie a uplatňovanie pravidiel Únie o verejnom obstarávaní</a:t>
            </a:r>
            <a:endParaRPr lang="sk-SK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778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568474"/>
          </a:xfrm>
        </p:spPr>
        <p:txBody>
          <a:bodyPr>
            <a:noAutofit/>
          </a:bodyPr>
          <a:lstStyle/>
          <a:p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kritérií </a:t>
            </a:r>
            <a:r>
              <a:rPr lang="sk-SK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EAK </a:t>
            </a:r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Štátna pomoc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248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sz="2400" b="1" dirty="0" smtClean="0">
                <a:solidFill>
                  <a:srgbClr val="00B050"/>
                </a:solidFill>
              </a:rPr>
              <a:t>     Splnené kritériá</a:t>
            </a:r>
            <a:br>
              <a:rPr lang="sk-SK" sz="2400" b="1" dirty="0" smtClean="0">
                <a:solidFill>
                  <a:srgbClr val="00B050"/>
                </a:solidFill>
              </a:rPr>
            </a:br>
            <a:endParaRPr lang="sk-SK" sz="2400" b="1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sk-SK" sz="1900" b="1" dirty="0">
                <a:solidFill>
                  <a:srgbClr val="00B050"/>
                </a:solidFill>
              </a:rPr>
              <a:t>Opatrenia na zabezpečenie odbornej prípravy a informovania zamestnancov zapojených do vykonávania </a:t>
            </a:r>
            <a:r>
              <a:rPr lang="sk-SK" sz="1900" b="1" dirty="0" smtClean="0">
                <a:solidFill>
                  <a:srgbClr val="00B050"/>
                </a:solidFill>
              </a:rPr>
              <a:t>EŠIF</a:t>
            </a:r>
            <a:endParaRPr lang="sk-SK" sz="1900" b="1" dirty="0">
              <a:solidFill>
                <a:srgbClr val="00B050"/>
              </a:solidFill>
            </a:endParaRPr>
          </a:p>
          <a:p>
            <a:pPr marL="0" indent="0">
              <a:buNone/>
              <a:defRPr/>
            </a:pPr>
            <a:endParaRPr lang="sk-SK" sz="1900" b="1" dirty="0" smtClean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sk-SK" sz="1900" b="1" dirty="0" smtClean="0">
                <a:solidFill>
                  <a:srgbClr val="00B050"/>
                </a:solidFill>
              </a:rPr>
              <a:t>Opatrenia </a:t>
            </a:r>
            <a:r>
              <a:rPr lang="sk-SK" sz="1900" b="1" dirty="0">
                <a:solidFill>
                  <a:srgbClr val="00B050"/>
                </a:solidFill>
              </a:rPr>
              <a:t>na zabezpečenie účinného uplatňovania pravidiel Únie o štátnej </a:t>
            </a:r>
            <a:r>
              <a:rPr lang="sk-SK" sz="1900" b="1" dirty="0" smtClean="0">
                <a:solidFill>
                  <a:srgbClr val="00B050"/>
                </a:solidFill>
              </a:rPr>
              <a:t>pomoci  (NÚ)</a:t>
            </a:r>
            <a:endParaRPr lang="sk-SK" sz="1900" b="1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sk-SK" sz="2400" b="1" dirty="0" smtClean="0">
                <a:solidFill>
                  <a:srgbClr val="FF0000"/>
                </a:solidFill>
              </a:rPr>
              <a:t>     Nesplnené kritérium</a:t>
            </a:r>
          </a:p>
          <a:p>
            <a:pPr marL="0" indent="0">
              <a:buNone/>
              <a:defRPr/>
            </a:pPr>
            <a:endParaRPr lang="sk-SK" sz="18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900" b="1" dirty="0" smtClean="0">
                <a:solidFill>
                  <a:srgbClr val="FF0000"/>
                </a:solidFill>
              </a:rPr>
              <a:t>Opatrenia </a:t>
            </a:r>
            <a:r>
              <a:rPr lang="sk-SK" sz="1900" b="1" dirty="0">
                <a:solidFill>
                  <a:srgbClr val="FF0000"/>
                </a:solidFill>
              </a:rPr>
              <a:t>na zabezpečenie administratívnej kapacity na vykonávanie a uplatňovanie pravidiel Únie o štátnej </a:t>
            </a:r>
            <a:r>
              <a:rPr lang="sk-SK" sz="1900" b="1" dirty="0" smtClean="0">
                <a:solidFill>
                  <a:srgbClr val="FF0000"/>
                </a:solidFill>
              </a:rPr>
              <a:t>pomoci</a:t>
            </a:r>
            <a:br>
              <a:rPr lang="sk-SK" sz="1900" b="1" dirty="0" smtClean="0">
                <a:solidFill>
                  <a:srgbClr val="FF0000"/>
                </a:solidFill>
              </a:rPr>
            </a:br>
            <a:r>
              <a:rPr lang="sk-SK" sz="1900" b="1" dirty="0" smtClean="0">
                <a:solidFill>
                  <a:srgbClr val="FF0000"/>
                </a:solidFill>
              </a:rPr>
              <a:t>Termín: 30. 06. 2016 </a:t>
            </a:r>
            <a:endParaRPr lang="sk-SK" sz="1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sk-SK" sz="16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sk-SK" sz="1600" dirty="0" smtClean="0"/>
          </a:p>
          <a:p>
            <a:pPr marL="0" indent="0" algn="just">
              <a:buNone/>
            </a:pPr>
            <a:r>
              <a:rPr lang="sk-SK" sz="1600" dirty="0" smtClean="0"/>
              <a:t>NÚ </a:t>
            </a:r>
            <a:r>
              <a:rPr lang="sk-SK" sz="1600" dirty="0"/>
              <a:t>– splnené na národnej úrovni </a:t>
            </a:r>
          </a:p>
          <a:p>
            <a:pPr marL="0" indent="0" algn="just">
              <a:buNone/>
            </a:pPr>
            <a:endParaRPr lang="sk-SK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8565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20000"/>
          </a:bodyPr>
          <a:lstStyle/>
          <a:p>
            <a:pPr marL="0" lvl="1" indent="0" algn="ctr">
              <a:lnSpc>
                <a:spcPct val="150000"/>
              </a:lnSpc>
              <a:buNone/>
              <a:defRPr/>
            </a:pPr>
            <a:r>
              <a:rPr lang="sk-SK" sz="3600" b="1" dirty="0" smtClean="0">
                <a:solidFill>
                  <a:srgbClr val="000099"/>
                </a:solidFill>
                <a:latin typeface="Times New Roman"/>
              </a:rPr>
              <a:t> </a:t>
            </a:r>
          </a:p>
          <a:p>
            <a:pPr marL="0" lvl="1" indent="0" algn="ctr">
              <a:lnSpc>
                <a:spcPct val="150000"/>
              </a:lnSpc>
              <a:buNone/>
              <a:defRPr/>
            </a:pPr>
            <a:r>
              <a:rPr lang="sk-SK" sz="3600" b="1" dirty="0" smtClean="0">
                <a:solidFill>
                  <a:srgbClr val="000099"/>
                </a:solidFill>
                <a:latin typeface="Times New Roman"/>
              </a:rPr>
              <a:t>Ďakujem </a:t>
            </a:r>
            <a:r>
              <a:rPr lang="sk-SK" sz="3600" b="1" dirty="0">
                <a:solidFill>
                  <a:srgbClr val="000099"/>
                </a:solidFill>
                <a:latin typeface="Times New Roman"/>
              </a:rPr>
              <a:t>za pozornosť</a:t>
            </a:r>
          </a:p>
          <a:p>
            <a:pPr marL="0" lvl="1" indent="0" algn="ctr">
              <a:lnSpc>
                <a:spcPct val="150000"/>
              </a:lnSpc>
              <a:buNone/>
              <a:defRPr/>
            </a:pPr>
            <a:endParaRPr lang="sk-SK" sz="36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 smtClean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 smtClean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r>
              <a:rPr lang="sk-SK" sz="2000" b="1" dirty="0" smtClean="0">
                <a:solidFill>
                  <a:srgbClr val="000099"/>
                </a:solidFill>
                <a:latin typeface="Times New Roman"/>
              </a:rPr>
              <a:t>Sekcia </a:t>
            </a:r>
            <a:r>
              <a:rPr lang="sk-SK" sz="2000" b="1" dirty="0">
                <a:solidFill>
                  <a:srgbClr val="000099"/>
                </a:solidFill>
                <a:latin typeface="Times New Roman"/>
              </a:rPr>
              <a:t>centrálny koordinačný orgán</a:t>
            </a:r>
          </a:p>
          <a:p>
            <a:pPr marL="0" lvl="1" indent="0" algn="r">
              <a:buNone/>
              <a:defRPr/>
            </a:pPr>
            <a:r>
              <a:rPr lang="sk-SK" sz="2000" b="1" dirty="0">
                <a:solidFill>
                  <a:srgbClr val="000099"/>
                </a:solidFill>
                <a:latin typeface="Times New Roman"/>
              </a:rPr>
              <a:t>Úrad vlády SR</a:t>
            </a: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CKO\ex ante kondicionality\Akčný plán  ex ante kond\prezentácia\logo-c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50588"/>
            <a:ext cx="792088" cy="5905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165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213</Words>
  <Application>Microsoft Office PowerPoint</Application>
  <PresentationFormat>Prezentácia na obrazovke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 Aktuálny stav plnenia všeobecných EAK </vt:lpstr>
      <vt:lpstr>Vyhodnotenie všeobecných EAK</vt:lpstr>
      <vt:lpstr>Splnené kritériá všeobecných EAK Nediskriminácia,  Rodová rovnosť, Zdravotné postihnutie (NÚ)  </vt:lpstr>
      <vt:lpstr>Nesplnené kritérium všeobecných EAK Nediskriminácia, Rodová rovnosť, Zdravotné postihnutie </vt:lpstr>
      <vt:lpstr>Stav plnenia kritérií EAK Verejné obstarávanie </vt:lpstr>
      <vt:lpstr>Stav plnenia kritérií EAK Štátna pomoc 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Kramár Róbert</dc:creator>
  <cp:lastModifiedBy>Fáberová Zuzana</cp:lastModifiedBy>
  <cp:revision>50</cp:revision>
  <dcterms:created xsi:type="dcterms:W3CDTF">2015-10-19T13:10:49Z</dcterms:created>
  <dcterms:modified xsi:type="dcterms:W3CDTF">2016-04-25T14:43:06Z</dcterms:modified>
</cp:coreProperties>
</file>