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95" r:id="rId2"/>
    <p:sldId id="274" r:id="rId3"/>
    <p:sldId id="260" r:id="rId4"/>
    <p:sldId id="298" r:id="rId5"/>
    <p:sldId id="293" r:id="rId6"/>
    <p:sldId id="296" r:id="rId7"/>
    <p:sldId id="291" r:id="rId8"/>
    <p:sldId id="297" r:id="rId9"/>
    <p:sldId id="294" r:id="rId10"/>
    <p:sldId id="299" r:id="rId11"/>
  </p:sldIdLst>
  <p:sldSz cx="9144000" cy="6858000" type="screen4x3"/>
  <p:notesSz cx="6797675" cy="9928225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B848"/>
    <a:srgbClr val="898989"/>
    <a:srgbClr val="448C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34EE76-0FC3-45E4-B626-88C69E0C8B75}" type="datetimeFigureOut">
              <a:rPr lang="sk-SK" smtClean="0"/>
              <a:t>28. 4. 2016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62968F-5620-40CD-9100-29BAD38CB80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018552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B24B8A-AE34-49A6-94C8-8D56AC5A7121}" type="datetimeFigureOut">
              <a:rPr lang="sk-SK" smtClean="0"/>
              <a:t>28. 4. 2016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94493F-43F8-4E9B-9771-B38D08ECDEF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91816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2.jpeg"/><Relationship Id="rId4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>
          <a:xfrm>
            <a:off x="971600" y="648191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F97D0C-7238-4109-A26B-BD75EB33D0D4}" type="slidenum">
              <a:rPr lang="sk-SK" smtClean="0"/>
              <a:t>‹#›</a:t>
            </a:fld>
            <a:endParaRPr lang="sk-SK"/>
          </a:p>
        </p:txBody>
      </p:sp>
      <p:pic>
        <p:nvPicPr>
          <p:cNvPr id="12" name="Picture 4" descr="krivkaRA.jpg"/>
          <p:cNvPicPr>
            <a:picLocks noChangeAspect="1"/>
          </p:cNvPicPr>
          <p:nvPr userDrawn="1"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sp>
        <p:nvSpPr>
          <p:cNvPr id="13" name="Rectangle 3"/>
          <p:cNvSpPr/>
          <p:nvPr userDrawn="1"/>
        </p:nvSpPr>
        <p:spPr>
          <a:xfrm>
            <a:off x="1331640" y="5373216"/>
            <a:ext cx="51845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j-lt"/>
                <a:cs typeface="Lucida Grande CE"/>
              </a:rPr>
              <a:t>MINISTERSTVO ŽIVOTNÉHO PROSTREDIA SR</a:t>
            </a:r>
          </a:p>
          <a:p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j-lt"/>
                <a:cs typeface="Lucida Grande CE"/>
              </a:rPr>
              <a:t>Sekcia enviromentálnych programov a projektov</a:t>
            </a:r>
          </a:p>
          <a:p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j-lt"/>
                <a:cs typeface="Lucida Grande CE"/>
              </a:rPr>
              <a:t>Riadiaci orgán pre Operačný program Kvalita životného prostredia </a:t>
            </a:r>
          </a:p>
          <a:p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j-lt"/>
                <a:cs typeface="Lucida Grande CE"/>
              </a:rPr>
              <a:t>Nám. </a:t>
            </a:r>
            <a:r>
              <a:rPr lang="en-US" sz="8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Lucida Grande CE"/>
              </a:rPr>
              <a:t>Ľud</a:t>
            </a:r>
            <a:r>
              <a:rPr lang="sk-SK" sz="8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Lucida Grande CE"/>
              </a:rPr>
              <a:t>ovíta</a:t>
            </a:r>
            <a:r>
              <a:rPr lang="en-US" sz="8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Lucida Grande CE"/>
              </a:rPr>
              <a:t> </a:t>
            </a: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j-lt"/>
                <a:cs typeface="Lucida Grande CE"/>
              </a:rPr>
              <a:t>Štúra 1, 812 35 </a:t>
            </a:r>
            <a:r>
              <a:rPr lang="sk-SK" sz="8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Lucida Grande CE"/>
              </a:rPr>
              <a:t> </a:t>
            </a:r>
            <a:r>
              <a:rPr lang="en-US" sz="8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Lucida Grande CE"/>
              </a:rPr>
              <a:t>Bratislava</a:t>
            </a:r>
            <a:endParaRPr lang="en-US" sz="800" dirty="0">
              <a:solidFill>
                <a:schemeClr val="bg1">
                  <a:lumMod val="50000"/>
                </a:schemeClr>
              </a:solidFill>
              <a:latin typeface="+mj-lt"/>
              <a:cs typeface="Lucida Grande CE"/>
            </a:endParaRPr>
          </a:p>
          <a:p>
            <a:r>
              <a:rPr lang="en-US" sz="8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Lucida Grande CE"/>
              </a:rPr>
              <a:t>www.op</a:t>
            </a:r>
            <a:r>
              <a:rPr lang="sk-SK" sz="8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Lucida Grande CE"/>
              </a:rPr>
              <a:t>-k</a:t>
            </a:r>
            <a:r>
              <a:rPr lang="en-US" sz="8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Lucida Grande CE"/>
              </a:rPr>
              <a:t>zp.sk</a:t>
            </a:r>
            <a:endParaRPr lang="en-US" sz="800" dirty="0">
              <a:solidFill>
                <a:schemeClr val="bg1">
                  <a:lumMod val="50000"/>
                </a:schemeClr>
              </a:solidFill>
              <a:latin typeface="+mj-lt"/>
              <a:cs typeface="Lucida Grande CE"/>
            </a:endParaRPr>
          </a:p>
        </p:txBody>
      </p:sp>
      <p:pic>
        <p:nvPicPr>
          <p:cNvPr id="14" name="Picture 7" descr="SZSRppt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780" y="5445224"/>
            <a:ext cx="518459" cy="648072"/>
          </a:xfrm>
          <a:prstGeom prst="rect">
            <a:avLst/>
          </a:prstGeom>
        </p:spPr>
      </p:pic>
      <p:pic>
        <p:nvPicPr>
          <p:cNvPr id="15" name="Picture 8" descr="logoMZPppt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476672"/>
            <a:ext cx="799432" cy="720080"/>
          </a:xfrm>
          <a:prstGeom prst="rect">
            <a:avLst/>
          </a:prstGeom>
        </p:spPr>
      </p:pic>
      <p:pic>
        <p:nvPicPr>
          <p:cNvPr id="16" name="Picture 10" descr="logoOPKZPppt.jp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76672"/>
            <a:ext cx="4366318" cy="792088"/>
          </a:xfrm>
          <a:prstGeom prst="rect">
            <a:avLst/>
          </a:prstGeom>
        </p:spPr>
      </p:pic>
      <p:pic>
        <p:nvPicPr>
          <p:cNvPr id="17" name="Picture 11" descr="logoEUppt.jp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4260" y="476672"/>
            <a:ext cx="891140" cy="720080"/>
          </a:xfrm>
          <a:prstGeom prst="rect">
            <a:avLst/>
          </a:prstGeom>
        </p:spPr>
      </p:pic>
      <p:sp>
        <p:nvSpPr>
          <p:cNvPr id="18" name="Rectangle 13"/>
          <p:cNvSpPr/>
          <p:nvPr userDrawn="1"/>
        </p:nvSpPr>
        <p:spPr>
          <a:xfrm>
            <a:off x="3491880" y="5013176"/>
            <a:ext cx="51845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sk-SK" sz="1400" i="1" dirty="0" smtClean="0">
                <a:solidFill>
                  <a:srgbClr val="55B848"/>
                </a:solidFill>
                <a:latin typeface="+mj-lt"/>
                <a:cs typeface="Lucida Grande CE"/>
              </a:rPr>
              <a:t>„</a:t>
            </a:r>
            <a:r>
              <a:rPr lang="en-US" sz="1400" i="1" dirty="0" smtClean="0">
                <a:solidFill>
                  <a:srgbClr val="55B848"/>
                </a:solidFill>
                <a:latin typeface="+mj-lt"/>
                <a:cs typeface="Lucida Grande CE"/>
              </a:rPr>
              <a:t>Zelená </a:t>
            </a:r>
            <a:r>
              <a:rPr lang="sk-SK" sz="1400" i="1" dirty="0" smtClean="0">
                <a:solidFill>
                  <a:srgbClr val="55B848"/>
                </a:solidFill>
                <a:latin typeface="+mj-lt"/>
                <a:cs typeface="Lucida Grande CE"/>
              </a:rPr>
              <a:t>pre našu budúcnosť</a:t>
            </a:r>
            <a:r>
              <a:rPr lang="en-US" sz="1400" i="1" dirty="0" smtClean="0">
                <a:solidFill>
                  <a:srgbClr val="55B848"/>
                </a:solidFill>
                <a:latin typeface="+mj-lt"/>
                <a:cs typeface="Lucida Grande CE"/>
              </a:rPr>
              <a:t>.”</a:t>
            </a:r>
            <a:endParaRPr lang="en-US" sz="1400" i="1" dirty="0">
              <a:solidFill>
                <a:srgbClr val="55B848"/>
              </a:solidFill>
              <a:latin typeface="+mj-lt"/>
              <a:cs typeface="Lucida Grande CE"/>
            </a:endParaRPr>
          </a:p>
        </p:txBody>
      </p:sp>
      <p:sp>
        <p:nvSpPr>
          <p:cNvPr id="20" name="Nadpis 19"/>
          <p:cNvSpPr>
            <a:spLocks noGrp="1"/>
          </p:cNvSpPr>
          <p:nvPr>
            <p:ph type="title" hasCustomPrompt="1"/>
          </p:nvPr>
        </p:nvSpPr>
        <p:spPr>
          <a:xfrm>
            <a:off x="539552" y="2132856"/>
            <a:ext cx="8229600" cy="2880320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spcAft>
                <a:spcPts val="600"/>
              </a:spcAft>
              <a:defRPr sz="3200" b="1">
                <a:solidFill>
                  <a:schemeClr val="bg1">
                    <a:lumMod val="50000"/>
                  </a:schemeClr>
                </a:solidFill>
                <a:effectLst/>
              </a:defRPr>
            </a:lvl1pPr>
          </a:lstStyle>
          <a:p>
            <a:r>
              <a:rPr lang="sk-SK" dirty="0" smtClean="0"/>
              <a:t>UPRAVTE ŠTÝLY PREDLOHY TEXTU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1794105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457200" y="1340768"/>
            <a:ext cx="8229600" cy="576064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28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sk-SK" dirty="0" smtClean="0"/>
              <a:t>UPRAVTE ŠTÝLY PREDLOHY TEXTU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600">
                <a:solidFill>
                  <a:srgbClr val="55B848"/>
                </a:solidFill>
              </a:defRPr>
            </a:lvl3pPr>
            <a:lvl4pPr>
              <a:defRPr sz="1400">
                <a:solidFill>
                  <a:srgbClr val="448CCA"/>
                </a:solidFill>
              </a:defRPr>
            </a:lvl4pPr>
          </a:lstStyle>
          <a:p>
            <a:pPr lvl="0"/>
            <a:r>
              <a:rPr lang="sk-SK" dirty="0" smtClean="0"/>
              <a:t>Upravte štýl predlohy textu.</a:t>
            </a:r>
          </a:p>
          <a:p>
            <a:pPr lvl="1"/>
            <a:r>
              <a:rPr lang="sk-SK" dirty="0" smtClean="0"/>
              <a:t>Druhá úroveň</a:t>
            </a:r>
          </a:p>
          <a:p>
            <a:pPr lvl="2"/>
            <a:r>
              <a:rPr lang="sk-SK" dirty="0" smtClean="0"/>
              <a:t>Tretia úroveň</a:t>
            </a:r>
          </a:p>
          <a:p>
            <a:pPr lvl="3"/>
            <a:r>
              <a:rPr lang="sk-SK" dirty="0" smtClean="0"/>
              <a:t>Tretia úroveň</a:t>
            </a:r>
          </a:p>
          <a:p>
            <a:pPr lvl="3"/>
            <a:endParaRPr lang="sk-SK" dirty="0" smtClean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EF97D0C-7238-4109-A26B-BD75EB33D0D4}" type="slidenum">
              <a:rPr lang="sk-SK" smtClean="0"/>
              <a:pPr/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508336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4" descr="krivkaRA.jpg"/>
          <p:cNvPicPr>
            <a:picLocks noChangeAspect="1"/>
          </p:cNvPicPr>
          <p:nvPr userDrawn="1"/>
        </p:nvPicPr>
        <p:blipFill>
          <a:blip r:embed="rId4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pic>
        <p:nvPicPr>
          <p:cNvPr id="8" name="Picture 10" descr="logoOPKZPppt.jp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76672"/>
            <a:ext cx="4366318" cy="792088"/>
          </a:xfrm>
          <a:prstGeom prst="rect">
            <a:avLst/>
          </a:prstGeom>
        </p:spPr>
      </p:pic>
      <p:pic>
        <p:nvPicPr>
          <p:cNvPr id="9" name="Picture 14" descr="symbolOPKZPppt.jpg"/>
          <p:cNvPicPr>
            <a:picLocks noChangeAspect="1"/>
          </p:cNvPicPr>
          <p:nvPr userDrawn="1"/>
        </p:nvPicPr>
        <p:blipFill>
          <a:blip r:embed="rId6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-531440"/>
            <a:ext cx="5087472" cy="529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222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pzp.sk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916832"/>
            <a:ext cx="7772400" cy="3312368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sk-SK" sz="1000" cap="all" dirty="0" smtClean="0">
                <a:ln w="0"/>
                <a:cs typeface="Arial"/>
              </a:rPr>
              <a:t/>
            </a:r>
            <a:br>
              <a:rPr lang="sk-SK" sz="1000" cap="all" dirty="0" smtClean="0">
                <a:ln w="0"/>
                <a:cs typeface="Arial"/>
              </a:rPr>
            </a:br>
            <a:r>
              <a:rPr lang="sk-SK" sz="3500" cap="all" dirty="0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Monitorovací </a:t>
            </a:r>
            <a:r>
              <a:rPr lang="sk-SK" sz="3500" cap="all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výbor </a:t>
            </a:r>
            <a:r>
              <a:rPr lang="sk-SK" sz="3500" cap="all" smtClean="0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PRE OP </a:t>
            </a:r>
            <a:r>
              <a:rPr lang="sk-SK" sz="3500" cap="all" dirty="0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KŽP</a:t>
            </a:r>
            <a:r>
              <a:rPr lang="sk-SK" sz="2000" cap="all" dirty="0" smtClean="0">
                <a:ln w="0"/>
                <a:cs typeface="Arial"/>
              </a:rPr>
              <a:t/>
            </a:r>
            <a:br>
              <a:rPr lang="sk-SK" sz="2000" cap="all" dirty="0" smtClean="0">
                <a:ln w="0"/>
                <a:cs typeface="Arial"/>
              </a:rPr>
            </a:br>
            <a:r>
              <a:rPr lang="sk-SK" sz="1000" cap="all" smtClean="0">
                <a:ln w="0"/>
                <a:cs typeface="Arial"/>
              </a:rPr>
              <a:t/>
            </a:r>
            <a:br>
              <a:rPr lang="sk-SK" sz="1000" cap="all" smtClean="0">
                <a:ln w="0"/>
                <a:cs typeface="Arial"/>
              </a:rPr>
            </a:br>
            <a:r>
              <a:rPr lang="sk-SK" sz="1000" cap="all" smtClean="0">
                <a:ln w="0"/>
                <a:cs typeface="Arial"/>
              </a:rPr>
              <a:t/>
            </a:r>
            <a:br>
              <a:rPr lang="sk-SK" sz="1000" cap="all" smtClean="0">
                <a:ln w="0"/>
                <a:cs typeface="Arial"/>
              </a:rPr>
            </a:br>
            <a:r>
              <a:rPr lang="sk-SK" sz="2000" cap="all" dirty="0" smtClean="0">
                <a:ln w="0"/>
                <a:cs typeface="Arial"/>
              </a:rPr>
              <a:t/>
            </a:r>
            <a:br>
              <a:rPr lang="sk-SK" sz="2000" cap="all" dirty="0" smtClean="0">
                <a:ln w="0"/>
                <a:cs typeface="Arial"/>
              </a:rPr>
            </a:br>
            <a:r>
              <a:rPr lang="sk-SK" cap="all" dirty="0" err="1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plneniE</a:t>
            </a:r>
            <a:r>
              <a:rPr lang="sk-SK" cap="all" dirty="0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 ex </a:t>
            </a:r>
            <a:r>
              <a:rPr lang="sk-SK" cap="all" dirty="0" err="1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ante</a:t>
            </a:r>
            <a:r>
              <a:rPr lang="sk-SK" cap="all" dirty="0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 </a:t>
            </a:r>
            <a:r>
              <a:rPr lang="sk-SK" cap="all" dirty="0" err="1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kondicionalít</a:t>
            </a:r>
            <a:r>
              <a:rPr lang="sk-SK" sz="2000" cap="all" dirty="0" smtClean="0">
                <a:ln w="0"/>
                <a:cs typeface="Arial"/>
              </a:rPr>
              <a:t/>
            </a:r>
            <a:br>
              <a:rPr lang="sk-SK" sz="2000" cap="all" dirty="0" smtClean="0">
                <a:ln w="0"/>
                <a:cs typeface="Arial"/>
              </a:rPr>
            </a:br>
            <a:r>
              <a:rPr lang="sk-SK" sz="1500" b="0" dirty="0" smtClean="0"/>
              <a:t/>
            </a:r>
            <a:br>
              <a:rPr lang="sk-SK" sz="1500" b="0" dirty="0" smtClean="0"/>
            </a:br>
            <a:endParaRPr lang="sk-SK" sz="1500" dirty="0"/>
          </a:p>
        </p:txBody>
      </p:sp>
      <p:sp>
        <p:nvSpPr>
          <p:cNvPr id="3" name="BlokTextu 2"/>
          <p:cNvSpPr txBox="1"/>
          <p:nvPr/>
        </p:nvSpPr>
        <p:spPr>
          <a:xfrm>
            <a:off x="5796136" y="5373216"/>
            <a:ext cx="374441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500" b="1" dirty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</a:rPr>
              <a:t>3</a:t>
            </a:r>
            <a:r>
              <a:rPr lang="sk-SK" sz="1500" b="1" dirty="0" smtClean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</a:rPr>
              <a:t>. zasadnutie MV OP KŽP</a:t>
            </a:r>
            <a:r>
              <a:rPr lang="sk-SK" sz="1500" b="1" dirty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</a:rPr>
              <a:t/>
            </a:r>
            <a:br>
              <a:rPr lang="sk-SK" sz="1500" b="1" dirty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</a:rPr>
            </a:br>
            <a:r>
              <a:rPr lang="sk-SK" sz="1500" b="1" dirty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</a:rPr>
              <a:t>1</a:t>
            </a:r>
            <a:r>
              <a:rPr lang="sk-SK" sz="1500" b="1" dirty="0" smtClean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</a:rPr>
              <a:t>2. mája 2016</a:t>
            </a:r>
            <a:r>
              <a:rPr lang="sk-SK" sz="1500" b="1" dirty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</a:rPr>
              <a:t/>
            </a:r>
            <a:br>
              <a:rPr lang="sk-SK" sz="1500" b="1" dirty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</a:rPr>
            </a:br>
            <a:r>
              <a:rPr lang="sk-SK" sz="1500" b="1" dirty="0" smtClean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</a:rPr>
              <a:t>Bratislava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84537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96544"/>
          </a:xfrm>
        </p:spPr>
        <p:txBody>
          <a:bodyPr/>
          <a:lstStyle/>
          <a:p>
            <a:pPr marL="0" indent="0">
              <a:buNone/>
            </a:pPr>
            <a:endParaRPr lang="sk-SK" sz="2400" dirty="0" smtClean="0"/>
          </a:p>
          <a:p>
            <a:pPr marL="0" indent="0">
              <a:buNone/>
            </a:pPr>
            <a:endParaRPr lang="sk-SK" sz="2400" dirty="0"/>
          </a:p>
          <a:p>
            <a:pPr marL="0" indent="0">
              <a:buNone/>
            </a:pPr>
            <a:endParaRPr lang="sk-SK" sz="2400" dirty="0" smtClean="0"/>
          </a:p>
          <a:p>
            <a:pPr marL="0" indent="0" algn="ctr">
              <a:buNone/>
            </a:pPr>
            <a:r>
              <a:rPr lang="sk-SK" sz="3600" dirty="0" smtClean="0"/>
              <a:t>ĎAKUJEM </a:t>
            </a:r>
            <a:r>
              <a:rPr lang="sk-SK" sz="3600" dirty="0"/>
              <a:t>ZA </a:t>
            </a:r>
            <a:r>
              <a:rPr lang="sk-SK" sz="3600" dirty="0" smtClean="0"/>
              <a:t>POZORNOSŤ</a:t>
            </a:r>
          </a:p>
          <a:p>
            <a:pPr marL="0" indent="0">
              <a:buNone/>
            </a:pPr>
            <a:endParaRPr lang="sk-SK" sz="2400" dirty="0"/>
          </a:p>
          <a:p>
            <a:pPr marL="0" indent="0" algn="ctr">
              <a:spcBef>
                <a:spcPts val="1800"/>
              </a:spcBef>
              <a:buNone/>
            </a:pPr>
            <a:r>
              <a:rPr lang="sk-SK" sz="1700" b="1" dirty="0" smtClean="0">
                <a:solidFill>
                  <a:srgbClr val="55B848"/>
                </a:solidFill>
              </a:rPr>
              <a:t>MINISTERSTVO </a:t>
            </a:r>
            <a:r>
              <a:rPr lang="sk-SK" sz="1700" b="1" dirty="0">
                <a:solidFill>
                  <a:srgbClr val="55B848"/>
                </a:solidFill>
              </a:rPr>
              <a:t>ŽIVOTNÉHO PROSTREDIA SR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sk-SK" sz="1700" dirty="0">
                <a:solidFill>
                  <a:srgbClr val="898989"/>
                </a:solidFill>
              </a:rPr>
              <a:t>Nám. Ľ. Štúra </a:t>
            </a:r>
            <a:r>
              <a:rPr lang="sk-SK" sz="1700" dirty="0" smtClean="0">
                <a:solidFill>
                  <a:srgbClr val="898989"/>
                </a:solidFill>
              </a:rPr>
              <a:t>1,  </a:t>
            </a:r>
            <a:r>
              <a:rPr lang="sk-SK" sz="1700" dirty="0">
                <a:solidFill>
                  <a:srgbClr val="898989"/>
                </a:solidFill>
              </a:rPr>
              <a:t>812 35 Bratislava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sk-SK" sz="1700" dirty="0">
                <a:solidFill>
                  <a:srgbClr val="898989"/>
                </a:solidFill>
              </a:rPr>
              <a:t>Pracovisko: Karloveská 2, 841 04 Bratislava	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sk-SK" dirty="0" err="1">
                <a:solidFill>
                  <a:srgbClr val="898989"/>
                </a:solidFill>
                <a:hlinkClick r:id="rId2"/>
              </a:rPr>
              <a:t>www.minzp.sk</a:t>
            </a:r>
            <a:r>
              <a:rPr lang="sk-SK" dirty="0">
                <a:solidFill>
                  <a:srgbClr val="898989"/>
                </a:solidFill>
                <a:hlinkClick r:id="rId2"/>
              </a:rPr>
              <a:t> , </a:t>
            </a:r>
            <a:r>
              <a:rPr lang="sk-SK" dirty="0" err="1">
                <a:solidFill>
                  <a:srgbClr val="898989"/>
                </a:solidFill>
                <a:hlinkClick r:id="rId2"/>
              </a:rPr>
              <a:t>www.op-kzp.sk</a:t>
            </a:r>
            <a:r>
              <a:rPr lang="sk-SK" dirty="0">
                <a:solidFill>
                  <a:srgbClr val="898989"/>
                </a:solidFill>
              </a:rPr>
              <a:t> </a:t>
            </a:r>
          </a:p>
          <a:p>
            <a:pPr marL="0" indent="0" algn="just">
              <a:buNone/>
            </a:pPr>
            <a:endParaRPr lang="sk-SK" b="1" dirty="0" smtClean="0">
              <a:solidFill>
                <a:srgbClr val="55B848"/>
              </a:solidFill>
              <a:cs typeface="Tahoma" pitchFamily="34" charset="0"/>
            </a:endParaRPr>
          </a:p>
          <a:p>
            <a:pPr>
              <a:spcBef>
                <a:spcPts val="0"/>
              </a:spcBef>
            </a:pPr>
            <a:endParaRPr lang="sk-SK" sz="1800" b="1" dirty="0">
              <a:ln w="0"/>
              <a:solidFill>
                <a:schemeClr val="bg1">
                  <a:lumMod val="65000"/>
                </a:schemeClr>
              </a:solidFill>
              <a:cs typeface="Arial"/>
            </a:endParaRPr>
          </a:p>
          <a:p>
            <a:pPr marL="0" indent="0">
              <a:spcBef>
                <a:spcPts val="0"/>
              </a:spcBef>
              <a:buNone/>
            </a:pPr>
            <a:endParaRPr lang="sk-SK" sz="1800" b="1" dirty="0" smtClean="0">
              <a:ln w="0"/>
              <a:solidFill>
                <a:schemeClr val="bg1">
                  <a:lumMod val="65000"/>
                </a:schemeClr>
              </a:solidFill>
              <a:cs typeface="Arial"/>
            </a:endParaRPr>
          </a:p>
          <a:p>
            <a:pPr marL="0" indent="0">
              <a:buNone/>
            </a:pPr>
            <a:endParaRPr lang="sk-SK" sz="1200" b="1" dirty="0" smtClean="0">
              <a:ln w="0"/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/>
            </a:endParaRPr>
          </a:p>
          <a:p>
            <a:pPr marL="0" indent="0">
              <a:buNone/>
            </a:pPr>
            <a:r>
              <a:rPr lang="sk-SK" sz="1800" dirty="0" smtClean="0">
                <a:ln w="0"/>
                <a:cs typeface="Arial"/>
              </a:rPr>
              <a:t>	</a:t>
            </a:r>
            <a:endParaRPr lang="sk-SK" sz="1800" b="1" dirty="0">
              <a:solidFill>
                <a:srgbClr val="55B84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/>
              <a:pPr/>
              <a:t>10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800642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1412776"/>
            <a:ext cx="8229600" cy="576064"/>
          </a:xfrm>
        </p:spPr>
        <p:txBody>
          <a:bodyPr/>
          <a:lstStyle/>
          <a:p>
            <a:pPr marL="0" indent="0"/>
            <a:r>
              <a:rPr lang="sk-SK" sz="2200" cap="all" dirty="0">
                <a:ln w="0"/>
                <a:solidFill>
                  <a:srgbClr val="55B848"/>
                </a:solidFill>
                <a:cs typeface="Arial"/>
              </a:rPr>
              <a:t>ex </a:t>
            </a:r>
            <a:r>
              <a:rPr lang="sk-SK" sz="2200" cap="all" dirty="0" err="1">
                <a:ln w="0"/>
                <a:solidFill>
                  <a:srgbClr val="55B848"/>
                </a:solidFill>
                <a:cs typeface="Arial"/>
              </a:rPr>
              <a:t>ante</a:t>
            </a:r>
            <a:r>
              <a:rPr lang="sk-SK" sz="2200" cap="all" dirty="0">
                <a:ln w="0"/>
                <a:solidFill>
                  <a:srgbClr val="55B848"/>
                </a:solidFill>
                <a:cs typeface="Arial"/>
              </a:rPr>
              <a:t> </a:t>
            </a:r>
            <a:r>
              <a:rPr lang="sk-SK" sz="2200" cap="all" dirty="0" err="1">
                <a:ln w="0"/>
                <a:solidFill>
                  <a:srgbClr val="55B848"/>
                </a:solidFill>
                <a:cs typeface="Arial"/>
              </a:rPr>
              <a:t>kondicionality</a:t>
            </a:r>
            <a:r>
              <a:rPr lang="sk-SK" sz="2200" cap="all" dirty="0">
                <a:ln w="0"/>
                <a:solidFill>
                  <a:srgbClr val="55B848"/>
                </a:solidFill>
                <a:cs typeface="Arial"/>
              </a:rPr>
              <a:t> v OP KŽP</a:t>
            </a:r>
          </a:p>
        </p:txBody>
      </p:sp>
      <p:sp>
        <p:nvSpPr>
          <p:cNvPr id="6" name="Zástupný symbol obsahu 5"/>
          <p:cNvSpPr txBox="1">
            <a:spLocks/>
          </p:cNvSpPr>
          <p:nvPr/>
        </p:nvSpPr>
        <p:spPr>
          <a:xfrm>
            <a:off x="683568" y="2132856"/>
            <a:ext cx="7920137" cy="388843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Clr>
                <a:srgbClr val="55B848"/>
              </a:buClr>
              <a:buSzPct val="70000"/>
              <a:buFont typeface="Wingdings" panose="05000000000000000000" pitchFamily="2" charset="2"/>
              <a:buChar char="Ø"/>
            </a:pPr>
            <a:r>
              <a:rPr lang="sk-SK" sz="1800" b="1" dirty="0" smtClean="0"/>
              <a:t>ex </a:t>
            </a:r>
            <a:r>
              <a:rPr lang="sk-SK" sz="1800" b="1" dirty="0" err="1" smtClean="0"/>
              <a:t>ante</a:t>
            </a:r>
            <a:r>
              <a:rPr lang="sk-SK" sz="1800" b="1" dirty="0" smtClean="0"/>
              <a:t> </a:t>
            </a:r>
            <a:r>
              <a:rPr lang="sk-SK" sz="1800" b="1" dirty="0" err="1" smtClean="0"/>
              <a:t>kondicionalita</a:t>
            </a:r>
            <a:r>
              <a:rPr lang="sk-SK" sz="1800" b="1" dirty="0" smtClean="0"/>
              <a:t> (EAK) </a:t>
            </a:r>
          </a:p>
          <a:p>
            <a:pPr marL="400050" lvl="1" indent="0">
              <a:buClr>
                <a:srgbClr val="55B848"/>
              </a:buClr>
              <a:buSzPct val="70000"/>
              <a:buFont typeface="Arial" panose="020B0604020202020204" pitchFamily="34" charset="0"/>
              <a:buNone/>
            </a:pPr>
            <a:r>
              <a:rPr lang="sk-SK" dirty="0" err="1" smtClean="0"/>
              <a:t>def</a:t>
            </a:r>
            <a:r>
              <a:rPr lang="sk-SK" dirty="0" smtClean="0"/>
              <a:t>.: „</a:t>
            </a:r>
            <a:r>
              <a:rPr lang="sk-SK" i="1" dirty="0" smtClean="0"/>
              <a:t>konkrétny a presný vopred definovaný rozhodujúci  faktor, ktorý je </a:t>
            </a:r>
            <a:r>
              <a:rPr lang="sk-SK" i="1" u="sng" dirty="0" smtClean="0"/>
              <a:t>nevyhnutným predpokladom </a:t>
            </a:r>
            <a:r>
              <a:rPr lang="sk-SK" i="1" dirty="0" smtClean="0"/>
              <a:t>na účinné a efektívne splnenie konkrétneho cieľa v rámci investičnej priority alebo priority Únie, má k nim priamu a konkrétnu väzbu a má na ne priamy vplyv „ </a:t>
            </a:r>
            <a:r>
              <a:rPr lang="sk-SK" sz="1400" dirty="0" smtClean="0"/>
              <a:t>(čl. 2 (33) všeob. nariadenia)</a:t>
            </a:r>
          </a:p>
          <a:p>
            <a:pPr marL="0" indent="0">
              <a:lnSpc>
                <a:spcPct val="80000"/>
              </a:lnSpc>
              <a:buClr>
                <a:srgbClr val="55B848"/>
              </a:buClr>
              <a:buSzPct val="70000"/>
              <a:buFont typeface="Arial" panose="020B0604020202020204" pitchFamily="34" charset="0"/>
              <a:buNone/>
            </a:pPr>
            <a:endParaRPr lang="sk-SK" sz="1800" dirty="0" smtClean="0"/>
          </a:p>
          <a:p>
            <a:pPr>
              <a:lnSpc>
                <a:spcPct val="80000"/>
              </a:lnSpc>
              <a:buClr>
                <a:srgbClr val="55B848"/>
              </a:buClr>
              <a:buSzPct val="70000"/>
              <a:buFont typeface="Wingdings" panose="05000000000000000000" pitchFamily="2" charset="2"/>
              <a:buChar char="Ø"/>
            </a:pPr>
            <a:r>
              <a:rPr lang="sk-SK" sz="1800" b="1" dirty="0" smtClean="0"/>
              <a:t>hraničný termín na splnenie EAK</a:t>
            </a:r>
            <a:r>
              <a:rPr lang="sk-SK" sz="1800" dirty="0"/>
              <a:t> </a:t>
            </a:r>
            <a:r>
              <a:rPr lang="sk-SK" sz="1800" dirty="0" smtClean="0"/>
              <a:t>je </a:t>
            </a:r>
            <a:r>
              <a:rPr lang="sk-SK" sz="1800" b="1" dirty="0" smtClean="0">
                <a:solidFill>
                  <a:srgbClr val="55B848"/>
                </a:solidFill>
              </a:rPr>
              <a:t>12/2016</a:t>
            </a:r>
            <a:r>
              <a:rPr lang="sk-SK" sz="1800" dirty="0" smtClean="0"/>
              <a:t>, v prípade nesplnenia hrozia sankcie v podobe </a:t>
            </a:r>
            <a:r>
              <a:rPr lang="sk-SK" sz="1800" u="sng" dirty="0" smtClean="0"/>
              <a:t>pozastavenia platieb </a:t>
            </a:r>
            <a:r>
              <a:rPr lang="sk-SK" sz="1800" dirty="0" smtClean="0"/>
              <a:t>na úrovni priority/OP alebo ich časti</a:t>
            </a:r>
          </a:p>
          <a:p>
            <a:pPr marL="0" indent="0">
              <a:lnSpc>
                <a:spcPct val="80000"/>
              </a:lnSpc>
              <a:buClr>
                <a:srgbClr val="55B848"/>
              </a:buClr>
              <a:buSzPct val="70000"/>
              <a:buFont typeface="Arial" panose="020B0604020202020204" pitchFamily="34" charset="0"/>
              <a:buNone/>
            </a:pPr>
            <a:endParaRPr lang="sk-SK" sz="1800" dirty="0" smtClean="0"/>
          </a:p>
          <a:p>
            <a:pPr>
              <a:lnSpc>
                <a:spcPct val="80000"/>
              </a:lnSpc>
              <a:buClr>
                <a:srgbClr val="55B848"/>
              </a:buClr>
              <a:buSzPct val="70000"/>
              <a:buFont typeface="Wingdings" panose="05000000000000000000" pitchFamily="2" charset="2"/>
              <a:buChar char="Ø"/>
            </a:pPr>
            <a:r>
              <a:rPr lang="sk-SK" sz="1800" b="1" dirty="0" smtClean="0"/>
              <a:t>rozdelenie EAK:</a:t>
            </a:r>
            <a:r>
              <a:rPr lang="sk-SK" sz="1800" dirty="0" smtClean="0"/>
              <a:t> všeobecné/horizontálne </a:t>
            </a:r>
            <a:r>
              <a:rPr lang="sk-SK" sz="1800" b="1" dirty="0" smtClean="0"/>
              <a:t>&amp;</a:t>
            </a:r>
            <a:r>
              <a:rPr lang="sk-SK" sz="1800" dirty="0" smtClean="0"/>
              <a:t> tematické </a:t>
            </a:r>
          </a:p>
          <a:p>
            <a:pPr marL="0" indent="0">
              <a:lnSpc>
                <a:spcPct val="80000"/>
              </a:lnSpc>
              <a:buClr>
                <a:srgbClr val="55B848"/>
              </a:buClr>
              <a:buSzPct val="70000"/>
              <a:buFont typeface="Arial" panose="020B0604020202020204" pitchFamily="34" charset="0"/>
              <a:buNone/>
            </a:pPr>
            <a:endParaRPr lang="sk-SK" sz="1800" dirty="0" smtClean="0"/>
          </a:p>
          <a:p>
            <a:pPr>
              <a:lnSpc>
                <a:spcPct val="80000"/>
              </a:lnSpc>
              <a:buClr>
                <a:srgbClr val="55B848"/>
              </a:buClr>
              <a:buSzPct val="70000"/>
              <a:buFont typeface="Wingdings" panose="05000000000000000000" pitchFamily="2" charset="2"/>
              <a:buChar char="Ø"/>
            </a:pPr>
            <a:r>
              <a:rPr lang="sk-SK" sz="1800" b="1" dirty="0" smtClean="0"/>
              <a:t>EAK uplatniteľné pre</a:t>
            </a:r>
            <a:r>
              <a:rPr lang="sk-SK" sz="1800" dirty="0" smtClean="0"/>
              <a:t> </a:t>
            </a:r>
            <a:r>
              <a:rPr lang="sk-SK" sz="1800" b="1" dirty="0" smtClean="0"/>
              <a:t>OP KŽP</a:t>
            </a:r>
            <a:r>
              <a:rPr lang="sk-SK" sz="1800" dirty="0" smtClean="0"/>
              <a:t> – kapitola 9</a:t>
            </a:r>
          </a:p>
          <a:p>
            <a:pPr lvl="1">
              <a:buClr>
                <a:srgbClr val="55B848"/>
              </a:buClr>
              <a:buSzPct val="70000"/>
              <a:buFont typeface="Wingdings" panose="05000000000000000000" pitchFamily="2" charset="2"/>
              <a:buChar char="Ø"/>
            </a:pPr>
            <a:r>
              <a:rPr lang="sk-SK" sz="1600" dirty="0" smtClean="0">
                <a:solidFill>
                  <a:schemeClr val="tx1"/>
                </a:solidFill>
              </a:rPr>
              <a:t>7 všeobecných/horizontálnych </a:t>
            </a:r>
          </a:p>
          <a:p>
            <a:pPr lvl="1">
              <a:buClr>
                <a:srgbClr val="55B848"/>
              </a:buClr>
              <a:buSzPct val="70000"/>
              <a:buFont typeface="Wingdings" panose="05000000000000000000" pitchFamily="2" charset="2"/>
              <a:buChar char="Ø"/>
            </a:pPr>
            <a:r>
              <a:rPr lang="sk-SK" sz="1600" dirty="0" smtClean="0">
                <a:solidFill>
                  <a:schemeClr val="tx1"/>
                </a:solidFill>
              </a:rPr>
              <a:t>6 tematických EAK</a:t>
            </a:r>
          </a:p>
        </p:txBody>
      </p:sp>
    </p:spTree>
    <p:extLst>
      <p:ext uri="{BB962C8B-B14F-4D97-AF65-F5344CB8AC3E}">
        <p14:creationId xmlns:p14="http://schemas.microsoft.com/office/powerpoint/2010/main" val="177723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/>
              <a:pPr/>
              <a:t>3</a:t>
            </a:fld>
            <a:endParaRPr lang="sk-SK" dirty="0"/>
          </a:p>
        </p:txBody>
      </p:sp>
      <p:sp>
        <p:nvSpPr>
          <p:cNvPr id="7" name="Nadpis 1"/>
          <p:cNvSpPr txBox="1">
            <a:spLocks/>
          </p:cNvSpPr>
          <p:nvPr/>
        </p:nvSpPr>
        <p:spPr>
          <a:xfrm>
            <a:off x="675234" y="1700808"/>
            <a:ext cx="7920880" cy="3960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sk-SK" sz="1400" cap="all" dirty="0" smtClean="0">
                <a:ln w="0"/>
                <a:solidFill>
                  <a:schemeClr val="bg1">
                    <a:lumMod val="50000"/>
                  </a:schemeClr>
                </a:solidFill>
                <a:cs typeface="Arial"/>
              </a:rPr>
              <a:t>Stav plnenia </a:t>
            </a:r>
            <a:r>
              <a:rPr lang="sk-SK" sz="1400" cap="all" dirty="0" err="1" smtClean="0">
                <a:ln w="0"/>
                <a:solidFill>
                  <a:schemeClr val="bg1">
                    <a:lumMod val="50000"/>
                  </a:schemeClr>
                </a:solidFill>
                <a:cs typeface="Arial"/>
              </a:rPr>
              <a:t>eAK</a:t>
            </a:r>
            <a:r>
              <a:rPr lang="sk-SK" sz="1400" cap="all" dirty="0" smtClean="0">
                <a:ln w="0"/>
                <a:solidFill>
                  <a:schemeClr val="bg1">
                    <a:lumMod val="50000"/>
                  </a:schemeClr>
                </a:solidFill>
                <a:cs typeface="Arial"/>
              </a:rPr>
              <a:t> </a:t>
            </a:r>
            <a:r>
              <a:rPr lang="sk-SK" sz="1400" cap="all" dirty="0">
                <a:ln w="0"/>
                <a:solidFill>
                  <a:schemeClr val="bg1">
                    <a:lumMod val="50000"/>
                  </a:schemeClr>
                </a:solidFill>
                <a:cs typeface="Arial"/>
              </a:rPr>
              <a:t>v Schválenom v OP </a:t>
            </a:r>
            <a:r>
              <a:rPr lang="sk-SK" sz="1400" cap="all" dirty="0" smtClean="0">
                <a:ln w="0"/>
                <a:solidFill>
                  <a:schemeClr val="bg1">
                    <a:lumMod val="50000"/>
                  </a:schemeClr>
                </a:solidFill>
                <a:cs typeface="Arial"/>
              </a:rPr>
              <a:t>KŽP - 10/2014</a:t>
            </a:r>
            <a:endParaRPr lang="sk-SK" sz="1400" cap="all" dirty="0">
              <a:ln w="0"/>
              <a:solidFill>
                <a:schemeClr val="bg1">
                  <a:lumMod val="50000"/>
                </a:schemeClr>
              </a:solidFill>
              <a:cs typeface="Arial"/>
            </a:endParaRPr>
          </a:p>
        </p:txBody>
      </p:sp>
      <p:graphicFrame>
        <p:nvGraphicFramePr>
          <p:cNvPr id="8" name="Tabuľk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6472629"/>
              </p:ext>
            </p:extLst>
          </p:nvPr>
        </p:nvGraphicFramePr>
        <p:xfrm>
          <a:off x="683569" y="2348880"/>
          <a:ext cx="7912546" cy="2529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780"/>
                <a:gridCol w="3220436"/>
                <a:gridCol w="1758343"/>
                <a:gridCol w="1318758"/>
                <a:gridCol w="1172229"/>
              </a:tblGrid>
              <a:tr h="288032">
                <a:tc rowSpan="8">
                  <a:txBody>
                    <a:bodyPr/>
                    <a:lstStyle/>
                    <a:p>
                      <a:pPr algn="ctr"/>
                      <a:r>
                        <a:rPr lang="sk-SK" sz="1400" dirty="0" smtClean="0"/>
                        <a:t>V š e o b e c n é    E A K</a:t>
                      </a:r>
                      <a:endParaRPr lang="sk-SK" sz="1400" dirty="0"/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B8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/>
                        <a:t>EAK/oblasť</a:t>
                      </a:r>
                      <a:endParaRPr lang="sk-S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89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/>
                        <a:t>gestor</a:t>
                      </a:r>
                      <a:endParaRPr lang="sk-S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89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/>
                        <a:t>stav plnenia v OP </a:t>
                      </a:r>
                      <a:endParaRPr lang="sk-S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89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/>
                        <a:t>plnenie</a:t>
                      </a:r>
                      <a:r>
                        <a:rPr lang="sk-SK" sz="1200" baseline="0" dirty="0" smtClean="0"/>
                        <a:t> kritérií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800" baseline="0" dirty="0" smtClean="0">
                          <a:solidFill>
                            <a:schemeClr val="bg1"/>
                          </a:solidFill>
                        </a:rPr>
                        <a:t>splnené/celkovo</a:t>
                      </a:r>
                      <a:endParaRPr lang="sk-SK" sz="8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8989"/>
                    </a:solidFill>
                  </a:tcPr>
                </a:tc>
              </a:tr>
              <a:tr h="262442">
                <a:tc vMerge="1">
                  <a:txBody>
                    <a:bodyPr/>
                    <a:lstStyle/>
                    <a:p>
                      <a:endParaRPr lang="sk-SK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dirty="0" smtClean="0">
                          <a:solidFill>
                            <a:schemeClr val="tx1"/>
                          </a:solidFill>
                        </a:rPr>
                        <a:t>1 Nediskriminácia</a:t>
                      </a:r>
                      <a:endParaRPr lang="sk-SK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err="1" smtClean="0">
                          <a:solidFill>
                            <a:schemeClr val="tx1"/>
                          </a:solidFill>
                        </a:rPr>
                        <a:t>MPSVaR</a:t>
                      </a:r>
                      <a:r>
                        <a:rPr lang="sk-SK" sz="1200" dirty="0" smtClean="0">
                          <a:solidFill>
                            <a:schemeClr val="tx1"/>
                          </a:solidFill>
                        </a:rPr>
                        <a:t> SR</a:t>
                      </a:r>
                      <a:endParaRPr lang="sk-SK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sk-SK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sk-SK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62442">
                <a:tc vMerge="1">
                  <a:txBody>
                    <a:bodyPr/>
                    <a:lstStyle/>
                    <a:p>
                      <a:endParaRPr lang="sk-SK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dirty="0" smtClean="0">
                          <a:solidFill>
                            <a:schemeClr val="tx1"/>
                          </a:solidFill>
                        </a:rPr>
                        <a:t>2 Rodové otázky</a:t>
                      </a:r>
                      <a:endParaRPr lang="sk-SK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err="1" smtClean="0">
                          <a:solidFill>
                            <a:schemeClr val="tx1"/>
                          </a:solidFill>
                        </a:rPr>
                        <a:t>MPSVaR</a:t>
                      </a:r>
                      <a:r>
                        <a:rPr lang="sk-SK" sz="1200" dirty="0" smtClean="0">
                          <a:solidFill>
                            <a:schemeClr val="tx1"/>
                          </a:solidFill>
                        </a:rPr>
                        <a:t> SR</a:t>
                      </a:r>
                      <a:endParaRPr lang="sk-SK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sk-SK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2442">
                <a:tc vMerge="1">
                  <a:txBody>
                    <a:bodyPr/>
                    <a:lstStyle/>
                    <a:p>
                      <a:endParaRPr lang="sk-SK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dirty="0" smtClean="0">
                          <a:solidFill>
                            <a:schemeClr val="tx1"/>
                          </a:solidFill>
                        </a:rPr>
                        <a:t>3 Zdravotné postihnutie</a:t>
                      </a:r>
                      <a:endParaRPr lang="sk-SK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err="1" smtClean="0">
                          <a:solidFill>
                            <a:schemeClr val="tx1"/>
                          </a:solidFill>
                        </a:rPr>
                        <a:t>MPSVaR</a:t>
                      </a:r>
                      <a:r>
                        <a:rPr lang="sk-SK" sz="1200" dirty="0" smtClean="0">
                          <a:solidFill>
                            <a:schemeClr val="tx1"/>
                          </a:solidFill>
                        </a:rPr>
                        <a:t> SR</a:t>
                      </a:r>
                      <a:endParaRPr lang="sk-SK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sk-SK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62442">
                <a:tc vMerge="1">
                  <a:txBody>
                    <a:bodyPr/>
                    <a:lstStyle/>
                    <a:p>
                      <a:endParaRPr lang="sk-SK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dirty="0" smtClean="0">
                          <a:solidFill>
                            <a:schemeClr val="tx1"/>
                          </a:solidFill>
                        </a:rPr>
                        <a:t>4 Verejné obstarávanie</a:t>
                      </a:r>
                      <a:endParaRPr lang="sk-SK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>
                          <a:solidFill>
                            <a:schemeClr val="tx1"/>
                          </a:solidFill>
                        </a:rPr>
                        <a:t>ÚVO &amp; ÚV</a:t>
                      </a:r>
                      <a:r>
                        <a:rPr lang="sk-SK" sz="1200" baseline="0" dirty="0" smtClean="0">
                          <a:solidFill>
                            <a:schemeClr val="tx1"/>
                          </a:solidFill>
                        </a:rPr>
                        <a:t> SR &amp; MV SR</a:t>
                      </a:r>
                      <a:endParaRPr lang="sk-SK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sk-SK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2442">
                <a:tc vMerge="1">
                  <a:txBody>
                    <a:bodyPr/>
                    <a:lstStyle/>
                    <a:p>
                      <a:endParaRPr lang="sk-SK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dirty="0" smtClean="0">
                          <a:solidFill>
                            <a:schemeClr val="tx1"/>
                          </a:solidFill>
                        </a:rPr>
                        <a:t>5 Štátna pomoc</a:t>
                      </a:r>
                      <a:endParaRPr lang="sk-SK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>
                          <a:solidFill>
                            <a:schemeClr val="tx1"/>
                          </a:solidFill>
                        </a:rPr>
                        <a:t>MF SR v </a:t>
                      </a:r>
                      <a:r>
                        <a:rPr lang="sk-SK" sz="1200" dirty="0" err="1" smtClean="0">
                          <a:solidFill>
                            <a:schemeClr val="tx1"/>
                          </a:solidFill>
                        </a:rPr>
                        <a:t>spolupr</a:t>
                      </a:r>
                      <a:r>
                        <a:rPr lang="sk-SK" sz="1200" dirty="0" smtClean="0">
                          <a:solidFill>
                            <a:schemeClr val="tx1"/>
                          </a:solidFill>
                        </a:rPr>
                        <a:t>. s ÚOŠS</a:t>
                      </a:r>
                      <a:endParaRPr lang="sk-SK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0" dirty="0" smtClean="0">
                          <a:solidFill>
                            <a:schemeClr val="tx1"/>
                          </a:solidFill>
                        </a:rPr>
                        <a:t>Č</a:t>
                      </a:r>
                      <a:endParaRPr lang="sk-SK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0" dirty="0" smtClean="0">
                          <a:solidFill>
                            <a:schemeClr val="tx1"/>
                          </a:solidFill>
                        </a:rPr>
                        <a:t>1/3</a:t>
                      </a:r>
                      <a:endParaRPr lang="sk-SK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62442">
                <a:tc vMerge="1">
                  <a:txBody>
                    <a:bodyPr/>
                    <a:lstStyle/>
                    <a:p>
                      <a:endParaRPr lang="sk-SK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6 EIA/SEA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b="1" dirty="0" smtClean="0">
                          <a:solidFill>
                            <a:schemeClr val="tx1"/>
                          </a:solidFill>
                        </a:rPr>
                        <a:t>MŽP SR</a:t>
                      </a:r>
                      <a:endParaRPr lang="sk-SK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Č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1/3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2442">
                <a:tc vMerge="1">
                  <a:txBody>
                    <a:bodyPr/>
                    <a:lstStyle/>
                    <a:p>
                      <a:endParaRPr lang="sk-SK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7 Štatistické</a:t>
                      </a:r>
                      <a:r>
                        <a:rPr lang="sk-SK" sz="1400" b="1" baseline="0" dirty="0" smtClean="0">
                          <a:solidFill>
                            <a:schemeClr val="tx1"/>
                          </a:solidFill>
                        </a:rPr>
                        <a:t> systémy a ukazovatele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>
                          <a:solidFill>
                            <a:schemeClr val="tx1"/>
                          </a:solidFill>
                        </a:rPr>
                        <a:t>ÚV SR &amp; </a:t>
                      </a:r>
                      <a:r>
                        <a:rPr lang="sk-SK" sz="1200" b="1" dirty="0" smtClean="0">
                          <a:solidFill>
                            <a:schemeClr val="tx1"/>
                          </a:solidFill>
                        </a:rPr>
                        <a:t>RO (</a:t>
                      </a:r>
                      <a:r>
                        <a:rPr lang="sk-SK" sz="1200" b="1" baseline="0" dirty="0" smtClean="0">
                          <a:solidFill>
                            <a:schemeClr val="tx1"/>
                          </a:solidFill>
                        </a:rPr>
                        <a:t>MŽP SR)</a:t>
                      </a:r>
                      <a:endParaRPr lang="sk-SK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Č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2/3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642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/>
              <a:pPr/>
              <a:t>4</a:t>
            </a:fld>
            <a:endParaRPr lang="sk-SK" dirty="0"/>
          </a:p>
        </p:txBody>
      </p:sp>
      <p:graphicFrame>
        <p:nvGraphicFramePr>
          <p:cNvPr id="9" name="Tabuľk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72855"/>
              </p:ext>
            </p:extLst>
          </p:nvPr>
        </p:nvGraphicFramePr>
        <p:xfrm>
          <a:off x="665759" y="2348880"/>
          <a:ext cx="7920879" cy="27610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149"/>
                <a:gridCol w="3219925"/>
                <a:gridCol w="1760195"/>
                <a:gridCol w="1321932"/>
                <a:gridCol w="1171678"/>
              </a:tblGrid>
              <a:tr h="288032">
                <a:tc rowSpan="7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dirty="0" smtClean="0"/>
                        <a:t>T e m a t i c k é    E A K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B8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>
                          <a:solidFill>
                            <a:schemeClr val="bg1"/>
                          </a:solidFill>
                        </a:rPr>
                        <a:t>EAK/oblasť</a:t>
                      </a:r>
                      <a:endParaRPr lang="sk-SK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89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>
                          <a:solidFill>
                            <a:schemeClr val="bg1"/>
                          </a:solidFill>
                        </a:rPr>
                        <a:t>gestor</a:t>
                      </a:r>
                      <a:endParaRPr lang="sk-SK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89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>
                          <a:solidFill>
                            <a:schemeClr val="bg1"/>
                          </a:solidFill>
                        </a:rPr>
                        <a:t>stav plnenia v OP</a:t>
                      </a:r>
                      <a:endParaRPr lang="sk-SK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898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200" dirty="0" smtClean="0">
                          <a:solidFill>
                            <a:schemeClr val="bg1"/>
                          </a:solidFill>
                        </a:rPr>
                        <a:t>plnenie</a:t>
                      </a:r>
                      <a:r>
                        <a:rPr lang="sk-SK" sz="1200" baseline="0" dirty="0" smtClean="0">
                          <a:solidFill>
                            <a:schemeClr val="bg1"/>
                          </a:solidFill>
                        </a:rPr>
                        <a:t> kritérií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700" baseline="0" dirty="0" smtClean="0">
                          <a:solidFill>
                            <a:schemeClr val="bg1"/>
                          </a:solidFill>
                        </a:rPr>
                        <a:t>splnené/celkovo</a:t>
                      </a:r>
                      <a:endParaRPr lang="sk-SK" sz="7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8989"/>
                    </a:solidFill>
                  </a:tcPr>
                </a:tc>
              </a:tr>
              <a:tr h="252572">
                <a:tc vMerge="1">
                  <a:txBody>
                    <a:bodyPr/>
                    <a:lstStyle/>
                    <a:p>
                      <a:endParaRPr lang="sk-SK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4.1 využívanie energie a EE budov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b="1" dirty="0" smtClean="0">
                          <a:solidFill>
                            <a:schemeClr val="tx1"/>
                          </a:solidFill>
                        </a:rPr>
                        <a:t>MH SR</a:t>
                      </a:r>
                      <a:endParaRPr lang="sk-SK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  A 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rgbClr val="55B848"/>
                          </a:solidFill>
                        </a:rPr>
                        <a:t>√</a:t>
                      </a:r>
                      <a:endParaRPr lang="sk-SK" sz="1400" b="1" dirty="0">
                        <a:solidFill>
                          <a:srgbClr val="55B84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29372">
                <a:tc vMerge="1">
                  <a:txBody>
                    <a:bodyPr/>
                    <a:lstStyle/>
                    <a:p>
                      <a:endParaRPr lang="sk-SK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4.2 kombinovaná výroba tepla a elektrickej energie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200" b="1" dirty="0" smtClean="0">
                          <a:solidFill>
                            <a:schemeClr val="tx1"/>
                          </a:solidFill>
                        </a:rPr>
                        <a:t>MH SR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  A 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dirty="0" smtClean="0">
                          <a:solidFill>
                            <a:srgbClr val="55B848"/>
                          </a:solidFill>
                        </a:rPr>
                        <a:t>√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29372">
                <a:tc vMerge="1">
                  <a:txBody>
                    <a:bodyPr/>
                    <a:lstStyle/>
                    <a:p>
                      <a:endParaRPr lang="sk-SK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4.3 podporu výroby a distribúcie energie z OZE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200" b="1" dirty="0" smtClean="0">
                          <a:solidFill>
                            <a:schemeClr val="tx1"/>
                          </a:solidFill>
                        </a:rPr>
                        <a:t>MH SR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  A 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dirty="0" smtClean="0">
                          <a:solidFill>
                            <a:srgbClr val="55B848"/>
                          </a:solidFill>
                        </a:rPr>
                        <a:t>√</a:t>
                      </a:r>
                      <a:endParaRPr lang="sk-SK" sz="1400" b="1" dirty="0">
                        <a:solidFill>
                          <a:srgbClr val="55B84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2572">
                <a:tc vMerge="1">
                  <a:txBody>
                    <a:bodyPr/>
                    <a:lstStyle/>
                    <a:p>
                      <a:endParaRPr lang="sk-SK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5.1 riadenie rizík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b="1" dirty="0" smtClean="0">
                          <a:solidFill>
                            <a:schemeClr val="tx1"/>
                          </a:solidFill>
                        </a:rPr>
                        <a:t>MŽP SR &amp; MV SR</a:t>
                      </a:r>
                      <a:endParaRPr lang="sk-SK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Č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2/3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29372">
                <a:tc vMerge="1">
                  <a:txBody>
                    <a:bodyPr/>
                    <a:lstStyle/>
                    <a:p>
                      <a:endParaRPr lang="sk-SK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6.1 vodné hospodárstvo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b="1" dirty="0" smtClean="0">
                          <a:solidFill>
                            <a:schemeClr val="tx1"/>
                          </a:solidFill>
                        </a:rPr>
                        <a:t>MŽP SR </a:t>
                      </a:r>
                      <a:endParaRPr lang="sk-SK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Č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         2/2</a:t>
                      </a:r>
                      <a:r>
                        <a:rPr lang="sk-SK" sz="14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sk-SK" sz="1100" b="0" i="1" baseline="0" dirty="0" err="1" smtClean="0">
                          <a:solidFill>
                            <a:schemeClr val="tx1"/>
                          </a:solidFill>
                        </a:rPr>
                        <a:t>čiast</a:t>
                      </a:r>
                      <a:r>
                        <a:rPr lang="sk-SK" sz="1100" b="0" i="1" baseline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sk-SK" sz="1100" b="0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2572">
                <a:tc vMerge="1">
                  <a:txBody>
                    <a:bodyPr/>
                    <a:lstStyle/>
                    <a:p>
                      <a:endParaRPr lang="sk-SK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6.2 odpadové hospodárstvo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MŽP SR 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Č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3/4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Nadpis 1"/>
          <p:cNvSpPr txBox="1">
            <a:spLocks/>
          </p:cNvSpPr>
          <p:nvPr/>
        </p:nvSpPr>
        <p:spPr>
          <a:xfrm>
            <a:off x="665759" y="1700808"/>
            <a:ext cx="7920880" cy="3960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sk-SK" sz="1400" cap="all" dirty="0" smtClean="0">
                <a:ln w="0"/>
                <a:solidFill>
                  <a:schemeClr val="bg1">
                    <a:lumMod val="50000"/>
                  </a:schemeClr>
                </a:solidFill>
                <a:cs typeface="Arial"/>
              </a:rPr>
              <a:t>Stav plnenia </a:t>
            </a:r>
            <a:r>
              <a:rPr lang="sk-SK" sz="1400" cap="all" dirty="0" err="1" smtClean="0">
                <a:ln w="0"/>
                <a:solidFill>
                  <a:schemeClr val="bg1">
                    <a:lumMod val="50000"/>
                  </a:schemeClr>
                </a:solidFill>
                <a:cs typeface="Arial"/>
              </a:rPr>
              <a:t>eAK</a:t>
            </a:r>
            <a:r>
              <a:rPr lang="sk-SK" sz="1400" cap="all" dirty="0" smtClean="0">
                <a:ln w="0"/>
                <a:solidFill>
                  <a:schemeClr val="bg1">
                    <a:lumMod val="50000"/>
                  </a:schemeClr>
                </a:solidFill>
                <a:cs typeface="Arial"/>
              </a:rPr>
              <a:t> </a:t>
            </a:r>
            <a:r>
              <a:rPr lang="sk-SK" sz="1400" cap="all" dirty="0">
                <a:ln w="0"/>
                <a:solidFill>
                  <a:schemeClr val="bg1">
                    <a:lumMod val="50000"/>
                  </a:schemeClr>
                </a:solidFill>
                <a:cs typeface="Arial"/>
              </a:rPr>
              <a:t>v Schválenom v OP </a:t>
            </a:r>
            <a:r>
              <a:rPr lang="sk-SK" sz="1400" cap="all" dirty="0" smtClean="0">
                <a:ln w="0"/>
                <a:solidFill>
                  <a:schemeClr val="bg1">
                    <a:lumMod val="50000"/>
                  </a:schemeClr>
                </a:solidFill>
                <a:cs typeface="Arial"/>
              </a:rPr>
              <a:t>KŽP - 10/2014</a:t>
            </a:r>
            <a:endParaRPr lang="sk-SK" sz="1400" cap="all" dirty="0">
              <a:ln w="0"/>
              <a:solidFill>
                <a:schemeClr val="bg1">
                  <a:lumMod val="50000"/>
                </a:schemeClr>
              </a:solidFill>
              <a:cs typeface="Arial"/>
            </a:endParaRPr>
          </a:p>
        </p:txBody>
      </p:sp>
      <p:sp>
        <p:nvSpPr>
          <p:cNvPr id="2" name="BlokTextu 1"/>
          <p:cNvSpPr txBox="1"/>
          <p:nvPr/>
        </p:nvSpPr>
        <p:spPr>
          <a:xfrm>
            <a:off x="680667" y="5445224"/>
            <a:ext cx="8010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sz="1600" dirty="0" smtClean="0"/>
              <a:t>V prípade nesplnených EAK boli vypracované tzv. </a:t>
            </a:r>
            <a:r>
              <a:rPr lang="sk-SK" sz="1600" b="1" dirty="0" smtClean="0"/>
              <a:t>Akčné plány</a:t>
            </a:r>
            <a:r>
              <a:rPr lang="sk-SK" sz="1600" dirty="0" smtClean="0"/>
              <a:t> s opatreniami na splnenie príslušných kritérií plnenia EAK.</a:t>
            </a:r>
            <a:endParaRPr lang="sk-SK" sz="1600" dirty="0"/>
          </a:p>
        </p:txBody>
      </p:sp>
    </p:spTree>
    <p:extLst>
      <p:ext uri="{BB962C8B-B14F-4D97-AF65-F5344CB8AC3E}">
        <p14:creationId xmlns:p14="http://schemas.microsoft.com/office/powerpoint/2010/main" val="760782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/>
              <a:pPr/>
              <a:t>5</a:t>
            </a:fld>
            <a:endParaRPr lang="sk-SK" dirty="0"/>
          </a:p>
        </p:txBody>
      </p:sp>
      <p:graphicFrame>
        <p:nvGraphicFramePr>
          <p:cNvPr id="6" name="Tabuľk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3755472"/>
              </p:ext>
            </p:extLst>
          </p:nvPr>
        </p:nvGraphicFramePr>
        <p:xfrm>
          <a:off x="755576" y="1801602"/>
          <a:ext cx="7833345" cy="3174856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448272"/>
                <a:gridCol w="2919322"/>
                <a:gridCol w="2465751"/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/>
                        <a:t>kritérium</a:t>
                      </a:r>
                      <a:endParaRPr lang="sk-S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B8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/>
                        <a:t>opatrenie</a:t>
                      </a:r>
                      <a:endParaRPr lang="sk-S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B8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/>
                        <a:t>stav/termín plnenia</a:t>
                      </a:r>
                      <a:endParaRPr lang="sk-S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B848"/>
                    </a:solidFill>
                  </a:tcPr>
                </a:tc>
              </a:tr>
              <a:tr h="864096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„účinné uplatňovanie smerníc EIA a SEA“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sk-SK" sz="1400" b="0" dirty="0" smtClean="0">
                          <a:solidFill>
                            <a:schemeClr val="tx1"/>
                          </a:solidFill>
                        </a:rPr>
                        <a:t>Novelizácia zákona o posudzovaní vplyvov</a:t>
                      </a:r>
                      <a:r>
                        <a:rPr lang="sk-SK" sz="1400" b="0" baseline="0" dirty="0" smtClean="0">
                          <a:solidFill>
                            <a:schemeClr val="tx1"/>
                          </a:solidFill>
                        </a:rPr>
                        <a:t> na </a:t>
                      </a:r>
                      <a:r>
                        <a:rPr lang="sk-SK" sz="1400" b="0" baseline="0" smtClean="0">
                          <a:solidFill>
                            <a:schemeClr val="tx1"/>
                          </a:solidFill>
                        </a:rPr>
                        <a:t>životné prostredie</a:t>
                      </a:r>
                      <a:endParaRPr lang="sk-SK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B84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dirty="0" smtClean="0">
                          <a:solidFill>
                            <a:srgbClr val="00B050"/>
                          </a:solidFill>
                        </a:rPr>
                        <a:t>√ </a:t>
                      </a:r>
                      <a:r>
                        <a:rPr lang="sk-SK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Zá</a:t>
                      </a:r>
                      <a:r>
                        <a:rPr lang="sk-SK" sz="1400" b="1" dirty="0" smtClean="0"/>
                        <a:t>kon č. 314/2014 Z. z., kt. mení a dopĺňa</a:t>
                      </a:r>
                      <a:r>
                        <a:rPr lang="sk-SK" sz="1400" b="1" baseline="0" dirty="0" smtClean="0"/>
                        <a:t> zákon o EIA</a:t>
                      </a:r>
                      <a:r>
                        <a:rPr lang="sk-SK" sz="1400" b="1" dirty="0" smtClean="0"/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dirty="0" smtClean="0"/>
                        <a:t>- účinný od 1.1.2015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B848">
                        <a:alpha val="20000"/>
                      </a:srgbClr>
                    </a:solidFill>
                  </a:tcPr>
                </a:tc>
              </a:tr>
              <a:tr h="249788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k-SK" sz="1400" b="1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400" b="0" dirty="0" smtClean="0">
                          <a:solidFill>
                            <a:schemeClr val="tx1"/>
                          </a:solidFill>
                        </a:rPr>
                        <a:t>Opatrenie na podporu uplatňovania smernice EIA v rámci konania o žiadostiach</a:t>
                      </a:r>
                      <a:endParaRPr lang="sk-SK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B84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sk-SK" sz="1400" b="1" dirty="0" smtClean="0">
                          <a:solidFill>
                            <a:srgbClr val="00B050"/>
                          </a:solidFill>
                        </a:rPr>
                        <a:t>√ </a:t>
                      </a:r>
                      <a:r>
                        <a:rPr lang="sk-SK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20.11.2014</a:t>
                      </a:r>
                    </a:p>
                    <a:p>
                      <a:pPr algn="l"/>
                      <a:r>
                        <a:rPr lang="sk-SK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upravené</a:t>
                      </a:r>
                      <a:r>
                        <a:rPr lang="sk-SK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v </a:t>
                      </a:r>
                      <a:r>
                        <a:rPr lang="sk-SK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Systéme riadenia EŠIF</a:t>
                      </a:r>
                      <a:endParaRPr lang="sk-SK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B848">
                        <a:alpha val="20000"/>
                      </a:srgbClr>
                    </a:solidFill>
                  </a:tcPr>
                </a:tc>
              </a:tr>
              <a:tr h="2497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i="0" dirty="0" smtClean="0"/>
                        <a:t>„odborná príprava a informovanie</a:t>
                      </a:r>
                      <a:r>
                        <a:rPr lang="sk-SK" sz="1400" b="1" i="0" baseline="0" dirty="0" smtClean="0"/>
                        <a:t> </a:t>
                      </a:r>
                      <a:r>
                        <a:rPr lang="sk-SK" sz="1400" b="1" i="0" dirty="0" smtClean="0"/>
                        <a:t>zamestnancov “</a:t>
                      </a:r>
                      <a:endParaRPr lang="sk-SK" sz="1400" b="1" i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sk-SK" sz="1400" b="0" dirty="0" smtClean="0">
                          <a:solidFill>
                            <a:schemeClr val="tx1"/>
                          </a:solidFill>
                        </a:rPr>
                        <a:t>Školenia reflektujúce legislatívne úpravy</a:t>
                      </a:r>
                      <a:endParaRPr lang="sk-SK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sk-SK" sz="1400" b="1" dirty="0" smtClean="0">
                          <a:solidFill>
                            <a:srgbClr val="00B050"/>
                          </a:solidFill>
                        </a:rPr>
                        <a:t>√ </a:t>
                      </a:r>
                      <a:r>
                        <a:rPr lang="sk-SK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do konca r. 2015</a:t>
                      </a:r>
                    </a:p>
                    <a:p>
                      <a:pPr algn="l"/>
                      <a:r>
                        <a:rPr lang="sk-SK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vyškolenie orgánov štátnej správy, ktoré plnia povinnosti na úseku posudzovania vplyvov, odborne spôsobilých osôb a zástupcov obecných úradov</a:t>
                      </a:r>
                      <a:endParaRPr lang="sk-SK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Nadpis 1"/>
          <p:cNvSpPr txBox="1">
            <a:spLocks/>
          </p:cNvSpPr>
          <p:nvPr/>
        </p:nvSpPr>
        <p:spPr>
          <a:xfrm>
            <a:off x="668041" y="1412776"/>
            <a:ext cx="7920880" cy="3960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k-SK" sz="1400" cap="all" dirty="0" smtClean="0">
                <a:ln w="0"/>
                <a:solidFill>
                  <a:schemeClr val="bg1">
                    <a:lumMod val="50000"/>
                  </a:schemeClr>
                </a:solidFill>
                <a:cs typeface="Arial"/>
              </a:rPr>
              <a:t>Aktuálny Stav plnenia </a:t>
            </a:r>
            <a:r>
              <a:rPr lang="sk-SK" sz="1400" cap="all" dirty="0" err="1" smtClean="0">
                <a:ln w="0"/>
                <a:solidFill>
                  <a:schemeClr val="bg1">
                    <a:lumMod val="50000"/>
                  </a:schemeClr>
                </a:solidFill>
                <a:cs typeface="Arial"/>
              </a:rPr>
              <a:t>eAK</a:t>
            </a:r>
            <a:r>
              <a:rPr lang="sk-SK" sz="1400" cap="all" dirty="0" smtClean="0">
                <a:ln w="0"/>
                <a:solidFill>
                  <a:schemeClr val="bg1">
                    <a:lumMod val="50000"/>
                  </a:schemeClr>
                </a:solidFill>
                <a:cs typeface="Arial"/>
              </a:rPr>
              <a:t> – </a:t>
            </a:r>
            <a:r>
              <a:rPr lang="sk-SK" sz="1400" b="1" cap="all" dirty="0" smtClean="0">
                <a:ln w="0"/>
                <a:cs typeface="Arial"/>
              </a:rPr>
              <a:t>všeobecná 6 EIA/SEA</a:t>
            </a:r>
            <a:endParaRPr lang="sk-SK" sz="1400" cap="all" dirty="0">
              <a:ln w="0"/>
              <a:cs typeface="Arial"/>
            </a:endParaRPr>
          </a:p>
        </p:txBody>
      </p:sp>
      <p:sp>
        <p:nvSpPr>
          <p:cNvPr id="9" name="BlokTextu 8"/>
          <p:cNvSpPr txBox="1"/>
          <p:nvPr/>
        </p:nvSpPr>
        <p:spPr>
          <a:xfrm>
            <a:off x="738833" y="5085184"/>
            <a:ext cx="78333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sk-SK" sz="1600" dirty="0" smtClean="0"/>
              <a:t>splnenie EAK reportované EK a CKO v januári 2016</a:t>
            </a:r>
          </a:p>
          <a:p>
            <a:pPr marL="285750" indent="-285750" algn="just">
              <a:buFontTx/>
              <a:buChar char="-"/>
            </a:pPr>
            <a:r>
              <a:rPr lang="sk-SK" sz="1600" dirty="0" smtClean="0"/>
              <a:t>splnenie posudzuje EK</a:t>
            </a:r>
          </a:p>
          <a:p>
            <a:pPr marL="285750" indent="-285750" algn="just">
              <a:buFontTx/>
              <a:buChar char="-"/>
            </a:pPr>
            <a:r>
              <a:rPr lang="sk-SK" sz="1600" dirty="0"/>
              <a:t>v</a:t>
            </a:r>
            <a:r>
              <a:rPr lang="sk-SK" sz="1600" dirty="0" smtClean="0"/>
              <a:t> predbežnom stanovisku EK (napriek </a:t>
            </a:r>
            <a:r>
              <a:rPr lang="sk-SK" sz="1600" dirty="0"/>
              <a:t>predchádzajúcemu potvrdeniu splnenia príslušného </a:t>
            </a:r>
            <a:r>
              <a:rPr lang="sk-SK" sz="1600" dirty="0" smtClean="0"/>
              <a:t>kritéria) upozornila na zistené </a:t>
            </a:r>
            <a:r>
              <a:rPr lang="sk-SK" sz="1600" u="sng" dirty="0" smtClean="0"/>
              <a:t>nedostatky v transpozícii smernice EIA</a:t>
            </a:r>
            <a:r>
              <a:rPr lang="sk-SK" sz="1600" dirty="0" smtClean="0"/>
              <a:t>. Závažnosť je predmetom posúdenia EK, očakáva sa oficiálne stanovisko.</a:t>
            </a:r>
          </a:p>
        </p:txBody>
      </p:sp>
    </p:spTree>
    <p:extLst>
      <p:ext uri="{BB962C8B-B14F-4D97-AF65-F5344CB8AC3E}">
        <p14:creationId xmlns:p14="http://schemas.microsoft.com/office/powerpoint/2010/main" val="421130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/>
              <a:pPr/>
              <a:t>6</a:t>
            </a:fld>
            <a:endParaRPr lang="sk-SK" dirty="0"/>
          </a:p>
        </p:txBody>
      </p:sp>
      <p:graphicFrame>
        <p:nvGraphicFramePr>
          <p:cNvPr id="6" name="Tabuľk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4519443"/>
              </p:ext>
            </p:extLst>
          </p:nvPr>
        </p:nvGraphicFramePr>
        <p:xfrm>
          <a:off x="755575" y="2204864"/>
          <a:ext cx="7833346" cy="151828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74198"/>
                <a:gridCol w="3093396"/>
                <a:gridCol w="2465752"/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/>
                        <a:t>kritérium</a:t>
                      </a:r>
                      <a:endParaRPr lang="sk-S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B8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/>
                        <a:t>opatrenie</a:t>
                      </a:r>
                      <a:endParaRPr lang="sk-S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B8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/>
                        <a:t>stav/termín plnenia</a:t>
                      </a:r>
                      <a:endParaRPr lang="sk-S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B848"/>
                    </a:solidFill>
                  </a:tcPr>
                </a:tc>
              </a:tr>
              <a:tr h="965562">
                <a:tc>
                  <a:txBody>
                    <a:bodyPr/>
                    <a:lstStyle/>
                    <a:p>
                      <a:pPr algn="l"/>
                      <a:r>
                        <a:rPr lang="sk-SK" sz="1400" b="1" i="0" dirty="0" smtClean="0"/>
                        <a:t>„systém  ukazovateľov  výsledkov  vrátane</a:t>
                      </a:r>
                      <a:r>
                        <a:rPr lang="sk-SK" sz="1400" b="1" i="0" baseline="0" dirty="0" smtClean="0"/>
                        <a:t> </a:t>
                      </a:r>
                      <a:r>
                        <a:rPr lang="sk-SK" sz="1400" b="1" i="0" dirty="0" smtClean="0"/>
                        <a:t>stanovenia  cieľov“</a:t>
                      </a:r>
                      <a:endParaRPr lang="sk-SK" sz="1400" b="1" i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sk-SK" sz="1400" b="0" dirty="0" smtClean="0">
                          <a:solidFill>
                            <a:schemeClr val="tx1"/>
                          </a:solidFill>
                        </a:rPr>
                        <a:t>Stanovenie východiskovej a cieľovej hodnoty ukazovateľa:</a:t>
                      </a:r>
                    </a:p>
                    <a:p>
                      <a:pPr algn="l"/>
                      <a:r>
                        <a:rPr lang="sk-SK" sz="14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l"/>
                      <a:r>
                        <a:rPr lang="sk-SK" sz="1400" b="0" dirty="0" smtClean="0">
                          <a:solidFill>
                            <a:schemeClr val="tx1"/>
                          </a:solidFill>
                        </a:rPr>
                        <a:t>„Miera informovanosti o možnostiach podpory z OP“</a:t>
                      </a:r>
                      <a:endParaRPr lang="sk-SK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sk-SK" sz="1400" b="0" dirty="0" smtClean="0">
                          <a:solidFill>
                            <a:schemeClr val="tx1"/>
                          </a:solidFill>
                        </a:rPr>
                        <a:t>31.5.2016</a:t>
                      </a:r>
                      <a:endParaRPr lang="sk-SK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9" name="Nadpis 1"/>
          <p:cNvSpPr txBox="1">
            <a:spLocks/>
          </p:cNvSpPr>
          <p:nvPr/>
        </p:nvSpPr>
        <p:spPr>
          <a:xfrm>
            <a:off x="668041" y="1672351"/>
            <a:ext cx="7920880" cy="3960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k-SK" sz="1400" cap="all" dirty="0" smtClean="0">
                <a:ln w="0"/>
                <a:solidFill>
                  <a:schemeClr val="bg1">
                    <a:lumMod val="50000"/>
                  </a:schemeClr>
                </a:solidFill>
                <a:cs typeface="Arial"/>
              </a:rPr>
              <a:t>Aktuálny Stav plnenia </a:t>
            </a:r>
            <a:r>
              <a:rPr lang="sk-SK" sz="1400" cap="all" dirty="0" err="1" smtClean="0">
                <a:ln w="0"/>
                <a:solidFill>
                  <a:schemeClr val="bg1">
                    <a:lumMod val="50000"/>
                  </a:schemeClr>
                </a:solidFill>
                <a:cs typeface="Arial"/>
              </a:rPr>
              <a:t>eAK</a:t>
            </a:r>
            <a:r>
              <a:rPr lang="sk-SK" sz="1400" cap="all" dirty="0" smtClean="0">
                <a:ln w="0"/>
                <a:solidFill>
                  <a:schemeClr val="bg1">
                    <a:lumMod val="50000"/>
                  </a:schemeClr>
                </a:solidFill>
                <a:cs typeface="Arial"/>
              </a:rPr>
              <a:t> - </a:t>
            </a:r>
            <a:r>
              <a:rPr lang="sk-SK" sz="1400" b="1" cap="all" dirty="0">
                <a:ln w="0"/>
                <a:cs typeface="Arial"/>
              </a:rPr>
              <a:t>všeobecná 7 Štatistické systémy a ukazovatele</a:t>
            </a:r>
          </a:p>
          <a:p>
            <a:pPr marL="0" indent="0">
              <a:buNone/>
            </a:pPr>
            <a:endParaRPr lang="sk-SK" sz="1400" cap="all" dirty="0">
              <a:ln w="0"/>
              <a:solidFill>
                <a:schemeClr val="bg1">
                  <a:lumMod val="50000"/>
                </a:schemeClr>
              </a:solidFill>
              <a:cs typeface="Arial"/>
            </a:endParaRPr>
          </a:p>
        </p:txBody>
      </p:sp>
      <p:sp>
        <p:nvSpPr>
          <p:cNvPr id="10" name="BlokTextu 9"/>
          <p:cNvSpPr txBox="1"/>
          <p:nvPr/>
        </p:nvSpPr>
        <p:spPr>
          <a:xfrm>
            <a:off x="755576" y="4005064"/>
            <a:ext cx="79201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sk-SK" sz="1600" dirty="0" smtClean="0"/>
              <a:t>východisková a cieľová hodnota ukazovateľa boli stanovené</a:t>
            </a:r>
          </a:p>
          <a:p>
            <a:pPr marL="285750" indent="-285750" algn="just">
              <a:buFontTx/>
              <a:buChar char="-"/>
            </a:pPr>
            <a:r>
              <a:rPr lang="sk-SK" sz="1600" dirty="0" smtClean="0"/>
              <a:t>údaje sú uvedené vo Výročnej správe o vykonávaní OP KŽP za r. 2014-15</a:t>
            </a:r>
          </a:p>
          <a:p>
            <a:pPr marL="285750" indent="-285750" algn="just">
              <a:buFontTx/>
              <a:buChar char="-"/>
            </a:pPr>
            <a:r>
              <a:rPr lang="sk-SK" sz="1600" dirty="0"/>
              <a:t>p</a:t>
            </a:r>
            <a:r>
              <a:rPr lang="sk-SK" sz="1600" dirty="0" smtClean="0"/>
              <a:t>o schválení výročnej správy Monitorovacím výborom OP KŽP a jej predložení cez SFC2014 </a:t>
            </a:r>
            <a:r>
              <a:rPr lang="sk-SK" sz="1600" u="sng" dirty="0" smtClean="0"/>
              <a:t>bude reportované splnenie EAK</a:t>
            </a:r>
          </a:p>
        </p:txBody>
      </p:sp>
    </p:spTree>
    <p:extLst>
      <p:ext uri="{BB962C8B-B14F-4D97-AF65-F5344CB8AC3E}">
        <p14:creationId xmlns:p14="http://schemas.microsoft.com/office/powerpoint/2010/main" val="357058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/>
              <a:pPr/>
              <a:t>7</a:t>
            </a:fld>
            <a:endParaRPr lang="sk-SK" dirty="0"/>
          </a:p>
        </p:txBody>
      </p:sp>
      <p:graphicFrame>
        <p:nvGraphicFramePr>
          <p:cNvPr id="6" name="Tabuľk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1618422"/>
              </p:ext>
            </p:extLst>
          </p:nvPr>
        </p:nvGraphicFramePr>
        <p:xfrm>
          <a:off x="755575" y="2204864"/>
          <a:ext cx="7776865" cy="1204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5903"/>
                <a:gridCol w="2845439"/>
                <a:gridCol w="2475523"/>
              </a:tblGrid>
              <a:tr h="403583"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/>
                        <a:t>kritérium</a:t>
                      </a:r>
                      <a:endParaRPr lang="sk-S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B8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/>
                        <a:t>opatrenie</a:t>
                      </a:r>
                      <a:endParaRPr lang="sk-S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B8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/>
                        <a:t>stav/termín plnenia</a:t>
                      </a:r>
                      <a:endParaRPr lang="sk-S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B848"/>
                    </a:solidFill>
                  </a:tcPr>
                </a:tc>
              </a:tr>
              <a:tr h="80120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„zavedenie posúdenia rizík“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sk-SK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Posúdenie rizík na vnútroštátnej úrovni  a predloženie zhrnutia EK</a:t>
                      </a:r>
                      <a:endParaRPr lang="sk-SK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dirty="0" smtClean="0">
                          <a:solidFill>
                            <a:srgbClr val="00B050"/>
                          </a:solidFill>
                        </a:rPr>
                        <a:t>√ </a:t>
                      </a:r>
                      <a:r>
                        <a:rPr lang="sk-SK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splnené</a:t>
                      </a:r>
                      <a:r>
                        <a:rPr lang="sk-SK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v termíne  </a:t>
                      </a:r>
                      <a:r>
                        <a:rPr lang="sk-SK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22.12.2015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" name="Nadpis 1"/>
          <p:cNvSpPr txBox="1">
            <a:spLocks/>
          </p:cNvSpPr>
          <p:nvPr/>
        </p:nvSpPr>
        <p:spPr>
          <a:xfrm>
            <a:off x="668041" y="1672351"/>
            <a:ext cx="7920880" cy="3960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k-SK" sz="1400" cap="all" dirty="0">
                <a:ln w="0"/>
                <a:solidFill>
                  <a:schemeClr val="bg1">
                    <a:lumMod val="50000"/>
                  </a:schemeClr>
                </a:solidFill>
                <a:cs typeface="Arial"/>
              </a:rPr>
              <a:t>Aktuálny Stav plnenia </a:t>
            </a:r>
            <a:r>
              <a:rPr lang="sk-SK" sz="1400" cap="all" dirty="0" err="1">
                <a:ln w="0"/>
                <a:solidFill>
                  <a:schemeClr val="bg1">
                    <a:lumMod val="50000"/>
                  </a:schemeClr>
                </a:solidFill>
                <a:cs typeface="Arial"/>
              </a:rPr>
              <a:t>eAK</a:t>
            </a:r>
            <a:r>
              <a:rPr lang="sk-SK" sz="1400" cap="all" dirty="0">
                <a:ln w="0"/>
                <a:solidFill>
                  <a:schemeClr val="bg1">
                    <a:lumMod val="50000"/>
                  </a:schemeClr>
                </a:solidFill>
                <a:cs typeface="Arial"/>
              </a:rPr>
              <a:t> - </a:t>
            </a:r>
            <a:r>
              <a:rPr lang="sk-SK" sz="1400" b="1" cap="all" dirty="0">
                <a:ln w="0"/>
                <a:cs typeface="Arial"/>
              </a:rPr>
              <a:t>5.1 riadenie rizík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sk-SK" sz="1400" cap="all" dirty="0">
              <a:ln w="0"/>
              <a:solidFill>
                <a:schemeClr val="bg1">
                  <a:lumMod val="50000"/>
                </a:schemeClr>
              </a:solidFill>
              <a:cs typeface="Arial"/>
            </a:endParaRPr>
          </a:p>
        </p:txBody>
      </p:sp>
      <p:sp>
        <p:nvSpPr>
          <p:cNvPr id="9" name="BlokTextu 8"/>
          <p:cNvSpPr txBox="1"/>
          <p:nvPr/>
        </p:nvSpPr>
        <p:spPr>
          <a:xfrm>
            <a:off x="755575" y="3861048"/>
            <a:ext cx="792316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sk-SK" sz="1600" dirty="0" smtClean="0"/>
              <a:t>opatrenie v gescii MV SR</a:t>
            </a:r>
          </a:p>
          <a:p>
            <a:pPr marL="285750" indent="-285750" algn="just">
              <a:buFontTx/>
              <a:buChar char="-"/>
            </a:pPr>
            <a:r>
              <a:rPr lang="sk-SK" sz="1600" dirty="0" smtClean="0"/>
              <a:t>zhrnutie relevantných prvkov posúdenia rizík na vnútroštátnej úrovni predložené EK</a:t>
            </a:r>
          </a:p>
          <a:p>
            <a:pPr marL="285750" indent="-285750" algn="just">
              <a:buFontTx/>
              <a:buChar char="-"/>
            </a:pPr>
            <a:r>
              <a:rPr lang="sk-SK" sz="1600" dirty="0" smtClean="0"/>
              <a:t>splnenie EAK reportované EK a CKO v januári 2016</a:t>
            </a:r>
          </a:p>
          <a:p>
            <a:pPr marL="285750" indent="-285750" algn="just">
              <a:buFontTx/>
              <a:buChar char="-"/>
            </a:pPr>
            <a:r>
              <a:rPr lang="sk-SK" sz="1600" u="sng" smtClean="0"/>
              <a:t>EK </a:t>
            </a:r>
            <a:r>
              <a:rPr lang="sk-SK" sz="1600" u="sng" dirty="0" smtClean="0"/>
              <a:t>potvrdila splnenie EAK</a:t>
            </a:r>
          </a:p>
          <a:p>
            <a:pPr algn="just"/>
            <a:endParaRPr lang="sk-SK" sz="1600" dirty="0" smtClean="0"/>
          </a:p>
        </p:txBody>
      </p:sp>
    </p:spTree>
    <p:extLst>
      <p:ext uri="{BB962C8B-B14F-4D97-AF65-F5344CB8AC3E}">
        <p14:creationId xmlns:p14="http://schemas.microsoft.com/office/powerpoint/2010/main" val="109766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/>
              <a:pPr/>
              <a:t>8</a:t>
            </a:fld>
            <a:endParaRPr lang="sk-SK" dirty="0"/>
          </a:p>
        </p:txBody>
      </p:sp>
      <p:graphicFrame>
        <p:nvGraphicFramePr>
          <p:cNvPr id="6" name="Tabuľk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4218762"/>
              </p:ext>
            </p:extLst>
          </p:nvPr>
        </p:nvGraphicFramePr>
        <p:xfrm>
          <a:off x="738611" y="1700740"/>
          <a:ext cx="7776863" cy="3614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5902"/>
                <a:gridCol w="2845439"/>
                <a:gridCol w="2475522"/>
              </a:tblGrid>
              <a:tr h="403583"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/>
                        <a:t>kritérium</a:t>
                      </a:r>
                      <a:endParaRPr lang="sk-S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B8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/>
                        <a:t>opatrenie</a:t>
                      </a:r>
                      <a:endParaRPr lang="sk-S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B8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/>
                        <a:t>stav/termín plnenia</a:t>
                      </a:r>
                      <a:endParaRPr lang="sk-S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B848"/>
                    </a:solidFill>
                  </a:tcPr>
                </a:tc>
              </a:tr>
              <a:tr h="670089">
                <a:tc rowSpan="2">
                  <a:txBody>
                    <a:bodyPr/>
                    <a:lstStyle/>
                    <a:p>
                      <a:pPr algn="l"/>
                      <a:r>
                        <a:rPr lang="sk-SK" sz="14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„cenová politika“</a:t>
                      </a:r>
                    </a:p>
                    <a:p>
                      <a:pPr algn="l"/>
                      <a:endParaRPr lang="sk-SK" sz="1400" b="1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sk-SK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(príspevok rôznych spôsobov využívania vody k úhrade nákladov na vodohospodárske služby podľa sektorov)</a:t>
                      </a:r>
                      <a:endParaRPr lang="sk-SK" sz="1400" b="0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sk-SK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Novela zákona o  vodách - zahrnutie úhrad za všetky vodohospodárske služby </a:t>
                      </a:r>
                      <a:endParaRPr lang="sk-SK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B84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dirty="0" smtClean="0">
                          <a:solidFill>
                            <a:srgbClr val="00B050"/>
                          </a:solidFill>
                        </a:rPr>
                        <a:t>√</a:t>
                      </a:r>
                      <a:r>
                        <a:rPr lang="sk-SK" sz="1400" b="1" baseline="0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pl-PL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z</a:t>
                      </a:r>
                      <a:r>
                        <a:rPr lang="pl-PL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ákon č. 409/2014 Z. z.,</a:t>
                      </a:r>
                      <a:r>
                        <a:rPr lang="pl-PL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kt. mení a dopĺňa zákon o vodách</a:t>
                      </a:r>
                      <a:endParaRPr lang="pl-PL" sz="1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dirty="0" smtClean="0"/>
                        <a:t>- účinný od 15.1.2015</a:t>
                      </a:r>
                      <a:endParaRPr lang="sk-SK" sz="1400" b="1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B848">
                        <a:alpha val="20000"/>
                      </a:srgbClr>
                    </a:solidFill>
                  </a:tcPr>
                </a:tc>
              </a:tr>
              <a:tr h="802665">
                <a:tc vMerge="1">
                  <a:txBody>
                    <a:bodyPr/>
                    <a:lstStyle/>
                    <a:p>
                      <a:pPr algn="l"/>
                      <a:endParaRPr lang="sk-SK" sz="16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Zahrnutie nákladov na ochranu ŽP a zdroje (bodové aj difúzne) do cenovej politiky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sk-SK" sz="1400" b="1" dirty="0" smtClean="0">
                          <a:solidFill>
                            <a:srgbClr val="00B050"/>
                          </a:solidFill>
                        </a:rPr>
                        <a:t>√ </a:t>
                      </a:r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30.12.2015</a:t>
                      </a:r>
                    </a:p>
                    <a:p>
                      <a:pPr algn="l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- zahrnuté</a:t>
                      </a:r>
                      <a:r>
                        <a:rPr lang="sk-SK" sz="1400" b="1" baseline="0" dirty="0" smtClean="0">
                          <a:solidFill>
                            <a:schemeClr val="tx1"/>
                          </a:solidFill>
                        </a:rPr>
                        <a:t> v </a:t>
                      </a:r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kap. 7 VPS Ekonomická analýza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7523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„prijatie plánov manažmentu povodia“</a:t>
                      </a:r>
                    </a:p>
                    <a:p>
                      <a:pPr algn="l"/>
                      <a:endParaRPr lang="sk-SK" sz="1400" b="1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Realizácia programu monitorovania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sk-SK" sz="1400" b="1" dirty="0" smtClean="0">
                          <a:solidFill>
                            <a:srgbClr val="00B050"/>
                          </a:solidFill>
                        </a:rPr>
                        <a:t>√ </a:t>
                      </a:r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vykonávané </a:t>
                      </a:r>
                      <a:r>
                        <a:rPr lang="sk-SK" sz="1400" b="1" dirty="0" smtClean="0"/>
                        <a:t>každoročne </a:t>
                      </a:r>
                    </a:p>
                    <a:p>
                      <a:pPr algn="l"/>
                      <a:r>
                        <a:rPr lang="sk-SK" sz="1400" b="1" dirty="0" smtClean="0"/>
                        <a:t>do 2015, od 2016 nový program monitorovania</a:t>
                      </a:r>
                      <a:endParaRPr lang="sk-SK" sz="1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82797">
                <a:tc vMerge="1">
                  <a:txBody>
                    <a:bodyPr/>
                    <a:lstStyle/>
                    <a:p>
                      <a:pPr algn="l"/>
                      <a:endParaRPr lang="sk-SK" sz="16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Plány manažmentu povodí v súlade s čl. 13 RSV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sk-SK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Vodný plán Slovenska obsahuje plány povodia Dunaja</a:t>
                      </a:r>
                      <a:r>
                        <a:rPr lang="sk-SK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 Visly</a:t>
                      </a:r>
                      <a:endParaRPr lang="sk-SK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sk-SK" sz="1400" b="1" dirty="0" smtClean="0">
                          <a:solidFill>
                            <a:srgbClr val="00B050"/>
                          </a:solidFill>
                        </a:rPr>
                        <a:t>√ </a:t>
                      </a:r>
                      <a:r>
                        <a:rPr lang="sk-SK" sz="1400" b="1" dirty="0" smtClean="0"/>
                        <a:t>30.12.2015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dirty="0" smtClean="0"/>
                        <a:t>VPS schválený 13.1.2016</a:t>
                      </a:r>
                      <a:endParaRPr lang="sk-SK" sz="1400" b="0" dirty="0" smtClean="0"/>
                    </a:p>
                    <a:p>
                      <a:pPr algn="l"/>
                      <a:r>
                        <a:rPr lang="sk-SK" sz="1400" b="1" dirty="0" smtClean="0"/>
                        <a:t>uznesením vlády SR č. 6/2016</a:t>
                      </a:r>
                      <a:endParaRPr lang="sk-SK" sz="14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" name="Nadpis 1"/>
          <p:cNvSpPr txBox="1">
            <a:spLocks/>
          </p:cNvSpPr>
          <p:nvPr/>
        </p:nvSpPr>
        <p:spPr>
          <a:xfrm>
            <a:off x="666603" y="1304696"/>
            <a:ext cx="7920880" cy="3960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k-SK" sz="1400" cap="all" dirty="0">
                <a:ln w="0"/>
                <a:solidFill>
                  <a:schemeClr val="bg1">
                    <a:lumMod val="50000"/>
                  </a:schemeClr>
                </a:solidFill>
                <a:cs typeface="Arial"/>
              </a:rPr>
              <a:t>Aktuálny Stav plnenia </a:t>
            </a:r>
            <a:r>
              <a:rPr lang="sk-SK" sz="1400" cap="all" dirty="0" err="1">
                <a:ln w="0"/>
                <a:solidFill>
                  <a:schemeClr val="bg1">
                    <a:lumMod val="50000"/>
                  </a:schemeClr>
                </a:solidFill>
                <a:cs typeface="Arial"/>
              </a:rPr>
              <a:t>eAK</a:t>
            </a:r>
            <a:r>
              <a:rPr lang="sk-SK" sz="1400" cap="all" dirty="0">
                <a:ln w="0"/>
                <a:solidFill>
                  <a:schemeClr val="bg1">
                    <a:lumMod val="50000"/>
                  </a:schemeClr>
                </a:solidFill>
                <a:cs typeface="Arial"/>
              </a:rPr>
              <a:t> - </a:t>
            </a:r>
            <a:r>
              <a:rPr lang="sk-SK" sz="1400" b="1" cap="all" dirty="0">
                <a:ln w="0"/>
                <a:cs typeface="Arial"/>
              </a:rPr>
              <a:t>6.1 vodné hospodárstvo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sk-SK" sz="1400" cap="all" dirty="0">
              <a:ln w="0"/>
              <a:solidFill>
                <a:schemeClr val="bg1">
                  <a:lumMod val="50000"/>
                </a:schemeClr>
              </a:solidFill>
              <a:cs typeface="Arial"/>
            </a:endParaRPr>
          </a:p>
        </p:txBody>
      </p:sp>
      <p:sp>
        <p:nvSpPr>
          <p:cNvPr id="9" name="BlokTextu 8"/>
          <p:cNvSpPr txBox="1"/>
          <p:nvPr/>
        </p:nvSpPr>
        <p:spPr>
          <a:xfrm>
            <a:off x="698627" y="5373216"/>
            <a:ext cx="78338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sk-SK" sz="1600" dirty="0" smtClean="0"/>
              <a:t>splnenie EAK reportované EK a CKO v januári 2016</a:t>
            </a:r>
          </a:p>
          <a:p>
            <a:pPr marL="285750" indent="-285750" algn="just">
              <a:buFontTx/>
              <a:buChar char="-"/>
            </a:pPr>
            <a:r>
              <a:rPr lang="sk-SK" sz="1600" u="sng" dirty="0" smtClean="0"/>
              <a:t>rozhodujúce bude posúdenie Vodného plánu Slovenska zo strany EK</a:t>
            </a:r>
          </a:p>
          <a:p>
            <a:pPr marL="285750" indent="-285750" algn="just">
              <a:buFontTx/>
              <a:buChar char="-"/>
            </a:pPr>
            <a:r>
              <a:rPr lang="sk-SK" sz="1600" dirty="0"/>
              <a:t>Vodný plán </a:t>
            </a:r>
            <a:r>
              <a:rPr lang="sk-SK" sz="1600" dirty="0" smtClean="0"/>
              <a:t>bol predložený EK dňa 22</a:t>
            </a:r>
            <a:r>
              <a:rPr lang="sk-SK" sz="1600" dirty="0"/>
              <a:t>. marca 2016 prostredníctvom IT nástroja </a:t>
            </a:r>
            <a:r>
              <a:rPr lang="sk-SK" sz="1600" dirty="0" smtClean="0"/>
              <a:t>WISE</a:t>
            </a:r>
            <a:endParaRPr lang="sk-SK" sz="1600" dirty="0"/>
          </a:p>
        </p:txBody>
      </p:sp>
    </p:spTree>
    <p:extLst>
      <p:ext uri="{BB962C8B-B14F-4D97-AF65-F5344CB8AC3E}">
        <p14:creationId xmlns:p14="http://schemas.microsoft.com/office/powerpoint/2010/main" val="50232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/>
              <a:pPr/>
              <a:t>9</a:t>
            </a:fld>
            <a:endParaRPr lang="sk-SK" dirty="0"/>
          </a:p>
        </p:txBody>
      </p:sp>
      <p:graphicFrame>
        <p:nvGraphicFramePr>
          <p:cNvPr id="8" name="Tabuľk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2670851"/>
              </p:ext>
            </p:extLst>
          </p:nvPr>
        </p:nvGraphicFramePr>
        <p:xfrm>
          <a:off x="776052" y="1844824"/>
          <a:ext cx="7704857" cy="34045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9764"/>
                <a:gridCol w="3240360"/>
                <a:gridCol w="2324733"/>
              </a:tblGrid>
              <a:tr h="336469"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/>
                        <a:t>kritérium</a:t>
                      </a:r>
                      <a:endParaRPr lang="sk-S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B8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/>
                        <a:t>opatrenie</a:t>
                      </a:r>
                      <a:endParaRPr lang="sk-S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B8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/>
                        <a:t>stav/termín plnenia</a:t>
                      </a:r>
                      <a:endParaRPr lang="sk-S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B848"/>
                    </a:solidFill>
                  </a:tcPr>
                </a:tc>
              </a:tr>
              <a:tr h="1391723">
                <a:tc rowSpan="3">
                  <a:txBody>
                    <a:bodyPr/>
                    <a:lstStyle/>
                    <a:p>
                      <a:r>
                        <a:rPr lang="sk-SK" sz="14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„prijatie</a:t>
                      </a:r>
                      <a:r>
                        <a:rPr lang="sk-SK" sz="1400" b="1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opatrení na dosiahnutie </a:t>
                      </a:r>
                      <a:r>
                        <a:rPr lang="sk-SK" sz="14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cieľov prípravy na opätovné použitie a recykláciu do 2020„</a:t>
                      </a:r>
                      <a:endParaRPr lang="sk-SK" sz="1400" b="1" i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Novelizácia</a:t>
                      </a:r>
                      <a:r>
                        <a:rPr lang="sk-SK" sz="1400" b="1" u="sng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zákona o odpadoch</a:t>
                      </a:r>
                      <a:r>
                        <a:rPr lang="sk-SK" sz="14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5B848"/>
                        </a:buClr>
                        <a:buSzPct val="80000"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sk-SK" sz="14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</a:t>
                      </a:r>
                      <a:r>
                        <a:rPr lang="sk-SK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ákaz skládkovať vytriedený BRO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5B848"/>
                        </a:buClr>
                        <a:buSzPct val="80000"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sk-SK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zákaz skládkovať vytriedené zložky KO </a:t>
                      </a:r>
                      <a:endParaRPr lang="sk-SK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5B848"/>
                        </a:buClr>
                        <a:buSzPct val="80000"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sk-SK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implementácia komplexného princípu rozšírenej zodpovednosti výrobcu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B84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dirty="0" smtClean="0">
                          <a:solidFill>
                            <a:srgbClr val="00B050"/>
                          </a:solidFill>
                        </a:rPr>
                        <a:t>√ </a:t>
                      </a:r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nový z</a:t>
                      </a:r>
                      <a:r>
                        <a:rPr lang="sk-SK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ákon o odpadoch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č.</a:t>
                      </a:r>
                      <a:r>
                        <a:rPr lang="sk-SK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79/2015 </a:t>
                      </a:r>
                      <a:r>
                        <a:rPr lang="sk-SK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Z</a:t>
                      </a: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sk-SK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z.</a:t>
                      </a: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sk-SK" sz="1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účinný </a:t>
                      </a:r>
                      <a:r>
                        <a:rPr lang="sk-SK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od</a:t>
                      </a:r>
                      <a:r>
                        <a:rPr lang="sk-SK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1.1.2016 </a:t>
                      </a:r>
                      <a:endParaRPr lang="sk-SK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B848">
                        <a:alpha val="20000"/>
                      </a:srgbClr>
                    </a:solidFill>
                  </a:tcPr>
                </a:tc>
              </a:tr>
              <a:tr h="432048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Prijatie POH na roky 2016-2025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dirty="0" smtClean="0">
                          <a:solidFill>
                            <a:srgbClr val="00B050"/>
                          </a:solidFill>
                        </a:rPr>
                        <a:t>√ </a:t>
                      </a:r>
                      <a:r>
                        <a:rPr lang="sk-SK" sz="1400" b="1" i="0" dirty="0" smtClean="0">
                          <a:solidFill>
                            <a:schemeClr val="tx1"/>
                          </a:solidFill>
                        </a:rPr>
                        <a:t>31.12.2015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i="0" dirty="0" smtClean="0">
                          <a:solidFill>
                            <a:schemeClr val="tx1"/>
                          </a:solidFill>
                        </a:rPr>
                        <a:t>POH </a:t>
                      </a:r>
                      <a:r>
                        <a:rPr lang="en-US" sz="1400" b="1" i="0" dirty="0" smtClean="0">
                          <a:solidFill>
                            <a:schemeClr val="tx1"/>
                          </a:solidFill>
                        </a:rPr>
                        <a:t>2016-20 </a:t>
                      </a:r>
                      <a:r>
                        <a:rPr lang="sk-SK" sz="1400" b="1" i="0" dirty="0" smtClean="0">
                          <a:solidFill>
                            <a:schemeClr val="tx1"/>
                          </a:solidFill>
                        </a:rPr>
                        <a:t> schválený 14.10.2015 uznesením vlády SR č. </a:t>
                      </a:r>
                      <a:r>
                        <a:rPr lang="en-US" sz="1400" b="1" i="0" dirty="0" smtClean="0">
                          <a:solidFill>
                            <a:schemeClr val="tx1"/>
                          </a:solidFill>
                        </a:rPr>
                        <a:t>562/2015</a:t>
                      </a:r>
                      <a:endParaRPr lang="sk-SK" sz="1400" b="1" i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6064">
                <a:tc vMerge="1">
                  <a:txBody>
                    <a:bodyPr/>
                    <a:lstStyle/>
                    <a:p>
                      <a:pPr algn="l"/>
                      <a:endParaRPr lang="sk-SK" sz="16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lang="it-IT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rijatie ďalších opatrení na dosiahnutie cieľov smernice</a:t>
                      </a:r>
                      <a:r>
                        <a:rPr lang="sk-SK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(ak potrebné 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dirty="0" smtClean="0">
                          <a:solidFill>
                            <a:srgbClr val="00B050"/>
                          </a:solidFill>
                        </a:rPr>
                        <a:t>√ </a:t>
                      </a:r>
                      <a:r>
                        <a:rPr lang="sk-SK" sz="1400" b="1" i="0" dirty="0" smtClean="0">
                          <a:solidFill>
                            <a:schemeClr val="tx1"/>
                          </a:solidFill>
                        </a:rPr>
                        <a:t>31.12.2015</a:t>
                      </a:r>
                    </a:p>
                    <a:p>
                      <a:pPr algn="l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sk-SK" sz="14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vyhodnotenie je súčasťou POH, kap. 3 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Nadpis 1"/>
          <p:cNvSpPr txBox="1">
            <a:spLocks/>
          </p:cNvSpPr>
          <p:nvPr/>
        </p:nvSpPr>
        <p:spPr>
          <a:xfrm>
            <a:off x="668041" y="1313788"/>
            <a:ext cx="7920880" cy="3960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k-SK" sz="1400" cap="all" dirty="0">
                <a:ln w="0"/>
                <a:solidFill>
                  <a:schemeClr val="bg1">
                    <a:lumMod val="50000"/>
                  </a:schemeClr>
                </a:solidFill>
                <a:cs typeface="Arial"/>
              </a:rPr>
              <a:t>Aktuálny Stav plnenia </a:t>
            </a:r>
            <a:r>
              <a:rPr lang="sk-SK" sz="1400" cap="all" dirty="0" err="1">
                <a:ln w="0"/>
                <a:solidFill>
                  <a:schemeClr val="bg1">
                    <a:lumMod val="50000"/>
                  </a:schemeClr>
                </a:solidFill>
                <a:cs typeface="Arial"/>
              </a:rPr>
              <a:t>eAK</a:t>
            </a:r>
            <a:r>
              <a:rPr lang="sk-SK" sz="1400" cap="all" dirty="0">
                <a:ln w="0"/>
                <a:solidFill>
                  <a:schemeClr val="bg1">
                    <a:lumMod val="50000"/>
                  </a:schemeClr>
                </a:solidFill>
                <a:cs typeface="Arial"/>
              </a:rPr>
              <a:t> - </a:t>
            </a:r>
            <a:r>
              <a:rPr lang="sk-SK" sz="1400" b="1" cap="all" dirty="0">
                <a:ln w="0"/>
                <a:cs typeface="Arial"/>
              </a:rPr>
              <a:t>6.2 odpadové hospodárstvo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sk-SK" sz="1400" cap="all" dirty="0">
              <a:ln w="0"/>
              <a:solidFill>
                <a:schemeClr val="bg1">
                  <a:lumMod val="50000"/>
                </a:schemeClr>
              </a:solidFill>
              <a:cs typeface="Arial"/>
            </a:endParaRPr>
          </a:p>
        </p:txBody>
      </p:sp>
      <p:sp>
        <p:nvSpPr>
          <p:cNvPr id="9" name="BlokTextu 8"/>
          <p:cNvSpPr txBox="1"/>
          <p:nvPr/>
        </p:nvSpPr>
        <p:spPr>
          <a:xfrm>
            <a:off x="763788" y="5364807"/>
            <a:ext cx="77293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sk-SK" sz="1600" dirty="0" smtClean="0"/>
              <a:t>splnenie EAK reportované EK a CKO v januári 2016</a:t>
            </a:r>
          </a:p>
          <a:p>
            <a:pPr marL="285750" indent="-285750" algn="just">
              <a:buFontTx/>
              <a:buChar char="-"/>
            </a:pPr>
            <a:r>
              <a:rPr lang="sk-SK" sz="1600" u="sng" dirty="0" smtClean="0"/>
              <a:t>rozhodujúce </a:t>
            </a:r>
            <a:r>
              <a:rPr lang="sk-SK" sz="1600" u="sng" dirty="0"/>
              <a:t>bude posúdenie efektívnej aplikácie ekonomických nástrojov </a:t>
            </a:r>
            <a:r>
              <a:rPr lang="sk-SK" sz="1600" u="sng" dirty="0" smtClean="0"/>
              <a:t>zo strany EK</a:t>
            </a:r>
          </a:p>
          <a:p>
            <a:pPr marL="285750" indent="-285750" algn="just">
              <a:buFontTx/>
              <a:buChar char="-"/>
            </a:pPr>
            <a:r>
              <a:rPr lang="sk-SK" sz="1600" dirty="0" smtClean="0"/>
              <a:t>v </a:t>
            </a:r>
            <a:r>
              <a:rPr lang="sk-SK" sz="1600" dirty="0"/>
              <a:t>rámci neoficiálnej </a:t>
            </a:r>
            <a:r>
              <a:rPr lang="sk-SK" sz="1600" dirty="0" smtClean="0"/>
              <a:t>komunikácie boli predložené doplňujúce otázky zo strany EK</a:t>
            </a:r>
            <a:endParaRPr lang="sk-SK" sz="1600" dirty="0"/>
          </a:p>
        </p:txBody>
      </p:sp>
    </p:spTree>
    <p:extLst>
      <p:ext uri="{BB962C8B-B14F-4D97-AF65-F5344CB8AC3E}">
        <p14:creationId xmlns:p14="http://schemas.microsoft.com/office/powerpoint/2010/main" val="123651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1817</TotalTime>
  <Words>946</Words>
  <Application>Microsoft Office PowerPoint</Application>
  <PresentationFormat>Prezentácia na obrazovke (4:3)</PresentationFormat>
  <Paragraphs>189</Paragraphs>
  <Slides>10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5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10</vt:i4>
      </vt:variant>
    </vt:vector>
  </HeadingPairs>
  <TitlesOfParts>
    <vt:vector size="16" baseType="lpstr">
      <vt:lpstr>Arial</vt:lpstr>
      <vt:lpstr>Calibri</vt:lpstr>
      <vt:lpstr>Lucida Grande CE</vt:lpstr>
      <vt:lpstr>Tahoma</vt:lpstr>
      <vt:lpstr>Wingdings</vt:lpstr>
      <vt:lpstr>Motív Office</vt:lpstr>
      <vt:lpstr> Monitorovací výbor PRE OP KŽP    plneniE ex ante kondicionalít  </vt:lpstr>
      <vt:lpstr>ex ante kondicionality v OP KŽP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autor</dc:creator>
  <cp:lastModifiedBy>Rolínová Jana</cp:lastModifiedBy>
  <cp:revision>132</cp:revision>
  <cp:lastPrinted>2014-12-17T10:31:59Z</cp:lastPrinted>
  <dcterms:created xsi:type="dcterms:W3CDTF">2014-10-27T08:00:33Z</dcterms:created>
  <dcterms:modified xsi:type="dcterms:W3CDTF">2016-04-28T14:35:34Z</dcterms:modified>
</cp:coreProperties>
</file>