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5" r:id="rId2"/>
    <p:sldId id="274" r:id="rId3"/>
    <p:sldId id="260" r:id="rId4"/>
    <p:sldId id="298" r:id="rId5"/>
    <p:sldId id="293" r:id="rId6"/>
    <p:sldId id="296" r:id="rId7"/>
    <p:sldId id="291" r:id="rId8"/>
    <p:sldId id="297" r:id="rId9"/>
    <p:sldId id="294" r:id="rId10"/>
    <p:sldId id="299" r:id="rId11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898989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8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4EE76-0FC3-45E4-B626-88C69E0C8B75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968F-5620-40CD-9100-29BAD38CB80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1855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24B8A-AE34-49A6-94C8-8D56AC5A7121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4493F-43F8-4E9B-9771-B38D08ECDEF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181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/>
              <a:t>‹#›</a:t>
            </a:fld>
            <a:endParaRPr lang="sk-SK"/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Nám.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Ľud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ovíta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Štúra 1, 812 35 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Bratislava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www.op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-k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zp.sk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latin typeface="+mj-lt"/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17941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/>
              <a:pPr/>
              <a:t>‹#›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08336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5222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916832"/>
            <a:ext cx="7772400" cy="331236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3500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Monitorovací výbor </a:t>
            </a:r>
            <a:r>
              <a:rPr lang="sk-SK" sz="3500" cap="all" dirty="0" smtClean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PRE OP </a:t>
            </a:r>
            <a:r>
              <a:rPr lang="sk-SK" sz="3500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KŽP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plneniE</a:t>
            </a:r>
            <a:r>
              <a:rPr lang="sk-SK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ex </a:t>
            </a: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ante</a:t>
            </a:r>
            <a:r>
              <a:rPr lang="sk-SK" cap="all" dirty="0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 </a:t>
            </a:r>
            <a:r>
              <a:rPr lang="sk-SK" cap="all" dirty="0" err="1">
                <a:ln w="0"/>
                <a:solidFill>
                  <a:srgbClr val="55B84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/>
              </a:rPr>
              <a:t>kondicionalít</a:t>
            </a:r>
            <a:r>
              <a:rPr lang="sk-SK" sz="2000" cap="all" dirty="0" smtClean="0">
                <a:ln w="0"/>
                <a:cs typeface="Arial"/>
              </a:rPr>
              <a:t/>
            </a:r>
            <a:br>
              <a:rPr lang="sk-SK" sz="2000" cap="all" dirty="0" smtClean="0">
                <a:ln w="0"/>
                <a:cs typeface="Arial"/>
              </a:rPr>
            </a:br>
            <a:r>
              <a:rPr lang="sk-SK" sz="1500" b="0" dirty="0" smtClean="0"/>
              <a:t/>
            </a:r>
            <a:br>
              <a:rPr lang="sk-SK" sz="1500" b="0" dirty="0" smtClean="0"/>
            </a:br>
            <a:endParaRPr lang="sk-SK" sz="1500" dirty="0"/>
          </a:p>
        </p:txBody>
      </p:sp>
      <p:sp>
        <p:nvSpPr>
          <p:cNvPr id="3" name="BlokTextu 2"/>
          <p:cNvSpPr txBox="1"/>
          <p:nvPr/>
        </p:nvSpPr>
        <p:spPr>
          <a:xfrm>
            <a:off x="5724128" y="5013176"/>
            <a:ext cx="2952328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Bratislava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845372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3600" dirty="0" smtClean="0"/>
              <a:t>ĎAKUJEM </a:t>
            </a:r>
            <a:r>
              <a:rPr lang="sk-SK" sz="3600" dirty="0"/>
              <a:t>ZA </a:t>
            </a:r>
            <a:r>
              <a:rPr lang="sk-SK" sz="3600" dirty="0" smtClean="0"/>
              <a:t>POZORNOSŤ</a:t>
            </a:r>
          </a:p>
          <a:p>
            <a:pPr marL="0" indent="0">
              <a:buNone/>
            </a:pPr>
            <a:endParaRPr lang="sk-SK" sz="2400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</a:t>
            </a:r>
            <a:r>
              <a:rPr lang="sk-SK" sz="1700" b="1" dirty="0">
                <a:solidFill>
                  <a:srgbClr val="55B848"/>
                </a:solidFill>
              </a:rPr>
              <a:t>ŽIVOTNÉHO PROSTREDIA SR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Nám. Ľ. Štúra </a:t>
            </a:r>
            <a:r>
              <a:rPr lang="sk-SK" sz="1700" dirty="0" smtClean="0">
                <a:solidFill>
                  <a:srgbClr val="898989"/>
                </a:solidFill>
              </a:rPr>
              <a:t>1,  </a:t>
            </a:r>
            <a:r>
              <a:rPr lang="sk-SK" sz="1700" dirty="0">
                <a:solidFill>
                  <a:srgbClr val="898989"/>
                </a:solidFill>
              </a:rPr>
              <a:t>812 35 Bratislava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Pracovisko: Karloveská 2, 841 04 Bratislava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dirty="0" err="1">
                <a:solidFill>
                  <a:srgbClr val="898989"/>
                </a:solidFill>
                <a:hlinkClick r:id="rId2"/>
              </a:rPr>
              <a:t>www.minzp.sk</a:t>
            </a:r>
            <a:r>
              <a:rPr lang="sk-SK" dirty="0">
                <a:solidFill>
                  <a:srgbClr val="898989"/>
                </a:solidFill>
                <a:hlinkClick r:id="rId2"/>
              </a:rPr>
              <a:t> , </a:t>
            </a:r>
            <a:r>
              <a:rPr lang="sk-SK" dirty="0" err="1">
                <a:solidFill>
                  <a:srgbClr val="898989"/>
                </a:solidFill>
                <a:hlinkClick r:id="rId2"/>
              </a:rPr>
              <a:t>www.op-kzp.sk</a:t>
            </a:r>
            <a:r>
              <a:rPr lang="sk-SK" dirty="0">
                <a:solidFill>
                  <a:srgbClr val="898989"/>
                </a:solidFill>
              </a:rPr>
              <a:t> </a:t>
            </a:r>
          </a:p>
          <a:p>
            <a:pPr marL="0" indent="0" algn="just">
              <a:buNone/>
            </a:pPr>
            <a:endParaRPr lang="sk-SK" b="1" dirty="0" smtClean="0">
              <a:solidFill>
                <a:srgbClr val="55B848"/>
              </a:solidFill>
              <a:cs typeface="Tahoma" pitchFamily="34" charset="0"/>
            </a:endParaRPr>
          </a:p>
          <a:p>
            <a:pPr>
              <a:spcBef>
                <a:spcPts val="0"/>
              </a:spcBef>
            </a:pPr>
            <a:endParaRPr lang="sk-SK" sz="1800" b="1" dirty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endParaRPr lang="sk-SK" sz="18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0" indent="0">
              <a:buNone/>
            </a:pPr>
            <a:r>
              <a:rPr lang="sk-SK" sz="1800" dirty="0" smtClean="0">
                <a:ln w="0"/>
                <a:cs typeface="Arial"/>
              </a:rPr>
              <a:t>	</a:t>
            </a:r>
            <a:endParaRPr lang="sk-SK" sz="1800" b="1" dirty="0">
              <a:solidFill>
                <a:srgbClr val="55B8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10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80064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576064"/>
          </a:xfrm>
        </p:spPr>
        <p:txBody>
          <a:bodyPr/>
          <a:lstStyle/>
          <a:p>
            <a:pPr marL="0" indent="0"/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ex </a:t>
            </a:r>
            <a:r>
              <a:rPr lang="sk-SK" sz="2200" cap="all" dirty="0" err="1">
                <a:ln w="0"/>
                <a:solidFill>
                  <a:srgbClr val="55B848"/>
                </a:solidFill>
                <a:cs typeface="Arial"/>
              </a:rPr>
              <a:t>ante</a:t>
            </a:r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 </a:t>
            </a:r>
            <a:r>
              <a:rPr lang="sk-SK" sz="2200" cap="all" dirty="0" err="1">
                <a:ln w="0"/>
                <a:solidFill>
                  <a:srgbClr val="55B848"/>
                </a:solidFill>
                <a:cs typeface="Arial"/>
              </a:rPr>
              <a:t>kondicionality</a:t>
            </a:r>
            <a:r>
              <a:rPr lang="sk-SK" sz="2200" cap="all" dirty="0">
                <a:ln w="0"/>
                <a:solidFill>
                  <a:srgbClr val="55B848"/>
                </a:solidFill>
                <a:cs typeface="Arial"/>
              </a:rPr>
              <a:t> v OP KŽP</a:t>
            </a:r>
          </a:p>
        </p:txBody>
      </p:sp>
      <p:sp>
        <p:nvSpPr>
          <p:cNvPr id="6" name="Zástupný symbol obsahu 5"/>
          <p:cNvSpPr txBox="1">
            <a:spLocks/>
          </p:cNvSpPr>
          <p:nvPr/>
        </p:nvSpPr>
        <p:spPr>
          <a:xfrm>
            <a:off x="683568" y="2132856"/>
            <a:ext cx="7920137" cy="38884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bg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55B848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400" kern="1200">
                <a:solidFill>
                  <a:srgbClr val="448CC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ex </a:t>
            </a:r>
            <a:r>
              <a:rPr lang="sk-SK" sz="1800" b="1" dirty="0" err="1" smtClean="0"/>
              <a:t>ante</a:t>
            </a:r>
            <a:r>
              <a:rPr lang="sk-SK" sz="1800" b="1" dirty="0" smtClean="0"/>
              <a:t> </a:t>
            </a:r>
            <a:r>
              <a:rPr lang="sk-SK" sz="1800" b="1" dirty="0" err="1" smtClean="0"/>
              <a:t>kondicionalita</a:t>
            </a:r>
            <a:r>
              <a:rPr lang="sk-SK" sz="1800" b="1" dirty="0" smtClean="0"/>
              <a:t> (EAK) </a:t>
            </a:r>
          </a:p>
          <a:p>
            <a:pPr marL="400050" lvl="1" indent="0"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r>
              <a:rPr lang="sk-SK" dirty="0" err="1" smtClean="0"/>
              <a:t>def</a:t>
            </a:r>
            <a:r>
              <a:rPr lang="sk-SK" dirty="0" smtClean="0"/>
              <a:t>.: „</a:t>
            </a:r>
            <a:r>
              <a:rPr lang="sk-SK" i="1" dirty="0" smtClean="0"/>
              <a:t>konkrétny a presný vopred definovaný rozhodujúci  faktor, ktorý je </a:t>
            </a:r>
            <a:r>
              <a:rPr lang="sk-SK" i="1" u="sng" dirty="0" smtClean="0"/>
              <a:t>nevyhnutným predpokladom </a:t>
            </a:r>
            <a:r>
              <a:rPr lang="sk-SK" i="1" dirty="0" smtClean="0"/>
              <a:t>na účinné a efektívne splnenie konkrétneho cieľa v rámci investičnej priority alebo priority Únie, má k nim priamu a konkrétnu väzbu a má na ne priamy vplyv „ </a:t>
            </a:r>
            <a:r>
              <a:rPr lang="sk-SK" sz="1400" dirty="0" smtClean="0"/>
              <a:t>(čl. 2 (33) všeob. nariadenia)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hraničný termín na splnenie EAK</a:t>
            </a:r>
            <a:r>
              <a:rPr lang="sk-SK" sz="1800" dirty="0"/>
              <a:t> </a:t>
            </a:r>
            <a:r>
              <a:rPr lang="sk-SK" sz="1800" dirty="0" smtClean="0"/>
              <a:t>je </a:t>
            </a:r>
            <a:r>
              <a:rPr lang="sk-SK" sz="1800" b="1" dirty="0" smtClean="0">
                <a:solidFill>
                  <a:srgbClr val="55B848"/>
                </a:solidFill>
              </a:rPr>
              <a:t>12/2016</a:t>
            </a:r>
            <a:r>
              <a:rPr lang="sk-SK" sz="1800" dirty="0" smtClean="0"/>
              <a:t>, v prípade nesplnenia hrozia sankcie v podobe </a:t>
            </a:r>
            <a:r>
              <a:rPr lang="sk-SK" sz="1800" u="sng" dirty="0" smtClean="0"/>
              <a:t>pozastavenia platieb </a:t>
            </a:r>
            <a:r>
              <a:rPr lang="sk-SK" sz="1800" dirty="0" smtClean="0"/>
              <a:t>na úrovni priority/OP alebo ich časti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rozdelenie EAK:</a:t>
            </a:r>
            <a:r>
              <a:rPr lang="sk-SK" sz="1800" dirty="0" smtClean="0"/>
              <a:t> všeobecné/horizontálne </a:t>
            </a:r>
            <a:r>
              <a:rPr lang="sk-SK" sz="1800" b="1" dirty="0" smtClean="0"/>
              <a:t>&amp;</a:t>
            </a:r>
            <a:r>
              <a:rPr lang="sk-SK" sz="1800" dirty="0" smtClean="0"/>
              <a:t> tematické </a:t>
            </a:r>
          </a:p>
          <a:p>
            <a:pPr marL="0" indent="0">
              <a:lnSpc>
                <a:spcPct val="80000"/>
              </a:lnSpc>
              <a:buClr>
                <a:srgbClr val="55B848"/>
              </a:buClr>
              <a:buSzPct val="70000"/>
              <a:buFont typeface="Arial" panose="020B0604020202020204" pitchFamily="34" charset="0"/>
              <a:buNone/>
            </a:pPr>
            <a:endParaRPr lang="sk-SK" sz="1800" dirty="0" smtClean="0"/>
          </a:p>
          <a:p>
            <a:pPr>
              <a:lnSpc>
                <a:spcPct val="80000"/>
              </a:lnSpc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800" b="1" dirty="0" smtClean="0"/>
              <a:t>EAK uplatniteľné pre</a:t>
            </a:r>
            <a:r>
              <a:rPr lang="sk-SK" sz="1800" dirty="0" smtClean="0"/>
              <a:t> </a:t>
            </a:r>
            <a:r>
              <a:rPr lang="sk-SK" sz="1800" b="1" dirty="0" smtClean="0"/>
              <a:t>OP KŽP</a:t>
            </a:r>
            <a:r>
              <a:rPr lang="sk-SK" sz="1800" dirty="0" smtClean="0"/>
              <a:t> – kapitola 9</a:t>
            </a:r>
          </a:p>
          <a:p>
            <a:pPr lvl="1"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7 všeobecných/horizontálnych </a:t>
            </a:r>
          </a:p>
          <a:p>
            <a:pPr lvl="1">
              <a:buClr>
                <a:srgbClr val="55B848"/>
              </a:buClr>
              <a:buSzPct val="70000"/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6 tematických EAK</a:t>
            </a:r>
          </a:p>
        </p:txBody>
      </p:sp>
    </p:spTree>
    <p:extLst>
      <p:ext uri="{BB962C8B-B14F-4D97-AF65-F5344CB8AC3E}">
        <p14:creationId xmlns:p14="http://schemas.microsoft.com/office/powerpoint/2010/main" val="17772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3</a:t>
            </a:fld>
            <a:endParaRPr lang="sk-SK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675234" y="170080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v Schválenom v OP 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KŽP - 10/2014</a:t>
            </a: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472629"/>
              </p:ext>
            </p:extLst>
          </p:nvPr>
        </p:nvGraphicFramePr>
        <p:xfrm>
          <a:off x="683569" y="2348880"/>
          <a:ext cx="7912546" cy="2529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780"/>
                <a:gridCol w="3220436"/>
                <a:gridCol w="1758343"/>
                <a:gridCol w="1318758"/>
                <a:gridCol w="1172229"/>
              </a:tblGrid>
              <a:tr h="288032">
                <a:tc rowSpan="8">
                  <a:txBody>
                    <a:bodyPr/>
                    <a:lstStyle/>
                    <a:p>
                      <a:pPr algn="ctr"/>
                      <a:r>
                        <a:rPr lang="sk-SK" sz="1400" dirty="0" smtClean="0"/>
                        <a:t>V š e o b e c n é    E A K</a:t>
                      </a:r>
                      <a:endParaRPr lang="sk-SK" sz="1400" dirty="0"/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EAK/oblasť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gestor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 plnenia v OP 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plnenie</a:t>
                      </a:r>
                      <a:r>
                        <a:rPr lang="sk-SK" sz="1200" baseline="0" dirty="0" smtClean="0"/>
                        <a:t> kritérií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800" baseline="0" dirty="0" smtClean="0">
                          <a:solidFill>
                            <a:schemeClr val="bg1"/>
                          </a:solidFill>
                        </a:rPr>
                        <a:t>splnené/celkovo</a:t>
                      </a:r>
                      <a:endParaRPr lang="sk-SK" sz="8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1 Nediskriminácia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  <a:endParaRPr lang="sk-SK" sz="14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2 Rodové otázky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3 Zdravotné postihnutie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MPSVaR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4 Verejné obstarávanie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ÚVO &amp; ÚV</a:t>
                      </a:r>
                      <a:r>
                        <a:rPr lang="sk-SK" sz="1200" baseline="0" dirty="0" smtClean="0">
                          <a:solidFill>
                            <a:schemeClr val="tx1"/>
                          </a:solidFill>
                        </a:rPr>
                        <a:t> SR &amp; MV SR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dirty="0" smtClean="0">
                          <a:solidFill>
                            <a:schemeClr val="tx1"/>
                          </a:solidFill>
                        </a:rPr>
                        <a:t>5 Štátna pomoc</a:t>
                      </a:r>
                      <a:endParaRPr lang="sk-SK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MF SR v </a:t>
                      </a:r>
                      <a:r>
                        <a:rPr lang="sk-SK" sz="1200" dirty="0" err="1" smtClean="0">
                          <a:solidFill>
                            <a:schemeClr val="tx1"/>
                          </a:solidFill>
                        </a:rPr>
                        <a:t>spolupr</a:t>
                      </a:r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. s ÚOŠS</a:t>
                      </a:r>
                      <a:endParaRPr lang="sk-SK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1/3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 EIA/SEA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1/3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6244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7 Štatistické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systémy a ukazovatele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tx1"/>
                          </a:solidFill>
                        </a:rPr>
                        <a:t>ÚV SR &amp; </a:t>
                      </a: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RO (</a:t>
                      </a:r>
                      <a:r>
                        <a:rPr lang="sk-SK" sz="1200" b="1" baseline="0" dirty="0" smtClean="0">
                          <a:solidFill>
                            <a:schemeClr val="tx1"/>
                          </a:solidFill>
                        </a:rPr>
                        <a:t>MŽP SR)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642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4</a:t>
            </a:fld>
            <a:endParaRPr lang="sk-SK" dirty="0"/>
          </a:p>
        </p:txBody>
      </p:sp>
      <p:graphicFrame>
        <p:nvGraphicFramePr>
          <p:cNvPr id="9" name="Tabuľ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2855"/>
              </p:ext>
            </p:extLst>
          </p:nvPr>
        </p:nvGraphicFramePr>
        <p:xfrm>
          <a:off x="665759" y="2348880"/>
          <a:ext cx="7920879" cy="2761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7149"/>
                <a:gridCol w="3219925"/>
                <a:gridCol w="1760195"/>
                <a:gridCol w="1321932"/>
                <a:gridCol w="1171678"/>
              </a:tblGrid>
              <a:tr h="288032">
                <a:tc rowSpan="7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dirty="0" smtClean="0"/>
                        <a:t>T e m a t i c k é    E A K</a:t>
                      </a: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EAK/oblasť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gestor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stav plnenia v OP</a:t>
                      </a:r>
                      <a:endParaRPr lang="sk-SK" sz="12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dirty="0" smtClean="0">
                          <a:solidFill>
                            <a:schemeClr val="bg1"/>
                          </a:solidFill>
                        </a:rPr>
                        <a:t>plnenie</a:t>
                      </a:r>
                      <a:r>
                        <a:rPr lang="sk-SK" sz="1200" baseline="0" dirty="0" smtClean="0">
                          <a:solidFill>
                            <a:schemeClr val="bg1"/>
                          </a:solidFill>
                        </a:rPr>
                        <a:t> kritérií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700" baseline="0" dirty="0" smtClean="0">
                          <a:solidFill>
                            <a:schemeClr val="bg1"/>
                          </a:solidFill>
                        </a:rPr>
                        <a:t>splnené/celkovo</a:t>
                      </a:r>
                      <a:endParaRPr lang="sk-SK" sz="7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8989"/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4.1 využívanie energie a EE budov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  <a:endParaRPr lang="sk-SK" sz="1400" b="1" dirty="0">
                        <a:solidFill>
                          <a:srgbClr val="55B84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4.2 kombinovaná výroba tepla a elektrickej energie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4.3 podporu výroby a distribúcie energie z OZE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MH SR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A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55B848"/>
                          </a:solidFill>
                        </a:rPr>
                        <a:t>√</a:t>
                      </a:r>
                      <a:endParaRPr lang="sk-SK" sz="1400" b="1" dirty="0">
                        <a:solidFill>
                          <a:srgbClr val="55B848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5.1 riadenie rizík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 &amp; MV SR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2/3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293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6.1 vodné hospodárstvo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b="1" dirty="0" smtClean="0">
                          <a:solidFill>
                            <a:schemeClr val="tx1"/>
                          </a:solidFill>
                        </a:rPr>
                        <a:t>MŽP SR </a:t>
                      </a:r>
                      <a:endParaRPr lang="sk-SK" sz="12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         2/2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100" b="0" i="1" baseline="0" dirty="0" err="1" smtClean="0">
                          <a:solidFill>
                            <a:schemeClr val="tx1"/>
                          </a:solidFill>
                        </a:rPr>
                        <a:t>čiast</a:t>
                      </a:r>
                      <a:r>
                        <a:rPr lang="sk-SK" sz="1100" b="0" i="1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sk-SK" sz="1100" b="0" i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252572">
                <a:tc vMerge="1">
                  <a:txBody>
                    <a:bodyPr/>
                    <a:lstStyle/>
                    <a:p>
                      <a:endParaRPr lang="sk-SK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6.2 odpadové hospodárstvo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MŽP SR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Č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3/4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0" name="Nadpis 1"/>
          <p:cNvSpPr txBox="1">
            <a:spLocks/>
          </p:cNvSpPr>
          <p:nvPr/>
        </p:nvSpPr>
        <p:spPr>
          <a:xfrm>
            <a:off x="665759" y="170080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v Schválenom v OP 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KŽP - 10/2014</a:t>
            </a: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2" name="BlokTextu 1"/>
          <p:cNvSpPr txBox="1"/>
          <p:nvPr/>
        </p:nvSpPr>
        <p:spPr>
          <a:xfrm>
            <a:off x="680667" y="5445224"/>
            <a:ext cx="8010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sk-SK" sz="1600" dirty="0" smtClean="0"/>
              <a:t>V prípade nesplnených EAK boli vypracované tzv. </a:t>
            </a:r>
            <a:r>
              <a:rPr lang="sk-SK" sz="1600" b="1" dirty="0" smtClean="0"/>
              <a:t>Akčné plány</a:t>
            </a:r>
            <a:r>
              <a:rPr lang="sk-SK" sz="1600" dirty="0" smtClean="0"/>
              <a:t> s opatreniami na splnenie príslušných kritérií plnenia EAK.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760782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5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2028639"/>
              </p:ext>
            </p:extLst>
          </p:nvPr>
        </p:nvGraphicFramePr>
        <p:xfrm>
          <a:off x="771866" y="1632656"/>
          <a:ext cx="7833345" cy="2735726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160240"/>
                <a:gridCol w="2880320"/>
                <a:gridCol w="2792785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619286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„účinné uplatňovanie smerníc EIA a SEA“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Novelizácia zákona o posudzovaní vplyvov</a:t>
                      </a:r>
                      <a:r>
                        <a:rPr lang="sk-SK" sz="1400" b="0" baseline="0" dirty="0" smtClean="0">
                          <a:solidFill>
                            <a:schemeClr val="tx1"/>
                          </a:solidFill>
                        </a:rPr>
                        <a:t> na </a:t>
                      </a:r>
                      <a:r>
                        <a:rPr lang="sk-SK" sz="1400" b="0" baseline="0" smtClean="0">
                          <a:solidFill>
                            <a:schemeClr val="tx1"/>
                          </a:solidFill>
                        </a:rPr>
                        <a:t>životné prostredie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Zá</a:t>
                      </a:r>
                      <a:r>
                        <a:rPr lang="sk-SK" sz="1400" b="1" dirty="0" smtClean="0"/>
                        <a:t>kon č. 314/2014 Z. z., kt. mení a dopĺňa</a:t>
                      </a:r>
                      <a:r>
                        <a:rPr lang="sk-SK" sz="1400" b="1" baseline="0" dirty="0" smtClean="0"/>
                        <a:t> zákon o EIA</a:t>
                      </a:r>
                      <a:r>
                        <a:rPr lang="sk-SK" sz="1400" b="1" dirty="0" smtClean="0"/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- účinný od 1.1.2015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607846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k-SK" sz="1400" b="1" i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pl-PL" sz="1400" b="0" dirty="0" smtClean="0">
                          <a:solidFill>
                            <a:schemeClr val="tx1"/>
                          </a:solidFill>
                        </a:rPr>
                        <a:t>Opatrenie na podporu uplatňovania smernice EIA v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</a:rPr>
                        <a:t>konaní </a:t>
                      </a:r>
                      <a:r>
                        <a:rPr lang="pl-PL" sz="1400" b="0" dirty="0" smtClean="0">
                          <a:solidFill>
                            <a:schemeClr val="tx1"/>
                          </a:solidFill>
                        </a:rPr>
                        <a:t>o žiadostiach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20.11.2014 -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upravené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Systéme riadenia EŠIF</a:t>
                      </a:r>
                      <a:endParaRPr lang="sk-SK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2497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dirty="0" smtClean="0"/>
                        <a:t>„odborná príprava a informovanie</a:t>
                      </a:r>
                      <a:r>
                        <a:rPr lang="sk-SK" sz="1400" b="1" i="0" baseline="0" dirty="0" smtClean="0"/>
                        <a:t> </a:t>
                      </a:r>
                      <a:r>
                        <a:rPr lang="sk-SK" sz="1400" b="1" i="0" dirty="0" smtClean="0"/>
                        <a:t>zamestnancov “</a:t>
                      </a:r>
                      <a:endParaRPr lang="sk-SK" sz="14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Školenia reflektujúce legislatívne úpravy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do konca r. 2015</a:t>
                      </a:r>
                    </a:p>
                    <a:p>
                      <a:pPr algn="l"/>
                      <a:r>
                        <a:rPr lang="sk-SK" sz="12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vyškolenie orgánov štátnej správy, ktoré plnia povinnosti na úseku posudzovania vplyvov, odborne spôsobilých osôb a zástupcov obecných úradov</a:t>
                      </a:r>
                      <a:endParaRPr lang="sk-SK" sz="12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Nadpis 1"/>
          <p:cNvSpPr txBox="1">
            <a:spLocks/>
          </p:cNvSpPr>
          <p:nvPr/>
        </p:nvSpPr>
        <p:spPr>
          <a:xfrm>
            <a:off x="668041" y="1236612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– </a:t>
            </a:r>
            <a:r>
              <a:rPr lang="sk-SK" sz="1400" b="1" cap="all" dirty="0" smtClean="0">
                <a:ln w="0"/>
                <a:cs typeface="Arial"/>
              </a:rPr>
              <a:t>všeobecná 6 EIA/SEA</a:t>
            </a:r>
            <a:endParaRPr lang="sk-SK" sz="1400" cap="all" dirty="0">
              <a:ln w="0"/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55575" y="4365104"/>
            <a:ext cx="783334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</a:t>
            </a:r>
            <a:r>
              <a:rPr lang="sk-SK" sz="1600" dirty="0" smtClean="0"/>
              <a:t>CKO a EK v </a:t>
            </a:r>
            <a:r>
              <a:rPr lang="sk-SK" sz="1600" dirty="0" smtClean="0"/>
              <a:t>januári </a:t>
            </a:r>
            <a:r>
              <a:rPr lang="sk-SK" sz="1600" dirty="0" smtClean="0"/>
              <a:t>2016 (list </a:t>
            </a:r>
            <a:r>
              <a:rPr lang="sk-SK" sz="1600" dirty="0" smtClean="0"/>
              <a:t>z</a:t>
            </a:r>
            <a:r>
              <a:rPr lang="sk-SK" sz="1600" dirty="0" smtClean="0"/>
              <a:t>o dňa 13.1.2016)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kľúčového, 1. kritéria bolo reportované už v apríli 2015, EK listom zo dňa 24.6.2015 adresovaným Úradu vlády potvrdila splnenie 1. kritéria</a:t>
            </a:r>
            <a:endParaRPr lang="sk-SK" sz="1600" dirty="0" smtClean="0"/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</a:t>
            </a:r>
            <a:r>
              <a:rPr lang="sk-SK" sz="1600" dirty="0" smtClean="0"/>
              <a:t>EAK ako celku EK v súčasnosti posudzuje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v predbežnej, neformálnej komunikácii </a:t>
            </a:r>
            <a:r>
              <a:rPr lang="sk-SK" sz="1600" dirty="0" smtClean="0"/>
              <a:t>EK (napriek </a:t>
            </a:r>
            <a:r>
              <a:rPr lang="sk-SK" sz="1600" dirty="0"/>
              <a:t>predchádzajúcemu potvrdeniu splnenia príslušného </a:t>
            </a:r>
            <a:r>
              <a:rPr lang="sk-SK" sz="1600" dirty="0" smtClean="0"/>
              <a:t>kritéria) upozornila na zistené </a:t>
            </a:r>
            <a:r>
              <a:rPr lang="sk-SK" sz="1600" u="sng" dirty="0" smtClean="0"/>
              <a:t>nedostatky v transpozícii smernice EIA</a:t>
            </a:r>
            <a:r>
              <a:rPr lang="sk-SK" sz="1600" dirty="0" smtClean="0"/>
              <a:t>. Závažnosť je predmetom posúdenia EK, očakáva sa oficiálne </a:t>
            </a:r>
            <a:r>
              <a:rPr lang="sk-SK" sz="1600" dirty="0" smtClean="0"/>
              <a:t>stanovisko, ktoré sme doposiaľ </a:t>
            </a:r>
            <a:r>
              <a:rPr lang="sk-SK" sz="1600" dirty="0" err="1" smtClean="0"/>
              <a:t>neobdržali</a:t>
            </a:r>
            <a:endParaRPr lang="sk-SK" sz="1600" dirty="0" smtClean="0"/>
          </a:p>
        </p:txBody>
      </p:sp>
    </p:spTree>
    <p:extLst>
      <p:ext uri="{BB962C8B-B14F-4D97-AF65-F5344CB8AC3E}">
        <p14:creationId xmlns:p14="http://schemas.microsoft.com/office/powerpoint/2010/main" val="421130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6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4519443"/>
              </p:ext>
            </p:extLst>
          </p:nvPr>
        </p:nvGraphicFramePr>
        <p:xfrm>
          <a:off x="755575" y="2204864"/>
          <a:ext cx="7833346" cy="151828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274198"/>
                <a:gridCol w="3093396"/>
                <a:gridCol w="2465752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965562">
                <a:tc>
                  <a:txBody>
                    <a:bodyPr/>
                    <a:lstStyle/>
                    <a:p>
                      <a:pPr algn="l"/>
                      <a:r>
                        <a:rPr lang="sk-SK" sz="1400" b="1" i="0" dirty="0" smtClean="0"/>
                        <a:t>„systém  ukazovateľov  výsledkov  vrátane</a:t>
                      </a:r>
                      <a:r>
                        <a:rPr lang="sk-SK" sz="1400" b="1" i="0" baseline="0" dirty="0" smtClean="0"/>
                        <a:t> </a:t>
                      </a:r>
                      <a:r>
                        <a:rPr lang="sk-SK" sz="1400" b="1" i="0" dirty="0" smtClean="0"/>
                        <a:t>stanovenia  cieľov“</a:t>
                      </a:r>
                      <a:endParaRPr lang="sk-SK" sz="1400" b="1" i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Stanovenie východiskovej a cieľovej hodnoty ukazovateľa:</a:t>
                      </a:r>
                    </a:p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„Miera informovanosti o možnostiach podpory z OP“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dirty="0" smtClean="0">
                          <a:solidFill>
                            <a:schemeClr val="tx1"/>
                          </a:solidFill>
                        </a:rPr>
                        <a:t>31.5.2016</a:t>
                      </a:r>
                      <a:endParaRPr lang="sk-SK" sz="14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9" name="Nadpis 1"/>
          <p:cNvSpPr txBox="1">
            <a:spLocks/>
          </p:cNvSpPr>
          <p:nvPr/>
        </p:nvSpPr>
        <p:spPr>
          <a:xfrm>
            <a:off x="668041" y="1672351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 smtClean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všeobecná 7 Štatistické systémy a ukazovatele</a:t>
            </a:r>
          </a:p>
          <a:p>
            <a:pPr marL="0" indent="0"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10" name="BlokTextu 9"/>
          <p:cNvSpPr txBox="1"/>
          <p:nvPr/>
        </p:nvSpPr>
        <p:spPr>
          <a:xfrm>
            <a:off x="755576" y="4005064"/>
            <a:ext cx="79201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východisková a cieľová hodnota ukazovateľa boli </a:t>
            </a:r>
            <a:r>
              <a:rPr lang="sk-SK" sz="1600" dirty="0" smtClean="0"/>
              <a:t>stanovené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východisková hodnota je 16,31%, cieľová hodnota je 33,00%  </a:t>
            </a:r>
            <a:endParaRPr lang="sk-SK" sz="1600" dirty="0" smtClean="0"/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údaje sú uvedené vo Výročnej správe o vykonávaní OP KŽP za r. </a:t>
            </a:r>
            <a:r>
              <a:rPr lang="sk-SK" sz="1600" dirty="0" smtClean="0"/>
              <a:t>2014-15</a:t>
            </a:r>
          </a:p>
          <a:p>
            <a:pPr marL="285750" indent="-285750" algn="just">
              <a:buFontTx/>
              <a:buChar char="-"/>
            </a:pPr>
            <a:r>
              <a:rPr lang="sk-SK" sz="1600" dirty="0"/>
              <a:t>i</a:t>
            </a:r>
            <a:r>
              <a:rPr lang="sk-SK" sz="1600" dirty="0" smtClean="0"/>
              <a:t>nformácia o stave plnenia EAK spolu s metodikou stanovenia hodnôt ukazovateľa bola zaslaná EK dňa 20.4.2016</a:t>
            </a:r>
            <a:endParaRPr lang="sk-SK" sz="1600" dirty="0" smtClean="0"/>
          </a:p>
          <a:p>
            <a:pPr marL="285750" indent="-285750" algn="just">
              <a:buFontTx/>
              <a:buChar char="-"/>
            </a:pPr>
            <a:r>
              <a:rPr lang="sk-SK" sz="1600" dirty="0"/>
              <a:t>p</a:t>
            </a:r>
            <a:r>
              <a:rPr lang="sk-SK" sz="1600" dirty="0" smtClean="0"/>
              <a:t>o schválení výročnej správy Monitorovacím výborom OP KŽP a jej predložení cez SFC2014 </a:t>
            </a:r>
            <a:r>
              <a:rPr lang="sk-SK" sz="1600" u="sng" dirty="0" smtClean="0"/>
              <a:t>bude reportované splnenie EAK</a:t>
            </a:r>
          </a:p>
        </p:txBody>
      </p:sp>
    </p:spTree>
    <p:extLst>
      <p:ext uri="{BB962C8B-B14F-4D97-AF65-F5344CB8AC3E}">
        <p14:creationId xmlns:p14="http://schemas.microsoft.com/office/powerpoint/2010/main" val="357058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7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1618422"/>
              </p:ext>
            </p:extLst>
          </p:nvPr>
        </p:nvGraphicFramePr>
        <p:xfrm>
          <a:off x="755575" y="2204864"/>
          <a:ext cx="7776865" cy="12047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903"/>
                <a:gridCol w="2845439"/>
                <a:gridCol w="2475523"/>
              </a:tblGrid>
              <a:tr h="403583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8012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„zavedenie posúdenia rizík“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Posúdenie rizík na vnútroštátnej úrovni  a predloženie zhrnutia EK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splnené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v termíne 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22.12.2015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Nadpis 1"/>
          <p:cNvSpPr txBox="1">
            <a:spLocks/>
          </p:cNvSpPr>
          <p:nvPr/>
        </p:nvSpPr>
        <p:spPr>
          <a:xfrm>
            <a:off x="668041" y="1672351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5.1 riadenie rizík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55575" y="3861048"/>
            <a:ext cx="792316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opatrenie v gescii MV SR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zhrnutie relevantných prvkov posúdenia rizík na vnútroštátnej úrovni predložené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dirty="0" smtClean="0"/>
              <a:t>EK potvrdila splnenie </a:t>
            </a:r>
            <a:r>
              <a:rPr lang="sk-SK" sz="1600" u="sng" dirty="0" smtClean="0"/>
              <a:t>EAK listom zo dňa 20.4.2016</a:t>
            </a:r>
            <a:endParaRPr lang="sk-SK" sz="1600" u="sng" dirty="0" smtClean="0"/>
          </a:p>
          <a:p>
            <a:pPr algn="just"/>
            <a:endParaRPr lang="sk-SK" sz="1600" dirty="0" smtClean="0"/>
          </a:p>
        </p:txBody>
      </p:sp>
    </p:spTree>
    <p:extLst>
      <p:ext uri="{BB962C8B-B14F-4D97-AF65-F5344CB8AC3E}">
        <p14:creationId xmlns:p14="http://schemas.microsoft.com/office/powerpoint/2010/main" val="109766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8</a:t>
            </a:fld>
            <a:endParaRPr lang="sk-SK" dirty="0"/>
          </a:p>
        </p:txBody>
      </p:sp>
      <p:graphicFrame>
        <p:nvGraphicFramePr>
          <p:cNvPr id="6" name="Tabuľ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4218762"/>
              </p:ext>
            </p:extLst>
          </p:nvPr>
        </p:nvGraphicFramePr>
        <p:xfrm>
          <a:off x="738611" y="1700740"/>
          <a:ext cx="7776863" cy="3614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5902"/>
                <a:gridCol w="2845439"/>
                <a:gridCol w="2475522"/>
              </a:tblGrid>
              <a:tr h="403583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670089">
                <a:tc rowSpan="2">
                  <a:txBody>
                    <a:bodyPr/>
                    <a:lstStyle/>
                    <a:p>
                      <a:pPr algn="l"/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„cenová politika“</a:t>
                      </a:r>
                    </a:p>
                    <a:p>
                      <a:pPr algn="l"/>
                      <a:endParaRPr lang="sk-SK" sz="1400" b="1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lang="sk-SK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(príspevok rôznych spôsobov využívania vody k úhrade nákladov na vodohospodárske služby podľa sektorov)</a:t>
                      </a:r>
                      <a:endParaRPr lang="sk-SK" sz="1400" b="0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Novela zákona o  vodách - zahrnutie úhrad za všetky vodohospodárske služby 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</a:t>
                      </a:r>
                      <a:r>
                        <a:rPr lang="sk-SK" sz="1400" b="1" baseline="0" dirty="0" smtClean="0">
                          <a:solidFill>
                            <a:srgbClr val="00B050"/>
                          </a:solidFill>
                        </a:rPr>
                        <a:t> </a:t>
                      </a:r>
                      <a:r>
                        <a:rPr lang="pl-PL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pl-PL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ákon č. 409/2014 Z. z.,</a:t>
                      </a:r>
                      <a:r>
                        <a:rPr lang="pl-PL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kt. mení a dopĺňa zákon o vodách</a:t>
                      </a:r>
                      <a:endParaRPr lang="pl-PL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- účinný od 15.1.2015</a:t>
                      </a:r>
                      <a:endParaRPr lang="sk-SK" sz="1400" b="1" kern="1200" dirty="0" smtClean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802665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Zahrnutie nákladov na ochranu ŽP a zdroje (bodové aj difúzne) do cenovej politiky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30.12.2015</a:t>
                      </a:r>
                    </a:p>
                    <a:p>
                      <a:pPr algn="l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- zahrnuté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v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kap. 7 VPS Ekonomická analýza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7523"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„prijatie plánov manažmentu povodia“</a:t>
                      </a:r>
                    </a:p>
                    <a:p>
                      <a:pPr algn="l"/>
                      <a:endParaRPr lang="sk-SK" sz="1400" b="1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Realizácia programu monitorovania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vykonávané </a:t>
                      </a:r>
                      <a:r>
                        <a:rPr lang="sk-SK" sz="1400" b="1" dirty="0" smtClean="0"/>
                        <a:t>každoročne </a:t>
                      </a:r>
                    </a:p>
                    <a:p>
                      <a:pPr algn="l"/>
                      <a:r>
                        <a:rPr lang="sk-SK" sz="1400" b="1" dirty="0" smtClean="0"/>
                        <a:t>do 2015, od 2016 nový program monitorovania</a:t>
                      </a:r>
                      <a:endParaRPr lang="sk-SK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82797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Plány manažmentu povodí v súlade s čl. 13 RSV 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Vodný plán Slovenska obsahuje plány povodia Dunaja</a:t>
                      </a:r>
                      <a:r>
                        <a:rPr lang="sk-SK" sz="1400" b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a Visly</a:t>
                      </a:r>
                      <a:endParaRPr lang="sk-SK" sz="14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/>
                        <a:t>30.12.2015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/>
                        <a:t>VPS schválený 13.1.2016</a:t>
                      </a:r>
                      <a:endParaRPr lang="sk-SK" sz="1400" b="0" dirty="0" smtClean="0"/>
                    </a:p>
                    <a:p>
                      <a:pPr algn="l"/>
                      <a:r>
                        <a:rPr lang="sk-SK" sz="1400" b="1" dirty="0" smtClean="0"/>
                        <a:t>uznesením vlády SR č. 6/2016</a:t>
                      </a:r>
                      <a:endParaRPr lang="sk-SK" sz="1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8" name="Nadpis 1"/>
          <p:cNvSpPr txBox="1">
            <a:spLocks/>
          </p:cNvSpPr>
          <p:nvPr/>
        </p:nvSpPr>
        <p:spPr>
          <a:xfrm>
            <a:off x="666603" y="1304696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6.1 vodné hospodárstvo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697909" y="5350184"/>
            <a:ext cx="78338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dirty="0" smtClean="0"/>
              <a:t>rozhodujúce bude posúdenie Vodného plánu Slovenska zo strany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/>
              <a:t>Vodný plán </a:t>
            </a:r>
            <a:r>
              <a:rPr lang="sk-SK" sz="1600" dirty="0" smtClean="0"/>
              <a:t>bol predložený EK dňa 22</a:t>
            </a:r>
            <a:r>
              <a:rPr lang="sk-SK" sz="1600" dirty="0"/>
              <a:t>. marca 2016 prostredníctvom IT nástroja </a:t>
            </a:r>
            <a:r>
              <a:rPr lang="sk-SK" sz="1600" dirty="0" smtClean="0"/>
              <a:t>WISE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stanovisko EK bolo doručené listom zo dňa 28.4.2016, EK informovala, že predložené dokumenty budú posudzované v súlade s postupmi Komisie 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502320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9</a:t>
            </a:fld>
            <a:endParaRPr lang="sk-SK" dirty="0"/>
          </a:p>
        </p:txBody>
      </p:sp>
      <p:graphicFrame>
        <p:nvGraphicFramePr>
          <p:cNvPr id="8" name="Tabuľ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670851"/>
              </p:ext>
            </p:extLst>
          </p:nvPr>
        </p:nvGraphicFramePr>
        <p:xfrm>
          <a:off x="776052" y="1844824"/>
          <a:ext cx="7704857" cy="3404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764"/>
                <a:gridCol w="3240360"/>
                <a:gridCol w="2324733"/>
              </a:tblGrid>
              <a:tr h="336469"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kritérium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opatrenie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k-SK" sz="1200" dirty="0" smtClean="0"/>
                        <a:t>stav/termín plnenia</a:t>
                      </a:r>
                      <a:endParaRPr lang="sk-SK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</a:tr>
              <a:tr h="1391723">
                <a:tc rowSpan="3">
                  <a:txBody>
                    <a:bodyPr/>
                    <a:lstStyle/>
                    <a:p>
                      <a:r>
                        <a:rPr lang="sk-SK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„prijatie</a:t>
                      </a:r>
                      <a:r>
                        <a:rPr lang="sk-SK" sz="1400" b="1" i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opatrení na dosiahnutie </a:t>
                      </a:r>
                      <a:r>
                        <a:rPr lang="sk-SK" sz="1400" b="1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cieľov prípravy na opätovné použitie a recykláciu do 2020„</a:t>
                      </a:r>
                      <a:endParaRPr lang="sk-SK" sz="1400" b="1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Novelizácia</a:t>
                      </a:r>
                      <a:r>
                        <a:rPr lang="sk-SK" sz="1400" b="1" u="sng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zákona o odpadoch</a:t>
                      </a:r>
                      <a:r>
                        <a:rPr lang="sk-SK" sz="1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ákaz skládkovať vytriedený BRO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zákaz skládkovať vytriedené zložky KO </a:t>
                      </a:r>
                      <a:endParaRPr lang="sk-SK" sz="14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55B848"/>
                        </a:buClr>
                        <a:buSzPct val="80000"/>
                        <a:buFont typeface="Wingdings" panose="05000000000000000000" pitchFamily="2" charset="2"/>
                        <a:buChar char="Ø"/>
                        <a:tabLst/>
                        <a:defRPr/>
                      </a:pPr>
                      <a:r>
                        <a:rPr lang="sk-SK" sz="1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implementácia komplexného princípu rozšírenej zodpovednosti výrobcu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nový z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ákon o odpadoch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č.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79/2015 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Z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z.</a:t>
                      </a:r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sk-SK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 účinný </a:t>
                      </a:r>
                      <a:r>
                        <a:rPr lang="sk-SK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od</a:t>
                      </a:r>
                      <a:r>
                        <a:rPr lang="sk-SK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1.1.2016 </a:t>
                      </a:r>
                      <a:endParaRPr lang="sk-SK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>
                        <a:alpha val="20000"/>
                      </a:srgbClr>
                    </a:solidFill>
                  </a:tcPr>
                </a:tc>
              </a:tr>
              <a:tr h="432048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Prijatie POH na roky 2016-2025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31.12.2015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POH </a:t>
                      </a:r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2016-20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 schválený 14.10.2015 uznesením vlády SR č. </a:t>
                      </a:r>
                      <a:r>
                        <a:rPr lang="en-US" sz="1400" b="1" i="0" dirty="0" smtClean="0">
                          <a:solidFill>
                            <a:schemeClr val="tx1"/>
                          </a:solidFill>
                        </a:rPr>
                        <a:t>562/2015</a:t>
                      </a:r>
                      <a:endParaRPr lang="sk-SK" sz="1400" b="1" i="0" dirty="0" smtClean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76064">
                <a:tc vMerge="1">
                  <a:txBody>
                    <a:bodyPr/>
                    <a:lstStyle/>
                    <a:p>
                      <a:pPr algn="l"/>
                      <a:endParaRPr lang="sk-SK" sz="1600" b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it-IT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rijatie ďalších opatrení na dosiahnutie cieľov smernice</a:t>
                      </a:r>
                      <a:r>
                        <a:rPr lang="sk-SK" sz="1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(ak potrebné 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400" b="1" dirty="0" smtClean="0">
                          <a:solidFill>
                            <a:srgbClr val="00B050"/>
                          </a:solidFill>
                        </a:rPr>
                        <a:t>√ </a:t>
                      </a:r>
                      <a:r>
                        <a:rPr lang="sk-SK" sz="1400" b="1" i="0" dirty="0" smtClean="0">
                          <a:solidFill>
                            <a:schemeClr val="tx1"/>
                          </a:solidFill>
                        </a:rPr>
                        <a:t>31.12.2015</a:t>
                      </a:r>
                    </a:p>
                    <a:p>
                      <a:pPr algn="l"/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sk-SK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sk-SK" sz="1400" b="1" dirty="0" smtClean="0">
                          <a:solidFill>
                            <a:schemeClr val="tx1"/>
                          </a:solidFill>
                        </a:rPr>
                        <a:t>vyhodnotenie je súčasťou POH, kap. 3 </a:t>
                      </a:r>
                      <a:endParaRPr lang="sk-SK" sz="1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7" name="Nadpis 1"/>
          <p:cNvSpPr txBox="1">
            <a:spLocks/>
          </p:cNvSpPr>
          <p:nvPr/>
        </p:nvSpPr>
        <p:spPr>
          <a:xfrm>
            <a:off x="668041" y="1313788"/>
            <a:ext cx="7920880" cy="3960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Aktuálny Stav plnenia </a:t>
            </a:r>
            <a:r>
              <a:rPr lang="sk-SK" sz="1400" cap="all" dirty="0" err="1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eAK</a:t>
            </a:r>
            <a:r>
              <a:rPr lang="sk-SK" sz="1400" cap="all" dirty="0">
                <a:ln w="0"/>
                <a:solidFill>
                  <a:schemeClr val="bg1">
                    <a:lumMod val="50000"/>
                  </a:schemeClr>
                </a:solidFill>
                <a:cs typeface="Arial"/>
              </a:rPr>
              <a:t> - </a:t>
            </a:r>
            <a:r>
              <a:rPr lang="sk-SK" sz="1400" b="1" cap="all" dirty="0">
                <a:ln w="0"/>
                <a:cs typeface="Arial"/>
              </a:rPr>
              <a:t>6.2 odpadové hospodárstvo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k-SK" sz="1400" cap="all" dirty="0">
              <a:ln w="0"/>
              <a:solidFill>
                <a:schemeClr val="bg1">
                  <a:lumMod val="50000"/>
                </a:schemeClr>
              </a:solidFill>
              <a:cs typeface="Arial"/>
            </a:endParaRPr>
          </a:p>
        </p:txBody>
      </p:sp>
      <p:sp>
        <p:nvSpPr>
          <p:cNvPr id="9" name="BlokTextu 8"/>
          <p:cNvSpPr txBox="1"/>
          <p:nvPr/>
        </p:nvSpPr>
        <p:spPr>
          <a:xfrm>
            <a:off x="763788" y="5301208"/>
            <a:ext cx="77293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sk-SK" sz="1600" dirty="0" smtClean="0"/>
              <a:t>splnenie EAK reportované EK a CKO v januári 2016</a:t>
            </a:r>
          </a:p>
          <a:p>
            <a:pPr marL="285750" indent="-285750" algn="just">
              <a:buFontTx/>
              <a:buChar char="-"/>
            </a:pPr>
            <a:r>
              <a:rPr lang="sk-SK" sz="1600" u="sng" dirty="0" smtClean="0"/>
              <a:t>rozhodujúce </a:t>
            </a:r>
            <a:r>
              <a:rPr lang="sk-SK" sz="1600" u="sng" dirty="0"/>
              <a:t>bude posúdenie efektívnej aplikácie ekonomických nástrojov </a:t>
            </a:r>
            <a:r>
              <a:rPr lang="sk-SK" sz="1600" u="sng" dirty="0" smtClean="0"/>
              <a:t>zo strany EK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v </a:t>
            </a:r>
            <a:r>
              <a:rPr lang="sk-SK" sz="1600" dirty="0"/>
              <a:t>rámci neoficiálnej </a:t>
            </a:r>
            <a:r>
              <a:rPr lang="sk-SK" sz="1600" dirty="0" smtClean="0"/>
              <a:t>komunikácie boli predložené doplňujúce otázky zo strany </a:t>
            </a:r>
            <a:r>
              <a:rPr lang="sk-SK" sz="1600" dirty="0" smtClean="0"/>
              <a:t>EK</a:t>
            </a:r>
          </a:p>
          <a:p>
            <a:pPr marL="285750" indent="-285750" algn="just">
              <a:buFontTx/>
              <a:buChar char="-"/>
            </a:pPr>
            <a:r>
              <a:rPr lang="sk-SK" sz="1600" dirty="0" smtClean="0"/>
              <a:t>na stanovisko EK čakáme</a:t>
            </a:r>
            <a:endParaRPr lang="sk-SK" sz="1600" dirty="0"/>
          </a:p>
        </p:txBody>
      </p:sp>
    </p:spTree>
    <p:extLst>
      <p:ext uri="{BB962C8B-B14F-4D97-AF65-F5344CB8AC3E}">
        <p14:creationId xmlns:p14="http://schemas.microsoft.com/office/powerpoint/2010/main" val="123651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1844</TotalTime>
  <Words>1044</Words>
  <Application>Microsoft Office PowerPoint</Application>
  <PresentationFormat>Prezentácia na obrazovke (4:3)</PresentationFormat>
  <Paragraphs>193</Paragraphs>
  <Slides>10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1" baseType="lpstr">
      <vt:lpstr>Motív Office</vt:lpstr>
      <vt:lpstr> Monitorovací výbor PRE OP KŽP    plneniE ex ante kondicionalít  </vt:lpstr>
      <vt:lpstr>ex ante kondicionality v OP KŽP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autor</dc:creator>
  <cp:lastModifiedBy>Fáberová Zuzana</cp:lastModifiedBy>
  <cp:revision>139</cp:revision>
  <cp:lastPrinted>2014-12-17T10:31:59Z</cp:lastPrinted>
  <dcterms:created xsi:type="dcterms:W3CDTF">2014-10-27T08:00:33Z</dcterms:created>
  <dcterms:modified xsi:type="dcterms:W3CDTF">2016-05-12T07:11:48Z</dcterms:modified>
</cp:coreProperties>
</file>