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2" r:id="rId2"/>
  </p:sldMasterIdLst>
  <p:sldIdLst>
    <p:sldId id="261" r:id="rId3"/>
    <p:sldId id="259" r:id="rId4"/>
  </p:sldIdLst>
  <p:sldSz cx="9144000" cy="6858000" type="screen4x3"/>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howGuides="1">
      <p:cViewPr varScale="1">
        <p:scale>
          <a:sx n="110" d="100"/>
          <a:sy n="110" d="100"/>
        </p:scale>
        <p:origin x="1644"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theme" Target="theme/theme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7.jpeg"/><Relationship Id="rId5" Type="http://schemas.openxmlformats.org/officeDocument/2006/relationships/image" Target="../media/image3.jpeg"/><Relationship Id="rId4" Type="http://schemas.openxmlformats.org/officeDocument/2006/relationships/image" Target="../media/image6.jpe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k-SK"/>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k-SK"/>
          </a:p>
        </p:txBody>
      </p:sp>
      <p:sp>
        <p:nvSpPr>
          <p:cNvPr id="4" name="Date Placeholder 3"/>
          <p:cNvSpPr>
            <a:spLocks noGrp="1"/>
          </p:cNvSpPr>
          <p:nvPr>
            <p:ph type="dt" sz="half" idx="10"/>
          </p:nvPr>
        </p:nvSpPr>
        <p:spPr/>
        <p:txBody>
          <a:bodyPr/>
          <a:lstStyle/>
          <a:p>
            <a:fld id="{85DBA0E8-18B9-452A-AFF1-978B2027561E}" type="datetimeFigureOut">
              <a:rPr lang="sk-SK" smtClean="0"/>
              <a:t>11. 5. 2016</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D41A6B0F-B2C7-4DE4-8F44-D6E35C2B0ABF}" type="slidenum">
              <a:rPr lang="sk-SK" smtClean="0"/>
              <a:t>‹#›</a:t>
            </a:fld>
            <a:endParaRPr lang="sk-SK"/>
          </a:p>
        </p:txBody>
      </p:sp>
    </p:spTree>
    <p:extLst>
      <p:ext uri="{BB962C8B-B14F-4D97-AF65-F5344CB8AC3E}">
        <p14:creationId xmlns:p14="http://schemas.microsoft.com/office/powerpoint/2010/main" val="11384324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Nadpis a obsah">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457200" y="1340768"/>
            <a:ext cx="8229600" cy="576064"/>
          </a:xfrm>
          <a:prstGeom prst="rect">
            <a:avLst/>
          </a:prstGeom>
        </p:spPr>
        <p:txBody>
          <a:bodyPr/>
          <a:lstStyle>
            <a:lvl1pPr>
              <a:spcBef>
                <a:spcPts val="0"/>
              </a:spcBef>
              <a:defRPr sz="2800" b="1">
                <a:solidFill>
                  <a:schemeClr val="bg1">
                    <a:lumMod val="65000"/>
                  </a:schemeClr>
                </a:solidFill>
              </a:defRPr>
            </a:lvl1pPr>
          </a:lstStyle>
          <a:p>
            <a:r>
              <a:rPr lang="sk-SK" dirty="0" smtClean="0"/>
              <a:t>UPRAVTE ŠTÝLY PREDLOHY TEXTU</a:t>
            </a:r>
            <a:endParaRPr lang="sk-SK" dirty="0"/>
          </a:p>
        </p:txBody>
      </p:sp>
      <p:sp>
        <p:nvSpPr>
          <p:cNvPr id="3" name="Zástupný symbol obsahu 2"/>
          <p:cNvSpPr>
            <a:spLocks noGrp="1"/>
          </p:cNvSpPr>
          <p:nvPr>
            <p:ph idx="1"/>
          </p:nvPr>
        </p:nvSpPr>
        <p:spPr>
          <a:xfrm>
            <a:off x="457200" y="2204864"/>
            <a:ext cx="8229600" cy="3921299"/>
          </a:xfrm>
          <a:prstGeom prst="rect">
            <a:avLst/>
          </a:prstGeom>
        </p:spPr>
        <p:txBody>
          <a:bodyPr/>
          <a:lstStyle>
            <a:lvl1pPr>
              <a:defRPr sz="2000">
                <a:solidFill>
                  <a:schemeClr val="tx1"/>
                </a:solidFill>
              </a:defRPr>
            </a:lvl1pPr>
            <a:lvl2pPr>
              <a:defRPr sz="1800">
                <a:solidFill>
                  <a:schemeClr val="bg1">
                    <a:lumMod val="50000"/>
                  </a:schemeClr>
                </a:solidFill>
              </a:defRPr>
            </a:lvl2pPr>
            <a:lvl3pPr>
              <a:defRPr sz="1600">
                <a:solidFill>
                  <a:srgbClr val="55B848"/>
                </a:solidFill>
              </a:defRPr>
            </a:lvl3pPr>
            <a:lvl4pPr>
              <a:defRPr sz="1400">
                <a:solidFill>
                  <a:srgbClr val="448CCA"/>
                </a:solidFill>
              </a:defRPr>
            </a:lvl4pPr>
          </a:lstStyle>
          <a:p>
            <a:pPr lvl="0"/>
            <a:r>
              <a:rPr lang="sk-SK" dirty="0" smtClean="0"/>
              <a:t>Upravte štýl predlohy textu.</a:t>
            </a:r>
          </a:p>
          <a:p>
            <a:pPr lvl="1"/>
            <a:r>
              <a:rPr lang="sk-SK" dirty="0" smtClean="0"/>
              <a:t>Druhá úroveň</a:t>
            </a:r>
          </a:p>
          <a:p>
            <a:pPr lvl="2"/>
            <a:r>
              <a:rPr lang="sk-SK" dirty="0" smtClean="0"/>
              <a:t>Tretia úroveň</a:t>
            </a:r>
          </a:p>
          <a:p>
            <a:pPr lvl="3"/>
            <a:r>
              <a:rPr lang="sk-SK" dirty="0" smtClean="0"/>
              <a:t>Tretia úroveň</a:t>
            </a:r>
          </a:p>
          <a:p>
            <a:pPr lvl="3"/>
            <a:endParaRPr lang="sk-SK" dirty="0" smtClean="0"/>
          </a:p>
        </p:txBody>
      </p:sp>
      <p:sp>
        <p:nvSpPr>
          <p:cNvPr id="6" name="Zástupný symbol čísla snímky 5"/>
          <p:cNvSpPr>
            <a:spLocks noGrp="1"/>
          </p:cNvSpPr>
          <p:nvPr>
            <p:ph type="sldNum" sz="quarter" idx="12"/>
          </p:nvPr>
        </p:nvSpPr>
        <p:spPr>
          <a:xfrm>
            <a:off x="6553200" y="6356350"/>
            <a:ext cx="2133600" cy="365125"/>
          </a:xfrm>
          <a:prstGeom prst="rect">
            <a:avLst/>
          </a:prstGeom>
        </p:spPr>
        <p:txBody>
          <a:bodyPr/>
          <a:lstStyle>
            <a:lvl1pPr algn="r">
              <a:defRPr sz="1200">
                <a:solidFill>
                  <a:schemeClr val="bg1"/>
                </a:solidFill>
              </a:defRPr>
            </a:lvl1pPr>
          </a:lstStyle>
          <a:p>
            <a:fld id="{8EF97D0C-7238-4109-A26B-BD75EB33D0D4}" type="slidenum">
              <a:rPr lang="sk-SK" smtClean="0">
                <a:solidFill>
                  <a:prstClr val="white"/>
                </a:solidFill>
              </a:rPr>
              <a:pPr/>
              <a:t>‹#›</a:t>
            </a:fld>
            <a:endParaRPr lang="sk-SK" dirty="0">
              <a:solidFill>
                <a:prstClr val="white"/>
              </a:solidFill>
            </a:endParaRPr>
          </a:p>
        </p:txBody>
      </p:sp>
    </p:spTree>
    <p:extLst>
      <p:ext uri="{BB962C8B-B14F-4D97-AF65-F5344CB8AC3E}">
        <p14:creationId xmlns:p14="http://schemas.microsoft.com/office/powerpoint/2010/main" val="17839830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Úvodná snímka">
    <p:spTree>
      <p:nvGrpSpPr>
        <p:cNvPr id="1" name=""/>
        <p:cNvGrpSpPr/>
        <p:nvPr/>
      </p:nvGrpSpPr>
      <p:grpSpPr>
        <a:xfrm>
          <a:off x="0" y="0"/>
          <a:ext cx="0" cy="0"/>
          <a:chOff x="0" y="0"/>
          <a:chExt cx="0" cy="0"/>
        </a:xfrm>
      </p:grpSpPr>
      <p:sp>
        <p:nvSpPr>
          <p:cNvPr id="4" name="Zástupný symbol dátumu 3"/>
          <p:cNvSpPr>
            <a:spLocks noGrp="1"/>
          </p:cNvSpPr>
          <p:nvPr>
            <p:ph type="dt" sz="half" idx="10"/>
          </p:nvPr>
        </p:nvSpPr>
        <p:spPr>
          <a:xfrm>
            <a:off x="457200" y="6356350"/>
            <a:ext cx="2133600" cy="365125"/>
          </a:xfrm>
          <a:prstGeom prst="rect">
            <a:avLst/>
          </a:prstGeom>
        </p:spPr>
        <p:txBody>
          <a:bodyPr/>
          <a:lstStyle/>
          <a:p>
            <a:fld id="{4611CB82-07A7-444D-8986-6C55EF0FABF6}" type="datetimeFigureOut">
              <a:rPr lang="sk-SK" smtClean="0">
                <a:solidFill>
                  <a:prstClr val="black"/>
                </a:solidFill>
              </a:rPr>
              <a:pPr/>
              <a:t>11. 5. 2016</a:t>
            </a:fld>
            <a:endParaRPr lang="sk-SK">
              <a:solidFill>
                <a:prstClr val="black"/>
              </a:solidFill>
            </a:endParaRPr>
          </a:p>
        </p:txBody>
      </p:sp>
      <p:sp>
        <p:nvSpPr>
          <p:cNvPr id="5" name="Zástupný symbol päty 4"/>
          <p:cNvSpPr>
            <a:spLocks noGrp="1"/>
          </p:cNvSpPr>
          <p:nvPr>
            <p:ph type="ftr" sz="quarter" idx="11"/>
          </p:nvPr>
        </p:nvSpPr>
        <p:spPr>
          <a:xfrm>
            <a:off x="971600" y="6481911"/>
            <a:ext cx="2895600" cy="365125"/>
          </a:xfrm>
          <a:prstGeom prst="rect">
            <a:avLst/>
          </a:prstGeom>
        </p:spPr>
        <p:txBody>
          <a:bodyPr/>
          <a:lstStyle/>
          <a:p>
            <a:endParaRPr lang="sk-SK">
              <a:solidFill>
                <a:prstClr val="black"/>
              </a:solidFill>
            </a:endParaRPr>
          </a:p>
        </p:txBody>
      </p:sp>
      <p:sp>
        <p:nvSpPr>
          <p:cNvPr id="6" name="Zástupný symbol čísla snímky 5"/>
          <p:cNvSpPr>
            <a:spLocks noGrp="1"/>
          </p:cNvSpPr>
          <p:nvPr>
            <p:ph type="sldNum" sz="quarter" idx="12"/>
          </p:nvPr>
        </p:nvSpPr>
        <p:spPr>
          <a:xfrm>
            <a:off x="6553200" y="6356350"/>
            <a:ext cx="2133600" cy="365125"/>
          </a:xfrm>
          <a:prstGeom prst="rect">
            <a:avLst/>
          </a:prstGeom>
        </p:spPr>
        <p:txBody>
          <a:bodyPr/>
          <a:lstStyle/>
          <a:p>
            <a:fld id="{92E16EE6-4592-4229-9BBA-C60237A487E2}" type="slidenum">
              <a:rPr lang="sk-SK" smtClean="0">
                <a:solidFill>
                  <a:prstClr val="black"/>
                </a:solidFill>
              </a:rPr>
              <a:pPr/>
              <a:t>‹#›</a:t>
            </a:fld>
            <a:endParaRPr lang="sk-SK">
              <a:solidFill>
                <a:prstClr val="black"/>
              </a:solidFill>
            </a:endParaRPr>
          </a:p>
        </p:txBody>
      </p:sp>
      <p:pic>
        <p:nvPicPr>
          <p:cNvPr id="12" name="Picture 4" descr="krivkaRA.jpg"/>
          <p:cNvPicPr>
            <a:picLocks noChangeAspect="1"/>
          </p:cNvPicPr>
          <p:nvPr/>
        </p:nvPicPr>
        <p:blipFill>
          <a:blip r:embed="rId2" cstate="print">
            <a:alphaModFix/>
            <a:extLst>
              <a:ext uri="{28A0092B-C50C-407E-A947-70E740481C1C}">
                <a14:useLocalDpi xmlns:a14="http://schemas.microsoft.com/office/drawing/2010/main" val="0"/>
              </a:ext>
            </a:extLst>
          </a:blip>
          <a:stretch>
            <a:fillRect/>
          </a:stretch>
        </p:blipFill>
        <p:spPr>
          <a:xfrm>
            <a:off x="0" y="5420381"/>
            <a:ext cx="9180512" cy="1465003"/>
          </a:xfrm>
          <a:prstGeom prst="rect">
            <a:avLst/>
          </a:prstGeom>
        </p:spPr>
      </p:pic>
      <p:sp>
        <p:nvSpPr>
          <p:cNvPr id="13" name="Rectangle 3"/>
          <p:cNvSpPr/>
          <p:nvPr/>
        </p:nvSpPr>
        <p:spPr>
          <a:xfrm>
            <a:off x="1331640" y="5373216"/>
            <a:ext cx="5184576" cy="707886"/>
          </a:xfrm>
          <a:prstGeom prst="rect">
            <a:avLst/>
          </a:prstGeom>
        </p:spPr>
        <p:txBody>
          <a:bodyPr wrap="square">
            <a:spAutoFit/>
          </a:bodyPr>
          <a:lstStyle/>
          <a:p>
            <a:r>
              <a:rPr lang="en-US" sz="800" dirty="0">
                <a:solidFill>
                  <a:prstClr val="white">
                    <a:lumMod val="50000"/>
                  </a:prstClr>
                </a:solidFill>
                <a:cs typeface="Lucida Grande CE"/>
              </a:rPr>
              <a:t>MINISTERSTVO ŽIVOTNÉHO PROSTREDIA SR</a:t>
            </a:r>
          </a:p>
          <a:p>
            <a:r>
              <a:rPr lang="en-US" sz="800" dirty="0">
                <a:solidFill>
                  <a:prstClr val="white">
                    <a:lumMod val="50000"/>
                  </a:prstClr>
                </a:solidFill>
                <a:cs typeface="Lucida Grande CE"/>
              </a:rPr>
              <a:t>Sekcia enviromentálnych programov a projektov</a:t>
            </a:r>
          </a:p>
          <a:p>
            <a:r>
              <a:rPr lang="en-US" sz="800" dirty="0">
                <a:solidFill>
                  <a:prstClr val="white">
                    <a:lumMod val="50000"/>
                  </a:prstClr>
                </a:solidFill>
                <a:cs typeface="Lucida Grande CE"/>
              </a:rPr>
              <a:t>Riadiaci orgán pre Operačný program Kvalita životného prostredia </a:t>
            </a:r>
          </a:p>
          <a:p>
            <a:r>
              <a:rPr lang="en-US" sz="800" dirty="0">
                <a:solidFill>
                  <a:prstClr val="white">
                    <a:lumMod val="50000"/>
                  </a:prstClr>
                </a:solidFill>
                <a:cs typeface="Lucida Grande CE"/>
              </a:rPr>
              <a:t>Nám. </a:t>
            </a:r>
            <a:r>
              <a:rPr lang="en-US" sz="800" dirty="0" smtClean="0">
                <a:solidFill>
                  <a:prstClr val="white">
                    <a:lumMod val="50000"/>
                  </a:prstClr>
                </a:solidFill>
                <a:cs typeface="Lucida Grande CE"/>
              </a:rPr>
              <a:t>Ľud</a:t>
            </a:r>
            <a:r>
              <a:rPr lang="sk-SK" sz="800" dirty="0" smtClean="0">
                <a:solidFill>
                  <a:prstClr val="white">
                    <a:lumMod val="50000"/>
                  </a:prstClr>
                </a:solidFill>
                <a:cs typeface="Lucida Grande CE"/>
              </a:rPr>
              <a:t>ovíta</a:t>
            </a:r>
            <a:r>
              <a:rPr lang="en-US" sz="800" dirty="0" smtClean="0">
                <a:solidFill>
                  <a:prstClr val="white">
                    <a:lumMod val="50000"/>
                  </a:prstClr>
                </a:solidFill>
                <a:cs typeface="Lucida Grande CE"/>
              </a:rPr>
              <a:t> </a:t>
            </a:r>
            <a:r>
              <a:rPr lang="en-US" sz="800" dirty="0">
                <a:solidFill>
                  <a:prstClr val="white">
                    <a:lumMod val="50000"/>
                  </a:prstClr>
                </a:solidFill>
                <a:cs typeface="Lucida Grande CE"/>
              </a:rPr>
              <a:t>Štúra 1, 812 35 </a:t>
            </a:r>
            <a:r>
              <a:rPr lang="sk-SK" sz="800" dirty="0" smtClean="0">
                <a:solidFill>
                  <a:prstClr val="white">
                    <a:lumMod val="50000"/>
                  </a:prstClr>
                </a:solidFill>
                <a:cs typeface="Lucida Grande CE"/>
              </a:rPr>
              <a:t> </a:t>
            </a:r>
            <a:r>
              <a:rPr lang="en-US" sz="800" dirty="0" smtClean="0">
                <a:solidFill>
                  <a:prstClr val="white">
                    <a:lumMod val="50000"/>
                  </a:prstClr>
                </a:solidFill>
                <a:cs typeface="Lucida Grande CE"/>
              </a:rPr>
              <a:t>Bratislava</a:t>
            </a:r>
            <a:endParaRPr lang="en-US" sz="800" dirty="0">
              <a:solidFill>
                <a:prstClr val="white">
                  <a:lumMod val="50000"/>
                </a:prstClr>
              </a:solidFill>
              <a:cs typeface="Lucida Grande CE"/>
            </a:endParaRPr>
          </a:p>
          <a:p>
            <a:r>
              <a:rPr lang="en-US" sz="800" dirty="0" smtClean="0">
                <a:solidFill>
                  <a:prstClr val="white">
                    <a:lumMod val="50000"/>
                  </a:prstClr>
                </a:solidFill>
                <a:cs typeface="Lucida Grande CE"/>
              </a:rPr>
              <a:t>www.op</a:t>
            </a:r>
            <a:r>
              <a:rPr lang="sk-SK" sz="800" dirty="0" smtClean="0">
                <a:solidFill>
                  <a:prstClr val="white">
                    <a:lumMod val="50000"/>
                  </a:prstClr>
                </a:solidFill>
                <a:cs typeface="Lucida Grande CE"/>
              </a:rPr>
              <a:t>-k</a:t>
            </a:r>
            <a:r>
              <a:rPr lang="en-US" sz="800" dirty="0" smtClean="0">
                <a:solidFill>
                  <a:prstClr val="white">
                    <a:lumMod val="50000"/>
                  </a:prstClr>
                </a:solidFill>
                <a:cs typeface="Lucida Grande CE"/>
              </a:rPr>
              <a:t>zp.sk</a:t>
            </a:r>
            <a:endParaRPr lang="en-US" sz="800" dirty="0">
              <a:solidFill>
                <a:prstClr val="white">
                  <a:lumMod val="50000"/>
                </a:prstClr>
              </a:solidFill>
              <a:cs typeface="Lucida Grande CE"/>
            </a:endParaRPr>
          </a:p>
        </p:txBody>
      </p:sp>
      <p:pic>
        <p:nvPicPr>
          <p:cNvPr id="14" name="Picture 7" descr="SZSRppt.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8780" y="5445224"/>
            <a:ext cx="518459" cy="648072"/>
          </a:xfrm>
          <a:prstGeom prst="rect">
            <a:avLst/>
          </a:prstGeom>
        </p:spPr>
      </p:pic>
      <p:pic>
        <p:nvPicPr>
          <p:cNvPr id="15" name="Picture 8" descr="logoMZPppt.jp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0352" y="476672"/>
            <a:ext cx="799432" cy="720080"/>
          </a:xfrm>
          <a:prstGeom prst="rect">
            <a:avLst/>
          </a:prstGeom>
        </p:spPr>
      </p:pic>
      <p:pic>
        <p:nvPicPr>
          <p:cNvPr id="16" name="Picture 10" descr="logoOPKZPppt.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552" y="476672"/>
            <a:ext cx="4366318" cy="792088"/>
          </a:xfrm>
          <a:prstGeom prst="rect">
            <a:avLst/>
          </a:prstGeom>
        </p:spPr>
      </p:pic>
      <p:pic>
        <p:nvPicPr>
          <p:cNvPr id="17" name="Picture 11" descr="logoEUppt.jp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44260" y="476672"/>
            <a:ext cx="891140" cy="720080"/>
          </a:xfrm>
          <a:prstGeom prst="rect">
            <a:avLst/>
          </a:prstGeom>
        </p:spPr>
      </p:pic>
      <p:sp>
        <p:nvSpPr>
          <p:cNvPr id="18" name="Rectangle 13"/>
          <p:cNvSpPr/>
          <p:nvPr/>
        </p:nvSpPr>
        <p:spPr>
          <a:xfrm>
            <a:off x="3491880" y="5013176"/>
            <a:ext cx="5184576" cy="307777"/>
          </a:xfrm>
          <a:prstGeom prst="rect">
            <a:avLst/>
          </a:prstGeom>
        </p:spPr>
        <p:txBody>
          <a:bodyPr wrap="square">
            <a:spAutoFit/>
          </a:bodyPr>
          <a:lstStyle/>
          <a:p>
            <a:pPr algn="r"/>
            <a:r>
              <a:rPr lang="sk-SK" sz="1400" i="1" dirty="0" smtClean="0">
                <a:solidFill>
                  <a:srgbClr val="55B848"/>
                </a:solidFill>
                <a:cs typeface="Lucida Grande CE"/>
              </a:rPr>
              <a:t>„</a:t>
            </a:r>
            <a:r>
              <a:rPr lang="en-US" sz="1400" i="1" dirty="0" smtClean="0">
                <a:solidFill>
                  <a:srgbClr val="55B848"/>
                </a:solidFill>
                <a:cs typeface="Lucida Grande CE"/>
              </a:rPr>
              <a:t>Zelená </a:t>
            </a:r>
            <a:r>
              <a:rPr lang="sk-SK" sz="1400" i="1" dirty="0" smtClean="0">
                <a:solidFill>
                  <a:srgbClr val="55B848"/>
                </a:solidFill>
                <a:cs typeface="Lucida Grande CE"/>
              </a:rPr>
              <a:t>pre našu budúcnosť</a:t>
            </a:r>
            <a:r>
              <a:rPr lang="en-US" sz="1400" i="1" dirty="0" smtClean="0">
                <a:solidFill>
                  <a:srgbClr val="55B848"/>
                </a:solidFill>
                <a:cs typeface="Lucida Grande CE"/>
              </a:rPr>
              <a:t>.”</a:t>
            </a:r>
            <a:endParaRPr lang="en-US" sz="1400" i="1" dirty="0">
              <a:solidFill>
                <a:srgbClr val="55B848"/>
              </a:solidFill>
              <a:cs typeface="Lucida Grande CE"/>
            </a:endParaRPr>
          </a:p>
        </p:txBody>
      </p:sp>
      <p:sp>
        <p:nvSpPr>
          <p:cNvPr id="20" name="Nadpis 19"/>
          <p:cNvSpPr>
            <a:spLocks noGrp="1"/>
          </p:cNvSpPr>
          <p:nvPr>
            <p:ph type="title" hasCustomPrompt="1"/>
          </p:nvPr>
        </p:nvSpPr>
        <p:spPr>
          <a:xfrm>
            <a:off x="539552" y="2132856"/>
            <a:ext cx="8229600" cy="2880320"/>
          </a:xfrm>
          <a:prstGeom prst="rect">
            <a:avLst/>
          </a:prstGeom>
        </p:spPr>
        <p:txBody>
          <a:bodyPr/>
          <a:lstStyle>
            <a:lvl1pPr>
              <a:spcBef>
                <a:spcPts val="600"/>
              </a:spcBef>
              <a:spcAft>
                <a:spcPts val="600"/>
              </a:spcAft>
              <a:defRPr sz="3200" b="1">
                <a:solidFill>
                  <a:schemeClr val="bg1">
                    <a:lumMod val="50000"/>
                  </a:schemeClr>
                </a:solidFill>
                <a:effectLst/>
              </a:defRPr>
            </a:lvl1pPr>
          </a:lstStyle>
          <a:p>
            <a:r>
              <a:rPr lang="sk-SK" dirty="0" smtClean="0"/>
              <a:t>UPRAVTE ŠTÝLY PREDLOHY TEXTU</a:t>
            </a:r>
            <a:endParaRPr lang="sk-SK" dirty="0"/>
          </a:p>
        </p:txBody>
      </p:sp>
    </p:spTree>
    <p:extLst>
      <p:ext uri="{BB962C8B-B14F-4D97-AF65-F5344CB8AC3E}">
        <p14:creationId xmlns:p14="http://schemas.microsoft.com/office/powerpoint/2010/main" val="29188397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hasCustomPrompt="1"/>
          </p:nvPr>
        </p:nvSpPr>
        <p:spPr>
          <a:xfrm>
            <a:off x="457200" y="1340768"/>
            <a:ext cx="8229600" cy="576064"/>
          </a:xfrm>
          <a:prstGeom prst="rect">
            <a:avLst/>
          </a:prstGeom>
        </p:spPr>
        <p:txBody>
          <a:bodyPr/>
          <a:lstStyle>
            <a:lvl1pPr>
              <a:spcBef>
                <a:spcPts val="0"/>
              </a:spcBef>
              <a:defRPr sz="2800" b="1">
                <a:solidFill>
                  <a:schemeClr val="bg1">
                    <a:lumMod val="65000"/>
                  </a:schemeClr>
                </a:solidFill>
              </a:defRPr>
            </a:lvl1pPr>
          </a:lstStyle>
          <a:p>
            <a:r>
              <a:rPr lang="sk-SK" dirty="0" smtClean="0"/>
              <a:t>UPRAVTE ŠTÝLY PREDLOHY TEXTU</a:t>
            </a:r>
            <a:endParaRPr lang="sk-SK" dirty="0"/>
          </a:p>
        </p:txBody>
      </p:sp>
      <p:sp>
        <p:nvSpPr>
          <p:cNvPr id="3" name="Zástupný symbol obsahu 2"/>
          <p:cNvSpPr>
            <a:spLocks noGrp="1"/>
          </p:cNvSpPr>
          <p:nvPr>
            <p:ph idx="1"/>
          </p:nvPr>
        </p:nvSpPr>
        <p:spPr>
          <a:xfrm>
            <a:off x="457200" y="2204864"/>
            <a:ext cx="8229600" cy="3921299"/>
          </a:xfrm>
          <a:prstGeom prst="rect">
            <a:avLst/>
          </a:prstGeom>
        </p:spPr>
        <p:txBody>
          <a:bodyPr/>
          <a:lstStyle>
            <a:lvl1pPr>
              <a:defRPr sz="2000">
                <a:solidFill>
                  <a:schemeClr val="tx1"/>
                </a:solidFill>
              </a:defRPr>
            </a:lvl1pPr>
            <a:lvl2pPr>
              <a:defRPr sz="1800">
                <a:solidFill>
                  <a:schemeClr val="bg1">
                    <a:lumMod val="50000"/>
                  </a:schemeClr>
                </a:solidFill>
              </a:defRPr>
            </a:lvl2pPr>
            <a:lvl3pPr>
              <a:defRPr sz="1600">
                <a:solidFill>
                  <a:srgbClr val="55B848"/>
                </a:solidFill>
              </a:defRPr>
            </a:lvl3pPr>
            <a:lvl4pPr>
              <a:defRPr sz="1400">
                <a:solidFill>
                  <a:srgbClr val="448CCA"/>
                </a:solidFill>
              </a:defRPr>
            </a:lvl4pPr>
          </a:lstStyle>
          <a:p>
            <a:pPr lvl="0"/>
            <a:r>
              <a:rPr lang="sk-SK" smtClean="0"/>
              <a:t>Upravte štýl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sk-SK" dirty="0" smtClean="0"/>
          </a:p>
        </p:txBody>
      </p:sp>
      <p:sp>
        <p:nvSpPr>
          <p:cNvPr id="6" name="Zástupný symbol čísla snímky 5"/>
          <p:cNvSpPr>
            <a:spLocks noGrp="1"/>
          </p:cNvSpPr>
          <p:nvPr>
            <p:ph type="sldNum" sz="quarter" idx="12"/>
          </p:nvPr>
        </p:nvSpPr>
        <p:spPr>
          <a:xfrm>
            <a:off x="6553200" y="6356350"/>
            <a:ext cx="2133600" cy="365125"/>
          </a:xfrm>
          <a:prstGeom prst="rect">
            <a:avLst/>
          </a:prstGeom>
        </p:spPr>
        <p:txBody>
          <a:bodyPr/>
          <a:lstStyle>
            <a:lvl1pPr algn="r">
              <a:defRPr sz="1200">
                <a:solidFill>
                  <a:schemeClr val="bg1"/>
                </a:solidFill>
              </a:defRPr>
            </a:lvl1pPr>
          </a:lstStyle>
          <a:p>
            <a:fld id="{92E16EE6-4592-4229-9BBA-C60237A487E2}" type="slidenum">
              <a:rPr lang="sk-SK" smtClean="0">
                <a:solidFill>
                  <a:prstClr val="white"/>
                </a:solidFill>
              </a:rPr>
              <a:pPr/>
              <a:t>‹#›</a:t>
            </a:fld>
            <a:endParaRPr lang="sk-SK">
              <a:solidFill>
                <a:prstClr val="white"/>
              </a:solidFill>
            </a:endParaRPr>
          </a:p>
        </p:txBody>
      </p:sp>
    </p:spTree>
    <p:extLst>
      <p:ext uri="{BB962C8B-B14F-4D97-AF65-F5344CB8AC3E}">
        <p14:creationId xmlns:p14="http://schemas.microsoft.com/office/powerpoint/2010/main" val="128103101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k-SK"/>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k-SK"/>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DBA0E8-18B9-452A-AFF1-978B2027561E}" type="datetimeFigureOut">
              <a:rPr lang="sk-SK" smtClean="0"/>
              <a:t>11. 5. 2016</a:t>
            </a:fld>
            <a:endParaRPr lang="sk-SK"/>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41A6B0F-B2C7-4DE4-8F44-D6E35C2B0ABF}" type="slidenum">
              <a:rPr lang="sk-SK" smtClean="0"/>
              <a:t>‹#›</a:t>
            </a:fld>
            <a:endParaRPr lang="sk-SK"/>
          </a:p>
        </p:txBody>
      </p:sp>
    </p:spTree>
    <p:extLst>
      <p:ext uri="{BB962C8B-B14F-4D97-AF65-F5344CB8AC3E}">
        <p14:creationId xmlns:p14="http://schemas.microsoft.com/office/powerpoint/2010/main" val="2575919531"/>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7" name="Picture 4" descr="krivkaRA.jpg"/>
          <p:cNvPicPr>
            <a:picLocks noChangeAspect="1"/>
          </p:cNvPicPr>
          <p:nvPr/>
        </p:nvPicPr>
        <p:blipFill>
          <a:blip r:embed="rId4" cstate="print">
            <a:alphaModFix/>
            <a:extLst>
              <a:ext uri="{28A0092B-C50C-407E-A947-70E740481C1C}">
                <a14:useLocalDpi xmlns:a14="http://schemas.microsoft.com/office/drawing/2010/main" val="0"/>
              </a:ext>
            </a:extLst>
          </a:blip>
          <a:stretch>
            <a:fillRect/>
          </a:stretch>
        </p:blipFill>
        <p:spPr>
          <a:xfrm>
            <a:off x="0" y="5420381"/>
            <a:ext cx="9180512" cy="1465003"/>
          </a:xfrm>
          <a:prstGeom prst="rect">
            <a:avLst/>
          </a:prstGeom>
        </p:spPr>
      </p:pic>
      <p:pic>
        <p:nvPicPr>
          <p:cNvPr id="8" name="Picture 10" descr="logoOPKZPppt.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552" y="476672"/>
            <a:ext cx="4366318" cy="792088"/>
          </a:xfrm>
          <a:prstGeom prst="rect">
            <a:avLst/>
          </a:prstGeom>
        </p:spPr>
      </p:pic>
      <p:pic>
        <p:nvPicPr>
          <p:cNvPr id="9" name="Picture 14" descr="symbolOPKZPppt.jpg"/>
          <p:cNvPicPr>
            <a:picLocks noChangeAspect="1"/>
          </p:cNvPicPr>
          <p:nvPr/>
        </p:nvPicPr>
        <p:blipFill>
          <a:blip r:embed="rId6" cstate="print">
            <a:alphaModFix amt="10000"/>
            <a:extLst>
              <a:ext uri="{28A0092B-C50C-407E-A947-70E740481C1C}">
                <a14:useLocalDpi xmlns:a14="http://schemas.microsoft.com/office/drawing/2010/main" val="0"/>
              </a:ext>
            </a:extLst>
          </a:blip>
          <a:stretch>
            <a:fillRect/>
          </a:stretch>
        </p:blipFill>
        <p:spPr>
          <a:xfrm>
            <a:off x="4860032" y="-531440"/>
            <a:ext cx="5087472" cy="5299992"/>
          </a:xfrm>
          <a:prstGeom prst="rect">
            <a:avLst/>
          </a:prstGeom>
        </p:spPr>
      </p:pic>
    </p:spTree>
    <p:extLst>
      <p:ext uri="{BB962C8B-B14F-4D97-AF65-F5344CB8AC3E}">
        <p14:creationId xmlns:p14="http://schemas.microsoft.com/office/powerpoint/2010/main" val="3779648687"/>
      </p:ext>
    </p:extLst>
  </p:cSld>
  <p:clrMap bg1="lt1" tx1="dk1" bg2="lt2" tx2="dk2" accent1="accent1" accent2="accent2" accent3="accent3" accent4="accent4" accent5="accent5" accent6="accent6" hlink="hlink" folHlink="folHlink"/>
  <p:sldLayoutIdLst>
    <p:sldLayoutId id="2147483653" r:id="rId1"/>
    <p:sldLayoutId id="2147483654" r:id="rId2"/>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83568" y="1628800"/>
            <a:ext cx="7772400" cy="3384376"/>
          </a:xfrm>
          <a:prstGeom prst="rect">
            <a:avLst/>
          </a:prstGeom>
        </p:spPr>
        <p:txBody>
          <a:bodyPr/>
          <a:lstStyle/>
          <a:p>
            <a:pPr algn="l">
              <a:spcBef>
                <a:spcPts val="0"/>
              </a:spcBef>
              <a:spcAft>
                <a:spcPts val="0"/>
              </a:spcAft>
            </a:pPr>
            <a:r>
              <a:rPr lang="sk-SK" sz="1000" cap="all" dirty="0" smtClean="0">
                <a:ln w="0"/>
                <a:cs typeface="Arial"/>
              </a:rPr>
              <a:t/>
            </a:r>
            <a:br>
              <a:rPr lang="sk-SK" sz="1000" cap="all" dirty="0" smtClean="0">
                <a:ln w="0"/>
                <a:cs typeface="Arial"/>
              </a:rPr>
            </a:br>
            <a:r>
              <a:rPr lang="sk-SK" sz="1000" cap="all" dirty="0">
                <a:ln w="0"/>
                <a:cs typeface="Arial"/>
              </a:rPr>
              <a:t/>
            </a:r>
            <a:br>
              <a:rPr lang="sk-SK" sz="1000" cap="all" dirty="0">
                <a:ln w="0"/>
                <a:cs typeface="Arial"/>
              </a:rPr>
            </a:br>
            <a:r>
              <a:rPr lang="sk-SK" sz="1000" cap="all" dirty="0">
                <a:ln w="0"/>
                <a:cs typeface="Arial"/>
              </a:rPr>
              <a:t/>
            </a:r>
            <a:br>
              <a:rPr lang="sk-SK" sz="1000" cap="all" dirty="0">
                <a:ln w="0"/>
                <a:cs typeface="Arial"/>
              </a:rPr>
            </a:br>
            <a:r>
              <a:rPr lang="sk-SK" sz="1000" cap="all" dirty="0" smtClean="0">
                <a:ln w="0"/>
                <a:cs typeface="Arial"/>
              </a:rPr>
              <a:t/>
            </a:r>
            <a:br>
              <a:rPr lang="sk-SK" sz="1000" cap="all" dirty="0" smtClean="0">
                <a:ln w="0"/>
                <a:cs typeface="Arial"/>
              </a:rPr>
            </a:br>
            <a:r>
              <a:rPr lang="sk-SK" sz="1000" cap="all" dirty="0">
                <a:ln w="0"/>
                <a:cs typeface="Arial"/>
              </a:rPr>
              <a:t/>
            </a:r>
            <a:br>
              <a:rPr lang="sk-SK" sz="1000" cap="all" dirty="0">
                <a:ln w="0"/>
                <a:cs typeface="Arial"/>
              </a:rPr>
            </a:br>
            <a:r>
              <a:rPr lang="sk-SK" sz="3600" dirty="0" smtClean="0">
                <a:ln w="0"/>
                <a:cs typeface="Arial"/>
              </a:rPr>
              <a:t>Návrh </a:t>
            </a:r>
            <a:r>
              <a:rPr lang="sk-SK" sz="3600" dirty="0">
                <a:ln w="0"/>
                <a:cs typeface="Arial"/>
              </a:rPr>
              <a:t>úpravy štatútu </a:t>
            </a:r>
            <a:br>
              <a:rPr lang="sk-SK" sz="3600" dirty="0">
                <a:ln w="0"/>
                <a:cs typeface="Arial"/>
              </a:rPr>
            </a:br>
            <a:r>
              <a:rPr lang="sk-SK" sz="3600" dirty="0">
                <a:ln w="0"/>
                <a:cs typeface="Arial"/>
              </a:rPr>
              <a:t>Monitorovacieho výboru </a:t>
            </a:r>
            <a:br>
              <a:rPr lang="sk-SK" sz="3600" dirty="0">
                <a:ln w="0"/>
                <a:cs typeface="Arial"/>
              </a:rPr>
            </a:br>
            <a:r>
              <a:rPr lang="sk-SK" sz="3600" dirty="0">
                <a:ln w="0"/>
                <a:cs typeface="Arial"/>
              </a:rPr>
              <a:t>pre Operačný program </a:t>
            </a:r>
            <a:br>
              <a:rPr lang="sk-SK" sz="3600" dirty="0">
                <a:ln w="0"/>
                <a:cs typeface="Arial"/>
              </a:rPr>
            </a:br>
            <a:r>
              <a:rPr lang="sk-SK" sz="3600" dirty="0">
                <a:ln w="0"/>
                <a:cs typeface="Arial"/>
              </a:rPr>
              <a:t>Kvalita životného </a:t>
            </a:r>
            <a:r>
              <a:rPr lang="sk-SK" sz="3600" dirty="0" smtClean="0">
                <a:ln w="0"/>
                <a:cs typeface="Arial"/>
              </a:rPr>
              <a:t>prostredia</a:t>
            </a:r>
            <a:endParaRPr lang="sk-SK" sz="3600" dirty="0">
              <a:ln w="0"/>
              <a:cs typeface="Arial"/>
            </a:endParaRPr>
          </a:p>
        </p:txBody>
      </p:sp>
      <p:sp>
        <p:nvSpPr>
          <p:cNvPr id="4" name="BlokTextu 3"/>
          <p:cNvSpPr txBox="1"/>
          <p:nvPr/>
        </p:nvSpPr>
        <p:spPr>
          <a:xfrm>
            <a:off x="6377508" y="4725144"/>
            <a:ext cx="2483768" cy="576064"/>
          </a:xfrm>
          <a:prstGeom prst="rect">
            <a:avLst/>
          </a:prstGeom>
          <a:solidFill>
            <a:schemeClr val="bg1"/>
          </a:solidFill>
          <a:ln>
            <a:noFill/>
          </a:ln>
        </p:spPr>
        <p:txBody>
          <a:bodyPr wrap="square" rtlCol="0">
            <a:spAutoFit/>
          </a:bodyPr>
          <a:lstStyle/>
          <a:p>
            <a:endParaRPr lang="en-GB" dirty="0">
              <a:solidFill>
                <a:prstClr val="black"/>
              </a:solidFill>
            </a:endParaRPr>
          </a:p>
        </p:txBody>
      </p:sp>
      <p:sp>
        <p:nvSpPr>
          <p:cNvPr id="5" name="BlokTextu 2"/>
          <p:cNvSpPr txBox="1"/>
          <p:nvPr/>
        </p:nvSpPr>
        <p:spPr>
          <a:xfrm>
            <a:off x="5652120" y="5157192"/>
            <a:ext cx="2952328" cy="784830"/>
          </a:xfrm>
          <a:prstGeom prst="rect">
            <a:avLst/>
          </a:prstGeom>
          <a:solidFill>
            <a:schemeClr val="bg1"/>
          </a:solidFill>
        </p:spPr>
        <p:txBody>
          <a:bodyPr wrap="square" rtlCol="0">
            <a:spAutoFit/>
          </a:bodyPr>
          <a:ls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sk-SK" sz="1500" b="1" dirty="0">
                <a:solidFill>
                  <a:prstClr val="white">
                    <a:lumMod val="50000"/>
                  </a:prstClr>
                </a:solidFill>
              </a:rPr>
              <a:t>3</a:t>
            </a:r>
            <a:r>
              <a:rPr lang="sk-SK" sz="1500" b="1" dirty="0" smtClean="0">
                <a:solidFill>
                  <a:prstClr val="white">
                    <a:lumMod val="50000"/>
                  </a:prstClr>
                </a:solidFill>
              </a:rPr>
              <a:t>. zasadnutie MV OP KŽP</a:t>
            </a:r>
            <a:r>
              <a:rPr lang="sk-SK" sz="1500" b="1" dirty="0">
                <a:solidFill>
                  <a:prstClr val="white">
                    <a:lumMod val="50000"/>
                  </a:prstClr>
                </a:solidFill>
              </a:rPr>
              <a:t/>
            </a:r>
            <a:br>
              <a:rPr lang="sk-SK" sz="1500" b="1" dirty="0">
                <a:solidFill>
                  <a:prstClr val="white">
                    <a:lumMod val="50000"/>
                  </a:prstClr>
                </a:solidFill>
              </a:rPr>
            </a:br>
            <a:r>
              <a:rPr lang="sk-SK" sz="1500" b="1" dirty="0">
                <a:solidFill>
                  <a:prstClr val="white">
                    <a:lumMod val="50000"/>
                  </a:prstClr>
                </a:solidFill>
              </a:rPr>
              <a:t>1</a:t>
            </a:r>
            <a:r>
              <a:rPr lang="sk-SK" sz="1500" b="1" dirty="0" smtClean="0">
                <a:solidFill>
                  <a:prstClr val="white">
                    <a:lumMod val="50000"/>
                  </a:prstClr>
                </a:solidFill>
              </a:rPr>
              <a:t>2. mája 2016</a:t>
            </a:r>
            <a:r>
              <a:rPr lang="sk-SK" sz="1500" b="1" dirty="0">
                <a:solidFill>
                  <a:prstClr val="white">
                    <a:lumMod val="50000"/>
                  </a:prstClr>
                </a:solidFill>
              </a:rPr>
              <a:t/>
            </a:r>
            <a:br>
              <a:rPr lang="sk-SK" sz="1500" b="1" dirty="0">
                <a:solidFill>
                  <a:prstClr val="white">
                    <a:lumMod val="50000"/>
                  </a:prstClr>
                </a:solidFill>
              </a:rPr>
            </a:br>
            <a:r>
              <a:rPr lang="sk-SK" sz="1500" b="1" dirty="0" smtClean="0">
                <a:solidFill>
                  <a:prstClr val="white">
                    <a:lumMod val="50000"/>
                  </a:prstClr>
                </a:solidFill>
              </a:rPr>
              <a:t>Bratislava</a:t>
            </a:r>
            <a:endParaRPr lang="sk-SK" dirty="0">
              <a:solidFill>
                <a:prstClr val="black"/>
              </a:solidFill>
            </a:endParaRPr>
          </a:p>
        </p:txBody>
      </p:sp>
    </p:spTree>
    <p:extLst>
      <p:ext uri="{BB962C8B-B14F-4D97-AF65-F5344CB8AC3E}">
        <p14:creationId xmlns:p14="http://schemas.microsoft.com/office/powerpoint/2010/main" val="41938299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obsahu 2"/>
          <p:cNvSpPr>
            <a:spLocks noGrp="1"/>
          </p:cNvSpPr>
          <p:nvPr>
            <p:ph idx="1"/>
          </p:nvPr>
        </p:nvSpPr>
        <p:spPr>
          <a:xfrm>
            <a:off x="441807" y="1916832"/>
            <a:ext cx="8229600" cy="4608512"/>
          </a:xfrm>
        </p:spPr>
        <p:txBody>
          <a:bodyPr>
            <a:normAutofit/>
          </a:bodyPr>
          <a:lstStyle/>
          <a:p>
            <a:pPr marL="0" indent="0">
              <a:buNone/>
            </a:pPr>
            <a:endParaRPr lang="sk-SK" sz="2200" b="1" dirty="0" smtClean="0">
              <a:solidFill>
                <a:srgbClr val="55B848"/>
              </a:solidFill>
              <a:cs typeface="Tahoma" pitchFamily="34" charset="0"/>
            </a:endParaRPr>
          </a:p>
          <a:p>
            <a:pPr marL="0" indent="0">
              <a:buNone/>
            </a:pPr>
            <a:endParaRPr lang="sk-SK" sz="2400" dirty="0"/>
          </a:p>
          <a:p>
            <a:pPr marL="0" indent="0" algn="just">
              <a:buNone/>
            </a:pPr>
            <a:endParaRPr lang="sk-SK" sz="2200" b="1" dirty="0" smtClean="0">
              <a:ln w="0"/>
              <a:solidFill>
                <a:schemeClr val="bg1">
                  <a:lumMod val="65000"/>
                </a:schemeClr>
              </a:solidFill>
              <a:cs typeface="Arial"/>
            </a:endParaRPr>
          </a:p>
          <a:p>
            <a:pPr marL="269875" lvl="1" indent="-269875" algn="just">
              <a:spcBef>
                <a:spcPts val="0"/>
              </a:spcBef>
              <a:buFont typeface="Arial" panose="020B0604020202020204" pitchFamily="34" charset="0"/>
              <a:buChar char="•"/>
              <a:defRPr/>
            </a:pPr>
            <a:endParaRPr lang="sk-SK" b="1" dirty="0" smtClean="0">
              <a:solidFill>
                <a:prstClr val="black">
                  <a:lumMod val="95000"/>
                  <a:lumOff val="5000"/>
                </a:prstClr>
              </a:solidFill>
              <a:cs typeface="Tahoma" pitchFamily="34" charset="0"/>
            </a:endParaRPr>
          </a:p>
        </p:txBody>
      </p:sp>
      <p:sp>
        <p:nvSpPr>
          <p:cNvPr id="4" name="Zástupný symbol čísla snímky 3"/>
          <p:cNvSpPr>
            <a:spLocks noGrp="1"/>
          </p:cNvSpPr>
          <p:nvPr>
            <p:ph type="sldNum" sz="quarter" idx="12"/>
          </p:nvPr>
        </p:nvSpPr>
        <p:spPr/>
        <p:txBody>
          <a:bodyPr/>
          <a:lstStyle/>
          <a:p>
            <a:fld id="{8EF97D0C-7238-4109-A26B-BD75EB33D0D4}" type="slidenum">
              <a:rPr lang="sk-SK" smtClean="0"/>
              <a:pPr/>
              <a:t>2</a:t>
            </a:fld>
            <a:endParaRPr lang="sk-SK" dirty="0"/>
          </a:p>
        </p:txBody>
      </p:sp>
      <p:graphicFrame>
        <p:nvGraphicFramePr>
          <p:cNvPr id="2" name="Tabuľka 1"/>
          <p:cNvGraphicFramePr>
            <a:graphicFrameLocks noGrp="1"/>
          </p:cNvGraphicFramePr>
          <p:nvPr>
            <p:extLst>
              <p:ext uri="{D42A27DB-BD31-4B8C-83A1-F6EECF244321}">
                <p14:modId xmlns:p14="http://schemas.microsoft.com/office/powerpoint/2010/main" val="4130025455"/>
              </p:ext>
            </p:extLst>
          </p:nvPr>
        </p:nvGraphicFramePr>
        <p:xfrm>
          <a:off x="434110" y="1916832"/>
          <a:ext cx="8244993" cy="4104876"/>
        </p:xfrm>
        <a:graphic>
          <a:graphicData uri="http://schemas.openxmlformats.org/drawingml/2006/table">
            <a:tbl>
              <a:tblPr firstRow="1" firstCol="1" bandRow="1"/>
              <a:tblGrid>
                <a:gridCol w="1561587"/>
                <a:gridCol w="6683406"/>
              </a:tblGrid>
              <a:tr h="203436">
                <a:tc>
                  <a:txBody>
                    <a:bodyPr/>
                    <a:lstStyle/>
                    <a:p>
                      <a:pPr algn="just">
                        <a:spcAft>
                          <a:spcPts val="0"/>
                        </a:spcAft>
                      </a:pPr>
                      <a:r>
                        <a:rPr lang="sk-SK" sz="1100" b="1" dirty="0">
                          <a:effectLst/>
                          <a:latin typeface="Times New Roman" panose="02020603050405020304" pitchFamily="18" charset="0"/>
                          <a:ea typeface="Times New Roman" panose="02020603050405020304" pitchFamily="18" charset="0"/>
                        </a:rPr>
                        <a:t>Článok, ods. </a:t>
                      </a:r>
                      <a:endParaRPr lang="sk-SK" sz="1100" dirty="0">
                        <a:effectLst/>
                        <a:latin typeface="Times New Roman" panose="02020603050405020304" pitchFamily="18" charset="0"/>
                        <a:ea typeface="Times New Roman" panose="02020603050405020304" pitchFamily="18" charset="0"/>
                      </a:endParaRPr>
                    </a:p>
                  </a:txBody>
                  <a:tcPr marL="62486" marR="624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EAAAA"/>
                    </a:solidFill>
                  </a:tcPr>
                </a:tc>
                <a:tc>
                  <a:txBody>
                    <a:bodyPr/>
                    <a:lstStyle/>
                    <a:p>
                      <a:pPr algn="just">
                        <a:spcAft>
                          <a:spcPts val="0"/>
                        </a:spcAft>
                      </a:pPr>
                      <a:r>
                        <a:rPr lang="sk-SK" sz="1100" b="1" dirty="0">
                          <a:effectLst/>
                          <a:latin typeface="Times New Roman" panose="02020603050405020304" pitchFamily="18" charset="0"/>
                          <a:ea typeface="Times New Roman" panose="02020603050405020304" pitchFamily="18" charset="0"/>
                        </a:rPr>
                        <a:t>Navrhovaná úprava </a:t>
                      </a:r>
                      <a:endParaRPr lang="sk-SK" sz="1100" dirty="0">
                        <a:effectLst/>
                        <a:latin typeface="Times New Roman" panose="02020603050405020304" pitchFamily="18" charset="0"/>
                        <a:ea typeface="Times New Roman" panose="02020603050405020304" pitchFamily="18" charset="0"/>
                      </a:endParaRPr>
                    </a:p>
                  </a:txBody>
                  <a:tcPr marL="62486" marR="624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AEAAAA"/>
                    </a:solidFill>
                  </a:tcPr>
                </a:tc>
              </a:tr>
              <a:tr h="3612988">
                <a:tc>
                  <a:txBody>
                    <a:bodyPr/>
                    <a:lstStyle/>
                    <a:p>
                      <a:pPr algn="just">
                        <a:spcAft>
                          <a:spcPts val="0"/>
                        </a:spcAft>
                      </a:pPr>
                      <a:r>
                        <a:rPr lang="sk-SK" sz="1100" dirty="0">
                          <a:effectLst/>
                          <a:latin typeface="Times New Roman" panose="02020603050405020304" pitchFamily="18" charset="0"/>
                          <a:ea typeface="Times New Roman" panose="02020603050405020304" pitchFamily="18" charset="0"/>
                        </a:rPr>
                        <a:t>Čl. 9, ods. </a:t>
                      </a:r>
                      <a:r>
                        <a:rPr lang="sk-SK" sz="1100" dirty="0" smtClean="0">
                          <a:effectLst/>
                          <a:latin typeface="Times New Roman" panose="02020603050405020304" pitchFamily="18" charset="0"/>
                          <a:ea typeface="Times New Roman" panose="02020603050405020304" pitchFamily="18" charset="0"/>
                        </a:rPr>
                        <a:t>1 štatútu</a:t>
                      </a:r>
                      <a:r>
                        <a:rPr lang="sk-SK" sz="1100" baseline="0" dirty="0" smtClean="0">
                          <a:effectLst/>
                          <a:latin typeface="Times New Roman" panose="02020603050405020304" pitchFamily="18" charset="0"/>
                          <a:ea typeface="Times New Roman" panose="02020603050405020304" pitchFamily="18" charset="0"/>
                        </a:rPr>
                        <a:t> Monitorovacieho výboru pre Operačný program Kvalita životného prostredia </a:t>
                      </a:r>
                      <a:endParaRPr lang="sk-SK" sz="1100" dirty="0">
                        <a:effectLst/>
                        <a:latin typeface="Times New Roman" panose="02020603050405020304" pitchFamily="18" charset="0"/>
                        <a:ea typeface="Times New Roman" panose="02020603050405020304" pitchFamily="18" charset="0"/>
                      </a:endParaRPr>
                    </a:p>
                  </a:txBody>
                  <a:tcPr marL="62486" marR="624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sk-SK" sz="1600" dirty="0">
                          <a:effectLst/>
                          <a:latin typeface="Times New Roman" panose="02020603050405020304" pitchFamily="18" charset="0"/>
                          <a:ea typeface="Times New Roman" panose="02020603050405020304" pitchFamily="18" charset="0"/>
                        </a:rPr>
                        <a:t> </a:t>
                      </a:r>
                      <a:r>
                        <a:rPr lang="sk-SK" sz="1600" dirty="0" smtClean="0">
                          <a:effectLst/>
                          <a:latin typeface="Times New Roman" panose="02020603050405020304" pitchFamily="18" charset="0"/>
                          <a:ea typeface="Times New Roman" panose="02020603050405020304" pitchFamily="18" charset="0"/>
                        </a:rPr>
                        <a:t>„</a:t>
                      </a:r>
                      <a:r>
                        <a:rPr lang="sk-SK" sz="1600" dirty="0">
                          <a:effectLst/>
                          <a:latin typeface="Times New Roman" panose="02020603050405020304" pitchFamily="18" charset="0"/>
                          <a:ea typeface="Times New Roman" panose="02020603050405020304" pitchFamily="18" charset="0"/>
                        </a:rPr>
                        <a:t>Na rokovaniach výboru sa ako pozorovateľ bez hlasovacieho práva môže z vlastného podnetu, na podnet riadiaceho orgánu alebo členov výboru zúčastňovať zástupca Komisie, ktorý plní poradnú úlohu, </a:t>
                      </a:r>
                      <a:r>
                        <a:rPr lang="sk-SK" sz="1600" i="1" dirty="0">
                          <a:solidFill>
                            <a:schemeClr val="tx2">
                              <a:lumMod val="60000"/>
                              <a:lumOff val="40000"/>
                            </a:schemeClr>
                          </a:solidFill>
                          <a:effectLst/>
                          <a:latin typeface="Times New Roman" panose="02020603050405020304" pitchFamily="18" charset="0"/>
                          <a:ea typeface="Times New Roman" panose="02020603050405020304" pitchFamily="18" charset="0"/>
                        </a:rPr>
                        <a:t>zástupcovia bánk, ktoré sa podieľajú na spolufinancovaní OP KŽP, zástupca fondu fondov implementujúceho finančné nástroje v rámci OP KŽP, </a:t>
                      </a:r>
                      <a:r>
                        <a:rPr lang="sk-SK" sz="1600" dirty="0">
                          <a:effectLst/>
                          <a:latin typeface="Times New Roman" panose="02020603050405020304" pitchFamily="18" charset="0"/>
                          <a:ea typeface="Times New Roman" panose="02020603050405020304" pitchFamily="18" charset="0"/>
                        </a:rPr>
                        <a:t>Ministerstva financií Slovenskej republiky ako Orgánu auditu, dvaja zástupcovia Ministerstva práce, sociálnych vecí a rodiny Slovenskej republiky, z toho jeden za Operačný program Ľudské zdroje a ďalší za  horizontálny princíp Nediskriminácia, zástupca Ministerstva pôdohospodárstva a rozvoja vidieka Slovenskej republiky, ktorý bude zastupovať Program rozvoja vidieka, zástupca Ministerstva zahraničných vecí a európskych záležitostí Slovenskej republiky, zástupca Ministerstva hospodárstva Slovenskej republiky, zástupca Ministerstva zdravotníctva Slovenskej republiky, zástupca Úradu vlády Slovenskej republiky, zástupca Úradu splnomocnenca vlády Slovenskej republiky pre rozvoj občianskej spoločnosti, zástupca Úradu splnomocnenca vlády Slovenskej republiky pre rómske komunity“. </a:t>
                      </a:r>
                    </a:p>
                  </a:txBody>
                  <a:tcPr marL="62486" marR="6248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9441812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2012015_MV OP KZP_ o O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1428</TotalTime>
  <Words>29</Words>
  <Application>Microsoft Office PowerPoint</Application>
  <PresentationFormat>Prezentácia na obrazovke (4:3)</PresentationFormat>
  <Paragraphs>9</Paragraphs>
  <Slides>2</Slides>
  <Notes>0</Notes>
  <HiddenSlides>0</HiddenSlides>
  <MMClips>0</MMClips>
  <ScaleCrop>false</ScaleCrop>
  <HeadingPairs>
    <vt:vector size="6" baseType="variant">
      <vt:variant>
        <vt:lpstr>Použité písma</vt:lpstr>
      </vt:variant>
      <vt:variant>
        <vt:i4>5</vt:i4>
      </vt:variant>
      <vt:variant>
        <vt:lpstr>Motív</vt:lpstr>
      </vt:variant>
      <vt:variant>
        <vt:i4>2</vt:i4>
      </vt:variant>
      <vt:variant>
        <vt:lpstr>Nadpisy snímok</vt:lpstr>
      </vt:variant>
      <vt:variant>
        <vt:i4>2</vt:i4>
      </vt:variant>
    </vt:vector>
  </HeadingPairs>
  <TitlesOfParts>
    <vt:vector size="9" baseType="lpstr">
      <vt:lpstr>Arial</vt:lpstr>
      <vt:lpstr>Calibri</vt:lpstr>
      <vt:lpstr>Lucida Grande CE</vt:lpstr>
      <vt:lpstr>Tahoma</vt:lpstr>
      <vt:lpstr>Times New Roman</vt:lpstr>
      <vt:lpstr>Office Theme</vt:lpstr>
      <vt:lpstr>22012015_MV OP KZP_ o OP</vt:lpstr>
      <vt:lpstr>     Návrh úpravy štatútu  Monitorovacieho výboru  pre Operačný program  Kvalita životného prostredia</vt:lpstr>
      <vt:lpstr>Prezentácia programu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Jakub</dc:creator>
  <cp:lastModifiedBy>Rolínová Jana</cp:lastModifiedBy>
  <cp:revision>179</cp:revision>
  <dcterms:created xsi:type="dcterms:W3CDTF">2015-08-07T11:07:34Z</dcterms:created>
  <dcterms:modified xsi:type="dcterms:W3CDTF">2016-05-11T16:13:40Z</dcterms:modified>
</cp:coreProperties>
</file>