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319" r:id="rId2"/>
    <p:sldId id="316" r:id="rId3"/>
    <p:sldId id="320" r:id="rId4"/>
    <p:sldId id="321" r:id="rId5"/>
    <p:sldId id="265" r:id="rId6"/>
  </p:sldIdLst>
  <p:sldSz cx="9144000" cy="6858000" type="screen4x3"/>
  <p:notesSz cx="6724650" cy="987425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3529" autoAdjust="0"/>
  </p:normalViewPr>
  <p:slideViewPr>
    <p:cSldViewPr>
      <p:cViewPr varScale="1">
        <p:scale>
          <a:sx n="101" d="100"/>
          <a:sy n="101" d="100"/>
        </p:scale>
        <p:origin x="72" y="4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4015" cy="493712"/>
          </a:xfrm>
          <a:prstGeom prst="rect">
            <a:avLst/>
          </a:prstGeom>
        </p:spPr>
        <p:txBody>
          <a:bodyPr vert="horz" lIns="92290" tIns="46145" rIns="92290" bIns="46145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09079" y="1"/>
            <a:ext cx="2914015" cy="493712"/>
          </a:xfrm>
          <a:prstGeom prst="rect">
            <a:avLst/>
          </a:prstGeom>
        </p:spPr>
        <p:txBody>
          <a:bodyPr vert="horz" lIns="92290" tIns="46145" rIns="92290" bIns="46145" rtlCol="0"/>
          <a:lstStyle>
            <a:lvl1pPr algn="r">
              <a:defRPr sz="1200"/>
            </a:lvl1pPr>
          </a:lstStyle>
          <a:p>
            <a:fld id="{C3309BED-A1DC-433C-B47F-A129F65F7A99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0" tIns="46145" rIns="92290" bIns="46145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2465" y="4690270"/>
            <a:ext cx="5379720" cy="4443412"/>
          </a:xfrm>
          <a:prstGeom prst="rect">
            <a:avLst/>
          </a:prstGeom>
        </p:spPr>
        <p:txBody>
          <a:bodyPr vert="horz" lIns="92290" tIns="46145" rIns="92290" bIns="46145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14015" cy="493712"/>
          </a:xfrm>
          <a:prstGeom prst="rect">
            <a:avLst/>
          </a:prstGeom>
        </p:spPr>
        <p:txBody>
          <a:bodyPr vert="horz" lIns="92290" tIns="46145" rIns="92290" bIns="46145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09079" y="9378824"/>
            <a:ext cx="2914015" cy="493712"/>
          </a:xfrm>
          <a:prstGeom prst="rect">
            <a:avLst/>
          </a:prstGeom>
        </p:spPr>
        <p:txBody>
          <a:bodyPr vert="horz" lIns="92290" tIns="46145" rIns="92290" bIns="46145" rtlCol="0" anchor="b"/>
          <a:lstStyle>
            <a:lvl1pPr algn="r">
              <a:defRPr sz="1200"/>
            </a:lvl1pPr>
          </a:lstStyle>
          <a:p>
            <a:fld id="{EE3C2AC4-3EEB-494A-B90F-228BD65F2F3A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655681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7EDF0A3-A8C9-4BA4-9B68-26E01A0B2A22}" type="slidenum">
              <a:rPr lang="sk-SK" smtClean="0"/>
              <a:pPr>
                <a:defRPr/>
              </a:pPr>
              <a:t>2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213927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2.jpeg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11CB82-07A7-444D-8986-6C55EF0FABF6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971600" y="648191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E16EE6-4592-4229-9BBA-C60237A487E2}" type="slidenum">
              <a:rPr lang="sk-SK" smtClean="0"/>
              <a:t>‹#›</a:t>
            </a:fld>
            <a:endParaRPr lang="sk-SK"/>
          </a:p>
        </p:txBody>
      </p:sp>
      <p:pic>
        <p:nvPicPr>
          <p:cNvPr id="12" name="Picture 4" descr="krivkaRA.jpg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sp>
        <p:nvSpPr>
          <p:cNvPr id="13" name="Rectangle 3"/>
          <p:cNvSpPr/>
          <p:nvPr/>
        </p:nvSpPr>
        <p:spPr>
          <a:xfrm>
            <a:off x="1331640" y="5373216"/>
            <a:ext cx="5184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MINISTERSTVO ŽIVOTNÉHO PROSTREDIA SR</a:t>
            </a:r>
          </a:p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Sekcia enviromentálnych programov a projektov</a:t>
            </a:r>
          </a:p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Riadiaci orgán pre Operačný program Kvalita životného prostredia </a:t>
            </a:r>
          </a:p>
          <a:p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Nám. 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Ľud</a:t>
            </a:r>
            <a:r>
              <a:rPr lang="sk-SK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ovíta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 </a:t>
            </a:r>
            <a:r>
              <a:rPr lang="en-US" sz="800" dirty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Štúra 1, 812 35 </a:t>
            </a:r>
            <a:r>
              <a:rPr lang="sk-SK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 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Bratislava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+mj-lt"/>
              <a:cs typeface="Lucida Grande CE"/>
            </a:endParaRPr>
          </a:p>
          <a:p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www.op</a:t>
            </a:r>
            <a:r>
              <a:rPr lang="sk-SK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-k</a:t>
            </a:r>
            <a:r>
              <a:rPr lang="en-US" sz="800" dirty="0" smtClean="0">
                <a:solidFill>
                  <a:schemeClr val="bg1">
                    <a:lumMod val="50000"/>
                  </a:schemeClr>
                </a:solidFill>
                <a:latin typeface="+mj-lt"/>
                <a:cs typeface="Lucida Grande CE"/>
              </a:rPr>
              <a:t>zp.sk</a:t>
            </a:r>
            <a:endParaRPr lang="en-US" sz="800" dirty="0">
              <a:solidFill>
                <a:schemeClr val="bg1">
                  <a:lumMod val="50000"/>
                </a:schemeClr>
              </a:solidFill>
              <a:latin typeface="+mj-lt"/>
              <a:cs typeface="Lucida Grande CE"/>
            </a:endParaRPr>
          </a:p>
        </p:txBody>
      </p:sp>
      <p:pic>
        <p:nvPicPr>
          <p:cNvPr id="14" name="Picture 7" descr="SZSRpp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80" y="5445224"/>
            <a:ext cx="518459" cy="648072"/>
          </a:xfrm>
          <a:prstGeom prst="rect">
            <a:avLst/>
          </a:prstGeom>
        </p:spPr>
      </p:pic>
      <p:pic>
        <p:nvPicPr>
          <p:cNvPr id="15" name="Picture 8" descr="logoM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476672"/>
            <a:ext cx="799432" cy="720080"/>
          </a:xfrm>
          <a:prstGeom prst="rect">
            <a:avLst/>
          </a:prstGeom>
        </p:spPr>
      </p:pic>
      <p:pic>
        <p:nvPicPr>
          <p:cNvPr id="16" name="Picture 10" descr="logoOPKZPppt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4366318" cy="792088"/>
          </a:xfrm>
          <a:prstGeom prst="rect">
            <a:avLst/>
          </a:prstGeom>
        </p:spPr>
      </p:pic>
      <p:pic>
        <p:nvPicPr>
          <p:cNvPr id="17" name="Picture 11" descr="logoEUppt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260" y="476672"/>
            <a:ext cx="891140" cy="720080"/>
          </a:xfrm>
          <a:prstGeom prst="rect">
            <a:avLst/>
          </a:prstGeom>
        </p:spPr>
      </p:pic>
      <p:sp>
        <p:nvSpPr>
          <p:cNvPr id="18" name="Rectangle 13"/>
          <p:cNvSpPr/>
          <p:nvPr/>
        </p:nvSpPr>
        <p:spPr>
          <a:xfrm>
            <a:off x="3491880" y="5013176"/>
            <a:ext cx="51845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sk-SK" sz="1400" i="1" dirty="0" smtClean="0">
                <a:solidFill>
                  <a:srgbClr val="55B848"/>
                </a:solidFill>
                <a:latin typeface="+mj-lt"/>
                <a:cs typeface="Lucida Grande CE"/>
              </a:rPr>
              <a:t>„</a:t>
            </a:r>
            <a:r>
              <a:rPr lang="en-US" sz="1400" i="1" dirty="0" smtClean="0">
                <a:solidFill>
                  <a:srgbClr val="55B848"/>
                </a:solidFill>
                <a:latin typeface="+mj-lt"/>
                <a:cs typeface="Lucida Grande CE"/>
              </a:rPr>
              <a:t>Zelená </a:t>
            </a:r>
            <a:r>
              <a:rPr lang="sk-SK" sz="1400" i="1" dirty="0" smtClean="0">
                <a:solidFill>
                  <a:srgbClr val="55B848"/>
                </a:solidFill>
                <a:latin typeface="+mj-lt"/>
                <a:cs typeface="Lucida Grande CE"/>
              </a:rPr>
              <a:t>pre našu budúcnosť</a:t>
            </a:r>
            <a:r>
              <a:rPr lang="en-US" sz="1400" i="1" dirty="0" smtClean="0">
                <a:solidFill>
                  <a:srgbClr val="55B848"/>
                </a:solidFill>
                <a:latin typeface="+mj-lt"/>
                <a:cs typeface="Lucida Grande CE"/>
              </a:rPr>
              <a:t>.”</a:t>
            </a:r>
            <a:endParaRPr lang="en-US" sz="1400" i="1" dirty="0">
              <a:solidFill>
                <a:srgbClr val="55B848"/>
              </a:solidFill>
              <a:latin typeface="+mj-lt"/>
              <a:cs typeface="Lucida Grande CE"/>
            </a:endParaRPr>
          </a:p>
        </p:txBody>
      </p:sp>
      <p:sp>
        <p:nvSpPr>
          <p:cNvPr id="20" name="Nadpis 19"/>
          <p:cNvSpPr>
            <a:spLocks noGrp="1"/>
          </p:cNvSpPr>
          <p:nvPr>
            <p:ph type="title" hasCustomPrompt="1"/>
          </p:nvPr>
        </p:nvSpPr>
        <p:spPr>
          <a:xfrm>
            <a:off x="539552" y="2132856"/>
            <a:ext cx="8229600" cy="288032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32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25681329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1340768"/>
            <a:ext cx="8229600" cy="57606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8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rgbClr val="55B848"/>
                </a:solidFill>
              </a:defRPr>
            </a:lvl3pPr>
            <a:lvl4pPr>
              <a:defRPr sz="1400">
                <a:solidFill>
                  <a:srgbClr val="448CCA"/>
                </a:solidFill>
              </a:defRPr>
            </a:lvl4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 dirty="0" smtClean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2E16EE6-4592-4229-9BBA-C60237A487E2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706511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krivkaRA.jpg"/>
          <p:cNvPicPr>
            <a:picLocks noChangeAspect="1"/>
          </p:cNvPicPr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8" name="Picture 10" descr="logoOPKZPppt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4366318" cy="792088"/>
          </a:xfrm>
          <a:prstGeom prst="rect">
            <a:avLst/>
          </a:prstGeom>
        </p:spPr>
      </p:pic>
      <p:pic>
        <p:nvPicPr>
          <p:cNvPr id="9" name="Picture 14" descr="symbolOPKZPppt.jpg"/>
          <p:cNvPicPr>
            <a:picLocks noChangeAspect="1"/>
          </p:cNvPicPr>
          <p:nvPr/>
        </p:nvPicPr>
        <p:blipFill>
          <a:blip r:embed="rId6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-531440"/>
            <a:ext cx="5087472" cy="5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079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3384376"/>
          </a:xfrm>
          <a:prstGeom prst="rect">
            <a:avLst/>
          </a:prstGeom>
        </p:spPr>
        <p:txBody>
          <a:bodyPr/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2400" cap="all" dirty="0" smtClean="0">
                <a:ln w="0"/>
                <a:cs typeface="Arial"/>
              </a:rPr>
              <a:t/>
            </a:r>
            <a:br>
              <a:rPr lang="sk-SK" sz="2400" cap="all" dirty="0" smtClean="0">
                <a:ln w="0"/>
                <a:cs typeface="Arial"/>
              </a:rPr>
            </a:br>
            <a:r>
              <a:rPr lang="sk-SK" sz="1500" b="0" dirty="0"/>
              <a:t/>
            </a:r>
            <a:br>
              <a:rPr lang="sk-SK" sz="1500" b="0" dirty="0"/>
            </a:br>
            <a:r>
              <a:rPr lang="sk-SK" dirty="0">
                <a:ln w="0"/>
                <a:cs typeface="Arial"/>
              </a:rPr>
              <a:t>VÝROČNÁ SPRÁVA O VYKONÁVANÍ </a:t>
            </a:r>
            <a:br>
              <a:rPr lang="sk-SK" dirty="0">
                <a:ln w="0"/>
                <a:cs typeface="Arial"/>
              </a:rPr>
            </a:br>
            <a:r>
              <a:rPr lang="sk-SK" dirty="0">
                <a:ln w="0"/>
                <a:cs typeface="Arial"/>
              </a:rPr>
              <a:t>Operačného programu </a:t>
            </a:r>
            <a:br>
              <a:rPr lang="sk-SK" dirty="0">
                <a:ln w="0"/>
                <a:cs typeface="Arial"/>
              </a:rPr>
            </a:br>
            <a:r>
              <a:rPr lang="sk-SK" dirty="0">
                <a:ln w="0"/>
                <a:cs typeface="Arial"/>
              </a:rPr>
              <a:t>Kvalita životného prostredia </a:t>
            </a:r>
            <a:br>
              <a:rPr lang="sk-SK" dirty="0">
                <a:ln w="0"/>
                <a:cs typeface="Arial"/>
              </a:rPr>
            </a:br>
            <a:r>
              <a:rPr lang="sk-SK" dirty="0">
                <a:ln w="0"/>
                <a:cs typeface="Arial"/>
              </a:rPr>
              <a:t>za roky 2014 – 2015 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6377508" y="4725144"/>
            <a:ext cx="2483768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sp>
        <p:nvSpPr>
          <p:cNvPr id="5" name="BlokTextu 2"/>
          <p:cNvSpPr txBox="1"/>
          <p:nvPr/>
        </p:nvSpPr>
        <p:spPr>
          <a:xfrm>
            <a:off x="5652120" y="5157192"/>
            <a:ext cx="2952328" cy="7848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sk-S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500" b="1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>3</a:t>
            </a:r>
            <a:r>
              <a:rPr lang="sk-SK" sz="1500" b="1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>. zasadnutie MV OP KŽP</a:t>
            </a:r>
            <a:r>
              <a:rPr lang="sk-SK" sz="1500" b="1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/>
            </a:r>
            <a:br>
              <a:rPr lang="sk-SK" sz="1500" b="1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</a:br>
            <a:r>
              <a:rPr lang="sk-SK" sz="1500" b="1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>1</a:t>
            </a:r>
            <a:r>
              <a:rPr lang="sk-SK" sz="1500" b="1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>2. mája 2016</a:t>
            </a:r>
            <a:r>
              <a:rPr lang="sk-SK" sz="1500" b="1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/>
            </a:r>
            <a:br>
              <a:rPr lang="sk-SK" sz="1500" b="1" dirty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</a:br>
            <a:r>
              <a:rPr lang="sk-SK" sz="1500" b="1" dirty="0" smtClean="0">
                <a:solidFill>
                  <a:prstClr val="white">
                    <a:lumMod val="50000"/>
                  </a:prstClr>
                </a:solidFill>
                <a:ea typeface="+mj-ea"/>
                <a:cs typeface="+mj-cs"/>
              </a:rPr>
              <a:t>Bratislava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215142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lokTextu 1"/>
          <p:cNvSpPr txBox="1"/>
          <p:nvPr/>
        </p:nvSpPr>
        <p:spPr>
          <a:xfrm>
            <a:off x="539552" y="1484784"/>
            <a:ext cx="784887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300" dirty="0">
                <a:solidFill>
                  <a:schemeClr val="bg1">
                    <a:lumMod val="50000"/>
                  </a:schemeClr>
                </a:solidFill>
              </a:rPr>
              <a:t>Návrh Výročnej správy o vykonávaní OP </a:t>
            </a:r>
            <a:r>
              <a:rPr lang="sk-SK" sz="2300" dirty="0" smtClean="0">
                <a:solidFill>
                  <a:schemeClr val="bg1">
                    <a:lumMod val="50000"/>
                  </a:schemeClr>
                </a:solidFill>
              </a:rPr>
              <a:t>KŽP za roky 2014 - 2015</a:t>
            </a:r>
            <a:endParaRPr lang="sk-SK" sz="23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539552" y="2204864"/>
            <a:ext cx="7848872" cy="3077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1200"/>
              </a:spcAft>
              <a:defRPr/>
            </a:pPr>
            <a:r>
              <a:rPr lang="sk-SK" b="1" dirty="0">
                <a:cs typeface="Tahoma" pitchFamily="34" charset="0"/>
              </a:rPr>
              <a:t>Základné podklady pre vypracovanie výročnej správy</a:t>
            </a:r>
            <a:r>
              <a:rPr lang="sk-SK" b="1" dirty="0" smtClean="0">
                <a:cs typeface="Tahoma" pitchFamily="34" charset="0"/>
              </a:rPr>
              <a:t>:</a:t>
            </a:r>
          </a:p>
          <a:p>
            <a:pPr marL="285750" lvl="1" indent="-285750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dirty="0">
                <a:cs typeface="Tahoma" pitchFamily="34" charset="0"/>
              </a:rPr>
              <a:t>Nariadenie Európskeho parlamentu a Rady (EÚ) č. 1303/2013 zo 17. decembra </a:t>
            </a:r>
            <a:r>
              <a:rPr lang="sk-SK" dirty="0" smtClean="0">
                <a:cs typeface="Tahoma" pitchFamily="34" charset="0"/>
              </a:rPr>
              <a:t>2013</a:t>
            </a:r>
          </a:p>
          <a:p>
            <a:pPr marL="285750" lvl="1" indent="-285750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pl-PL" dirty="0">
                <a:cs typeface="Tahoma" pitchFamily="34" charset="0"/>
              </a:rPr>
              <a:t>Vykonávacie nariadenie Komisie (EÚ) č. </a:t>
            </a:r>
            <a:r>
              <a:rPr lang="pl-PL" dirty="0" smtClean="0">
                <a:cs typeface="Tahoma" pitchFamily="34" charset="0"/>
              </a:rPr>
              <a:t>2015/207</a:t>
            </a:r>
          </a:p>
          <a:p>
            <a:pPr marL="285750" lvl="1" indent="-285750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dirty="0">
                <a:cs typeface="Tahoma" pitchFamily="34" charset="0"/>
              </a:rPr>
              <a:t>Metodický pokyn CKO č. </a:t>
            </a:r>
            <a:r>
              <a:rPr lang="sk-SK" dirty="0" smtClean="0">
                <a:cs typeface="Tahoma" pitchFamily="34" charset="0"/>
              </a:rPr>
              <a:t>23 </a:t>
            </a:r>
            <a:r>
              <a:rPr lang="sk-SK" dirty="0">
                <a:cs typeface="Tahoma" pitchFamily="34" charset="0"/>
              </a:rPr>
              <a:t>k obsahu výročnej a záverečnej správy o vykonávaní programu v programovom období 2014 - 2020</a:t>
            </a:r>
            <a:endParaRPr lang="sk-SK" dirty="0" smtClean="0">
              <a:cs typeface="Tahoma" pitchFamily="34" charset="0"/>
            </a:endParaRPr>
          </a:p>
          <a:p>
            <a:pPr marL="285750" lvl="1" indent="-285750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endParaRPr lang="sk-SK" dirty="0" smtClean="0">
              <a:cs typeface="Tahoma" pitchFamily="34" charset="0"/>
            </a:endParaRPr>
          </a:p>
          <a:p>
            <a:pPr marL="0" lvl="1">
              <a:spcAft>
                <a:spcPts val="1200"/>
              </a:spcAft>
              <a:defRPr/>
            </a:pPr>
            <a:endParaRPr lang="sk-SK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019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539552" y="1484784"/>
            <a:ext cx="784887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300" dirty="0">
                <a:solidFill>
                  <a:schemeClr val="bg1">
                    <a:lumMod val="50000"/>
                  </a:schemeClr>
                </a:solidFill>
              </a:rPr>
              <a:t>Návrh Výročnej správy o vykonávaní OP </a:t>
            </a:r>
            <a:r>
              <a:rPr lang="sk-SK" sz="2300" dirty="0" smtClean="0">
                <a:solidFill>
                  <a:schemeClr val="bg1">
                    <a:lumMod val="50000"/>
                  </a:schemeClr>
                </a:solidFill>
              </a:rPr>
              <a:t>KŽP za roky 2014 - 2015</a:t>
            </a:r>
            <a:endParaRPr lang="sk-SK" sz="23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Obdĺžnik 4"/>
          <p:cNvSpPr/>
          <p:nvPr/>
        </p:nvSpPr>
        <p:spPr>
          <a:xfrm>
            <a:off x="539552" y="2204864"/>
            <a:ext cx="7848872" cy="38010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Aft>
                <a:spcPts val="1200"/>
              </a:spcAft>
              <a:defRPr/>
            </a:pPr>
            <a:r>
              <a:rPr lang="sk-SK" b="1" dirty="0" smtClean="0">
                <a:cs typeface="Tahoma" pitchFamily="34" charset="0"/>
              </a:rPr>
              <a:t>Obsah a vypracovanie </a:t>
            </a:r>
            <a:r>
              <a:rPr lang="sk-SK" b="1" dirty="0">
                <a:cs typeface="Tahoma" pitchFamily="34" charset="0"/>
              </a:rPr>
              <a:t>výročnej správy</a:t>
            </a:r>
            <a:r>
              <a:rPr lang="sk-SK" b="1" dirty="0" smtClean="0">
                <a:cs typeface="Tahoma" pitchFamily="34" charset="0"/>
              </a:rPr>
              <a:t>:</a:t>
            </a:r>
          </a:p>
          <a:p>
            <a:pPr marL="285750" lvl="1" indent="-285750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dirty="0" smtClean="0">
                <a:cs typeface="Tahoma" pitchFamily="34" charset="0"/>
              </a:rPr>
              <a:t>Sumarizácia pokroku </a:t>
            </a:r>
            <a:r>
              <a:rPr lang="sk-SK" dirty="0">
                <a:cs typeface="Tahoma" pitchFamily="34" charset="0"/>
              </a:rPr>
              <a:t>vo vykonávaní OP </a:t>
            </a:r>
            <a:r>
              <a:rPr lang="sk-SK" dirty="0" smtClean="0">
                <a:cs typeface="Tahoma" pitchFamily="34" charset="0"/>
              </a:rPr>
              <a:t>KŽP za roky 2014 – 2015</a:t>
            </a:r>
          </a:p>
          <a:p>
            <a:pPr marL="285750" lvl="1" indent="-285750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sk-SK" dirty="0" smtClean="0">
                <a:cs typeface="Tahoma" pitchFamily="34" charset="0"/>
              </a:rPr>
              <a:t>Podáva prehľad o </a:t>
            </a:r>
            <a:r>
              <a:rPr lang="sk-SK" dirty="0">
                <a:cs typeface="Tahoma" pitchFamily="34" charset="0"/>
              </a:rPr>
              <a:t>programovo </a:t>
            </a:r>
            <a:r>
              <a:rPr lang="sk-SK" dirty="0" smtClean="0">
                <a:cs typeface="Tahoma" pitchFamily="34" charset="0"/>
              </a:rPr>
              <a:t>špecifických ukazovateľoch</a:t>
            </a:r>
          </a:p>
          <a:p>
            <a:pPr marL="285750" lvl="1" indent="-285750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pl-PL" dirty="0">
                <a:cs typeface="Tahoma" pitchFamily="34" charset="0"/>
              </a:rPr>
              <a:t>Popisuje problémy, ktoré ovplyvňujú výkonnosť </a:t>
            </a:r>
            <a:r>
              <a:rPr lang="pl-PL" dirty="0" smtClean="0">
                <a:cs typeface="Tahoma" pitchFamily="34" charset="0"/>
              </a:rPr>
              <a:t>programu</a:t>
            </a:r>
          </a:p>
          <a:p>
            <a:pPr marL="285750" lvl="1" indent="-285750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pl-PL" dirty="0" smtClean="0">
                <a:cs typeface="Tahoma" pitchFamily="34" charset="0"/>
              </a:rPr>
              <a:t>Identifikuje pokrok pri príprave a implementácií veľkých projektov</a:t>
            </a:r>
          </a:p>
          <a:p>
            <a:pPr marL="285750" lvl="1" indent="-285750">
              <a:lnSpc>
                <a:spcPct val="250000"/>
              </a:lnSpc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sk-SK" i="1" dirty="0" smtClean="0">
                <a:cs typeface="Tahoma" pitchFamily="34" charset="0"/>
              </a:rPr>
              <a:t>Limit v podobe maximálneho počtu znakov v jednotlivých častiach</a:t>
            </a:r>
          </a:p>
          <a:p>
            <a:pPr marL="285750" lvl="1" indent="-285750"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endParaRPr lang="sk-SK" dirty="0" smtClean="0">
              <a:cs typeface="Tahoma" pitchFamily="34" charset="0"/>
            </a:endParaRPr>
          </a:p>
          <a:p>
            <a:pPr marL="0" lvl="1">
              <a:spcAft>
                <a:spcPts val="1200"/>
              </a:spcAft>
              <a:defRPr/>
            </a:pPr>
            <a:endParaRPr lang="sk-SK" dirty="0"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8892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lokTextu 3"/>
          <p:cNvSpPr txBox="1"/>
          <p:nvPr/>
        </p:nvSpPr>
        <p:spPr>
          <a:xfrm>
            <a:off x="539552" y="1484784"/>
            <a:ext cx="784887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k-SK" sz="2300" dirty="0">
                <a:solidFill>
                  <a:schemeClr val="bg1">
                    <a:lumMod val="50000"/>
                  </a:schemeClr>
                </a:solidFill>
              </a:rPr>
              <a:t>Návrh Výročnej správy o vykonávaní OP </a:t>
            </a:r>
            <a:r>
              <a:rPr lang="sk-SK" sz="2300" dirty="0" smtClean="0">
                <a:solidFill>
                  <a:schemeClr val="bg1">
                    <a:lumMod val="50000"/>
                  </a:schemeClr>
                </a:solidFill>
              </a:rPr>
              <a:t>KŽP za roky 2014 - 2015</a:t>
            </a:r>
            <a:endParaRPr lang="sk-SK" sz="23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539552" y="2204864"/>
            <a:ext cx="7409144" cy="43858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b="1" dirty="0"/>
              <a:t>Návrh výročnej správy o vykonávaní </a:t>
            </a:r>
            <a:r>
              <a:rPr lang="sk-SK" b="1" dirty="0" smtClean="0"/>
              <a:t>OP KŽP </a:t>
            </a:r>
            <a:r>
              <a:rPr lang="sk-SK" b="1" dirty="0"/>
              <a:t>za </a:t>
            </a:r>
            <a:r>
              <a:rPr lang="sk-SK" b="1" dirty="0" smtClean="0"/>
              <a:t>roky 2014 - 2015 </a:t>
            </a:r>
            <a:r>
              <a:rPr lang="sk-SK" b="1" dirty="0"/>
              <a:t>bol zaslaný </a:t>
            </a:r>
            <a:endParaRPr lang="sk-SK" b="1" dirty="0" smtClean="0"/>
          </a:p>
          <a:p>
            <a:r>
              <a:rPr lang="sk-SK" b="1" dirty="0" smtClean="0"/>
              <a:t>Členom MV na </a:t>
            </a:r>
            <a:r>
              <a:rPr lang="sk-SK" b="1" dirty="0"/>
              <a:t>pripomienkovanie od </a:t>
            </a:r>
            <a:r>
              <a:rPr lang="sk-SK" b="1" dirty="0" smtClean="0"/>
              <a:t>22.03.2016 </a:t>
            </a:r>
            <a:r>
              <a:rPr lang="sk-SK" b="1" dirty="0"/>
              <a:t>do </a:t>
            </a:r>
            <a:r>
              <a:rPr lang="sk-SK" b="1" dirty="0" smtClean="0"/>
              <a:t>08.04.2016:</a:t>
            </a:r>
          </a:p>
          <a:p>
            <a:endParaRPr lang="sk-SK" dirty="0"/>
          </a:p>
          <a:p>
            <a:pPr>
              <a:lnSpc>
                <a:spcPct val="150000"/>
              </a:lnSpc>
            </a:pPr>
            <a:r>
              <a:rPr lang="sk-SK" dirty="0"/>
              <a:t>Počet pripomienkujúcich subjektov: </a:t>
            </a:r>
            <a:r>
              <a:rPr lang="sk-SK" b="1" dirty="0" smtClean="0"/>
              <a:t>47</a:t>
            </a:r>
            <a:endParaRPr lang="sk-SK" b="1" dirty="0"/>
          </a:p>
          <a:p>
            <a:pPr>
              <a:lnSpc>
                <a:spcPct val="150000"/>
              </a:lnSpc>
            </a:pPr>
            <a:r>
              <a:rPr lang="sk-SK" dirty="0"/>
              <a:t>Počet pripomienok: </a:t>
            </a:r>
            <a:r>
              <a:rPr lang="sk-SK" b="1" dirty="0" smtClean="0"/>
              <a:t>18</a:t>
            </a:r>
            <a:endParaRPr lang="sk-SK" b="1" dirty="0"/>
          </a:p>
          <a:p>
            <a:pPr>
              <a:lnSpc>
                <a:spcPct val="150000"/>
              </a:lnSpc>
            </a:pPr>
            <a:r>
              <a:rPr lang="sk-SK" dirty="0"/>
              <a:t>Počet akceptovaných pripomienok: </a:t>
            </a:r>
            <a:r>
              <a:rPr lang="sk-SK" b="1" dirty="0" smtClean="0"/>
              <a:t>11</a:t>
            </a:r>
            <a:endParaRPr lang="sk-SK" b="1" dirty="0"/>
          </a:p>
          <a:p>
            <a:pPr>
              <a:lnSpc>
                <a:spcPct val="150000"/>
              </a:lnSpc>
            </a:pPr>
            <a:r>
              <a:rPr lang="sk-SK" dirty="0"/>
              <a:t>Počet čiastočne akceptovaných pripomienok: </a:t>
            </a:r>
            <a:r>
              <a:rPr lang="sk-SK" b="1" dirty="0" smtClean="0"/>
              <a:t>4</a:t>
            </a:r>
            <a:endParaRPr lang="sk-SK" b="1" dirty="0"/>
          </a:p>
          <a:p>
            <a:pPr>
              <a:lnSpc>
                <a:spcPct val="150000"/>
              </a:lnSpc>
            </a:pPr>
            <a:r>
              <a:rPr lang="sk-SK" dirty="0"/>
              <a:t>Počet neakceptovaných pripomienok: </a:t>
            </a:r>
            <a:r>
              <a:rPr lang="sk-SK" b="1" dirty="0" smtClean="0"/>
              <a:t>3</a:t>
            </a:r>
            <a:r>
              <a:rPr lang="sk-SK" dirty="0" smtClean="0"/>
              <a:t> </a:t>
            </a:r>
            <a:r>
              <a:rPr lang="sk-SK" dirty="0"/>
              <a:t>(obyčajné</a:t>
            </a:r>
            <a:r>
              <a:rPr lang="sk-SK" dirty="0" smtClean="0"/>
              <a:t>)</a:t>
            </a:r>
          </a:p>
          <a:p>
            <a:pPr>
              <a:lnSpc>
                <a:spcPct val="150000"/>
              </a:lnSpc>
            </a:pPr>
            <a:r>
              <a:rPr lang="sk-SK" dirty="0" smtClean="0"/>
              <a:t>(Neakceptované napr. z dôvodu obmedzení vyplývajúcich s nariadenia)</a:t>
            </a:r>
          </a:p>
          <a:p>
            <a:pPr>
              <a:lnSpc>
                <a:spcPct val="250000"/>
              </a:lnSpc>
            </a:pPr>
            <a:r>
              <a:rPr lang="sk-SK" i="1" dirty="0" smtClean="0"/>
              <a:t>CKO, CO a orgán auditu: bez pripomienok</a:t>
            </a:r>
            <a:endParaRPr lang="sk-SK" i="1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807179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1044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sk-SK" sz="2400" b="1" dirty="0" smtClean="0"/>
          </a:p>
          <a:p>
            <a:pPr marL="0" indent="0" algn="ctr">
              <a:buNone/>
            </a:pPr>
            <a:endParaRPr lang="sk-SK" sz="2400" b="1" dirty="0" smtClean="0"/>
          </a:p>
          <a:p>
            <a:pPr marL="0" indent="0" algn="ctr">
              <a:buNone/>
            </a:pPr>
            <a:endParaRPr lang="sk-SK" sz="2400" dirty="0"/>
          </a:p>
        </p:txBody>
      </p:sp>
      <p:sp>
        <p:nvSpPr>
          <p:cNvPr id="6" name="Zástupný symbol obsahu 2"/>
          <p:cNvSpPr txBox="1">
            <a:spLocks/>
          </p:cNvSpPr>
          <p:nvPr/>
        </p:nvSpPr>
        <p:spPr>
          <a:xfrm>
            <a:off x="457200" y="3068960"/>
            <a:ext cx="8229600" cy="30572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endParaRPr lang="sk-SK" sz="2400" b="1" dirty="0" smtClean="0"/>
          </a:p>
          <a:p>
            <a:pPr marL="0" indent="0" algn="ctr">
              <a:spcBef>
                <a:spcPts val="1800"/>
              </a:spcBef>
              <a:buFont typeface="Arial" panose="020B0604020202020204" pitchFamily="34" charset="0"/>
              <a:buNone/>
            </a:pPr>
            <a:r>
              <a:rPr lang="sk-SK" sz="2600" b="1" dirty="0" smtClean="0">
                <a:solidFill>
                  <a:srgbClr val="55B848"/>
                </a:solidFill>
              </a:rPr>
              <a:t>MINISTERSTVO ŽIVOTNÉHO PROSTREDIA SR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sk-SK" sz="2600" b="1" dirty="0" smtClean="0"/>
              <a:t>Sekcia environmentálnych programov a projektov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sk-SK" sz="1800" dirty="0" smtClean="0"/>
              <a:t>Riadiaci orgán pre Operačný program Kvalita životného prostredia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sk-SK" sz="1800" dirty="0" smtClean="0"/>
              <a:t>Nám. Ľ. Štúra 1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sk-SK" sz="1800" dirty="0" smtClean="0"/>
              <a:t>812 35 Bratislava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sk-SK" sz="1800" dirty="0" smtClean="0"/>
              <a:t>Pracovisko: Karloveská 2, 842 17 Bratislava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sk-SK" sz="2400" dirty="0"/>
          </a:p>
        </p:txBody>
      </p:sp>
      <p:sp>
        <p:nvSpPr>
          <p:cNvPr id="7" name="Nadpis 1"/>
          <p:cNvSpPr txBox="1">
            <a:spLocks/>
          </p:cNvSpPr>
          <p:nvPr/>
        </p:nvSpPr>
        <p:spPr>
          <a:xfrm>
            <a:off x="467544" y="2204864"/>
            <a:ext cx="82296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k-SK" sz="3600" dirty="0" smtClean="0"/>
              <a:t>ĎAKUJEM ZA POZORNOSŤ</a:t>
            </a:r>
            <a:endParaRPr lang="sk-SK" sz="3600" dirty="0"/>
          </a:p>
        </p:txBody>
      </p:sp>
    </p:spTree>
    <p:extLst>
      <p:ext uri="{BB962C8B-B14F-4D97-AF65-F5344CB8AC3E}">
        <p14:creationId xmlns:p14="http://schemas.microsoft.com/office/powerpoint/2010/main" val="397818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2012015_MV OP KZP_ o O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2159</TotalTime>
  <Words>251</Words>
  <Application>Microsoft Office PowerPoint</Application>
  <PresentationFormat>Prezentácia na obrazovke (4:3)</PresentationFormat>
  <Paragraphs>35</Paragraphs>
  <Slides>5</Slides>
  <Notes>1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5</vt:i4>
      </vt:variant>
    </vt:vector>
  </HeadingPairs>
  <TitlesOfParts>
    <vt:vector size="11" baseType="lpstr">
      <vt:lpstr>Arial</vt:lpstr>
      <vt:lpstr>Calibri</vt:lpstr>
      <vt:lpstr>Lucida Grande CE</vt:lpstr>
      <vt:lpstr>Tahoma</vt:lpstr>
      <vt:lpstr>Wingdings</vt:lpstr>
      <vt:lpstr>22012015_MV OP KZP_ o OP</vt:lpstr>
      <vt:lpstr>   VÝROČNÁ SPRÁVA O VYKONÁVANÍ  Operačného programu  Kvalita životného prostredia  za roky 2014 – 2015 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Kuna Peter</dc:creator>
  <cp:lastModifiedBy>Autor</cp:lastModifiedBy>
  <cp:revision>284</cp:revision>
  <dcterms:created xsi:type="dcterms:W3CDTF">2014-09-09T09:43:54Z</dcterms:created>
  <dcterms:modified xsi:type="dcterms:W3CDTF">2016-05-11T14:43:50Z</dcterms:modified>
</cp:coreProperties>
</file>