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5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  <p:sldMasterId id="2147483696" r:id="rId2"/>
  </p:sldMasterIdLst>
  <p:notesMasterIdLst>
    <p:notesMasterId r:id="rId10"/>
  </p:notesMasterIdLst>
  <p:handoutMasterIdLst>
    <p:handoutMasterId r:id="rId11"/>
  </p:handoutMasterIdLst>
  <p:sldIdLst>
    <p:sldId id="459" r:id="rId3"/>
    <p:sldId id="953" r:id="rId4"/>
    <p:sldId id="952" r:id="rId5"/>
    <p:sldId id="951" r:id="rId6"/>
    <p:sldId id="956" r:id="rId7"/>
    <p:sldId id="959" r:id="rId8"/>
    <p:sldId id="944" r:id="rId9"/>
  </p:sldIdLst>
  <p:sldSz cx="9906000" cy="6858000" type="A4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0" userDrawn="1">
          <p15:clr>
            <a:srgbClr val="A4A3A4"/>
          </p15:clr>
        </p15:guide>
        <p15:guide id="2" pos="201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a Sipkova" initials="HS" lastIdx="3" clrIdx="0">
    <p:extLst>
      <p:ext uri="{19B8F6BF-5375-455C-9EA6-DF929625EA0E}">
        <p15:presenceInfo xmlns:p15="http://schemas.microsoft.com/office/powerpoint/2012/main" userId="S-1-5-21-2634920032-4288655295-1908179189-1155" providerId="AD"/>
      </p:ext>
    </p:extLst>
  </p:cmAuthor>
  <p:cmAuthor id="2" name="Polonyi Martin" initials="PM" lastIdx="1" clrIdx="1">
    <p:extLst>
      <p:ext uri="{19B8F6BF-5375-455C-9EA6-DF929625EA0E}">
        <p15:presenceInfo xmlns:p15="http://schemas.microsoft.com/office/powerpoint/2012/main" userId="S-1-5-21-3687306193-3854762678-519657110-218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0000"/>
    <a:srgbClr val="2A5E8D"/>
    <a:srgbClr val="6BBEF1"/>
    <a:srgbClr val="32ADEA"/>
    <a:srgbClr val="4DB8ED"/>
    <a:srgbClr val="F88D34"/>
    <a:srgbClr val="72A5D4"/>
    <a:srgbClr val="387CBA"/>
    <a:srgbClr val="4B8DC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41" autoAdjust="0"/>
    <p:restoredTop sz="83499" autoAdjust="0"/>
  </p:normalViewPr>
  <p:slideViewPr>
    <p:cSldViewPr snapToGrid="0">
      <p:cViewPr varScale="1">
        <p:scale>
          <a:sx n="147" d="100"/>
          <a:sy n="147" d="100"/>
        </p:scale>
        <p:origin x="1710" y="120"/>
      </p:cViewPr>
      <p:guideLst>
        <p:guide orient="horz" pos="960"/>
        <p:guide pos="20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140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8499904"/>
        <c:axId val="309847272"/>
      </c:barChart>
      <c:catAx>
        <c:axId val="37849990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847272"/>
        <c:crosses val="autoZero"/>
        <c:auto val="1"/>
        <c:lblAlgn val="ctr"/>
        <c:lblOffset val="100"/>
        <c:noMultiLvlLbl val="0"/>
      </c:catAx>
      <c:valAx>
        <c:axId val="309847272"/>
        <c:scaling>
          <c:orientation val="minMax"/>
          <c:max val="700"/>
          <c:min val="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784999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177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9957520"/>
        <c:axId val="379957912"/>
      </c:barChart>
      <c:catAx>
        <c:axId val="37995752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57912"/>
        <c:crosses val="autoZero"/>
        <c:auto val="1"/>
        <c:lblAlgn val="ctr"/>
        <c:lblOffset val="100"/>
        <c:noMultiLvlLbl val="0"/>
      </c:catAx>
      <c:valAx>
        <c:axId val="379957912"/>
        <c:scaling>
          <c:orientation val="minMax"/>
          <c:max val="70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79957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9961440"/>
        <c:axId val="379959872"/>
      </c:barChart>
      <c:catAx>
        <c:axId val="37996144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59872"/>
        <c:crosses val="autoZero"/>
        <c:auto val="1"/>
        <c:lblAlgn val="ctr"/>
        <c:lblOffset val="100"/>
        <c:noMultiLvlLbl val="0"/>
      </c:catAx>
      <c:valAx>
        <c:axId val="379959872"/>
        <c:scaling>
          <c:orientation val="minMax"/>
          <c:max val="70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79961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9958696"/>
        <c:axId val="379961832"/>
      </c:barChart>
      <c:catAx>
        <c:axId val="37995869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61832"/>
        <c:crosses val="autoZero"/>
        <c:auto val="1"/>
        <c:lblAlgn val="ctr"/>
        <c:lblOffset val="100"/>
        <c:noMultiLvlLbl val="0"/>
      </c:catAx>
      <c:valAx>
        <c:axId val="379961832"/>
        <c:scaling>
          <c:orientation val="minMax"/>
          <c:max val="70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799586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72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9959088"/>
        <c:axId val="379961048"/>
      </c:barChart>
      <c:catAx>
        <c:axId val="37995908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61048"/>
        <c:crosses val="autoZero"/>
        <c:auto val="1"/>
        <c:lblAlgn val="ctr"/>
        <c:lblOffset val="100"/>
        <c:noMultiLvlLbl val="0"/>
      </c:catAx>
      <c:valAx>
        <c:axId val="379961048"/>
        <c:scaling>
          <c:orientation val="minMax"/>
          <c:max val="70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7995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numFmt formatCode="#,##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552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79963008"/>
        <c:axId val="379962616"/>
      </c:barChart>
      <c:catAx>
        <c:axId val="379963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9962616"/>
        <c:crosses val="autoZero"/>
        <c:auto val="1"/>
        <c:lblAlgn val="ctr"/>
        <c:lblOffset val="100"/>
        <c:noMultiLvlLbl val="0"/>
      </c:catAx>
      <c:valAx>
        <c:axId val="379962616"/>
        <c:scaling>
          <c:orientation val="minMax"/>
          <c:max val="700"/>
          <c:min val="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79963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8.5470085470085479E-3"/>
                  <c:y val="-1.1574074074074073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accent2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</c:f>
              <c:numCache>
                <c:formatCode>General</c:formatCode>
                <c:ptCount val="1"/>
              </c:numCache>
            </c:numRef>
          </c:cat>
          <c:val>
            <c:numRef>
              <c:f>Sheet1!$B$2</c:f>
              <c:numCache>
                <c:formatCode>General</c:formatCode>
                <c:ptCount val="1"/>
                <c:pt idx="0">
                  <c:v>73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205086864"/>
        <c:axId val="205087256"/>
      </c:barChart>
      <c:catAx>
        <c:axId val="20508686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5087256"/>
        <c:crosses val="autoZero"/>
        <c:auto val="1"/>
        <c:lblAlgn val="ctr"/>
        <c:lblOffset val="100"/>
        <c:noMultiLvlLbl val="0"/>
      </c:catAx>
      <c:valAx>
        <c:axId val="205087256"/>
        <c:scaling>
          <c:orientation val="minMax"/>
          <c:max val="70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205086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09842568"/>
        <c:axId val="309842960"/>
      </c:barChart>
      <c:catAx>
        <c:axId val="30984256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09842960"/>
        <c:crosses val="autoZero"/>
        <c:auto val="1"/>
        <c:lblAlgn val="ctr"/>
        <c:lblOffset val="100"/>
        <c:noMultiLvlLbl val="0"/>
      </c:catAx>
      <c:valAx>
        <c:axId val="309842960"/>
        <c:scaling>
          <c:orientation val="minMax"/>
          <c:max val="70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3098425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0.03936</cdr:x>
      <cdr:y>0.33694</cdr:y>
    </cdr:from>
    <cdr:to>
      <cdr:x>0.10994</cdr:x>
      <cdr:y>0.62654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233925" y="369716"/>
          <a:ext cx="419506" cy="317771"/>
        </a:xfrm>
        <a:prstGeom xmlns:a="http://schemas.openxmlformats.org/drawingml/2006/main" prst="rect">
          <a:avLst/>
        </a:prstGeom>
        <a:solidFill xmlns:a="http://schemas.openxmlformats.org/drawingml/2006/main">
          <a:srgbClr val="C00000"/>
        </a:solidFill>
        <a:ln xmlns:a="http://schemas.openxmlformats.org/drawingml/2006/main">
          <a:solidFill>
            <a:srgbClr val="C0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0.12914</cdr:x>
      <cdr:y>0.37073</cdr:y>
    </cdr:from>
    <cdr:to>
      <cdr:x>0.19688</cdr:x>
      <cdr:y>0.62927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767560" y="406795"/>
          <a:ext cx="402627" cy="28368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sk-SK" sz="1100" b="1" dirty="0" smtClean="0">
              <a:solidFill>
                <a:srgbClr val="C00000"/>
              </a:solidFill>
            </a:rPr>
            <a:t>43</a:t>
          </a:r>
          <a:endParaRPr lang="en-GB" sz="1100" b="1" dirty="0">
            <a:solidFill>
              <a:srgbClr val="C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15374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642E90-9360-42B0-9B2B-DA857D3FC98B}" type="datetimeFigureOut">
              <a:rPr lang="en-US" smtClean="0"/>
              <a:t>5/11/2016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15374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02CBF6-F1E7-41DF-910E-4FB0BBC126E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12635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4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01FE5-56B9-4C4F-9DAC-5BD33B90E7B4}" type="datetimeFigureOut">
              <a:rPr lang="en-US" smtClean="0"/>
              <a:t>5/11/2016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1900"/>
            <a:ext cx="4808537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4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4" y="9371287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8AA7A-F12F-4DEB-A2B2-A07CE017FD7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919500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>
              <a:spcBef>
                <a:spcPts val="0"/>
              </a:spcBef>
              <a:spcAft>
                <a:spcPts val="600"/>
              </a:spcAft>
              <a:buFont typeface="+mj-lt"/>
              <a:buNone/>
            </a:pPr>
            <a:endParaRPr lang="en-US" sz="1200" b="0" dirty="0" smtClean="0"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6064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978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0" i="0" kern="1200" dirty="0" smtClean="0">
              <a:solidFill>
                <a:schemeClr val="tx1"/>
              </a:solidFill>
              <a:latin typeface="Garamond" panose="02020404030301010803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850346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0" i="0" u="none" strike="noStrike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5152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16133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89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89626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762" b="845"/>
          <a:stretch/>
        </p:blipFill>
        <p:spPr>
          <a:xfrm>
            <a:off x="4392978" y="0"/>
            <a:ext cx="5513022" cy="6858000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7335" y="3678240"/>
            <a:ext cx="8482012" cy="640080"/>
          </a:xfrm>
          <a:solidFill>
            <a:schemeClr val="bg1"/>
          </a:solidFill>
        </p:spPr>
        <p:txBody>
          <a:bodyPr anchor="b">
            <a:normAutofit/>
          </a:bodyPr>
          <a:lstStyle>
            <a:lvl1pPr algn="l">
              <a:defRPr sz="3600" baseline="0"/>
            </a:lvl1pPr>
          </a:lstStyle>
          <a:p>
            <a:r>
              <a:rPr lang="en-US" dirty="0" smtClean="0"/>
              <a:t>[Presentation title]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7335" y="4325409"/>
            <a:ext cx="8482013" cy="432857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[Presentation subtitle]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24261" y="1433783"/>
            <a:ext cx="3406150" cy="485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3132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2600" y="1"/>
            <a:ext cx="5613400" cy="68528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325639" y="5402157"/>
            <a:ext cx="1470483" cy="58526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276596" y="5534354"/>
            <a:ext cx="2011680" cy="28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828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1769" y="331259"/>
            <a:ext cx="7446645" cy="9048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153085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7A0200-8D6C-4362-BB52-AA4EAF44B0D3}" type="slidenum">
              <a:rPr lang="en-US" sz="11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1475" y="6542329"/>
            <a:ext cx="1281863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393818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76" userDrawn="1">
          <p15:clr>
            <a:srgbClr val="FBAE40"/>
          </p15:clr>
        </p15:guide>
        <p15:guide id="3" pos="3220" userDrawn="1">
          <p15:clr>
            <a:srgbClr val="FBAE40"/>
          </p15:clr>
        </p15:guide>
        <p15:guide id="4" pos="58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2600" y="1"/>
            <a:ext cx="5613400" cy="685281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1769" y="331259"/>
            <a:ext cx="7446645" cy="9048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153085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7A0200-8D6C-4362-BB52-AA4EAF44B0D3}" type="slidenum">
              <a:rPr lang="en-US" sz="11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1475" y="6542329"/>
            <a:ext cx="1281863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1978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3220">
          <p15:clr>
            <a:srgbClr val="FBAE40"/>
          </p15:clr>
        </p15:guide>
        <p15:guide id="3" pos="585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2600" y="1"/>
            <a:ext cx="5613400" cy="685281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1769" y="3860800"/>
            <a:ext cx="8808665" cy="626539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153085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7A0200-8D6C-4362-BB52-AA4EAF44B0D3}" type="slidenum">
              <a:rPr lang="en-US" sz="11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1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1475" y="6542329"/>
            <a:ext cx="1281863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415823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960">
          <p15:clr>
            <a:srgbClr val="FBAE40"/>
          </p15:clr>
        </p15:guide>
        <p15:guide id="2" pos="3220">
          <p15:clr>
            <a:srgbClr val="FBAE40"/>
          </p15:clr>
        </p15:guide>
        <p15:guide id="3" pos="5856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2600" y="1"/>
            <a:ext cx="5613400" cy="685281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47160" y="5534354"/>
            <a:ext cx="2011680" cy="28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01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17335" y="3678240"/>
            <a:ext cx="8482012" cy="640080"/>
          </a:xfrm>
          <a:solidFill>
            <a:schemeClr val="bg1"/>
          </a:solidFill>
        </p:spPr>
        <p:txBody>
          <a:bodyPr anchor="b">
            <a:normAutofit/>
          </a:bodyPr>
          <a:lstStyle>
            <a:lvl1pPr algn="l">
              <a:defRPr sz="3600" baseline="0"/>
            </a:lvl1pPr>
          </a:lstStyle>
          <a:p>
            <a:r>
              <a:rPr lang="en-US" dirty="0" smtClean="0"/>
              <a:t>[Presentation title]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17335" y="4325409"/>
            <a:ext cx="8482013" cy="432857"/>
          </a:xfrm>
          <a:solidFill>
            <a:schemeClr val="bg1"/>
          </a:solidFill>
        </p:spPr>
        <p:txBody>
          <a:bodyPr/>
          <a:lstStyle>
            <a:lvl1pPr marL="0" indent="0" algn="l">
              <a:buNone/>
              <a:defRPr sz="2400"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[Presentation subtitle]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/>
          <a:srcRect r="762" b="845"/>
          <a:stretch/>
        </p:blipFill>
        <p:spPr>
          <a:xfrm>
            <a:off x="4392978" y="0"/>
            <a:ext cx="5513022" cy="6858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6374" y="1223441"/>
            <a:ext cx="1470483" cy="58526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677331" y="1355638"/>
            <a:ext cx="2011680" cy="28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2649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1769" y="331259"/>
            <a:ext cx="7446645" cy="9048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11" name="Slide Number Placeholder 3"/>
          <p:cNvSpPr txBox="1">
            <a:spLocks/>
          </p:cNvSpPr>
          <p:nvPr userDrawn="1"/>
        </p:nvSpPr>
        <p:spPr>
          <a:xfrm>
            <a:off x="8153085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7A0200-8D6C-4362-BB52-AA4EAF44B0D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sp>
        <p:nvSpPr>
          <p:cNvPr id="10" name="Date Placeholder 1"/>
          <p:cNvSpPr txBox="1">
            <a:spLocks/>
          </p:cNvSpPr>
          <p:nvPr userDrawn="1"/>
        </p:nvSpPr>
        <p:spPr>
          <a:xfrm>
            <a:off x="621770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5.5.</a:t>
            </a:r>
            <a:r>
              <a:rPr lang="sk-SK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2016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21475" y="6542329"/>
            <a:ext cx="1281863" cy="182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1765219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3220">
          <p15:clr>
            <a:srgbClr val="FBAE40"/>
          </p15:clr>
        </p15:guide>
        <p15:guide id="3" pos="585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2600" y="1"/>
            <a:ext cx="5613400" cy="685281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1769" y="331259"/>
            <a:ext cx="7446645" cy="90487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153085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7A0200-8D6C-4362-BB52-AA4EAF44B0D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1475" y="6542329"/>
            <a:ext cx="1281863" cy="182880"/>
          </a:xfrm>
          <a:prstGeom prst="rect">
            <a:avLst/>
          </a:prstGeom>
        </p:spPr>
      </p:pic>
      <p:sp>
        <p:nvSpPr>
          <p:cNvPr id="11" name="Date Placeholder 1"/>
          <p:cNvSpPr txBox="1">
            <a:spLocks/>
          </p:cNvSpPr>
          <p:nvPr userDrawn="1"/>
        </p:nvSpPr>
        <p:spPr>
          <a:xfrm>
            <a:off x="621770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Apríl</a:t>
            </a:r>
            <a:r>
              <a:rPr lang="sk-SK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 2016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85856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4176">
          <p15:clr>
            <a:srgbClr val="FBAE40"/>
          </p15:clr>
        </p15:guide>
        <p15:guide id="2" pos="3220">
          <p15:clr>
            <a:srgbClr val="FBAE40"/>
          </p15:clr>
        </p15:guide>
        <p15:guide id="3" pos="585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92600" y="1"/>
            <a:ext cx="5613400" cy="685281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21769" y="3860800"/>
            <a:ext cx="8808665" cy="626539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dirty="0" smtClean="0"/>
              <a:t>Table of Contents</a:t>
            </a:r>
            <a:endParaRPr lang="en-US" dirty="0"/>
          </a:p>
        </p:txBody>
      </p:sp>
      <p:sp>
        <p:nvSpPr>
          <p:cNvPr id="7" name="Slide Number Placeholder 3"/>
          <p:cNvSpPr txBox="1">
            <a:spLocks/>
          </p:cNvSpPr>
          <p:nvPr userDrawn="1"/>
        </p:nvSpPr>
        <p:spPr>
          <a:xfrm>
            <a:off x="8153085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47A0200-8D6C-4362-BB52-AA4EAF44B0D3}" type="slidenum">
              <a:rPr lang="en-US" smtClean="0">
                <a:solidFill>
                  <a:prstClr val="white">
                    <a:lumMod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21475" y="6542329"/>
            <a:ext cx="1281863" cy="182880"/>
          </a:xfrm>
          <a:prstGeom prst="rect">
            <a:avLst/>
          </a:prstGeom>
        </p:spPr>
      </p:pic>
      <p:sp>
        <p:nvSpPr>
          <p:cNvPr id="9" name="Date Placeholder 1"/>
          <p:cNvSpPr txBox="1">
            <a:spLocks/>
          </p:cNvSpPr>
          <p:nvPr userDrawn="1"/>
        </p:nvSpPr>
        <p:spPr>
          <a:xfrm>
            <a:off x="621770" y="6542329"/>
            <a:ext cx="1097280" cy="1828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chemeClr val="accent1"/>
                </a:solidFill>
                <a:latin typeface="Garamond" panose="020204040303010108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Apríl</a:t>
            </a:r>
            <a:r>
              <a:rPr lang="sk-SK" baseline="0" dirty="0" smtClean="0">
                <a:solidFill>
                  <a:prstClr val="white">
                    <a:lumMod val="50000"/>
                  </a:prstClr>
                </a:solidFill>
                <a:latin typeface="Calibri Light" panose="020F0302020204030204" pitchFamily="34" charset="0"/>
              </a:rPr>
              <a:t> 2016</a:t>
            </a:r>
            <a:endParaRPr lang="en-US" dirty="0">
              <a:solidFill>
                <a:prstClr val="white">
                  <a:lumMod val="50000"/>
                </a:prstClr>
              </a:solidFill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04126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960">
          <p15:clr>
            <a:srgbClr val="FBAE40"/>
          </p15:clr>
        </p15:guide>
        <p15:guide id="2" pos="3220">
          <p15:clr>
            <a:srgbClr val="FBAE40"/>
          </p15:clr>
        </p15:guide>
        <p15:guide id="3" pos="585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1765" y="331259"/>
            <a:ext cx="7446645" cy="904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768" y="1464733"/>
            <a:ext cx="8543925" cy="471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16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0" r:id="rId2"/>
    <p:sldLayoutId id="2147483683" r:id="rId3"/>
    <p:sldLayoutId id="2147483682" r:id="rId4"/>
    <p:sldLayoutId id="2147483681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1765" y="331259"/>
            <a:ext cx="7446645" cy="9048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1768" y="1464733"/>
            <a:ext cx="8543925" cy="4712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7212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gi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3" Type="http://schemas.openxmlformats.org/officeDocument/2006/relationships/chart" Target="../charts/chart1.xml"/><Relationship Id="rId7" Type="http://schemas.openxmlformats.org/officeDocument/2006/relationships/chart" Target="../charts/chart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Relationship Id="rId9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8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5822" y="3507815"/>
            <a:ext cx="5760720" cy="684069"/>
          </a:xfrm>
          <a:noFill/>
        </p:spPr>
        <p:txBody>
          <a:bodyPr anchor="ctr">
            <a:noAutofit/>
          </a:bodyPr>
          <a:lstStyle/>
          <a:p>
            <a:r>
              <a:rPr lang="sk-SK" sz="3000" kern="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Implementácia finančných nástrojov  v Slovenskej republike</a:t>
            </a:r>
            <a:endParaRPr lang="en-US" sz="3000" kern="0" dirty="0">
              <a:solidFill>
                <a:schemeClr val="accent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17335" y="4403446"/>
            <a:ext cx="6353619" cy="162266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2600" kern="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Spolufinancovanie infraštruktúrnych a</a:t>
            </a:r>
          </a:p>
          <a:p>
            <a:r>
              <a:rPr lang="sk-SK" sz="2600" kern="0" dirty="0" err="1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startup</a:t>
            </a:r>
            <a:r>
              <a:rPr lang="sk-SK" sz="2600" kern="0" dirty="0" smtClean="0">
                <a:solidFill>
                  <a:schemeClr val="bg1">
                    <a:lumMod val="50000"/>
                  </a:schemeClr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projektov prostredníctvom európskych a národných investičných štruktúr.</a:t>
            </a:r>
            <a:endParaRPr lang="en-US" sz="2600" kern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5380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Arrow Connector 23"/>
          <p:cNvCxnSpPr/>
          <p:nvPr/>
        </p:nvCxnSpPr>
        <p:spPr>
          <a:xfrm>
            <a:off x="7718977" y="2173574"/>
            <a:ext cx="15948" cy="959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 bwMode="auto">
          <a:xfrm>
            <a:off x="754911" y="1382232"/>
            <a:ext cx="8323999" cy="720000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  <a:effectLst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81629" tIns="42447" rIns="81629" bIns="42447" rtlCol="0" anchor="ctr">
            <a:spAutoFit/>
          </a:bodyPr>
          <a:lstStyle/>
          <a:p>
            <a:pPr algn="ctr" defTabSz="902794"/>
            <a:endParaRPr lang="en-US" sz="1200" b="1" dirty="0" smtClean="0">
              <a:solidFill>
                <a:srgbClr val="2A5E8D"/>
              </a:solidFill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>
                <a:solidFill>
                  <a:schemeClr val="accent1"/>
                </a:solidFill>
                <a:latin typeface="Calibri Light" panose="020F0302020204030204" pitchFamily="34" charset="0"/>
              </a:rPr>
              <a:t>Činnosť </a:t>
            </a:r>
            <a:r>
              <a:rPr lang="en-US" sz="3200" dirty="0" smtClean="0">
                <a:solidFill>
                  <a:schemeClr val="accent1"/>
                </a:solidFill>
                <a:latin typeface="Calibri Light" panose="020F0302020204030204" pitchFamily="34" charset="0"/>
              </a:rPr>
              <a:t>SZRB Asset Management</a:t>
            </a:r>
            <a:endParaRPr lang="en-US" sz="3200" dirty="0">
              <a:latin typeface="Calibri Light" panose="020F03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90659" y="1524480"/>
            <a:ext cx="2969497" cy="4236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950" y="3307420"/>
            <a:ext cx="1767832" cy="703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411" y="3226710"/>
            <a:ext cx="2319361" cy="7843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080" y="3252003"/>
            <a:ext cx="1082306" cy="7176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80744" y="3147602"/>
            <a:ext cx="1777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dirty="0" smtClean="0">
                <a:solidFill>
                  <a:srgbClr val="2A5E8D"/>
                </a:solidFill>
                <a:latin typeface="Calibri Light" panose="020F0302020204030204" pitchFamily="34" charset="0"/>
              </a:rPr>
              <a:t>Investičný plán pre Európu</a:t>
            </a:r>
          </a:p>
          <a:p>
            <a:r>
              <a:rPr lang="sk-SK" sz="1600" dirty="0">
                <a:solidFill>
                  <a:srgbClr val="2A5E8D"/>
                </a:solidFill>
                <a:latin typeface="Calibri Light" panose="020F0302020204030204" pitchFamily="34" charset="0"/>
              </a:rPr>
              <a:t>(</a:t>
            </a:r>
            <a:r>
              <a:rPr lang="sk-SK" sz="1600" dirty="0" err="1" smtClean="0">
                <a:solidFill>
                  <a:srgbClr val="2A5E8D"/>
                </a:solidFill>
                <a:latin typeface="Calibri Light" panose="020F0302020204030204" pitchFamily="34" charset="0"/>
              </a:rPr>
              <a:t>Junckerov</a:t>
            </a:r>
            <a:r>
              <a:rPr lang="sk-SK" sz="1600" dirty="0" smtClean="0">
                <a:solidFill>
                  <a:srgbClr val="2A5E8D"/>
                </a:solidFill>
                <a:latin typeface="Calibri Light" panose="020F0302020204030204" pitchFamily="34" charset="0"/>
              </a:rPr>
              <a:t> Plán)</a:t>
            </a:r>
            <a:endParaRPr lang="en-US" sz="1600" dirty="0">
              <a:solidFill>
                <a:srgbClr val="2A5E8D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190419" y="3207889"/>
            <a:ext cx="0" cy="25920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1892094" y="2173574"/>
            <a:ext cx="15948" cy="959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13898" y="2500012"/>
            <a:ext cx="1988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600" dirty="0" smtClean="0">
                <a:solidFill>
                  <a:srgbClr val="2A5E8D"/>
                </a:solidFill>
                <a:latin typeface="Calibri" panose="020F0502020204030204" pitchFamily="34" charset="0"/>
              </a:rPr>
              <a:t>Manažér</a:t>
            </a:r>
            <a:endParaRPr lang="en-US" sz="1600" dirty="0">
              <a:solidFill>
                <a:srgbClr val="2A5E8D"/>
              </a:solidFill>
              <a:latin typeface="Calibri" panose="020F050202020403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95977" y="2392290"/>
            <a:ext cx="1988289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600" dirty="0" smtClean="0">
                <a:solidFill>
                  <a:srgbClr val="2A5E8D"/>
                </a:solidFill>
                <a:latin typeface="Calibri" panose="020F0502020204030204" pitchFamily="34" charset="0"/>
              </a:rPr>
              <a:t>Národný koordinačný a poradenský orgán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601143" y="2173574"/>
            <a:ext cx="15948" cy="9592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633578" y="2500012"/>
            <a:ext cx="198828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sk-SK" sz="1600" dirty="0" smtClean="0">
                <a:solidFill>
                  <a:srgbClr val="2A5E8D"/>
                </a:solidFill>
                <a:latin typeface="Calibri" panose="020F0502020204030204" pitchFamily="34" charset="0"/>
              </a:rPr>
              <a:t>Manažér</a:t>
            </a:r>
            <a:endParaRPr lang="en-US" sz="1600" dirty="0">
              <a:solidFill>
                <a:srgbClr val="2A5E8D"/>
              </a:solidFill>
              <a:latin typeface="Calibri" panose="020F050202020403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7860" y="4237771"/>
            <a:ext cx="21862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Fond fondov</a:t>
            </a:r>
            <a:endParaRPr lang="en-US" sz="1400" dirty="0" smtClean="0">
              <a:solidFill>
                <a:schemeClr val="accent2"/>
              </a:solidFill>
              <a:latin typeface="Calibri" panose="020F0502020204030204" pitchFamily="34" charset="0"/>
            </a:endParaRPr>
          </a:p>
          <a:p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Implementácia finančných nástrojov z EŠIF v programovom období 2014-2020</a:t>
            </a:r>
            <a:endParaRPr 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72348" y="4258056"/>
            <a:ext cx="21426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Fond - Iniciatíva JEREMIE</a:t>
            </a:r>
          </a:p>
          <a:p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Implementácia finančných nástrojov z EŠIF v programovom období 2007-2013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418285" y="4237770"/>
            <a:ext cx="27436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EFSI </a:t>
            </a:r>
            <a:r>
              <a:rPr lang="sk-SK" sz="1400" dirty="0" smtClean="0">
                <a:latin typeface="Calibri" panose="020F0502020204030204" pitchFamily="34" charset="0"/>
              </a:rPr>
              <a:t>–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European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Fund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for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Strategic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Investments</a:t>
            </a:r>
            <a:endParaRPr lang="sk-SK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  <a:p>
            <a:r>
              <a:rPr lang="sk-SK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EIAH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–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Europan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Investment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Advisory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Hub</a:t>
            </a:r>
          </a:p>
          <a:p>
            <a:r>
              <a:rPr lang="sk-SK" sz="1400" dirty="0" smtClean="0">
                <a:solidFill>
                  <a:schemeClr val="accent2"/>
                </a:solidFill>
                <a:latin typeface="Calibri" panose="020F0502020204030204" pitchFamily="34" charset="0"/>
              </a:rPr>
              <a:t>EIPP 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–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European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Investment</a:t>
            </a:r>
            <a:r>
              <a:rPr lang="sk-SK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Project </a:t>
            </a:r>
            <a:r>
              <a:rPr lang="sk-SK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Portal</a:t>
            </a:r>
            <a:endParaRPr lang="sk-SK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Calibri" panose="020F050202020403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185220" y="3132803"/>
            <a:ext cx="0" cy="259200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789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Štruktúra</a:t>
            </a:r>
            <a:endParaRPr lang="sk-SK" sz="2400" i="1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cxnSp>
        <p:nvCxnSpPr>
          <p:cNvPr id="28" name="Straight Arrow Connector 57"/>
          <p:cNvCxnSpPr/>
          <p:nvPr/>
        </p:nvCxnSpPr>
        <p:spPr bwMode="auto">
          <a:xfrm rot="10800000">
            <a:off x="1091861" y="4787063"/>
            <a:ext cx="3108960" cy="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57"/>
          <p:cNvCxnSpPr/>
          <p:nvPr/>
        </p:nvCxnSpPr>
        <p:spPr bwMode="auto">
          <a:xfrm rot="10800000">
            <a:off x="1091861" y="5471103"/>
            <a:ext cx="3108960" cy="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0" name="TextBox 69"/>
          <p:cNvSpPr txBox="1"/>
          <p:nvPr/>
        </p:nvSpPr>
        <p:spPr>
          <a:xfrm>
            <a:off x="1050772" y="3665796"/>
            <a:ext cx="77906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1</a:t>
            </a:r>
            <a:endParaRPr lang="sk-SK" sz="11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Straight Arrow Connector 57"/>
          <p:cNvCxnSpPr>
            <a:stCxn id="32" idx="1"/>
          </p:cNvCxnSpPr>
          <p:nvPr/>
        </p:nvCxnSpPr>
        <p:spPr bwMode="auto">
          <a:xfrm rot="10800000">
            <a:off x="1135162" y="3881734"/>
            <a:ext cx="640080" cy="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Rectangle 31"/>
          <p:cNvSpPr/>
          <p:nvPr/>
        </p:nvSpPr>
        <p:spPr>
          <a:xfrm>
            <a:off x="1775242" y="3362225"/>
            <a:ext cx="6583680" cy="1039017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Slovak Investment </a:t>
            </a:r>
            <a:r>
              <a:rPr lang="en-US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Holding</a:t>
            </a:r>
            <a:endParaRPr lang="sk-SK" sz="1000" i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198402" y="2686252"/>
            <a:ext cx="1737360" cy="54864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SZRB </a:t>
            </a:r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Asset Management </a:t>
            </a:r>
          </a:p>
          <a:p>
            <a:pPr algn="ctr"/>
            <a:r>
              <a:rPr lang="en-US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(SZRB AM)</a:t>
            </a:r>
            <a:endParaRPr lang="sk-SK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4198402" y="4528575"/>
            <a:ext cx="1737360" cy="548640"/>
          </a:xfrm>
          <a:prstGeom prst="rect">
            <a:avLst/>
          </a:prstGeom>
          <a:noFill/>
          <a:ln w="12700">
            <a:solidFill>
              <a:schemeClr val="accent2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Finanční sprostredkovatelia</a:t>
            </a:r>
          </a:p>
        </p:txBody>
      </p:sp>
      <p:sp>
        <p:nvSpPr>
          <p:cNvPr id="35" name="Round Diagonal Corner Rectangle 21"/>
          <p:cNvSpPr/>
          <p:nvPr/>
        </p:nvSpPr>
        <p:spPr>
          <a:xfrm>
            <a:off x="8453879" y="3362225"/>
            <a:ext cx="1131371" cy="103901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k-SK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Round Diagonal Corner Rectangle 20"/>
          <p:cNvSpPr/>
          <p:nvPr/>
        </p:nvSpPr>
        <p:spPr>
          <a:xfrm>
            <a:off x="632243" y="3312911"/>
            <a:ext cx="548640" cy="2440279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vert270" rtlCol="0" anchor="ctr"/>
          <a:lstStyle/>
          <a:p>
            <a:pPr algn="ctr"/>
            <a:r>
              <a:rPr lang="sk-SK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Investor</a:t>
            </a:r>
            <a:r>
              <a:rPr lang="en-US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sk-SK" sz="1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7" name="Straight Arrow Connector 41"/>
          <p:cNvCxnSpPr>
            <a:stCxn id="35" idx="0"/>
            <a:endCxn id="33" idx="3"/>
          </p:cNvCxnSpPr>
          <p:nvPr/>
        </p:nvCxnSpPr>
        <p:spPr bwMode="auto">
          <a:xfrm rot="16200000" flipV="1">
            <a:off x="7276838" y="1619497"/>
            <a:ext cx="401653" cy="3083803"/>
          </a:xfrm>
          <a:prstGeom prst="bent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8" name="TextBox 69"/>
          <p:cNvSpPr txBox="1"/>
          <p:nvPr/>
        </p:nvSpPr>
        <p:spPr>
          <a:xfrm>
            <a:off x="6784476" y="2818374"/>
            <a:ext cx="1518178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sk-SK" sz="11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Správca</a:t>
            </a:r>
            <a:r>
              <a:rPr lang="en-US" sz="11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k-SK" sz="11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</a:t>
            </a:r>
            <a:r>
              <a:rPr lang="en-US" sz="11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sk-SK" sz="11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39" name="Round Diagonal Corner Rectangle 8"/>
          <p:cNvSpPr/>
          <p:nvPr/>
        </p:nvSpPr>
        <p:spPr>
          <a:xfrm>
            <a:off x="4198402" y="2010279"/>
            <a:ext cx="1737360" cy="54864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Slovenská záručná a rozvojová banka</a:t>
            </a:r>
          </a:p>
          <a:p>
            <a:pPr algn="ctr"/>
            <a:r>
              <a:rPr lang="sk-SK" sz="12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(SZRB)</a:t>
            </a:r>
            <a:endParaRPr lang="sk-SK" sz="12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0" name="Straight Arrow Connector 39"/>
          <p:cNvCxnSpPr>
            <a:stCxn id="39" idx="0"/>
          </p:cNvCxnSpPr>
          <p:nvPr/>
        </p:nvCxnSpPr>
        <p:spPr bwMode="auto">
          <a:xfrm flipV="1">
            <a:off x="5067082" y="1882946"/>
            <a:ext cx="0" cy="127333"/>
          </a:xfrm>
          <a:prstGeom prst="straightConnector1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Arrow Connector 40"/>
          <p:cNvCxnSpPr>
            <a:stCxn id="39" idx="2"/>
            <a:endCxn id="33" idx="0"/>
          </p:cNvCxnSpPr>
          <p:nvPr/>
        </p:nvCxnSpPr>
        <p:spPr bwMode="auto">
          <a:xfrm>
            <a:off x="5067082" y="2558919"/>
            <a:ext cx="0" cy="127333"/>
          </a:xfrm>
          <a:prstGeom prst="straightConnector1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2" name="Straight Arrow Connector 41"/>
          <p:cNvCxnSpPr>
            <a:stCxn id="32" idx="2"/>
            <a:endCxn id="34" idx="0"/>
          </p:cNvCxnSpPr>
          <p:nvPr/>
        </p:nvCxnSpPr>
        <p:spPr bwMode="auto">
          <a:xfrm>
            <a:off x="5067082" y="4401242"/>
            <a:ext cx="0" cy="127333"/>
          </a:xfrm>
          <a:prstGeom prst="straightConnector1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3" name="Rectangle 42"/>
          <p:cNvSpPr/>
          <p:nvPr/>
        </p:nvSpPr>
        <p:spPr>
          <a:xfrm>
            <a:off x="4198402" y="5204550"/>
            <a:ext cx="1737360" cy="548640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1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Projekty / Koneční prijímatelia</a:t>
            </a:r>
            <a:endParaRPr lang="sk-SK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57"/>
          <p:cNvCxnSpPr>
            <a:stCxn id="43" idx="3"/>
          </p:cNvCxnSpPr>
          <p:nvPr/>
        </p:nvCxnSpPr>
        <p:spPr bwMode="auto">
          <a:xfrm flipV="1">
            <a:off x="5935762" y="4275183"/>
            <a:ext cx="1820801" cy="1203687"/>
          </a:xfrm>
          <a:prstGeom prst="bentConnector2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Straight Arrow Connector 44"/>
          <p:cNvCxnSpPr>
            <a:stCxn id="33" idx="2"/>
            <a:endCxn id="32" idx="0"/>
          </p:cNvCxnSpPr>
          <p:nvPr/>
        </p:nvCxnSpPr>
        <p:spPr bwMode="auto">
          <a:xfrm>
            <a:off x="5067082" y="3234892"/>
            <a:ext cx="0" cy="127333"/>
          </a:xfrm>
          <a:prstGeom prst="straightConnector1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6" name="Straight Arrow Connector 45"/>
          <p:cNvCxnSpPr>
            <a:stCxn id="34" idx="2"/>
          </p:cNvCxnSpPr>
          <p:nvPr/>
        </p:nvCxnSpPr>
        <p:spPr bwMode="auto">
          <a:xfrm>
            <a:off x="5067082" y="5077215"/>
            <a:ext cx="0" cy="127335"/>
          </a:xfrm>
          <a:prstGeom prst="straightConnector1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7" name="TextBox 69"/>
          <p:cNvSpPr txBox="1"/>
          <p:nvPr/>
        </p:nvSpPr>
        <p:spPr>
          <a:xfrm>
            <a:off x="1050772" y="4570045"/>
            <a:ext cx="77906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2</a:t>
            </a:r>
            <a:endParaRPr lang="sk-SK" sz="11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69"/>
          <p:cNvSpPr txBox="1"/>
          <p:nvPr/>
        </p:nvSpPr>
        <p:spPr>
          <a:xfrm>
            <a:off x="1050772" y="5244993"/>
            <a:ext cx="779065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1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Level 3</a:t>
            </a:r>
            <a:endParaRPr lang="sk-SK" sz="11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516644" y="3623595"/>
            <a:ext cx="1005840" cy="713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9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SZRF</a:t>
            </a:r>
          </a:p>
          <a:p>
            <a:pPr algn="ctr"/>
            <a:r>
              <a:rPr lang="sk-SK" sz="9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(Slovenský </a:t>
            </a:r>
            <a:r>
              <a:rPr lang="sk-SK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záručný a rozvojový </a:t>
            </a:r>
            <a:r>
              <a:rPr lang="sk-SK" sz="9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fond)</a:t>
            </a:r>
            <a:endParaRPr lang="sk-SK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19"/>
          <p:cNvSpPr/>
          <p:nvPr/>
        </p:nvSpPr>
        <p:spPr>
          <a:xfrm>
            <a:off x="7253643" y="3623595"/>
            <a:ext cx="1005840" cy="713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 dopravnej </a:t>
            </a:r>
            <a:r>
              <a:rPr lang="sk-SK" sz="9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infraštruktúry</a:t>
            </a:r>
            <a:endParaRPr lang="sk-SK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Rectangle 20"/>
          <p:cNvSpPr/>
          <p:nvPr/>
        </p:nvSpPr>
        <p:spPr>
          <a:xfrm>
            <a:off x="4561921" y="3623595"/>
            <a:ext cx="1005840" cy="713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 </a:t>
            </a:r>
            <a:r>
              <a:rPr lang="sk-SK" sz="9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energetickej efektívnosti</a:t>
            </a:r>
            <a:endParaRPr lang="sk-SK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Rectangle 21"/>
          <p:cNvSpPr/>
          <p:nvPr/>
        </p:nvSpPr>
        <p:spPr>
          <a:xfrm>
            <a:off x="5907782" y="3623595"/>
            <a:ext cx="1005840" cy="713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 odpadového </a:t>
            </a:r>
            <a:r>
              <a:rPr lang="sk-SK" sz="9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hospodárstva</a:t>
            </a:r>
            <a:endParaRPr lang="sk-SK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Rectangle 68"/>
          <p:cNvSpPr/>
          <p:nvPr/>
        </p:nvSpPr>
        <p:spPr>
          <a:xfrm>
            <a:off x="3216060" y="3623595"/>
            <a:ext cx="1005840" cy="713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 sociálnej ekonomiky</a:t>
            </a:r>
          </a:p>
        </p:txBody>
      </p:sp>
      <p:sp>
        <p:nvSpPr>
          <p:cNvPr id="55" name="Rectangle 36"/>
          <p:cNvSpPr/>
          <p:nvPr/>
        </p:nvSpPr>
        <p:spPr>
          <a:xfrm>
            <a:off x="1870199" y="3623595"/>
            <a:ext cx="1005840" cy="7132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 MSP</a:t>
            </a:r>
          </a:p>
        </p:txBody>
      </p:sp>
      <p:sp>
        <p:nvSpPr>
          <p:cNvPr id="57" name="Round Diagonal Corner Rectangle 8"/>
          <p:cNvSpPr/>
          <p:nvPr/>
        </p:nvSpPr>
        <p:spPr>
          <a:xfrm>
            <a:off x="4198402" y="1334306"/>
            <a:ext cx="1737360" cy="548640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k-SK" sz="1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Ministerstvo financií</a:t>
            </a:r>
          </a:p>
        </p:txBody>
      </p:sp>
    </p:spTree>
    <p:extLst>
      <p:ext uri="{BB962C8B-B14F-4D97-AF65-F5344CB8AC3E}">
        <p14:creationId xmlns:p14="http://schemas.microsoft.com/office/powerpoint/2010/main" val="3821057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/>
            </a:pPr>
            <a:r>
              <a:rPr lang="en-US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Invest</a:t>
            </a:r>
            <a:r>
              <a:rPr lang="sk-SK" sz="3200" dirty="0" err="1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ičné</a:t>
            </a:r>
            <a:r>
              <a:rPr lang="sk-SK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oblasti SIH</a:t>
            </a:r>
            <a:endParaRPr lang="en-US" sz="3200" dirty="0">
              <a:solidFill>
                <a:schemeClr val="accent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6990187"/>
              </p:ext>
            </p:extLst>
          </p:nvPr>
        </p:nvGraphicFramePr>
        <p:xfrm>
          <a:off x="654574" y="1314617"/>
          <a:ext cx="8620057" cy="46178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6312"/>
                <a:gridCol w="1909301"/>
                <a:gridCol w="886111"/>
                <a:gridCol w="886111"/>
                <a:gridCol w="886111"/>
                <a:gridCol w="886111"/>
              </a:tblGrid>
              <a:tr h="93701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500" b="1" i="0" dirty="0" smtClean="0">
                        <a:solidFill>
                          <a:schemeClr val="accent1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18288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0" i="0" baseline="0" noProof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   Alokácia z EŠIF</a:t>
                      </a:r>
                      <a:endParaRPr lang="en-US" sz="1600" b="0" i="0" baseline="0" noProof="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i="0" noProof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sz="1600" b="0" i="0" baseline="0" noProof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lang="en-GB" sz="1200" b="0" i="0" baseline="0" noProof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(</a:t>
                      </a:r>
                      <a:r>
                        <a:rPr lang="en-GB" sz="1200" b="0" i="0" baseline="0" noProof="0" dirty="0" err="1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EURm</a:t>
                      </a:r>
                      <a:r>
                        <a:rPr lang="en-GB" sz="1200" b="0" i="0" baseline="0" noProof="0" dirty="0" smtClean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)</a:t>
                      </a:r>
                      <a:endParaRPr lang="en-GB" sz="1600" b="0" i="0" noProof="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182880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i="0" cap="none" baseline="0" dirty="0" err="1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Ekvita</a:t>
                      </a:r>
                      <a:endParaRPr lang="en-US" sz="1400" b="0" i="0" cap="none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i="0" cap="none" baseline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Mezzanine</a:t>
                      </a:r>
                      <a:endParaRPr lang="en-US" sz="1400" b="0" i="0" cap="none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i="0" cap="none" baseline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Úvery</a:t>
                      </a:r>
                      <a:endParaRPr lang="en-US" sz="1400" b="0" i="0" cap="none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i="0" cap="none" baseline="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  <a:cs typeface="Arial" panose="020B0604020202020204" pitchFamily="34" charset="0"/>
                        </a:rPr>
                        <a:t>Záruky</a:t>
                      </a:r>
                      <a:endParaRPr lang="en-US" sz="1400" b="0" i="0" cap="none" baseline="0" dirty="0">
                        <a:solidFill>
                          <a:schemeClr val="accent2"/>
                        </a:solidFill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vert="vert270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3493">
                <a:tc>
                  <a:txBody>
                    <a:bodyPr/>
                    <a:lstStyle/>
                    <a:p>
                      <a:pPr marL="91440" marR="0" lvl="3" indent="0" algn="l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="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</a:rPr>
                        <a:t>Dopravná infraštruktúra</a:t>
                      </a:r>
                      <a:endParaRPr lang="en-US" sz="1600" b="0" dirty="0" smtClean="0">
                        <a:solidFill>
                          <a:schemeClr val="accent1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3493">
                <a:tc>
                  <a:txBody>
                    <a:bodyPr/>
                    <a:lstStyle/>
                    <a:p>
                      <a:pPr marL="91440" marR="0" lvl="3" indent="0" algn="l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="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Energetická</a:t>
                      </a:r>
                      <a:r>
                        <a:rPr lang="sk-SK" sz="1600" b="0" baseline="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efektívnosť</a:t>
                      </a:r>
                      <a:endParaRPr lang="en-US" sz="1600" b="0" dirty="0" smtClean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kern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kern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3493">
                <a:tc>
                  <a:txBody>
                    <a:bodyPr/>
                    <a:lstStyle/>
                    <a:p>
                      <a:pPr marL="91440" marR="0" lvl="3" indent="0" algn="l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="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Odpadové hospodárstvo</a:t>
                      </a:r>
                      <a:endParaRPr lang="en-US" sz="1600" b="0" dirty="0" smtClean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kern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3493">
                <a:tc>
                  <a:txBody>
                    <a:bodyPr/>
                    <a:lstStyle/>
                    <a:p>
                      <a:pPr marL="91440" marR="0" lvl="3" indent="0" algn="l" defTabSz="995363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Podpora MSP</a:t>
                      </a:r>
                      <a:endParaRPr lang="en-US" sz="1600" b="0" kern="1200" dirty="0" smtClean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kern="12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3493">
                <a:tc>
                  <a:txBody>
                    <a:bodyPr/>
                    <a:lstStyle/>
                    <a:p>
                      <a:pPr marL="91440" marR="0" lvl="3" indent="0" algn="l" defTabSz="995363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="0" kern="1200" dirty="0" smtClean="0">
                          <a:solidFill>
                            <a:schemeClr val="accent1"/>
                          </a:solidFill>
                          <a:latin typeface="Calibri" panose="020F05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Sociálna ekonomika</a:t>
                      </a:r>
                      <a:endParaRPr lang="en-US" sz="1600" b="0" kern="1200" dirty="0" smtClean="0">
                        <a:solidFill>
                          <a:schemeClr val="accent1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kern="12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r>
                        <a:rPr lang="en-US" sz="1200" dirty="0" smtClean="0">
                          <a:solidFill>
                            <a:schemeClr val="accent2"/>
                          </a:solidFill>
                          <a:latin typeface="Calibri" panose="020F0502020204030204" pitchFamily="34" charset="0"/>
                        </a:rPr>
                        <a:t>✔</a:t>
                      </a: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63412">
                <a:tc>
                  <a:txBody>
                    <a:bodyPr/>
                    <a:lstStyle/>
                    <a:p>
                      <a:pPr marL="1005840" marR="0" lvl="5" indent="0" algn="ctr" defTabSz="995363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b="1" kern="1200" dirty="0" smtClean="0">
                        <a:solidFill>
                          <a:srgbClr val="C00000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200" dirty="0" smtClean="0">
                        <a:solidFill>
                          <a:schemeClr val="accent2"/>
                        </a:solidFill>
                        <a:latin typeface="Calibri" panose="020F05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1056394603"/>
              </p:ext>
            </p:extLst>
          </p:nvPr>
        </p:nvGraphicFramePr>
        <p:xfrm>
          <a:off x="3838536" y="2217748"/>
          <a:ext cx="4937760" cy="64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val="2096478741"/>
              </p:ext>
            </p:extLst>
          </p:nvPr>
        </p:nvGraphicFramePr>
        <p:xfrm>
          <a:off x="3838536" y="2789039"/>
          <a:ext cx="4937760" cy="64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447375067"/>
              </p:ext>
            </p:extLst>
          </p:nvPr>
        </p:nvGraphicFramePr>
        <p:xfrm>
          <a:off x="3838536" y="3360330"/>
          <a:ext cx="4937760" cy="64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2034287836"/>
              </p:ext>
            </p:extLst>
          </p:nvPr>
        </p:nvGraphicFramePr>
        <p:xfrm>
          <a:off x="3838536" y="3931621"/>
          <a:ext cx="4937760" cy="64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757348623"/>
              </p:ext>
            </p:extLst>
          </p:nvPr>
        </p:nvGraphicFramePr>
        <p:xfrm>
          <a:off x="3838536" y="4502913"/>
          <a:ext cx="4937760" cy="64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9" name="Chart 18"/>
          <p:cNvGraphicFramePr/>
          <p:nvPr>
            <p:extLst>
              <p:ext uri="{D42A27DB-BD31-4B8C-83A1-F6EECF244321}">
                <p14:modId xmlns:p14="http://schemas.microsoft.com/office/powerpoint/2010/main" val="266226260"/>
              </p:ext>
            </p:extLst>
          </p:nvPr>
        </p:nvGraphicFramePr>
        <p:xfrm>
          <a:off x="3838793" y="5246685"/>
          <a:ext cx="4937760" cy="640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20" name="Picture 1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565" y="5348360"/>
            <a:ext cx="1097280" cy="43672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2642" y="597708"/>
            <a:ext cx="1189327" cy="473364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414245" y="2579350"/>
            <a:ext cx="5571508" cy="1586071"/>
          </a:xfrm>
          <a:prstGeom prst="ellipse">
            <a:avLst/>
          </a:prstGeom>
          <a:noFill/>
          <a:ln w="254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05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615212"/>
              </p:ext>
            </p:extLst>
          </p:nvPr>
        </p:nvGraphicFramePr>
        <p:xfrm>
          <a:off x="729117" y="1337521"/>
          <a:ext cx="8610315" cy="2782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0105"/>
                <a:gridCol w="2870105"/>
                <a:gridCol w="2870105"/>
              </a:tblGrid>
              <a:tr h="32215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i="0" kern="0" baseline="0" dirty="0" smtClean="0">
                          <a:solidFill>
                            <a:schemeClr val="accent1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Pod</a:t>
                      </a:r>
                      <a:r>
                        <a:rPr lang="en-GB" sz="1600" b="1" i="0" kern="0" dirty="0" smtClean="0">
                          <a:solidFill>
                            <a:schemeClr val="accent1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-f</a:t>
                      </a:r>
                      <a:r>
                        <a:rPr lang="sk-SK" sz="1600" b="1" i="0" kern="0" dirty="0" smtClean="0">
                          <a:solidFill>
                            <a:schemeClr val="accent1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o</a:t>
                      </a:r>
                      <a:r>
                        <a:rPr lang="en-GB" sz="1600" b="1" i="0" kern="0" dirty="0" err="1" smtClean="0">
                          <a:solidFill>
                            <a:schemeClr val="accent1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nd</a:t>
                      </a:r>
                      <a:endParaRPr lang="en-GB" sz="1600" b="1" i="0" kern="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i="0" kern="0" dirty="0" smtClean="0">
                          <a:solidFill>
                            <a:schemeClr val="accent1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Alokácia</a:t>
                      </a:r>
                      <a:endParaRPr lang="en-GB" sz="1600" b="1" i="0" kern="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b="1" i="0" kern="0" dirty="0" smtClean="0">
                          <a:solidFill>
                            <a:schemeClr val="accent1"/>
                          </a:solidFill>
                          <a:latin typeface="Calibri Light" panose="020F0302020204030204" pitchFamily="34" charset="0"/>
                          <a:cs typeface="Arial" panose="020B0604020202020204" pitchFamily="34" charset="0"/>
                        </a:rPr>
                        <a:t>Príklady investícií / produktov</a:t>
                      </a:r>
                      <a:endParaRPr lang="en-GB" sz="1600" b="1" i="0" kern="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b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55653">
                <a:tc>
                  <a:txBody>
                    <a:bodyPr/>
                    <a:lstStyle/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5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kern="1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9725" lvl="1" indent="-222250" algn="l" defTabSz="995363" rtl="0" eaLnBrk="0" fontAlgn="base" latinLnBrk="0" hangingPunct="0"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Projekty</a:t>
                      </a:r>
                      <a:r>
                        <a:rPr lang="sk-SK" sz="1600" kern="1200" baseline="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 na spracovávanie odpadu</a:t>
                      </a:r>
                      <a:endParaRPr lang="en-GB" sz="1600" kern="1200" dirty="0" smtClean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339725" lvl="1" indent="-222250" algn="l" defTabSz="995363" rtl="0" eaLnBrk="0" fontAlgn="base" latinLnBrk="0" hangingPunct="0">
                        <a:spcBef>
                          <a:spcPts val="0"/>
                        </a:spcBef>
                        <a:spcAft>
                          <a:spcPts val="120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>
                          <a:tab pos="2152650" algn="l"/>
                        </a:tabLst>
                        <a:defRPr/>
                      </a:pPr>
                      <a:endParaRPr lang="en-GB" sz="1600" kern="1200" dirty="0" smtClean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Pod-fondy SIH</a:t>
            </a:r>
            <a:r>
              <a:rPr lang="en-US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 </a:t>
            </a:r>
            <a:r>
              <a:rPr lang="sk-SK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– alokácia z OP KŽP</a:t>
            </a:r>
            <a:endParaRPr lang="en-US" sz="2000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2527" y="3291312"/>
            <a:ext cx="3197195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5" defTabSz="995363" eaLnBrk="0" fontAlgn="base" hangingPunct="0">
              <a:lnSpc>
                <a:spcPts val="1555"/>
              </a:lnSpc>
              <a:buClr>
                <a:srgbClr val="982020"/>
              </a:buClr>
              <a:buSzPct val="80000"/>
              <a:tabLst>
                <a:tab pos="2152650" algn="l"/>
              </a:tabLst>
              <a:defRPr/>
            </a:pPr>
            <a:r>
              <a:rPr lang="sk-SK" dirty="0" smtClean="0">
                <a:solidFill>
                  <a:srgbClr val="2A5E8D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Fond odpadového hospodárstva</a:t>
            </a:r>
            <a:endParaRPr lang="en-US" dirty="0">
              <a:solidFill>
                <a:srgbClr val="2A5E8D"/>
              </a:solidFill>
              <a:latin typeface="Calibri Light" panose="020F03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16" name="Chart 15"/>
          <p:cNvGraphicFramePr/>
          <p:nvPr>
            <p:extLst>
              <p:ext uri="{D42A27DB-BD31-4B8C-83A1-F6EECF244321}">
                <p14:modId xmlns:p14="http://schemas.microsoft.com/office/powerpoint/2010/main" val="439751813"/>
              </p:ext>
            </p:extLst>
          </p:nvPr>
        </p:nvGraphicFramePr>
        <p:xfrm>
          <a:off x="4113122" y="2248358"/>
          <a:ext cx="5943600" cy="109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12642" y="597708"/>
            <a:ext cx="1189327" cy="4733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413011" y="1371776"/>
            <a:ext cx="63452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i="1" kern="0" dirty="0" smtClean="0">
                <a:solidFill>
                  <a:schemeClr val="accent1"/>
                </a:solidFill>
                <a:cs typeface="Arial" panose="020B0604020202020204" pitchFamily="34" charset="0"/>
              </a:rPr>
              <a:t>EURm</a:t>
            </a:r>
            <a:endParaRPr lang="en-GB" sz="1100" i="1" kern="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7360876"/>
              </p:ext>
            </p:extLst>
          </p:nvPr>
        </p:nvGraphicFramePr>
        <p:xfrm>
          <a:off x="729117" y="4154205"/>
          <a:ext cx="8562534" cy="1902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4492"/>
                <a:gridCol w="2773864"/>
                <a:gridCol w="2854178"/>
              </a:tblGrid>
              <a:tr h="1902884">
                <a:tc>
                  <a:txBody>
                    <a:bodyPr/>
                    <a:lstStyle/>
                    <a:p>
                      <a:pPr marL="0" marR="0" lvl="6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6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6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6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0" marR="0" lvl="6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600" b="0" i="0" kern="1200" dirty="0" smtClean="0">
                        <a:solidFill>
                          <a:schemeClr val="accent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117475" marR="0" lvl="1" indent="0" algn="ctr" defTabSz="995363" rtl="0" eaLnBrk="0" fontAlgn="base" latinLnBrk="0" hangingPunct="0">
                        <a:lnSpc>
                          <a:spcPts val="1555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None/>
                        <a:tabLst>
                          <a:tab pos="2152650" algn="l"/>
                        </a:tabLst>
                        <a:defRPr/>
                      </a:pPr>
                      <a:endParaRPr lang="en-US" sz="1800" kern="1200" dirty="0" smtClean="0">
                        <a:solidFill>
                          <a:srgbClr val="C00000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339725" lvl="1" indent="-222250" defTabSz="995363" eaLnBrk="0" fontAlgn="base" hangingPunct="0">
                        <a:spcAft>
                          <a:spcPts val="60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Zvyšovanie energetickej efektívnosti verejných budov</a:t>
                      </a:r>
                      <a:endParaRPr lang="en-GB" sz="1600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  <a:p>
                      <a:pPr marL="339725" lvl="1" indent="-222250" defTabSz="995363" eaLnBrk="0" fontAlgn="base" hangingPunct="0">
                        <a:spcAft>
                          <a:spcPts val="600"/>
                        </a:spcAft>
                        <a:buClr>
                          <a:srgbClr val="982020"/>
                        </a:buClr>
                        <a:buSzPct val="80000"/>
                        <a:buFont typeface="Wingdings" panose="05000000000000000000" pitchFamily="2" charset="2"/>
                        <a:buChar char="§"/>
                        <a:tabLst>
                          <a:tab pos="2152650" algn="l"/>
                        </a:tabLst>
                        <a:defRPr/>
                      </a:pPr>
                      <a:r>
                        <a:rPr lang="sk-SK" sz="1600" baseline="0" dirty="0" smtClean="0">
                          <a:solidFill>
                            <a:schemeClr val="tx1"/>
                          </a:solidFill>
                          <a:latin typeface="Calibri Light" panose="020F0302020204030204" pitchFamily="34" charset="0"/>
                          <a:ea typeface="MS PGothic" panose="020B0600070205080204" pitchFamily="34" charset="-128"/>
                          <a:cs typeface="Arial" panose="020B0604020202020204" pitchFamily="34" charset="0"/>
                        </a:rPr>
                        <a:t>Implementácia opatrení z energetických auditov</a:t>
                      </a:r>
                      <a:endParaRPr lang="en-GB" sz="1600" baseline="0" dirty="0" smtClean="0">
                        <a:solidFill>
                          <a:schemeClr val="tx1"/>
                        </a:solidFill>
                        <a:latin typeface="Calibri Light" panose="020F0302020204030204" pitchFamily="34" charset="0"/>
                        <a:ea typeface="MS PGothic" panose="020B0600070205080204" pitchFamily="34" charset="-128"/>
                        <a:cs typeface="Arial" panose="020B0604020202020204" pitchFamily="34" charset="0"/>
                      </a:endParaRPr>
                    </a:p>
                  </a:txBody>
                  <a:tcPr marL="82935" marR="82935" marT="41468" marB="41468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r="17898"/>
          <a:stretch/>
        </p:blipFill>
        <p:spPr>
          <a:xfrm>
            <a:off x="755164" y="4445944"/>
            <a:ext cx="1802753" cy="941031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683323" y="5529955"/>
            <a:ext cx="3095602" cy="297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6" defTabSz="995363" eaLnBrk="0" fontAlgn="base" hangingPunct="0">
              <a:lnSpc>
                <a:spcPts val="1555"/>
              </a:lnSpc>
              <a:buClr>
                <a:srgbClr val="982020"/>
              </a:buClr>
              <a:buSzPct val="80000"/>
              <a:tabLst>
                <a:tab pos="2152650" algn="l"/>
              </a:tabLst>
              <a:defRPr/>
            </a:pPr>
            <a:r>
              <a:rPr lang="sk-SK" dirty="0" smtClean="0">
                <a:solidFill>
                  <a:srgbClr val="2A5E8D"/>
                </a:solidFill>
                <a:latin typeface="Calibri Light" panose="020F030202020403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Fond energetickej efektívnosti</a:t>
            </a:r>
            <a:endParaRPr lang="en-US" dirty="0">
              <a:solidFill>
                <a:srgbClr val="2A5E8D"/>
              </a:solidFill>
              <a:latin typeface="Calibri Light" panose="020F030202020403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val="3651954090"/>
              </p:ext>
            </p:extLst>
          </p:nvPr>
        </p:nvGraphicFramePr>
        <p:xfrm>
          <a:off x="4113122" y="4557007"/>
          <a:ext cx="5943600" cy="1097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164" y="1910066"/>
            <a:ext cx="1802753" cy="1099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762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k-SK" sz="3200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Aktivity súvisiace s implementáciou OP KŽP</a:t>
            </a:r>
            <a:endParaRPr lang="en-US" sz="1800" i="1" dirty="0">
              <a:solidFill>
                <a:schemeClr val="accent1"/>
              </a:solidFill>
              <a:latin typeface="Calibri Light" panose="020F0302020204030204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713606" y="4702420"/>
            <a:ext cx="411480" cy="1525213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sk-SK" sz="1600" b="1" cap="all" dirty="0" smtClean="0">
                <a:solidFill>
                  <a:prstClr val="white"/>
                </a:solidFill>
                <a:cs typeface="Arial" panose="020B0604020202020204" pitchFamily="34" charset="0"/>
              </a:rPr>
              <a:t>2017</a:t>
            </a:r>
            <a:endParaRPr lang="en-GB" sz="1600" b="1" cap="all" dirty="0" smtClean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3606" y="1211870"/>
            <a:ext cx="411480" cy="3466238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sk-SK" sz="1600" b="1" cap="all" dirty="0" smtClean="0">
                <a:solidFill>
                  <a:prstClr val="white"/>
                </a:solidFill>
                <a:cs typeface="Arial" panose="020B0604020202020204" pitchFamily="34" charset="0"/>
              </a:rPr>
              <a:t>2016</a:t>
            </a:r>
            <a:endParaRPr lang="en-GB" sz="1600" b="1" cap="all" dirty="0" smtClean="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37501" y="1364051"/>
            <a:ext cx="700349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Účinnosť Zmluvy o financovaní medzi MŽP SR, SZRB AM a SIH 12.5.2015</a:t>
            </a:r>
          </a:p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Zverejnenie výzvy 22.1.2016</a:t>
            </a:r>
            <a:endParaRPr lang="en-GB" sz="16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Prevod prvej </a:t>
            </a:r>
            <a:r>
              <a:rPr lang="sk-SK" sz="1600" dirty="0" err="1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tranže</a:t>
            </a: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 prostriedkov 9.3.2016 (SIEA 17.3.2016)</a:t>
            </a:r>
          </a:p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Navýšenie základného imania SIH 15.4.2016</a:t>
            </a:r>
          </a:p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Príprava výberu finančných sprostredkovateľov – priebežne</a:t>
            </a:r>
          </a:p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C00000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solidFill>
                  <a:prstClr val="black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Príprava finančných nástrojov a schém štátnej pomoci – priebežne</a:t>
            </a:r>
            <a:endParaRPr lang="en-GB" sz="1600" dirty="0">
              <a:solidFill>
                <a:prstClr val="black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125086" y="1215619"/>
            <a:ext cx="813815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125086" y="4702420"/>
            <a:ext cx="813815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1437501" y="5022006"/>
            <a:ext cx="7057922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ts val="600"/>
              </a:spcBef>
              <a:spcAft>
                <a:spcPts val="1800"/>
              </a:spcAft>
              <a:buClr>
                <a:srgbClr val="2A5E8D"/>
              </a:buClr>
              <a:buFont typeface="Wingdings" panose="05000000000000000000" pitchFamily="2" charset="2"/>
              <a:buChar char="§"/>
            </a:pPr>
            <a:r>
              <a:rPr lang="sk-SK" sz="1600" dirty="0" smtClean="0">
                <a:latin typeface="Calibri" panose="020F0502020204030204" pitchFamily="34" charset="0"/>
                <a:cs typeface="Arial" panose="020B0604020202020204" pitchFamily="34" charset="0"/>
              </a:rPr>
              <a:t>Implementácia finančných nástrojov zo strany vybraných finančných sprostredkovateľov</a:t>
            </a:r>
          </a:p>
          <a:p>
            <a:pPr marL="171450" indent="-171450">
              <a:spcBef>
                <a:spcPts val="600"/>
              </a:spcBef>
              <a:spcAft>
                <a:spcPts val="600"/>
              </a:spcAft>
              <a:buClr>
                <a:srgbClr val="2A5E8D"/>
              </a:buClr>
              <a:buFont typeface="Wingdings" panose="05000000000000000000" pitchFamily="2" charset="2"/>
              <a:buChar char="§"/>
            </a:pPr>
            <a:endParaRPr lang="en-GB" sz="1400" dirty="0" smtClean="0">
              <a:solidFill>
                <a:srgbClr val="2A5E8D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58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84815" y="3939807"/>
            <a:ext cx="6377036" cy="1292662"/>
          </a:xfrm>
          <a:prstGeom prst="rect">
            <a:avLst/>
          </a:prstGeom>
        </p:spPr>
        <p:txBody>
          <a:bodyPr wrap="square" numCol="1" anchor="ctr">
            <a:spAutoFit/>
          </a:bodyPr>
          <a:lstStyle/>
          <a:p>
            <a:pPr algn="ctr"/>
            <a:r>
              <a:rPr lang="sk-SK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Pavol Komzala</a:t>
            </a:r>
          </a:p>
          <a:p>
            <a:pPr algn="ctr"/>
            <a:r>
              <a:rPr lang="sk-SK" sz="1400" i="1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CRO/CFO</a:t>
            </a:r>
            <a:endParaRPr lang="en-US" sz="1400" i="1" dirty="0" smtClean="0">
              <a:solidFill>
                <a:schemeClr val="accent1"/>
              </a:solidFill>
              <a:latin typeface="Calibri Light" panose="020F03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sk-SK" sz="1400" i="1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Člen predstavenstva </a:t>
            </a:r>
          </a:p>
          <a:p>
            <a:pPr algn="ctr"/>
            <a:r>
              <a:rPr lang="sk-SK" sz="1400" i="1" dirty="0" err="1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pavol.komzala</a:t>
            </a:r>
            <a:r>
              <a:rPr lang="en-US" sz="1400" i="1" dirty="0" smtClean="0">
                <a:solidFill>
                  <a:schemeClr val="accent1"/>
                </a:solidFill>
                <a:latin typeface="Calibri Light" panose="020F0302020204030204" pitchFamily="34" charset="0"/>
                <a:cs typeface="Arial" panose="020B0604020202020204" pitchFamily="34" charset="0"/>
              </a:rPr>
              <a:t>@szrbam.sk</a:t>
            </a:r>
          </a:p>
          <a:p>
            <a:pPr algn="ctr"/>
            <a:endParaRPr lang="en-US" dirty="0" smtClean="0">
              <a:solidFill>
                <a:schemeClr val="accent1"/>
              </a:solidFill>
              <a:latin typeface="+mj-lt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237" y="3424237"/>
            <a:ext cx="9525" cy="952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0637" y="3576637"/>
            <a:ext cx="9525" cy="9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424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A5E8D"/>
      </a:accent1>
      <a:accent2>
        <a:srgbClr val="C00000"/>
      </a:accent2>
      <a:accent3>
        <a:srgbClr val="2A95E2"/>
      </a:accent3>
      <a:accent4>
        <a:srgbClr val="7F7F7F"/>
      </a:accent4>
      <a:accent5>
        <a:srgbClr val="000000"/>
      </a:accent5>
      <a:accent6>
        <a:srgbClr val="D4E9F9"/>
      </a:accent6>
      <a:hlink>
        <a:srgbClr val="BFBFBF"/>
      </a:hlink>
      <a:folHlink>
        <a:srgbClr val="9CCDF2"/>
      </a:folHlink>
    </a:clrScheme>
    <a:fontScheme name="Custom 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solidFill>
          <a:schemeClr val="bg1"/>
        </a:solidFill>
        <a:ln>
          <a:solidFill>
            <a:schemeClr val="accent1"/>
          </a:solidFill>
        </a:ln>
        <a:effectLst/>
        <a:extLst/>
      </a:spPr>
      <a:bodyPr wrap="square" lIns="81629" tIns="42447" rIns="81629" bIns="42447" anchor="ctr">
        <a:spAutoFit/>
      </a:bodyPr>
      <a:lstStyle>
        <a:defPPr algn="ctr" defTabSz="902794">
          <a:defRPr sz="1200" b="1" dirty="0" smtClean="0">
            <a:solidFill>
              <a:schemeClr val="accent1"/>
            </a:solidFill>
            <a:latin typeface="Arial" panose="020B0604020202020204" pitchFamily="34" charset="0"/>
            <a:cs typeface="Arial" panose="020B0604020202020204" pitchFamily="34" charset="0"/>
          </a:defRPr>
        </a:defPPr>
      </a:lstStyle>
      <a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Custom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A5E8D"/>
      </a:accent1>
      <a:accent2>
        <a:srgbClr val="C00000"/>
      </a:accent2>
      <a:accent3>
        <a:srgbClr val="2A95E2"/>
      </a:accent3>
      <a:accent4>
        <a:srgbClr val="7F7F7F"/>
      </a:accent4>
      <a:accent5>
        <a:srgbClr val="000000"/>
      </a:accent5>
      <a:accent6>
        <a:srgbClr val="D4E9F9"/>
      </a:accent6>
      <a:hlink>
        <a:srgbClr val="BFBFBF"/>
      </a:hlink>
      <a:folHlink>
        <a:srgbClr val="9CCDF2"/>
      </a:folHlink>
    </a:clrScheme>
    <a:fontScheme name="Custom 1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19434</TotalTime>
  <Words>289</Words>
  <Application>Microsoft Office PowerPoint</Application>
  <PresentationFormat>A4 Paper (210x297 mm)</PresentationFormat>
  <Paragraphs>96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MS PGothic</vt:lpstr>
      <vt:lpstr>Arial</vt:lpstr>
      <vt:lpstr>Arial Narrow</vt:lpstr>
      <vt:lpstr>Calibri</vt:lpstr>
      <vt:lpstr>Calibri Light</vt:lpstr>
      <vt:lpstr>Garamond</vt:lpstr>
      <vt:lpstr>Wingdings</vt:lpstr>
      <vt:lpstr>Office Theme</vt:lpstr>
      <vt:lpstr>3_Office Theme</vt:lpstr>
      <vt:lpstr>Implementácia finančných nástrojov  v Slovenskej republike</vt:lpstr>
      <vt:lpstr>Činnosť SZRB Asset Management</vt:lpstr>
      <vt:lpstr>Štruktúra</vt:lpstr>
      <vt:lpstr>Investičné oblasti SIH</vt:lpstr>
      <vt:lpstr>Pod-fondy SIH – alokácia z OP KŽP</vt:lpstr>
      <vt:lpstr>Aktivity súvisiace s implementáciou OP KŽP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Hana Sipkova</dc:creator>
  <cp:lastModifiedBy>Pavol Komzala</cp:lastModifiedBy>
  <cp:revision>5427</cp:revision>
  <cp:lastPrinted>2015-08-17T13:34:44Z</cp:lastPrinted>
  <dcterms:created xsi:type="dcterms:W3CDTF">2014-11-19T08:53:41Z</dcterms:created>
  <dcterms:modified xsi:type="dcterms:W3CDTF">2016-05-11T10:53:43Z</dcterms:modified>
  <cp:contentStatus/>
</cp:coreProperties>
</file>