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5" r:id="rId6"/>
    <p:sldId id="259" r:id="rId7"/>
    <p:sldId id="262" r:id="rId8"/>
  </p:sldIdLst>
  <p:sldSz cx="9144000" cy="6858000" type="screen4x3"/>
  <p:notesSz cx="6797675" cy="9926638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Upravte štýl predlohy podnadpisov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680D1-9229-4C74-A919-C54BB316D9DA}" type="datetimeFigureOut">
              <a:rPr lang="sk-SK" smtClean="0"/>
              <a:t>12. 5. 2016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14A5D-CC0A-4AB7-9004-06487808407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36375165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680D1-9229-4C74-A919-C54BB316D9DA}" type="datetimeFigureOut">
              <a:rPr lang="sk-SK" smtClean="0"/>
              <a:t>12. 5. 2016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14A5D-CC0A-4AB7-9004-06487808407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26057177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680D1-9229-4C74-A919-C54BB316D9DA}" type="datetimeFigureOut">
              <a:rPr lang="sk-SK" smtClean="0"/>
              <a:t>12. 5. 2016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14A5D-CC0A-4AB7-9004-06487808407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76781858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680D1-9229-4C74-A919-C54BB316D9DA}" type="datetimeFigureOut">
              <a:rPr lang="sk-SK" smtClean="0"/>
              <a:t>12. 5. 2016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14A5D-CC0A-4AB7-9004-06487808407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94534883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680D1-9229-4C74-A919-C54BB316D9DA}" type="datetimeFigureOut">
              <a:rPr lang="sk-SK" smtClean="0"/>
              <a:t>12. 5. 2016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14A5D-CC0A-4AB7-9004-06487808407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97723642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680D1-9229-4C74-A919-C54BB316D9DA}" type="datetimeFigureOut">
              <a:rPr lang="sk-SK" smtClean="0"/>
              <a:t>12. 5. 2016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14A5D-CC0A-4AB7-9004-06487808407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52943985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680D1-9229-4C74-A919-C54BB316D9DA}" type="datetimeFigureOut">
              <a:rPr lang="sk-SK" smtClean="0"/>
              <a:t>12. 5. 2016</a:t>
            </a:fld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14A5D-CC0A-4AB7-9004-06487808407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339263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680D1-9229-4C74-A919-C54BB316D9DA}" type="datetimeFigureOut">
              <a:rPr lang="sk-SK" smtClean="0"/>
              <a:t>12. 5. 2016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14A5D-CC0A-4AB7-9004-06487808407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19113596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680D1-9229-4C74-A919-C54BB316D9DA}" type="datetimeFigureOut">
              <a:rPr lang="sk-SK" smtClean="0"/>
              <a:t>12. 5. 2016</a:t>
            </a:fld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14A5D-CC0A-4AB7-9004-06487808407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78749163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680D1-9229-4C74-A919-C54BB316D9DA}" type="datetimeFigureOut">
              <a:rPr lang="sk-SK" smtClean="0"/>
              <a:t>12. 5. 2016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14A5D-CC0A-4AB7-9004-06487808407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51097211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D680D1-9229-4C74-A919-C54BB316D9DA}" type="datetimeFigureOut">
              <a:rPr lang="sk-SK" smtClean="0"/>
              <a:t>12. 5. 2016</a:t>
            </a:fld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814A5D-CC0A-4AB7-9004-06487808407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08623173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39000">
              <a:schemeClr val="accent1">
                <a:tint val="44500"/>
                <a:satMod val="160000"/>
                <a:lumMod val="35000"/>
                <a:lumOff val="65000"/>
                <a:alpha val="45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D680D1-9229-4C74-A919-C54BB316D9DA}" type="datetimeFigureOut">
              <a:rPr lang="sk-SK" smtClean="0"/>
              <a:t>12. 5. 2016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14A5D-CC0A-4AB7-9004-064878084073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05479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802631"/>
          </a:xfrm>
        </p:spPr>
        <p:txBody>
          <a:bodyPr>
            <a:noAutofit/>
          </a:bodyPr>
          <a:lstStyle/>
          <a:p>
            <a:r>
              <a:rPr lang="sk-SK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/>
            </a:r>
            <a:br>
              <a:rPr lang="sk-SK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sk-SK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Aktuálny </a:t>
            </a:r>
            <a:r>
              <a:rPr lang="sk-SK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stav plnenia všeobecných EAK</a:t>
            </a:r>
            <a:br>
              <a:rPr lang="sk-SK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endParaRPr lang="sk-SK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5373216"/>
            <a:ext cx="6400800" cy="265584"/>
          </a:xfrm>
        </p:spPr>
        <p:txBody>
          <a:bodyPr>
            <a:noAutofit/>
          </a:bodyPr>
          <a:lstStyle/>
          <a:p>
            <a:pPr>
              <a:spcBef>
                <a:spcPct val="0"/>
              </a:spcBef>
            </a:pPr>
            <a:r>
              <a:rPr lang="sk-SK" sz="16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+mj-cs"/>
              </a:rPr>
              <a:t>Stav plnenia </a:t>
            </a:r>
            <a:r>
              <a:rPr lang="sk-SK" sz="16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+mj-ea"/>
                <a:cs typeface="+mj-cs"/>
              </a:rPr>
              <a:t>- apríl 2016</a:t>
            </a:r>
            <a:endParaRPr lang="sk-SK" sz="16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1027" name="Picture 3" descr="C:\CKO\ex ante kondicionality\Akčný plán  ex ante kond\prezentácia\logo-ck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050588"/>
            <a:ext cx="864096" cy="5905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 descr="C:\CKO\ex ante kondicionality\Akčný plán  ex ante kond\prezentácia\logo ck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55"/>
            <a:ext cx="9144000" cy="105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858250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276350"/>
            <a:ext cx="8229600" cy="568474"/>
          </a:xfrm>
        </p:spPr>
        <p:txBody>
          <a:bodyPr>
            <a:noAutofit/>
          </a:bodyPr>
          <a:lstStyle/>
          <a:p>
            <a:r>
              <a:rPr lang="sk-SK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Vyhodnotenie všeobecných EAK</a:t>
            </a:r>
            <a:endParaRPr lang="sk-SK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7" name="Picture 3" descr="C:\CKO\ex ante kondicionality\Akčný plán  ex ante kond\prezentácia\logo ck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5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BlokTextu 3"/>
          <p:cNvSpPr txBox="1"/>
          <p:nvPr/>
        </p:nvSpPr>
        <p:spPr>
          <a:xfrm>
            <a:off x="628318" y="5912088"/>
            <a:ext cx="2736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1200" dirty="0" smtClean="0"/>
              <a:t>NÚ – splnené na národnej úrovni </a:t>
            </a:r>
            <a:endParaRPr lang="sk-SK" sz="1200" dirty="0"/>
          </a:p>
        </p:txBody>
      </p:sp>
      <p:graphicFrame>
        <p:nvGraphicFramePr>
          <p:cNvPr id="3" name="Tabuľ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4550166"/>
              </p:ext>
            </p:extLst>
          </p:nvPr>
        </p:nvGraphicFramePr>
        <p:xfrm>
          <a:off x="589850" y="1916833"/>
          <a:ext cx="8446645" cy="40270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9218"/>
                <a:gridCol w="1302076"/>
                <a:gridCol w="1304952"/>
                <a:gridCol w="1440160"/>
                <a:gridCol w="2160239"/>
              </a:tblGrid>
              <a:tr h="904137">
                <a:tc>
                  <a:txBody>
                    <a:bodyPr/>
                    <a:lstStyle/>
                    <a:p>
                      <a:r>
                        <a:rPr lang="sk-SK" dirty="0" smtClean="0"/>
                        <a:t>EAK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Stav plnenia EAK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Počet</a:t>
                      </a:r>
                      <a:r>
                        <a:rPr lang="sk-SK" baseline="0" dirty="0" smtClean="0"/>
                        <a:t> splnených kritérií 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Počet nesplnených kritérií 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Gestor</a:t>
                      </a:r>
                      <a:endParaRPr lang="sk-SK" dirty="0"/>
                    </a:p>
                  </a:txBody>
                  <a:tcPr/>
                </a:tc>
              </a:tr>
              <a:tr h="392846">
                <a:tc>
                  <a:txBody>
                    <a:bodyPr/>
                    <a:lstStyle/>
                    <a:p>
                      <a:r>
                        <a:rPr lang="sk-SK" dirty="0" smtClean="0"/>
                        <a:t>Nediskriminácia 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čiastočne 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1 (NÚ)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1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err="1" smtClean="0"/>
                        <a:t>MPSVaR</a:t>
                      </a:r>
                      <a:r>
                        <a:rPr lang="sk-SK" dirty="0" smtClean="0"/>
                        <a:t> SR </a:t>
                      </a:r>
                      <a:endParaRPr lang="sk-SK" dirty="0"/>
                    </a:p>
                  </a:txBody>
                  <a:tcPr/>
                </a:tc>
              </a:tr>
              <a:tr h="387893">
                <a:tc>
                  <a:txBody>
                    <a:bodyPr/>
                    <a:lstStyle/>
                    <a:p>
                      <a:r>
                        <a:rPr lang="sk-SK" dirty="0" smtClean="0"/>
                        <a:t>Rodová rovnosť 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dirty="0" smtClean="0"/>
                        <a:t>čiastočne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dirty="0" smtClean="0"/>
                        <a:t>1 (NÚ)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1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dirty="0" err="1" smtClean="0"/>
                        <a:t>MPSVaR</a:t>
                      </a:r>
                      <a:r>
                        <a:rPr lang="sk-SK" dirty="0" smtClean="0"/>
                        <a:t> SR</a:t>
                      </a:r>
                      <a:endParaRPr lang="sk-SK" dirty="0"/>
                    </a:p>
                  </a:txBody>
                  <a:tcPr/>
                </a:tc>
              </a:tr>
              <a:tr h="632896">
                <a:tc>
                  <a:txBody>
                    <a:bodyPr/>
                    <a:lstStyle/>
                    <a:p>
                      <a:r>
                        <a:rPr lang="sk-SK" dirty="0" smtClean="0"/>
                        <a:t>Zdravotné postihnutie</a:t>
                      </a:r>
                      <a:r>
                        <a:rPr lang="sk-SK" baseline="0" dirty="0" smtClean="0"/>
                        <a:t> 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dirty="0" smtClean="0"/>
                        <a:t>čiastočne </a:t>
                      </a:r>
                    </a:p>
                    <a:p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dirty="0" smtClean="0"/>
                        <a:t>2 (NÚ)</a:t>
                      </a:r>
                    </a:p>
                    <a:p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1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dirty="0" err="1" smtClean="0"/>
                        <a:t>MPSVaR</a:t>
                      </a:r>
                      <a:r>
                        <a:rPr lang="sk-SK" dirty="0" smtClean="0"/>
                        <a:t> SR</a:t>
                      </a:r>
                      <a:endParaRPr lang="sk-SK" dirty="0"/>
                    </a:p>
                  </a:txBody>
                  <a:tcPr/>
                </a:tc>
              </a:tr>
              <a:tr h="411690">
                <a:tc>
                  <a:txBody>
                    <a:bodyPr/>
                    <a:lstStyle/>
                    <a:p>
                      <a:r>
                        <a:rPr lang="sk-SK" dirty="0" smtClean="0"/>
                        <a:t>Verejné obstarávanie 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dirty="0" smtClean="0"/>
                        <a:t>čiastočne 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1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3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ÚVO, ÚV SR , MV SR </a:t>
                      </a:r>
                      <a:endParaRPr lang="sk-SK" dirty="0"/>
                    </a:p>
                  </a:txBody>
                  <a:tcPr/>
                </a:tc>
              </a:tr>
              <a:tr h="632896">
                <a:tc>
                  <a:txBody>
                    <a:bodyPr/>
                    <a:lstStyle/>
                    <a:p>
                      <a:r>
                        <a:rPr lang="sk-SK" dirty="0" smtClean="0"/>
                        <a:t>Štátna pomoc</a:t>
                      </a:r>
                      <a:r>
                        <a:rPr lang="sk-SK" baseline="0" dirty="0" smtClean="0"/>
                        <a:t> 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čiastočne 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1 </a:t>
                      </a:r>
                    </a:p>
                    <a:p>
                      <a:r>
                        <a:rPr lang="sk-SK" dirty="0" smtClean="0"/>
                        <a:t>1 (NÚ)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1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MF SR </a:t>
                      </a:r>
                      <a:br>
                        <a:rPr lang="sk-SK" dirty="0" smtClean="0"/>
                      </a:br>
                      <a:r>
                        <a:rPr lang="sk-SK" dirty="0" smtClean="0"/>
                        <a:t>ÚOŠS</a:t>
                      </a:r>
                      <a:endParaRPr lang="sk-SK" dirty="0"/>
                    </a:p>
                  </a:txBody>
                  <a:tcPr/>
                </a:tc>
              </a:tr>
              <a:tr h="632896">
                <a:tc>
                  <a:txBody>
                    <a:bodyPr/>
                    <a:lstStyle/>
                    <a:p>
                      <a:r>
                        <a:rPr lang="sk-SK" dirty="0" smtClean="0"/>
                        <a:t>EIA/SEA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dirty="0" smtClean="0"/>
                        <a:t>áno (NÚ)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2</a:t>
                      </a:r>
                    </a:p>
                    <a:p>
                      <a:r>
                        <a:rPr lang="sk-SK" dirty="0" smtClean="0"/>
                        <a:t>1 (NÚ)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0</a:t>
                      </a:r>
                      <a:endParaRPr lang="sk-SK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k-SK" dirty="0" smtClean="0"/>
                        <a:t>MŽP SR, CKO, RO </a:t>
                      </a:r>
                      <a:endParaRPr lang="sk-SK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024552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276350"/>
            <a:ext cx="8229600" cy="712490"/>
          </a:xfrm>
        </p:spPr>
        <p:txBody>
          <a:bodyPr>
            <a:noAutofit/>
          </a:bodyPr>
          <a:lstStyle/>
          <a:p>
            <a:r>
              <a:rPr lang="sk-SK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Splnené kritériá </a:t>
            </a:r>
            <a:r>
              <a:rPr lang="sk-SK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všeobecných EAK Nediskriminácia, </a:t>
            </a:r>
            <a:r>
              <a:rPr lang="sk-SK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/>
            </a:r>
            <a:br>
              <a:rPr lang="sk-SK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sk-SK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Rodová </a:t>
            </a:r>
            <a:r>
              <a:rPr lang="sk-SK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rovnosť, Zdravotné </a:t>
            </a:r>
            <a:r>
              <a:rPr lang="sk-SK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postihnutie (NÚ)  </a:t>
            </a:r>
            <a:endParaRPr lang="sk-SK" sz="2400" b="1" dirty="0">
              <a:solidFill>
                <a:srgbClr val="00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pic>
        <p:nvPicPr>
          <p:cNvPr id="6" name="Picture 3" descr="C:\CKO\ex ante kondicionality\Akčný plán  ex ante kond\prezentácia\logo ck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5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ástupný symbol obsahu 6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/>
          <a:lstStyle/>
          <a:p>
            <a:r>
              <a:rPr lang="sk-SK" dirty="0"/>
              <a:t>Opatrenia na zabezpečenie odbornej prípravy  </a:t>
            </a:r>
            <a:r>
              <a:rPr lang="sk-SK" dirty="0" smtClean="0"/>
              <a:t>zamestnancov (EAK 1-3) </a:t>
            </a:r>
          </a:p>
          <a:p>
            <a:r>
              <a:rPr lang="sk-SK" dirty="0"/>
              <a:t>Opatrenia na zabezpečenie sledovania vykonávania článku 9 Dohovoru </a:t>
            </a:r>
            <a:r>
              <a:rPr lang="sk-SK" dirty="0" smtClean="0"/>
              <a:t>OSN (EAK 3)</a:t>
            </a:r>
            <a:endParaRPr lang="sk-SK" dirty="0"/>
          </a:p>
          <a:p>
            <a:endParaRPr lang="sk-SK" dirty="0"/>
          </a:p>
        </p:txBody>
      </p:sp>
      <p:sp>
        <p:nvSpPr>
          <p:cNvPr id="8" name="Obdĺžnik 7"/>
          <p:cNvSpPr/>
          <p:nvPr/>
        </p:nvSpPr>
        <p:spPr>
          <a:xfrm>
            <a:off x="683568" y="5676363"/>
            <a:ext cx="28099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k-SK" dirty="0" smtClean="0"/>
              <a:t>splnené </a:t>
            </a:r>
            <a:r>
              <a:rPr lang="sk-SK" dirty="0"/>
              <a:t>na národnej úrovni </a:t>
            </a:r>
          </a:p>
        </p:txBody>
      </p:sp>
    </p:spTree>
    <p:extLst>
      <p:ext uri="{BB962C8B-B14F-4D97-AF65-F5344CB8AC3E}">
        <p14:creationId xmlns:p14="http://schemas.microsoft.com/office/powerpoint/2010/main" val="308042264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276350"/>
            <a:ext cx="8229600" cy="712490"/>
          </a:xfrm>
        </p:spPr>
        <p:txBody>
          <a:bodyPr>
            <a:noAutofit/>
          </a:bodyPr>
          <a:lstStyle/>
          <a:p>
            <a:r>
              <a:rPr lang="sk-SK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Nesplnené </a:t>
            </a:r>
            <a:r>
              <a:rPr lang="sk-SK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kritérium </a:t>
            </a:r>
            <a:r>
              <a:rPr lang="sk-SK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všeobecných EAK Nediskriminácia, </a:t>
            </a:r>
            <a:r>
              <a:rPr lang="sk-SK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/>
            </a:r>
            <a:br>
              <a:rPr lang="sk-SK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</a:br>
            <a:r>
              <a:rPr lang="sk-SK" sz="24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Rodová </a:t>
            </a:r>
            <a:r>
              <a:rPr lang="sk-SK" sz="24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rovnosť, Zdravotné postihnutie </a:t>
            </a:r>
          </a:p>
        </p:txBody>
      </p:sp>
      <p:pic>
        <p:nvPicPr>
          <p:cNvPr id="6" name="Picture 3" descr="C:\CKO\ex ante kondicionality\Akčný plán  ex ante kond\prezentácia\logo ck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5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ástupný symbol obsahu 6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561259"/>
          </a:xfrm>
        </p:spPr>
        <p:txBody>
          <a:bodyPr/>
          <a:lstStyle/>
          <a:p>
            <a:r>
              <a:rPr lang="sk-SK" sz="2000" dirty="0"/>
              <a:t>Opatrenia na </a:t>
            </a:r>
            <a:r>
              <a:rPr lang="sk-SK" sz="2000" dirty="0" smtClean="0"/>
              <a:t>zapojenie orgánov zodpovedných za podporu rovnakého zaobchádzania so všetkými osobami, rodovej rovnosti a orgánov, ktoré </a:t>
            </a:r>
            <a:br>
              <a:rPr lang="sk-SK" sz="2000" dirty="0" smtClean="0"/>
            </a:br>
            <a:r>
              <a:rPr lang="sk-SK" sz="2000" dirty="0" smtClean="0"/>
              <a:t>sú zodpovedné za ochranu práv osôb so zdravotným postihnutím alebo organizácií zastupujúcich takéto osoby počas prípravy a vykonávania programov   </a:t>
            </a:r>
          </a:p>
          <a:p>
            <a:endParaRPr lang="sk-SK" sz="2000" dirty="0"/>
          </a:p>
          <a:p>
            <a:pPr marL="0" indent="0">
              <a:buNone/>
            </a:pPr>
            <a:r>
              <a:rPr lang="sk-SK" sz="2000" dirty="0">
                <a:solidFill>
                  <a:srgbClr val="FF0000"/>
                </a:solidFill>
              </a:rPr>
              <a:t> </a:t>
            </a:r>
            <a:r>
              <a:rPr lang="sk-SK" sz="2000" dirty="0" smtClean="0">
                <a:solidFill>
                  <a:srgbClr val="FF0000"/>
                </a:solidFill>
              </a:rPr>
              <a:t>     </a:t>
            </a:r>
            <a:r>
              <a:rPr lang="sk-SK" sz="2000" b="1" dirty="0" smtClean="0">
                <a:solidFill>
                  <a:srgbClr val="FF0000"/>
                </a:solidFill>
              </a:rPr>
              <a:t>Termín splnenia:  30. 06. 2016 </a:t>
            </a:r>
          </a:p>
          <a:p>
            <a:pPr marL="0" indent="0">
              <a:buNone/>
            </a:pP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402388428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CKO\ex ante kondicionality\Akčný plán  ex ante kond\prezentácia\logo ck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5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Nadpis 1"/>
          <p:cNvSpPr>
            <a:spLocks noGrp="1"/>
          </p:cNvSpPr>
          <p:nvPr>
            <p:ph type="title"/>
          </p:nvPr>
        </p:nvSpPr>
        <p:spPr>
          <a:xfrm>
            <a:off x="-155369" y="908720"/>
            <a:ext cx="9068560" cy="916872"/>
          </a:xfrm>
        </p:spPr>
        <p:txBody>
          <a:bodyPr>
            <a:normAutofit/>
          </a:bodyPr>
          <a:lstStyle/>
          <a:p>
            <a:r>
              <a:rPr lang="sk-SK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Stav plnenia kritérií </a:t>
            </a:r>
            <a:r>
              <a:rPr lang="sk-SK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EAK Verejné obstarávanie </a:t>
            </a:r>
            <a:endParaRPr lang="sk-SK" sz="3200" dirty="0"/>
          </a:p>
        </p:txBody>
      </p:sp>
      <p:sp>
        <p:nvSpPr>
          <p:cNvPr id="10" name="Zástupný symbol obsahu 2"/>
          <p:cNvSpPr txBox="1">
            <a:spLocks/>
          </p:cNvSpPr>
          <p:nvPr/>
        </p:nvSpPr>
        <p:spPr>
          <a:xfrm>
            <a:off x="93683" y="1916832"/>
            <a:ext cx="8640960" cy="424847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sk-SK" sz="2400" b="1" dirty="0" smtClean="0">
                <a:solidFill>
                  <a:srgbClr val="00B050"/>
                </a:solidFill>
              </a:rPr>
              <a:t>     Splnené kritérium</a:t>
            </a:r>
          </a:p>
          <a:p>
            <a:pPr>
              <a:defRPr/>
            </a:pPr>
            <a:r>
              <a:rPr lang="sk-SK" sz="1800" b="1" dirty="0" smtClean="0">
                <a:solidFill>
                  <a:srgbClr val="00B050"/>
                </a:solidFill>
              </a:rPr>
              <a:t>Opatrenia, ktorými sa zabezpečia transparentné postupy prideľovania zákaziek 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sk-SK" sz="2400" b="1" dirty="0" smtClean="0">
              <a:solidFill>
                <a:srgbClr val="FF0000"/>
              </a:solidFill>
            </a:endParaRPr>
          </a:p>
          <a:p>
            <a:pPr marL="0" indent="0">
              <a:buFont typeface="Arial" panose="020B0604020202020204" pitchFamily="34" charset="0"/>
              <a:buNone/>
              <a:defRPr/>
            </a:pPr>
            <a:r>
              <a:rPr lang="sk-SK" sz="2400" b="1" dirty="0" smtClean="0">
                <a:solidFill>
                  <a:srgbClr val="FF0000"/>
                </a:solidFill>
              </a:rPr>
              <a:t>     Nesplnené kritériá </a:t>
            </a:r>
            <a:endParaRPr lang="sk-SK" sz="1800" b="1" dirty="0" smtClean="0">
              <a:solidFill>
                <a:srgbClr val="FF0000"/>
              </a:solidFill>
            </a:endParaRPr>
          </a:p>
          <a:p>
            <a:r>
              <a:rPr lang="sk-SK" sz="1800" b="1" dirty="0" smtClean="0">
                <a:solidFill>
                  <a:srgbClr val="FF0000"/>
                </a:solidFill>
              </a:rPr>
              <a:t>Opatrenia na zabezpečenie odbornej prípravy a informovanie zamestnancov zapojených do vykonávania </a:t>
            </a:r>
            <a:r>
              <a:rPr lang="sk-SK" sz="1800" b="1" dirty="0">
                <a:solidFill>
                  <a:srgbClr val="FF0000"/>
                </a:solidFill>
              </a:rPr>
              <a:t>EŠIF </a:t>
            </a:r>
            <a:r>
              <a:rPr lang="sk-SK" sz="1800" b="1" dirty="0" smtClean="0">
                <a:solidFill>
                  <a:srgbClr val="FF0000"/>
                </a:solidFill>
              </a:rPr>
              <a:t>  Termín </a:t>
            </a:r>
            <a:r>
              <a:rPr lang="sk-SK" sz="1800" b="1" dirty="0">
                <a:solidFill>
                  <a:srgbClr val="FF0000"/>
                </a:solidFill>
              </a:rPr>
              <a:t>splnenia:  30. </a:t>
            </a:r>
            <a:r>
              <a:rPr lang="sk-SK" sz="1800" b="1" dirty="0" smtClean="0">
                <a:solidFill>
                  <a:srgbClr val="FF0000"/>
                </a:solidFill>
              </a:rPr>
              <a:t>09. </a:t>
            </a:r>
            <a:r>
              <a:rPr lang="sk-SK" sz="1800" b="1" dirty="0">
                <a:solidFill>
                  <a:srgbClr val="FF0000"/>
                </a:solidFill>
              </a:rPr>
              <a:t>2016 </a:t>
            </a:r>
            <a:endParaRPr lang="sk-SK" sz="1800" b="1" dirty="0" smtClean="0">
              <a:solidFill>
                <a:srgbClr val="FF0000"/>
              </a:solidFill>
            </a:endParaRPr>
          </a:p>
          <a:p>
            <a:pPr marL="0" indent="0">
              <a:buNone/>
              <a:defRPr/>
            </a:pPr>
            <a:endParaRPr lang="sk-SK" sz="1800" b="1" dirty="0" smtClean="0">
              <a:solidFill>
                <a:srgbClr val="FF0000"/>
              </a:solidFill>
            </a:endParaRPr>
          </a:p>
          <a:p>
            <a:pPr>
              <a:defRPr/>
            </a:pPr>
            <a:r>
              <a:rPr lang="sk-SK" sz="1800" b="1" dirty="0" smtClean="0">
                <a:solidFill>
                  <a:srgbClr val="FF0000"/>
                </a:solidFill>
              </a:rPr>
              <a:t>Opatrenia na účinné uplatňovanie pravidiel Únie o verejnom obstarávaní prostredníctvom primeraných </a:t>
            </a:r>
            <a:r>
              <a:rPr lang="sk-SK" sz="1800" b="1" dirty="0">
                <a:solidFill>
                  <a:srgbClr val="FF0000"/>
                </a:solidFill>
              </a:rPr>
              <a:t>mechanizmov    Termín splnenia:  30. 09. 2016 </a:t>
            </a:r>
          </a:p>
          <a:p>
            <a:pPr>
              <a:defRPr/>
            </a:pPr>
            <a:endParaRPr lang="sk-SK" sz="1800" b="1" dirty="0" smtClean="0">
              <a:solidFill>
                <a:srgbClr val="FF0000"/>
              </a:solidFill>
            </a:endParaRPr>
          </a:p>
          <a:p>
            <a:pPr>
              <a:defRPr/>
            </a:pPr>
            <a:r>
              <a:rPr lang="sk-SK" sz="1800" b="1" dirty="0" smtClean="0">
                <a:solidFill>
                  <a:srgbClr val="FF0000"/>
                </a:solidFill>
              </a:rPr>
              <a:t>Opatrenia </a:t>
            </a:r>
            <a:r>
              <a:rPr lang="sk-SK" sz="1800" b="1" dirty="0" smtClean="0">
                <a:solidFill>
                  <a:srgbClr val="FF0000"/>
                </a:solidFill>
              </a:rPr>
              <a:t>na zabezpečenie administratívnej kapacity na vykonávanie a uplatňovanie pravidiel Únie o verejnom </a:t>
            </a:r>
            <a:r>
              <a:rPr lang="sk-SK" sz="1800" b="1" dirty="0">
                <a:solidFill>
                  <a:srgbClr val="FF0000"/>
                </a:solidFill>
              </a:rPr>
              <a:t>obstarávaní  </a:t>
            </a:r>
            <a:r>
              <a:rPr lang="sk-SK" sz="1800" b="1" dirty="0" smtClean="0">
                <a:solidFill>
                  <a:srgbClr val="FF0000"/>
                </a:solidFill>
              </a:rPr>
              <a:t>  Termín </a:t>
            </a:r>
            <a:r>
              <a:rPr lang="sk-SK" sz="1800" b="1" dirty="0">
                <a:solidFill>
                  <a:srgbClr val="FF0000"/>
                </a:solidFill>
              </a:rPr>
              <a:t>splnenia:  30. 09. 2016 </a:t>
            </a:r>
          </a:p>
          <a:p>
            <a:pPr>
              <a:defRPr/>
            </a:pPr>
            <a:endParaRPr lang="sk-SK" sz="1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467783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276350"/>
            <a:ext cx="8229600" cy="568474"/>
          </a:xfrm>
        </p:spPr>
        <p:txBody>
          <a:bodyPr>
            <a:noAutofit/>
          </a:bodyPr>
          <a:lstStyle/>
          <a:p>
            <a:r>
              <a:rPr lang="sk-SK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Stav plnenia kritérií </a:t>
            </a:r>
            <a:r>
              <a:rPr lang="sk-SK" sz="3200" b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EAK </a:t>
            </a:r>
            <a:r>
              <a:rPr lang="sk-SK" sz="3200" b="1" dirty="0">
                <a:solidFill>
                  <a:srgbClr val="00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Štátna pomoc 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24847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sk-SK" sz="2400" b="1" dirty="0" smtClean="0">
                <a:solidFill>
                  <a:srgbClr val="00B050"/>
                </a:solidFill>
              </a:rPr>
              <a:t>     Splnené kritériá</a:t>
            </a:r>
            <a:br>
              <a:rPr lang="sk-SK" sz="2400" b="1" dirty="0" smtClean="0">
                <a:solidFill>
                  <a:srgbClr val="00B050"/>
                </a:solidFill>
              </a:rPr>
            </a:br>
            <a:endParaRPr lang="sk-SK" sz="2400" b="1" dirty="0" smtClean="0">
              <a:solidFill>
                <a:srgbClr val="00B050"/>
              </a:solidFill>
            </a:endParaRPr>
          </a:p>
          <a:p>
            <a:pPr>
              <a:defRPr/>
            </a:pPr>
            <a:r>
              <a:rPr lang="sk-SK" sz="1900" b="1" dirty="0">
                <a:solidFill>
                  <a:srgbClr val="00B050"/>
                </a:solidFill>
              </a:rPr>
              <a:t>Opatrenia na zabezpečenie odbornej prípravy a informovania zamestnancov zapojených do vykonávania </a:t>
            </a:r>
            <a:r>
              <a:rPr lang="sk-SK" sz="1900" b="1" dirty="0" smtClean="0">
                <a:solidFill>
                  <a:srgbClr val="00B050"/>
                </a:solidFill>
              </a:rPr>
              <a:t>EŠIF</a:t>
            </a:r>
            <a:endParaRPr lang="sk-SK" sz="1900" b="1" dirty="0">
              <a:solidFill>
                <a:srgbClr val="00B050"/>
              </a:solidFill>
            </a:endParaRPr>
          </a:p>
          <a:p>
            <a:pPr marL="0" indent="0">
              <a:buNone/>
              <a:defRPr/>
            </a:pPr>
            <a:endParaRPr lang="sk-SK" sz="1900" b="1" dirty="0" smtClean="0">
              <a:solidFill>
                <a:srgbClr val="00B050"/>
              </a:solidFill>
            </a:endParaRPr>
          </a:p>
          <a:p>
            <a:pPr>
              <a:spcBef>
                <a:spcPts val="0"/>
              </a:spcBef>
              <a:defRPr/>
            </a:pPr>
            <a:r>
              <a:rPr lang="sk-SK" sz="1900" b="1" dirty="0" smtClean="0">
                <a:solidFill>
                  <a:srgbClr val="00B050"/>
                </a:solidFill>
              </a:rPr>
              <a:t>Opatrenia </a:t>
            </a:r>
            <a:r>
              <a:rPr lang="sk-SK" sz="1900" b="1" dirty="0">
                <a:solidFill>
                  <a:srgbClr val="00B050"/>
                </a:solidFill>
              </a:rPr>
              <a:t>na zabezpečenie účinného uplatňovania pravidiel Únie o štátnej </a:t>
            </a:r>
            <a:r>
              <a:rPr lang="sk-SK" sz="1900" b="1" dirty="0" smtClean="0">
                <a:solidFill>
                  <a:srgbClr val="00B050"/>
                </a:solidFill>
              </a:rPr>
              <a:t>pomoci  (NÚ)</a:t>
            </a:r>
            <a:endParaRPr lang="sk-SK" sz="1900" b="1" dirty="0">
              <a:solidFill>
                <a:srgbClr val="00B050"/>
              </a:solidFill>
            </a:endParaRPr>
          </a:p>
          <a:p>
            <a:pPr marL="0" indent="0">
              <a:spcBef>
                <a:spcPts val="0"/>
              </a:spcBef>
              <a:buNone/>
              <a:defRPr/>
            </a:pPr>
            <a:endParaRPr lang="sk-SK" sz="1800" b="1" dirty="0" smtClean="0">
              <a:solidFill>
                <a:srgbClr val="FF0000"/>
              </a:solidFill>
            </a:endParaRPr>
          </a:p>
          <a:p>
            <a:pPr marL="0" indent="0">
              <a:buNone/>
              <a:defRPr/>
            </a:pPr>
            <a:r>
              <a:rPr lang="sk-SK" sz="2400" b="1" dirty="0" smtClean="0">
                <a:solidFill>
                  <a:srgbClr val="FF0000"/>
                </a:solidFill>
              </a:rPr>
              <a:t>     Nesplnené kritérium</a:t>
            </a:r>
          </a:p>
          <a:p>
            <a:pPr marL="0" indent="0">
              <a:buNone/>
              <a:defRPr/>
            </a:pPr>
            <a:endParaRPr lang="sk-SK" sz="1800" b="1" dirty="0">
              <a:solidFill>
                <a:srgbClr val="FF0000"/>
              </a:solidFill>
            </a:endParaRPr>
          </a:p>
          <a:p>
            <a:pPr>
              <a:defRPr/>
            </a:pPr>
            <a:r>
              <a:rPr lang="sk-SK" sz="1900" b="1" dirty="0" smtClean="0">
                <a:solidFill>
                  <a:srgbClr val="FF0000"/>
                </a:solidFill>
              </a:rPr>
              <a:t>Opatrenia </a:t>
            </a:r>
            <a:r>
              <a:rPr lang="sk-SK" sz="1900" b="1" dirty="0">
                <a:solidFill>
                  <a:srgbClr val="FF0000"/>
                </a:solidFill>
              </a:rPr>
              <a:t>na zabezpečenie administratívnej kapacity na vykonávanie a uplatňovanie pravidiel Únie o štátnej </a:t>
            </a:r>
            <a:r>
              <a:rPr lang="sk-SK" sz="1900" b="1" dirty="0" smtClean="0">
                <a:solidFill>
                  <a:srgbClr val="FF0000"/>
                </a:solidFill>
              </a:rPr>
              <a:t>pomoci</a:t>
            </a:r>
            <a:br>
              <a:rPr lang="sk-SK" sz="1900" b="1" dirty="0" smtClean="0">
                <a:solidFill>
                  <a:srgbClr val="FF0000"/>
                </a:solidFill>
              </a:rPr>
            </a:br>
            <a:r>
              <a:rPr lang="sk-SK" sz="1900" b="1" dirty="0" smtClean="0">
                <a:solidFill>
                  <a:srgbClr val="FF0000"/>
                </a:solidFill>
              </a:rPr>
              <a:t>Termín: 30. 06. 2016 </a:t>
            </a:r>
            <a:endParaRPr lang="sk-SK" sz="19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spcBef>
                <a:spcPts val="0"/>
              </a:spcBef>
              <a:buNone/>
              <a:defRPr/>
            </a:pPr>
            <a:endParaRPr lang="sk-SK" sz="1600" i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endParaRPr lang="sk-SK" sz="1600" dirty="0" smtClean="0"/>
          </a:p>
          <a:p>
            <a:pPr marL="0" indent="0" algn="just">
              <a:buNone/>
            </a:pPr>
            <a:r>
              <a:rPr lang="sk-SK" sz="1600" dirty="0" smtClean="0"/>
              <a:t>NÚ </a:t>
            </a:r>
            <a:r>
              <a:rPr lang="sk-SK" sz="1600" dirty="0"/>
              <a:t>– splnené na národnej úrovni </a:t>
            </a:r>
          </a:p>
          <a:p>
            <a:pPr marL="0" indent="0" algn="just">
              <a:buNone/>
            </a:pPr>
            <a:endParaRPr lang="sk-SK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k-SK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3" descr="C:\CKO\ex ante kondicionality\Akčný plán  ex ante kond\prezentácia\logo ck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5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185651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 fontScale="92500" lnSpcReduction="20000"/>
          </a:bodyPr>
          <a:lstStyle/>
          <a:p>
            <a:pPr marL="0" lvl="1" indent="0" algn="ctr">
              <a:lnSpc>
                <a:spcPct val="150000"/>
              </a:lnSpc>
              <a:buNone/>
              <a:defRPr/>
            </a:pPr>
            <a:r>
              <a:rPr lang="sk-SK" sz="3600" b="1" dirty="0" smtClean="0">
                <a:solidFill>
                  <a:srgbClr val="000099"/>
                </a:solidFill>
                <a:latin typeface="Times New Roman"/>
              </a:rPr>
              <a:t> </a:t>
            </a:r>
          </a:p>
          <a:p>
            <a:pPr marL="0" lvl="1" indent="0" algn="ctr">
              <a:lnSpc>
                <a:spcPct val="150000"/>
              </a:lnSpc>
              <a:buNone/>
              <a:defRPr/>
            </a:pPr>
            <a:r>
              <a:rPr lang="sk-SK" sz="3600" b="1" dirty="0" smtClean="0">
                <a:solidFill>
                  <a:srgbClr val="000099"/>
                </a:solidFill>
                <a:latin typeface="Times New Roman"/>
              </a:rPr>
              <a:t>Ďakujem </a:t>
            </a:r>
            <a:r>
              <a:rPr lang="sk-SK" sz="3600" b="1" dirty="0">
                <a:solidFill>
                  <a:srgbClr val="000099"/>
                </a:solidFill>
                <a:latin typeface="Times New Roman"/>
              </a:rPr>
              <a:t>za pozornosť</a:t>
            </a:r>
          </a:p>
          <a:p>
            <a:pPr marL="0" lvl="1" indent="0" algn="ctr">
              <a:lnSpc>
                <a:spcPct val="150000"/>
              </a:lnSpc>
              <a:buNone/>
              <a:defRPr/>
            </a:pPr>
            <a:endParaRPr lang="sk-SK" sz="3600" b="1" dirty="0">
              <a:solidFill>
                <a:srgbClr val="000099"/>
              </a:solidFill>
              <a:latin typeface="Times New Roman"/>
            </a:endParaRPr>
          </a:p>
          <a:p>
            <a:pPr marL="0" lvl="1" indent="0" algn="r">
              <a:buNone/>
              <a:defRPr/>
            </a:pPr>
            <a:endParaRPr lang="sk-SK" sz="2000" b="1" dirty="0">
              <a:solidFill>
                <a:srgbClr val="000099"/>
              </a:solidFill>
              <a:latin typeface="Times New Roman"/>
            </a:endParaRPr>
          </a:p>
          <a:p>
            <a:pPr marL="0" lvl="1" indent="0" algn="r">
              <a:buNone/>
              <a:defRPr/>
            </a:pPr>
            <a:endParaRPr lang="sk-SK" sz="2000" b="1" dirty="0" smtClean="0">
              <a:solidFill>
                <a:srgbClr val="000099"/>
              </a:solidFill>
              <a:latin typeface="Times New Roman"/>
            </a:endParaRPr>
          </a:p>
          <a:p>
            <a:pPr marL="0" lvl="1" indent="0" algn="r">
              <a:buNone/>
              <a:defRPr/>
            </a:pPr>
            <a:endParaRPr lang="sk-SK" sz="2000" b="1" dirty="0">
              <a:solidFill>
                <a:srgbClr val="000099"/>
              </a:solidFill>
              <a:latin typeface="Times New Roman"/>
            </a:endParaRPr>
          </a:p>
          <a:p>
            <a:pPr marL="0" lvl="1" indent="0" algn="r">
              <a:buNone/>
              <a:defRPr/>
            </a:pPr>
            <a:endParaRPr lang="sk-SK" sz="2000" b="1" dirty="0" smtClean="0">
              <a:solidFill>
                <a:srgbClr val="000099"/>
              </a:solidFill>
              <a:latin typeface="Times New Roman"/>
            </a:endParaRPr>
          </a:p>
          <a:p>
            <a:pPr marL="0" lvl="1" indent="0" algn="r">
              <a:buNone/>
              <a:defRPr/>
            </a:pPr>
            <a:r>
              <a:rPr lang="sk-SK" sz="2000" b="1" dirty="0" smtClean="0">
                <a:solidFill>
                  <a:srgbClr val="000099"/>
                </a:solidFill>
                <a:latin typeface="Times New Roman"/>
              </a:rPr>
              <a:t>Sekcia </a:t>
            </a:r>
            <a:r>
              <a:rPr lang="sk-SK" sz="2000" b="1" dirty="0">
                <a:solidFill>
                  <a:srgbClr val="000099"/>
                </a:solidFill>
                <a:latin typeface="Times New Roman"/>
              </a:rPr>
              <a:t>centrálny koordinačný orgán</a:t>
            </a:r>
          </a:p>
          <a:p>
            <a:pPr marL="0" lvl="1" indent="0" algn="r">
              <a:buNone/>
              <a:defRPr/>
            </a:pPr>
            <a:r>
              <a:rPr lang="sk-SK" sz="2000" b="1" dirty="0">
                <a:solidFill>
                  <a:srgbClr val="000099"/>
                </a:solidFill>
                <a:latin typeface="Times New Roman"/>
              </a:rPr>
              <a:t>Úrad vlády SR</a:t>
            </a:r>
          </a:p>
          <a:p>
            <a:pPr marL="0" indent="0">
              <a:buNone/>
            </a:pPr>
            <a:endParaRPr lang="sk-SK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k-SK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3" descr="C:\CKO\ex ante kondicionality\Akčný plán  ex ante kond\prezentácia\logo-ck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050588"/>
            <a:ext cx="792088" cy="5905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CKO\ex ante kondicionality\Akčný plán  ex ante kond\prezentácia\logo ck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052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916589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1412</TotalTime>
  <Words>255</Words>
  <Application>Microsoft Office PowerPoint</Application>
  <PresentationFormat>Prezentácia na obrazovke (4:3)</PresentationFormat>
  <Paragraphs>80</Paragraphs>
  <Slides>7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7</vt:i4>
      </vt:variant>
    </vt:vector>
  </HeadingPairs>
  <TitlesOfParts>
    <vt:vector size="8" baseType="lpstr">
      <vt:lpstr>Motív Office</vt:lpstr>
      <vt:lpstr> Aktuálny stav plnenia všeobecných EAK </vt:lpstr>
      <vt:lpstr>Vyhodnotenie všeobecných EAK</vt:lpstr>
      <vt:lpstr>Splnené kritériá všeobecných EAK Nediskriminácia,  Rodová rovnosť, Zdravotné postihnutie (NÚ)  </vt:lpstr>
      <vt:lpstr>Nesplnené kritérium všeobecných EAK Nediskriminácia,  Rodová rovnosť, Zdravotné postihnutie </vt:lpstr>
      <vt:lpstr>Stav plnenia kritérií EAK Verejné obstarávanie </vt:lpstr>
      <vt:lpstr>Stav plnenia kritérií EAK Štátna pomoc </vt:lpstr>
      <vt:lpstr>Prezentácia programu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Kramár Róbert</dc:creator>
  <cp:lastModifiedBy>Švecová Eva</cp:lastModifiedBy>
  <cp:revision>54</cp:revision>
  <cp:lastPrinted>2016-05-12T07:22:21Z</cp:lastPrinted>
  <dcterms:created xsi:type="dcterms:W3CDTF">2015-10-19T13:10:49Z</dcterms:created>
  <dcterms:modified xsi:type="dcterms:W3CDTF">2016-05-12T07:29:53Z</dcterms:modified>
</cp:coreProperties>
</file>