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6" r:id="rId2"/>
    <p:sldMasterId id="2147483678" r:id="rId3"/>
  </p:sldMasterIdLst>
  <p:notesMasterIdLst>
    <p:notesMasterId r:id="rId8"/>
  </p:notesMasterIdLst>
  <p:sldIdLst>
    <p:sldId id="271" r:id="rId4"/>
    <p:sldId id="263" r:id="rId5"/>
    <p:sldId id="269" r:id="rId6"/>
    <p:sldId id="268" r:id="rId7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55B848"/>
    <a:srgbClr val="448C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432" autoAdjust="0"/>
  </p:normalViewPr>
  <p:slideViewPr>
    <p:cSldViewPr>
      <p:cViewPr varScale="1">
        <p:scale>
          <a:sx n="96" d="100"/>
          <a:sy n="96" d="100"/>
        </p:scale>
        <p:origin x="7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heme" Target="theme/theme1.xml"/><Relationship Id="rId5" Type="http://schemas.openxmlformats.org/officeDocument/2006/relationships/slide" Target="slides/slide2.xml"/><Relationship Id="rId10" Type="http://schemas.openxmlformats.org/officeDocument/2006/relationships/viewProps" Target="viewProps.xml"/><Relationship Id="rId4" Type="http://schemas.openxmlformats.org/officeDocument/2006/relationships/slide" Target="slides/slide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8413" y="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85E99F-DE3E-4A36-8127-2149122FDAAE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3100" y="4691063"/>
            <a:ext cx="5378450" cy="4443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8413" y="9378950"/>
            <a:ext cx="291465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98428-45D6-445B-85CE-76220EE8C3C9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9027773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b="1" dirty="0" smtClean="0"/>
              <a:t>Plán hodnotenia OP KŽP</a:t>
            </a:r>
            <a:r>
              <a:rPr lang="sk-SK" b="1" baseline="0" dirty="0" smtClean="0"/>
              <a:t> (verzia 1) </a:t>
            </a:r>
            <a:r>
              <a:rPr lang="sk-SK" b="0" baseline="0" dirty="0" smtClean="0"/>
              <a:t>bol schválený na 2. zasadnutí MV pre OP KŽP dňa </a:t>
            </a:r>
            <a:r>
              <a:rPr lang="sk-SK" b="1" baseline="0" dirty="0" smtClean="0"/>
              <a:t>28. apríla 2015 </a:t>
            </a:r>
            <a:r>
              <a:rPr lang="sk-SK" b="0" baseline="0" dirty="0" smtClean="0"/>
              <a:t>(čo súvisí so splnením podmienky schválenia plánu hodnotenia monitorovacím výborom do 1 roka od termínu schválenia OP, ktorý bol schválený 28. októbra 2014).</a:t>
            </a:r>
          </a:p>
          <a:p>
            <a:endParaRPr lang="sk-SK" b="0" baseline="0" dirty="0" smtClean="0"/>
          </a:p>
          <a:p>
            <a:r>
              <a:rPr lang="sk-SK" b="0" dirty="0" smtClean="0"/>
              <a:t>Dátum zaslania návrhu plánu hodnotenia (verzie</a:t>
            </a:r>
            <a:r>
              <a:rPr lang="sk-SK" b="0" baseline="0" dirty="0" smtClean="0"/>
              <a:t> </a:t>
            </a:r>
            <a:r>
              <a:rPr lang="sk-SK" b="0" dirty="0" smtClean="0"/>
              <a:t>1) na </a:t>
            </a:r>
            <a:r>
              <a:rPr lang="sk-SK" b="1" dirty="0" smtClean="0"/>
              <a:t>EK</a:t>
            </a:r>
            <a:r>
              <a:rPr lang="sk-SK" b="0" dirty="0" smtClean="0"/>
              <a:t>: </a:t>
            </a:r>
            <a:r>
              <a:rPr lang="sk-SK" b="1" dirty="0" smtClean="0"/>
              <a:t>16. marec 2015</a:t>
            </a:r>
          </a:p>
          <a:p>
            <a:r>
              <a:rPr lang="sk-SK" b="0" dirty="0" smtClean="0"/>
              <a:t>Dátum zaslania návrhu plánu hodnotenia (verzie</a:t>
            </a:r>
            <a:r>
              <a:rPr lang="sk-SK" b="0" baseline="0" dirty="0" smtClean="0"/>
              <a:t> </a:t>
            </a:r>
            <a:r>
              <a:rPr lang="sk-SK" b="0" dirty="0" smtClean="0"/>
              <a:t>1) na posúdenie </a:t>
            </a:r>
            <a:r>
              <a:rPr lang="sk-SK" b="1" dirty="0" smtClean="0"/>
              <a:t>CKO</a:t>
            </a:r>
            <a:r>
              <a:rPr lang="sk-SK" b="0" dirty="0" smtClean="0"/>
              <a:t>: </a:t>
            </a:r>
            <a:r>
              <a:rPr lang="sk-SK" b="1" dirty="0" smtClean="0"/>
              <a:t>17. marec 2015</a:t>
            </a:r>
          </a:p>
          <a:p>
            <a:endParaRPr lang="sk-SK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Pracovná verzia plánu hodnotenia</a:t>
            </a:r>
            <a:r>
              <a:rPr lang="sk-SK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(aktualizovaná v rámci zosúladenia s</a:t>
            </a:r>
            <a:r>
              <a:rPr lang="sk-SK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MP CKO č. 20</a:t>
            </a:r>
            <a:r>
              <a:rPr lang="sk-SK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bola 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zaslaná na CKO k termínu 30. septembra 2015</a:t>
            </a:r>
            <a:r>
              <a:rPr lang="sk-SK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sk-SK" sz="1200" b="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Odporúčania CKO (prijaté elektronicky 28. októbra 2015) boli následne zapracované do tejto verzie. </a:t>
            </a:r>
            <a:endParaRPr lang="sk-SK" b="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4493F-43F8-4E9B-9771-B38D08ECDEFD}" type="slidenum">
              <a:rPr lang="sk-SK" smtClean="0">
                <a:solidFill>
                  <a:prstClr val="black"/>
                </a:solidFill>
              </a:rPr>
              <a:pPr/>
              <a:t>2</a:t>
            </a:fld>
            <a:endParaRPr lang="sk-SK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606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k-SK" b="1" dirty="0" smtClean="0"/>
              <a:t>Doplnené informácie</a:t>
            </a:r>
            <a:r>
              <a:rPr lang="sk-SK" b="1" baseline="0" dirty="0" smtClean="0"/>
              <a:t> </a:t>
            </a:r>
            <a:r>
              <a:rPr lang="sk-SK" baseline="0" dirty="0" smtClean="0"/>
              <a:t>boli zapracované z dôvodu </a:t>
            </a:r>
            <a:r>
              <a:rPr lang="sk-SK" b="1" baseline="0" dirty="0" smtClean="0"/>
              <a:t>odporúčaní CKO a v zmysle MP CKO č. 20.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k-SK" b="1" baseline="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k-SK" b="1" dirty="0" smtClean="0"/>
              <a:t>Ďalšie zmeny </a:t>
            </a:r>
            <a:r>
              <a:rPr lang="sk-SK" baseline="0" dirty="0" smtClean="0"/>
              <a:t>boli zapracované </a:t>
            </a:r>
            <a:r>
              <a:rPr lang="sk-SK" b="1" baseline="0" dirty="0" smtClean="0"/>
              <a:t>v zmysle Systému riadenia EŠIF a MP CKO č. 20.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k-SK" b="1" baseline="0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k-SK" b="1" dirty="0" smtClean="0"/>
              <a:t>Zmenu štruktúry tabuľky č. 1</a:t>
            </a:r>
            <a:r>
              <a:rPr lang="sk-SK" dirty="0" smtClean="0"/>
              <a:t>: Indikatívny zoznam hodnotení OP KŽP</a:t>
            </a:r>
            <a:r>
              <a:rPr lang="sk-SK" baseline="0" dirty="0" smtClean="0"/>
              <a:t> </a:t>
            </a:r>
            <a:r>
              <a:rPr lang="sk-SK" b="1" dirty="0" smtClean="0"/>
              <a:t>stanovuje príloha č. 2 MP CKO č. 20.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k-SK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k-SK" sz="1200" b="1" dirty="0" smtClean="0">
                <a:solidFill>
                  <a:schemeClr val="tx1"/>
                </a:solidFill>
              </a:rPr>
              <a:t>Základné hodnotiace otázky a navrhované metódy hodnotenia </a:t>
            </a:r>
            <a:r>
              <a:rPr lang="sk-SK" baseline="0" dirty="0" smtClean="0"/>
              <a:t>boli zapracované z dôvodu </a:t>
            </a:r>
            <a:r>
              <a:rPr lang="sk-SK" b="1" baseline="0" dirty="0" smtClean="0"/>
              <a:t>odporúčaní CKO a EK.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sk-SK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Zmena termínov vypracovania pravidelných hodnotení </a:t>
            </a:r>
            <a:r>
              <a:rPr lang="sk-SK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 marec až máj (každoročne od 2017 do 2023)</a:t>
            </a:r>
            <a:r>
              <a:rPr lang="sk-SK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sk-SK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 dôvodu z</a:t>
            </a:r>
            <a:r>
              <a:rPr lang="sk-SK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osúladenia s nastavenými postupmi strategického monitorovania OP KŽP</a:t>
            </a:r>
            <a:endParaRPr lang="sk-SK" b="1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4493F-43F8-4E9B-9771-B38D08ECDEFD}" type="slidenum">
              <a:rPr lang="sk-SK" smtClean="0">
                <a:solidFill>
                  <a:prstClr val="black"/>
                </a:solidFill>
              </a:rPr>
              <a:pPr/>
              <a:t>3</a:t>
            </a:fld>
            <a:endParaRPr lang="sk-SK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8913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971600" y="648191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F97D0C-7238-4109-A26B-BD75EB33D0D4}" type="slidenum">
              <a:rPr lang="sk-SK" smtClean="0">
                <a:solidFill>
                  <a:prstClr val="black"/>
                </a:solidFill>
              </a:rPr>
              <a:pPr/>
              <a:t>‹#›</a:t>
            </a:fld>
            <a:endParaRPr lang="sk-SK">
              <a:solidFill>
                <a:prstClr val="black"/>
              </a:solidFill>
            </a:endParaRPr>
          </a:p>
        </p:txBody>
      </p:sp>
      <p:pic>
        <p:nvPicPr>
          <p:cNvPr id="12" name="Picture 4" descr="krivkaRA.jpg"/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13" name="Rectangle 3"/>
          <p:cNvSpPr/>
          <p:nvPr userDrawn="1"/>
        </p:nvSpPr>
        <p:spPr>
          <a:xfrm>
            <a:off x="1331640" y="5373216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MINISTERSTVO ŽIVOTNÉHO PROSTREDIA SR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Sekcia enviromentálnych programov a projektov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Riadiaci orgán pre Operačný program Kvalita životného prostredia 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Nám.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Ľud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ovíta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Štúra 1, 812 35 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Bratislava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  <a:p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www.op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-k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zp.sk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</p:txBody>
      </p:sp>
      <p:pic>
        <p:nvPicPr>
          <p:cNvPr id="14" name="Picture 7" descr="SZSRpp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80" y="5445224"/>
            <a:ext cx="518459" cy="648072"/>
          </a:xfrm>
          <a:prstGeom prst="rect">
            <a:avLst/>
          </a:prstGeom>
        </p:spPr>
      </p:pic>
      <p:pic>
        <p:nvPicPr>
          <p:cNvPr id="15" name="Picture 8" descr="logoMZPppt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76672"/>
            <a:ext cx="799432" cy="720080"/>
          </a:xfrm>
          <a:prstGeom prst="rect">
            <a:avLst/>
          </a:prstGeom>
        </p:spPr>
      </p:pic>
      <p:pic>
        <p:nvPicPr>
          <p:cNvPr id="16" name="Picture 10" descr="logoOPKZP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17" name="Picture 11" descr="logoEUppt.jpg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260" y="476672"/>
            <a:ext cx="891140" cy="720080"/>
          </a:xfrm>
          <a:prstGeom prst="rect">
            <a:avLst/>
          </a:prstGeom>
        </p:spPr>
      </p:pic>
      <p:sp>
        <p:nvSpPr>
          <p:cNvPr id="18" name="Rectangle 13"/>
          <p:cNvSpPr/>
          <p:nvPr userDrawn="1"/>
        </p:nvSpPr>
        <p:spPr>
          <a:xfrm>
            <a:off x="3491880" y="5013176"/>
            <a:ext cx="5184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„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Zelená </a:t>
            </a:r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pre našu budúcnosť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.”</a:t>
            </a:r>
            <a:endParaRPr lang="en-US" sz="1400" i="1" dirty="0">
              <a:solidFill>
                <a:srgbClr val="55B848"/>
              </a:solidFill>
              <a:cs typeface="Lucida Grande CE"/>
            </a:endParaRPr>
          </a:p>
        </p:txBody>
      </p:sp>
      <p:sp>
        <p:nvSpPr>
          <p:cNvPr id="20" name="Nadpis 19"/>
          <p:cNvSpPr>
            <a:spLocks noGrp="1"/>
          </p:cNvSpPr>
          <p:nvPr>
            <p:ph type="title" hasCustomPrompt="1"/>
          </p:nvPr>
        </p:nvSpPr>
        <p:spPr>
          <a:xfrm>
            <a:off x="539552" y="2132856"/>
            <a:ext cx="8229600" cy="288032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32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160525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11. 5. 2016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22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11. 5. 2016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601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11. 5. 2016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208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11. 5. 2016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848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11CB82-07A7-444D-8986-6C55EF0FABF6}" type="datetimeFigureOut">
              <a:rPr lang="sk-SK" smtClean="0">
                <a:solidFill>
                  <a:prstClr val="black"/>
                </a:solidFill>
              </a:rPr>
              <a:pPr/>
              <a:t>11. 5. 2016</a:t>
            </a:fld>
            <a:endParaRPr lang="sk-SK">
              <a:solidFill>
                <a:prstClr val="black"/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971600" y="648191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E16EE6-4592-4229-9BBA-C60237A487E2}" type="slidenum">
              <a:rPr lang="sk-SK" smtClean="0">
                <a:solidFill>
                  <a:prstClr val="black"/>
                </a:solidFill>
              </a:rPr>
              <a:pPr/>
              <a:t>‹#›</a:t>
            </a:fld>
            <a:endParaRPr lang="sk-SK">
              <a:solidFill>
                <a:prstClr val="black"/>
              </a:solidFill>
            </a:endParaRPr>
          </a:p>
        </p:txBody>
      </p:sp>
      <p:pic>
        <p:nvPicPr>
          <p:cNvPr id="12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13" name="Rectangle 3"/>
          <p:cNvSpPr/>
          <p:nvPr/>
        </p:nvSpPr>
        <p:spPr>
          <a:xfrm>
            <a:off x="1331640" y="5373216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MINISTERSTVO ŽIVOTNÉHO PROSTREDIA SR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Sekcia enviromentálnych programov a projektov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Riadiaci orgán pre Operačný program Kvalita životného prostredia 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Nám.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Ľud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ovíta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Štúra 1, 812 35 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Bratislava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  <a:p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www.op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-k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zp.sk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</p:txBody>
      </p:sp>
      <p:pic>
        <p:nvPicPr>
          <p:cNvPr id="14" name="Picture 7" descr="SZSR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80" y="5445224"/>
            <a:ext cx="518459" cy="648072"/>
          </a:xfrm>
          <a:prstGeom prst="rect">
            <a:avLst/>
          </a:prstGeom>
        </p:spPr>
      </p:pic>
      <p:pic>
        <p:nvPicPr>
          <p:cNvPr id="15" name="Picture 8" descr="logoM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76672"/>
            <a:ext cx="799432" cy="720080"/>
          </a:xfrm>
          <a:prstGeom prst="rect">
            <a:avLst/>
          </a:prstGeom>
        </p:spPr>
      </p:pic>
      <p:pic>
        <p:nvPicPr>
          <p:cNvPr id="16" name="Picture 10" descr="logoOPKZPppt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17" name="Picture 11" descr="logoEUppt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260" y="476672"/>
            <a:ext cx="891140" cy="720080"/>
          </a:xfrm>
          <a:prstGeom prst="rect">
            <a:avLst/>
          </a:prstGeom>
        </p:spPr>
      </p:pic>
      <p:sp>
        <p:nvSpPr>
          <p:cNvPr id="18" name="Rectangle 13"/>
          <p:cNvSpPr/>
          <p:nvPr/>
        </p:nvSpPr>
        <p:spPr>
          <a:xfrm>
            <a:off x="3491880" y="5013176"/>
            <a:ext cx="5184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„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Zelená </a:t>
            </a:r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pre našu budúcnosť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.”</a:t>
            </a:r>
            <a:endParaRPr lang="en-US" sz="1400" i="1" dirty="0">
              <a:solidFill>
                <a:srgbClr val="55B848"/>
              </a:solidFill>
              <a:cs typeface="Lucida Grande CE"/>
            </a:endParaRPr>
          </a:p>
        </p:txBody>
      </p:sp>
      <p:sp>
        <p:nvSpPr>
          <p:cNvPr id="20" name="Nadpis 19"/>
          <p:cNvSpPr>
            <a:spLocks noGrp="1"/>
          </p:cNvSpPr>
          <p:nvPr>
            <p:ph type="title" hasCustomPrompt="1"/>
          </p:nvPr>
        </p:nvSpPr>
        <p:spPr>
          <a:xfrm>
            <a:off x="539552" y="2132856"/>
            <a:ext cx="8229600" cy="288032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32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990302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8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rgbClr val="55B848"/>
                </a:solidFill>
              </a:defRPr>
            </a:lvl3pPr>
            <a:lvl4pPr>
              <a:defRPr sz="1400">
                <a:solidFill>
                  <a:srgbClr val="448CCA"/>
                </a:solidFill>
              </a:defRPr>
            </a:lvl4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 dirty="0" smtClean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2E16EE6-4592-4229-9BBA-C60237A487E2}" type="slidenum">
              <a:rPr lang="sk-SK" smtClean="0">
                <a:solidFill>
                  <a:prstClr val="white"/>
                </a:solidFill>
              </a:rPr>
              <a:pPr/>
              <a:t>‹#›</a:t>
            </a:fld>
            <a:endParaRPr lang="sk-SK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498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8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rgbClr val="55B848"/>
                </a:solidFill>
              </a:defRPr>
            </a:lvl3pPr>
            <a:lvl4pPr>
              <a:defRPr sz="1400">
                <a:solidFill>
                  <a:srgbClr val="448CCA"/>
                </a:solidFill>
              </a:defRPr>
            </a:lvl4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Tretia úroveň</a:t>
            </a:r>
          </a:p>
          <a:p>
            <a:pPr lvl="3"/>
            <a:endParaRPr lang="sk-SK" dirty="0" smtClean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‹#›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647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11. 5. 2016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29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11. 5. 2016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116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11. 5. 2016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847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11. 5. 2016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5209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11. 5. 2016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5305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11. 5. 2016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407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F745E-5CF1-44A9-BA9D-F38B0069A5FF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11. 5. 2016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DB469-5749-46F5-8CAE-D6A3AC4BBA80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623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krivkaRA.jpg"/>
          <p:cNvPicPr>
            <a:picLocks noChangeAspect="1"/>
          </p:cNvPicPr>
          <p:nvPr userDrawn="1"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8" name="Picture 10" descr="logoOPKZP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9" name="Picture 14" descr="symbolOPKZPppt.jpg"/>
          <p:cNvPicPr>
            <a:picLocks noChangeAspect="1"/>
          </p:cNvPicPr>
          <p:nvPr userDrawn="1"/>
        </p:nvPicPr>
        <p:blipFill>
          <a:blip r:embed="rId6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-531440"/>
            <a:ext cx="5087472" cy="5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241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CF745E-5CF1-44A9-BA9D-F38B0069A5FF}" type="datetimeFigureOut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11. 5. 2016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DB469-5749-46F5-8CAE-D6A3AC4BBA80}" type="slidenum">
              <a:rPr lang="sk-SK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k-SK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332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krivkaRA.jpg"/>
          <p:cNvPicPr>
            <a:picLocks noChangeAspect="1"/>
          </p:cNvPicPr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8" name="Picture 10" descr="logoOPKZPppt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9" name="Picture 14" descr="symbolOPKZPppt.jpg"/>
          <p:cNvPicPr>
            <a:picLocks noChangeAspect="1"/>
          </p:cNvPicPr>
          <p:nvPr/>
        </p:nvPicPr>
        <p:blipFill>
          <a:blip r:embed="rId6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-531440"/>
            <a:ext cx="5087472" cy="5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1721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jpeg"/><Relationship Id="rId4" Type="http://schemas.openxmlformats.org/officeDocument/2006/relationships/hyperlink" Target="mailto:mirka.hruskova@enviro.gov.s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3384376"/>
          </a:xfrm>
          <a:prstGeom prst="rect">
            <a:avLst/>
          </a:prstGeom>
        </p:spPr>
        <p:txBody>
          <a:bodyPr/>
          <a:lstStyle/>
          <a:p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2400" cap="all" dirty="0" smtClean="0">
                <a:ln w="0"/>
                <a:cs typeface="Arial"/>
              </a:rPr>
              <a:t/>
            </a:r>
            <a:br>
              <a:rPr lang="sk-SK" sz="2400" cap="all" dirty="0" smtClean="0">
                <a:ln w="0"/>
                <a:cs typeface="Arial"/>
              </a:rPr>
            </a:br>
            <a:r>
              <a:rPr lang="sk-SK" sz="1500" b="0" dirty="0"/>
              <a:t/>
            </a:r>
            <a:br>
              <a:rPr lang="sk-SK" sz="1500" b="0" dirty="0"/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r>
              <a:rPr lang="sk-SK" cap="all" dirty="0">
                <a:ln w="0"/>
                <a:solidFill>
                  <a:prstClr val="white">
                    <a:lumMod val="50000"/>
                  </a:prstClr>
                </a:solidFill>
                <a:cs typeface="Arial"/>
              </a:rPr>
              <a:t>Aktualizácia plánu hodnotenia</a:t>
            </a:r>
            <a:r>
              <a:rPr lang="sk-SK" dirty="0">
                <a:ln w="0"/>
                <a:solidFill>
                  <a:prstClr val="white">
                    <a:lumMod val="50000"/>
                  </a:prstClr>
                </a:solidFill>
                <a:cs typeface="Arial"/>
              </a:rPr>
              <a:t> OP KŽP </a:t>
            </a:r>
            <a:br>
              <a:rPr lang="sk-SK" dirty="0">
                <a:ln w="0"/>
                <a:solidFill>
                  <a:prstClr val="white">
                    <a:lumMod val="50000"/>
                  </a:prstClr>
                </a:solidFill>
                <a:cs typeface="Arial"/>
              </a:rPr>
            </a:br>
            <a:r>
              <a:rPr lang="sk-SK" dirty="0">
                <a:ln w="0"/>
                <a:solidFill>
                  <a:prstClr val="white">
                    <a:lumMod val="50000"/>
                  </a:prstClr>
                </a:solidFill>
                <a:cs typeface="Arial"/>
              </a:rPr>
              <a:t>na programové obdobie 2014 – 2020, </a:t>
            </a:r>
            <a:r>
              <a:rPr lang="sk-SK" dirty="0" smtClean="0">
                <a:ln w="0"/>
                <a:solidFill>
                  <a:prstClr val="white">
                    <a:lumMod val="50000"/>
                  </a:prstClr>
                </a:solidFill>
                <a:cs typeface="Arial"/>
              </a:rPr>
              <a:t/>
            </a:r>
            <a:br>
              <a:rPr lang="sk-SK" dirty="0" smtClean="0">
                <a:ln w="0"/>
                <a:solidFill>
                  <a:prstClr val="white">
                    <a:lumMod val="50000"/>
                  </a:prstClr>
                </a:solidFill>
                <a:cs typeface="Arial"/>
              </a:rPr>
            </a:br>
            <a:r>
              <a:rPr lang="sk-SK" dirty="0" smtClean="0">
                <a:ln w="0"/>
                <a:solidFill>
                  <a:prstClr val="white">
                    <a:lumMod val="50000"/>
                  </a:prstClr>
                </a:solidFill>
                <a:cs typeface="Arial"/>
              </a:rPr>
              <a:t>verzia </a:t>
            </a:r>
            <a:r>
              <a:rPr lang="sk-SK" dirty="0">
                <a:ln w="0"/>
                <a:solidFill>
                  <a:prstClr val="white">
                    <a:lumMod val="50000"/>
                  </a:prstClr>
                </a:solidFill>
                <a:cs typeface="Arial"/>
              </a:rPr>
              <a:t>2.0</a:t>
            </a:r>
            <a:r>
              <a:rPr lang="sk-SK" cap="all" dirty="0">
                <a:ln w="0"/>
                <a:solidFill>
                  <a:prstClr val="white">
                    <a:lumMod val="50000"/>
                  </a:prstClr>
                </a:solidFill>
                <a:cs typeface="Arial"/>
              </a:rPr>
              <a:t/>
            </a:r>
            <a:br>
              <a:rPr lang="sk-SK" cap="all" dirty="0">
                <a:ln w="0"/>
                <a:solidFill>
                  <a:prstClr val="white">
                    <a:lumMod val="50000"/>
                  </a:prstClr>
                </a:solidFill>
                <a:cs typeface="Arial"/>
              </a:rPr>
            </a:br>
            <a:endParaRPr lang="sk-SK" dirty="0">
              <a:ln w="0"/>
              <a:cs typeface="Arial"/>
            </a:endParaRPr>
          </a:p>
        </p:txBody>
      </p:sp>
      <p:sp>
        <p:nvSpPr>
          <p:cNvPr id="4" name="BlokTextu 3"/>
          <p:cNvSpPr txBox="1"/>
          <p:nvPr/>
        </p:nvSpPr>
        <p:spPr>
          <a:xfrm>
            <a:off x="6377508" y="4725144"/>
            <a:ext cx="248376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BlokTextu 2"/>
          <p:cNvSpPr txBox="1"/>
          <p:nvPr/>
        </p:nvSpPr>
        <p:spPr>
          <a:xfrm>
            <a:off x="5652120" y="5157192"/>
            <a:ext cx="2952328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500" b="1" dirty="0">
                <a:solidFill>
                  <a:prstClr val="white">
                    <a:lumMod val="50000"/>
                  </a:prstClr>
                </a:solidFill>
              </a:rPr>
              <a:t>3</a:t>
            </a: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</a:rPr>
              <a:t>. zasadnutie MV OP KŽP</a:t>
            </a:r>
            <a:r>
              <a:rPr lang="sk-SK" sz="15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5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500" b="1" dirty="0">
                <a:solidFill>
                  <a:prstClr val="white">
                    <a:lumMod val="50000"/>
                  </a:prstClr>
                </a:solidFill>
              </a:rPr>
              <a:t>1</a:t>
            </a: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</a:rPr>
              <a:t>2. mája 2016</a:t>
            </a:r>
            <a:r>
              <a:rPr lang="sk-SK" sz="15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5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01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576064"/>
          </a:xfrm>
        </p:spPr>
        <p:txBody>
          <a:bodyPr/>
          <a:lstStyle/>
          <a:p>
            <a:pPr algn="l"/>
            <a:r>
              <a:rPr lang="sk-SK" cap="all" dirty="0" smtClean="0">
                <a:ln w="0"/>
                <a:cs typeface="Arial"/>
              </a:rPr>
              <a:t>Dôvody aktualizácie</a:t>
            </a:r>
            <a:endParaRPr lang="sk-SK" cap="all" dirty="0">
              <a:ln w="0"/>
              <a:cs typeface="Arial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248472"/>
          </a:xfrm>
        </p:spPr>
        <p:txBody>
          <a:bodyPr/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k-SK" sz="1800" dirty="0"/>
              <a:t>zabezpečenie súladu Plánu hodnotenia so </a:t>
            </a:r>
            <a:r>
              <a:rPr lang="sk-SK" sz="1800" b="1" dirty="0"/>
              <a:t>Systémom riadenia európskych štrukturálnych a investičných fondov </a:t>
            </a:r>
            <a:r>
              <a:rPr lang="sk-SK" sz="1800" b="1" dirty="0" smtClean="0"/>
              <a:t>na </a:t>
            </a:r>
            <a:r>
              <a:rPr lang="sk-SK" sz="1800" b="1" dirty="0"/>
              <a:t>programové obdobie 2014 – 2020</a:t>
            </a:r>
            <a:r>
              <a:rPr lang="sk-SK" sz="1800" dirty="0"/>
              <a:t> </a:t>
            </a:r>
            <a:endParaRPr lang="sk-SK" sz="1800" dirty="0" smtClean="0"/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sk-SK" sz="1600" dirty="0" smtClean="0"/>
              <a:t>(</a:t>
            </a:r>
            <a:r>
              <a:rPr lang="sk-SK" sz="1600" dirty="0"/>
              <a:t>dátum </a:t>
            </a:r>
            <a:r>
              <a:rPr lang="sk-SK" sz="1600" dirty="0" smtClean="0"/>
              <a:t>účinnosti </a:t>
            </a:r>
            <a:r>
              <a:rPr lang="sk-SK" sz="1600" u="sng" dirty="0"/>
              <a:t>verzie </a:t>
            </a:r>
            <a:r>
              <a:rPr lang="sk-SK" sz="1600" u="sng" dirty="0" smtClean="0"/>
              <a:t>2.0 </a:t>
            </a:r>
            <a:r>
              <a:rPr lang="sk-SK" sz="1600" u="sng" dirty="0"/>
              <a:t>SR EŠIF </a:t>
            </a:r>
            <a:r>
              <a:rPr lang="sk-SK" sz="1600" dirty="0"/>
              <a:t>– </a:t>
            </a:r>
            <a:r>
              <a:rPr lang="sk-SK" sz="1600" dirty="0">
                <a:solidFill>
                  <a:schemeClr val="tx1"/>
                </a:solidFill>
              </a:rPr>
              <a:t>30. 11. 2015</a:t>
            </a:r>
            <a:r>
              <a:rPr lang="sk-SK" sz="1600" dirty="0"/>
              <a:t>, </a:t>
            </a:r>
            <a:r>
              <a:rPr lang="sk-SK" sz="1600" u="sng" dirty="0"/>
              <a:t>verzie </a:t>
            </a:r>
            <a:r>
              <a:rPr lang="sk-SK" sz="1600" u="sng" dirty="0" smtClean="0"/>
              <a:t>3.0 SR EŠIF </a:t>
            </a:r>
            <a:r>
              <a:rPr lang="sk-SK" sz="1600" dirty="0"/>
              <a:t>– </a:t>
            </a:r>
            <a:r>
              <a:rPr lang="sk-SK" sz="1600" dirty="0">
                <a:solidFill>
                  <a:schemeClr val="tx1"/>
                </a:solidFill>
              </a:rPr>
              <a:t>11. 2. 2016</a:t>
            </a:r>
            <a:r>
              <a:rPr lang="sk-SK" sz="1600" dirty="0" smtClean="0"/>
              <a:t>)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sk-SK" sz="1800" dirty="0" smtClean="0"/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k-SK" sz="1800" dirty="0" smtClean="0"/>
              <a:t>zabezpečenie </a:t>
            </a:r>
            <a:r>
              <a:rPr lang="sk-SK" sz="1800" dirty="0"/>
              <a:t>súladu Plánu hodnotenia s </a:t>
            </a:r>
            <a:r>
              <a:rPr lang="sk-SK" sz="1800" b="1" dirty="0"/>
              <a:t>metodickým </a:t>
            </a:r>
            <a:r>
              <a:rPr lang="sk-SK" sz="1800" b="1" dirty="0" smtClean="0"/>
              <a:t>pokynom </a:t>
            </a:r>
            <a:r>
              <a:rPr lang="sk-SK" sz="1800" b="1" dirty="0"/>
              <a:t>CKO č. 20 k vypracovaniu plánu hodnotení operačných programov na programové obdobie 2014 – 2020</a:t>
            </a:r>
            <a:r>
              <a:rPr lang="sk-SK" sz="1800" dirty="0"/>
              <a:t> </a:t>
            </a:r>
            <a:endParaRPr lang="sk-SK" sz="1800" dirty="0" smtClean="0"/>
          </a:p>
          <a:p>
            <a:pPr lvl="1"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sk-SK" sz="1600" dirty="0" smtClean="0"/>
              <a:t>(</a:t>
            </a:r>
            <a:r>
              <a:rPr lang="sk-SK" sz="1600" dirty="0"/>
              <a:t>dátum </a:t>
            </a:r>
            <a:r>
              <a:rPr lang="sk-SK" sz="1600" dirty="0" smtClean="0"/>
              <a:t>účinnosti </a:t>
            </a:r>
            <a:r>
              <a:rPr lang="sk-SK" sz="1600" u="sng" dirty="0"/>
              <a:t>verzie </a:t>
            </a:r>
            <a:r>
              <a:rPr lang="sk-SK" sz="1600" u="sng" dirty="0" smtClean="0"/>
              <a:t>1.0 </a:t>
            </a:r>
            <a:r>
              <a:rPr lang="sk-SK" sz="1600" u="sng" dirty="0"/>
              <a:t>MP </a:t>
            </a:r>
            <a:r>
              <a:rPr lang="sk-SK" sz="1600" dirty="0"/>
              <a:t>– </a:t>
            </a:r>
            <a:r>
              <a:rPr lang="sk-SK" sz="1600" dirty="0">
                <a:solidFill>
                  <a:schemeClr val="tx1"/>
                </a:solidFill>
              </a:rPr>
              <a:t>24. 6. 2015</a:t>
            </a:r>
            <a:r>
              <a:rPr lang="sk-SK" sz="1600" dirty="0"/>
              <a:t>, </a:t>
            </a:r>
            <a:r>
              <a:rPr lang="sk-SK" sz="1600" u="sng" dirty="0"/>
              <a:t>verzie </a:t>
            </a:r>
            <a:r>
              <a:rPr lang="sk-SK" sz="1600" u="sng" dirty="0" smtClean="0"/>
              <a:t>2.0 </a:t>
            </a:r>
            <a:r>
              <a:rPr lang="sk-SK" sz="1600" u="sng" dirty="0"/>
              <a:t>MP </a:t>
            </a:r>
            <a:r>
              <a:rPr lang="sk-SK" sz="1600" dirty="0"/>
              <a:t>– </a:t>
            </a:r>
            <a:r>
              <a:rPr lang="sk-SK" sz="1600" dirty="0">
                <a:solidFill>
                  <a:schemeClr val="tx1"/>
                </a:solidFill>
              </a:rPr>
              <a:t>20. 1. 2016</a:t>
            </a:r>
            <a:r>
              <a:rPr lang="sk-SK" sz="1600" dirty="0" smtClean="0"/>
              <a:t>)</a:t>
            </a:r>
          </a:p>
          <a:p>
            <a:pPr algn="just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sk-SK" sz="1800" dirty="0" smtClean="0"/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sk-SK" sz="1800" dirty="0" smtClean="0"/>
              <a:t>zohľadnenie </a:t>
            </a:r>
            <a:r>
              <a:rPr lang="sk-SK" sz="1800" b="1" dirty="0"/>
              <a:t>odporúčaní EK a CKO</a:t>
            </a:r>
            <a:endParaRPr lang="sk-SK" sz="18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2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46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576064"/>
          </a:xfrm>
        </p:spPr>
        <p:txBody>
          <a:bodyPr/>
          <a:lstStyle/>
          <a:p>
            <a:pPr algn="l"/>
            <a:r>
              <a:rPr lang="sk-SK" cap="all" dirty="0" smtClean="0">
                <a:ln w="0"/>
                <a:cs typeface="Arial"/>
              </a:rPr>
              <a:t>Vykonané úpravy</a:t>
            </a:r>
            <a:endParaRPr lang="sk-SK" sz="2000" dirty="0">
              <a:ln w="0"/>
              <a:cs typeface="Arial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248472"/>
          </a:xfrm>
        </p:spPr>
        <p:txBody>
          <a:bodyPr/>
          <a:lstStyle/>
          <a:p>
            <a:pPr marL="576000" lvl="1" algn="just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sk-SK" sz="1600" dirty="0" smtClean="0">
                <a:solidFill>
                  <a:schemeClr val="tx1"/>
                </a:solidFill>
              </a:rPr>
              <a:t>doplnenie informácie o: </a:t>
            </a:r>
          </a:p>
          <a:p>
            <a:pPr marL="957150" lvl="2" indent="-28575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k-SK" dirty="0" smtClean="0"/>
              <a:t>šírení </a:t>
            </a:r>
            <a:r>
              <a:rPr lang="sk-SK" dirty="0"/>
              <a:t>a výmene </a:t>
            </a:r>
            <a:r>
              <a:rPr lang="sk-SK" dirty="0" smtClean="0"/>
              <a:t>poznatkov v oblasti hodnotenia,</a:t>
            </a:r>
          </a:p>
          <a:p>
            <a:pPr marL="957150" lvl="2" indent="-28575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k-SK" dirty="0" smtClean="0"/>
              <a:t>časovom </a:t>
            </a:r>
            <a:r>
              <a:rPr lang="sk-SK" dirty="0"/>
              <a:t>rámci hodnotení pre správy o implementácii a správy o </a:t>
            </a:r>
            <a:r>
              <a:rPr lang="sk-SK" dirty="0" smtClean="0"/>
              <a:t>pokroku,</a:t>
            </a:r>
            <a:endParaRPr lang="sk-SK" dirty="0"/>
          </a:p>
          <a:p>
            <a:pPr marL="957150" lvl="2" indent="-28575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k-SK" dirty="0" smtClean="0"/>
              <a:t>skúsenostiach</a:t>
            </a:r>
            <a:r>
              <a:rPr lang="sk-SK" dirty="0"/>
              <a:t>, nedostatkoch a poučeniach vyplývajúcich z programového obdobia 2007 – </a:t>
            </a:r>
            <a:r>
              <a:rPr lang="sk-SK" dirty="0" smtClean="0"/>
              <a:t>2013,</a:t>
            </a:r>
          </a:p>
          <a:p>
            <a:pPr marL="957150" lvl="2" indent="-28575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k-SK" dirty="0" smtClean="0"/>
              <a:t>koordinácii </a:t>
            </a:r>
            <a:r>
              <a:rPr lang="sk-SK" dirty="0"/>
              <a:t>a </a:t>
            </a:r>
            <a:r>
              <a:rPr lang="sk-SK" dirty="0" smtClean="0"/>
              <a:t>spolupráci </a:t>
            </a:r>
            <a:r>
              <a:rPr lang="sk-SK" dirty="0"/>
              <a:t>z pozície </a:t>
            </a:r>
            <a:r>
              <a:rPr lang="sk-SK" dirty="0" smtClean="0"/>
              <a:t>RO,</a:t>
            </a:r>
          </a:p>
          <a:p>
            <a:pPr marL="957150" lvl="2" indent="-28575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k-SK" dirty="0" smtClean="0"/>
              <a:t>úlohách </a:t>
            </a:r>
            <a:r>
              <a:rPr lang="sk-SK" dirty="0"/>
              <a:t>a funkciách manažérov hodnotenia a prehlbovaní ich </a:t>
            </a:r>
            <a:r>
              <a:rPr lang="sk-SK" dirty="0" smtClean="0"/>
              <a:t>kvalifikácie.</a:t>
            </a:r>
            <a:endParaRPr lang="sk-SK" dirty="0"/>
          </a:p>
          <a:p>
            <a:pPr marL="576000" lvl="1" algn="just">
              <a:spcBef>
                <a:spcPts val="1200"/>
              </a:spcBef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sk-SK" sz="1600" dirty="0" smtClean="0">
                <a:solidFill>
                  <a:schemeClr val="tx1"/>
                </a:solidFill>
              </a:rPr>
              <a:t>vykonanie zmien týkajúcich sa: </a:t>
            </a:r>
          </a:p>
          <a:p>
            <a:pPr marL="957150" lvl="2" indent="-28575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k-SK" dirty="0" smtClean="0"/>
              <a:t>spôsobu aktualizácie </a:t>
            </a:r>
            <a:r>
              <a:rPr lang="sk-SK" dirty="0"/>
              <a:t>Plánu hodnotenia a </a:t>
            </a:r>
            <a:r>
              <a:rPr lang="sk-SK" dirty="0" smtClean="0"/>
              <a:t>vypracovávania </a:t>
            </a:r>
            <a:r>
              <a:rPr lang="sk-SK" dirty="0"/>
              <a:t>ročných plánov hodnotenia</a:t>
            </a:r>
            <a:r>
              <a:rPr lang="sk-SK" dirty="0" smtClean="0"/>
              <a:t>,</a:t>
            </a:r>
          </a:p>
          <a:p>
            <a:pPr marL="957150" lvl="2" indent="-28575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k-SK" dirty="0" smtClean="0"/>
              <a:t>štruktúry tabuľky </a:t>
            </a:r>
            <a:r>
              <a:rPr lang="sk-SK" dirty="0"/>
              <a:t>č. 1: Indikatívny zoznam hodnotení OP </a:t>
            </a:r>
            <a:r>
              <a:rPr lang="sk-SK" dirty="0" smtClean="0"/>
              <a:t>KŽP,</a:t>
            </a:r>
          </a:p>
          <a:p>
            <a:pPr marL="957150" lvl="2" indent="-28575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k-SK" dirty="0" smtClean="0"/>
              <a:t>hodnotiacich otázok a metód hodnotenia uvedených v </a:t>
            </a:r>
            <a:r>
              <a:rPr lang="sk-SK" dirty="0"/>
              <a:t>rámci tabuľky č. 1: Indikatívny zoznam hodnotení OP </a:t>
            </a:r>
            <a:r>
              <a:rPr lang="sk-SK" dirty="0" smtClean="0"/>
              <a:t>KŽP,</a:t>
            </a:r>
          </a:p>
          <a:p>
            <a:pPr marL="957150" lvl="2" indent="-285750" algn="just"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sk-SK" dirty="0"/>
              <a:t>č</a:t>
            </a:r>
            <a:r>
              <a:rPr lang="sk-SK" dirty="0" smtClean="0"/>
              <a:t>asového rámca „</a:t>
            </a:r>
            <a:r>
              <a:rPr lang="sk-SK" i="1" dirty="0" smtClean="0"/>
              <a:t>Pravidelných </a:t>
            </a:r>
            <a:r>
              <a:rPr lang="sk-SK" i="1" dirty="0"/>
              <a:t>hodnoteniach plnenia čiastkových cieľov na úrovni prioritných osí OP KŽP (priebežné hodnotenia výkonnosti OP</a:t>
            </a:r>
            <a:r>
              <a:rPr lang="sk-SK" i="1" dirty="0" smtClean="0"/>
              <a:t>)“</a:t>
            </a:r>
            <a:r>
              <a:rPr lang="sk-SK" dirty="0" smtClean="0"/>
              <a:t>.</a:t>
            </a:r>
            <a:endParaRPr lang="sk-SK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3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01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symbolOPKZPppt.jpg"/>
          <p:cNvPicPr>
            <a:picLocks noChangeAspect="1"/>
          </p:cNvPicPr>
          <p:nvPr/>
        </p:nvPicPr>
        <p:blipFill>
          <a:blip r:embed="rId2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4519" y="0"/>
            <a:ext cx="5087472" cy="5299992"/>
          </a:xfrm>
          <a:prstGeom prst="rect">
            <a:avLst/>
          </a:prstGeom>
        </p:spPr>
      </p:pic>
      <p:pic>
        <p:nvPicPr>
          <p:cNvPr id="6" name="Picture 5" descr="krivkaRA.jpg"/>
          <p:cNvPicPr>
            <a:picLocks noChangeAspect="1"/>
          </p:cNvPicPr>
          <p:nvPr/>
        </p:nvPicPr>
        <p:blipFill>
          <a:blip r:embed="rId3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4" name="Obdĺžnik 3"/>
          <p:cNvSpPr/>
          <p:nvPr/>
        </p:nvSpPr>
        <p:spPr>
          <a:xfrm>
            <a:off x="683568" y="3200196"/>
            <a:ext cx="5760640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k-SK" sz="3200" b="1" dirty="0">
                <a:solidFill>
                  <a:srgbClr val="9BBB5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sk-SK" sz="3200" b="1" dirty="0">
                <a:solidFill>
                  <a:srgbClr val="9BBB5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sk-SK" sz="3200" b="1" dirty="0">
              <a:solidFill>
                <a:srgbClr val="9BBB59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sk-SK" dirty="0">
                <a:solidFill>
                  <a:srgbClr val="9BBB59">
                    <a:lumMod val="50000"/>
                  </a:srgbClr>
                </a:solidFill>
              </a:rPr>
              <a:t/>
            </a:r>
            <a:br>
              <a:rPr lang="sk-SK" dirty="0">
                <a:solidFill>
                  <a:srgbClr val="9BBB59">
                    <a:lumMod val="50000"/>
                  </a:srgbClr>
                </a:solidFill>
              </a:rPr>
            </a:br>
            <a:r>
              <a:rPr lang="sk-SK" b="1" i="1" dirty="0" smtClean="0">
                <a:solidFill>
                  <a:srgbClr val="55B848"/>
                </a:solidFill>
                <a:effectLst>
                  <a:outerShdw dist="38100" sx="1000" sy="1000" algn="tl">
                    <a:srgbClr val="000000"/>
                  </a:outerShdw>
                </a:effectLst>
              </a:rPr>
              <a:t>PhDr. Miroslava Hrušková, CSc.</a:t>
            </a:r>
            <a:endParaRPr lang="sk-SK" b="1" i="1" dirty="0">
              <a:solidFill>
                <a:srgbClr val="55B848"/>
              </a:solidFill>
              <a:effectLst>
                <a:outerShdw dist="38100" sx="1000" sy="1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sk-SK" sz="1600" dirty="0" smtClean="0">
                <a:solidFill>
                  <a:prstClr val="white">
                    <a:lumMod val="50000"/>
                  </a:prstClr>
                </a:solidFill>
              </a:rPr>
              <a:t>riaditeľka odboru riadenia programov</a:t>
            </a:r>
            <a:r>
              <a:rPr lang="sk-SK" sz="1600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600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600" dirty="0" smtClean="0">
                <a:solidFill>
                  <a:prstClr val="white">
                    <a:lumMod val="50000"/>
                  </a:prstClr>
                </a:solidFill>
              </a:rPr>
              <a:t>sekcia </a:t>
            </a:r>
            <a:r>
              <a:rPr lang="sk-SK" sz="1600" dirty="0">
                <a:solidFill>
                  <a:prstClr val="white">
                    <a:lumMod val="50000"/>
                  </a:prstClr>
                </a:solidFill>
              </a:rPr>
              <a:t>environmentálnych programov a projektov MŽP SR</a:t>
            </a:r>
            <a:r>
              <a:rPr lang="sk-SK" dirty="0">
                <a:solidFill>
                  <a:prstClr val="black"/>
                </a:solidFill>
              </a:rPr>
              <a:t/>
            </a:r>
            <a:br>
              <a:rPr lang="sk-SK" dirty="0">
                <a:solidFill>
                  <a:prstClr val="black"/>
                </a:solidFill>
              </a:rPr>
            </a:br>
            <a:endParaRPr lang="sk-SK" dirty="0">
              <a:solidFill>
                <a:prstClr val="black"/>
              </a:solidFill>
            </a:endParaRPr>
          </a:p>
          <a:p>
            <a:pPr>
              <a:defRPr/>
            </a:pPr>
            <a:r>
              <a:rPr lang="sk-SK" sz="1600" b="1" dirty="0" smtClean="0">
                <a:solidFill>
                  <a:prstClr val="white">
                    <a:lumMod val="50000"/>
                  </a:prstClr>
                </a:solidFill>
              </a:rPr>
              <a:t>Email</a:t>
            </a:r>
            <a:r>
              <a:rPr lang="sk-SK" sz="1600" b="1" dirty="0">
                <a:solidFill>
                  <a:prstClr val="white">
                    <a:lumMod val="50000"/>
                  </a:prstClr>
                </a:solidFill>
              </a:rPr>
              <a:t>: </a:t>
            </a:r>
            <a:r>
              <a:rPr lang="en-US" sz="1600" b="1" dirty="0">
                <a:solidFill>
                  <a:prstClr val="white">
                    <a:lumMod val="50000"/>
                  </a:prstClr>
                </a:solidFill>
              </a:rPr>
              <a:t> </a:t>
            </a:r>
            <a:r>
              <a:rPr lang="sk-SK" sz="1600" dirty="0" smtClean="0">
                <a:solidFill>
                  <a:srgbClr val="448CCA"/>
                </a:solidFill>
                <a:hlinkClick r:id="rId4"/>
              </a:rPr>
              <a:t>mirka.hruskova@enviro.gov.sk</a:t>
            </a:r>
            <a:r>
              <a:rPr lang="sk-SK" sz="1600" dirty="0" smtClean="0">
                <a:solidFill>
                  <a:srgbClr val="448CCA"/>
                </a:solidFill>
              </a:rPr>
              <a:t> </a:t>
            </a:r>
            <a:r>
              <a:rPr lang="sk-SK" sz="1600" dirty="0">
                <a:solidFill>
                  <a:prstClr val="black"/>
                </a:solidFill>
              </a:rPr>
              <a:t/>
            </a:r>
            <a:br>
              <a:rPr lang="sk-SK" sz="1600" dirty="0">
                <a:solidFill>
                  <a:prstClr val="black"/>
                </a:solidFill>
              </a:rPr>
            </a:br>
            <a:endParaRPr lang="sk-SK" sz="1600" dirty="0">
              <a:solidFill>
                <a:prstClr val="white">
                  <a:lumMod val="50000"/>
                </a:prstClr>
              </a:solidFill>
            </a:endParaRPr>
          </a:p>
        </p:txBody>
      </p:sp>
      <p:pic>
        <p:nvPicPr>
          <p:cNvPr id="7" name="Picture 6" descr="logoOPKZPppt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612" y="476672"/>
            <a:ext cx="3969380" cy="720080"/>
          </a:xfrm>
          <a:prstGeom prst="rect">
            <a:avLst/>
          </a:prstGeom>
        </p:spPr>
      </p:pic>
      <p:sp>
        <p:nvSpPr>
          <p:cNvPr id="8" name="Obdĺžnik 5"/>
          <p:cNvSpPr/>
          <p:nvPr/>
        </p:nvSpPr>
        <p:spPr>
          <a:xfrm>
            <a:off x="-3564" y="2492896"/>
            <a:ext cx="9147564" cy="66684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lnSpc>
                <a:spcPct val="140000"/>
              </a:lnSpc>
            </a:pPr>
            <a:r>
              <a:rPr lang="sk-SK" sz="2800" b="1" cap="all" dirty="0" smtClean="0">
                <a:ln w="0"/>
                <a:solidFill>
                  <a:srgbClr val="55B848"/>
                </a:solidFill>
                <a:cs typeface="Arial"/>
              </a:rPr>
              <a:t>ĎAKUJEME ZA POZORNOSŤ!</a:t>
            </a:r>
            <a:endParaRPr lang="sk-SK" sz="2800" b="1" cap="all" dirty="0">
              <a:ln w="0"/>
              <a:solidFill>
                <a:srgbClr val="55B848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9635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2012015_MV OP KZP_ o O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1102</TotalTime>
  <Words>348</Words>
  <Application>Microsoft Office PowerPoint</Application>
  <PresentationFormat>Prezentácia na obrazovke (4:3)</PresentationFormat>
  <Paragraphs>46</Paragraphs>
  <Slides>4</Slides>
  <Notes>2</Notes>
  <HiddenSlides>0</HiddenSlides>
  <MMClips>0</MMClips>
  <ScaleCrop>false</ScaleCrop>
  <HeadingPairs>
    <vt:vector size="6" baseType="variant">
      <vt:variant>
        <vt:lpstr>Použité písma</vt:lpstr>
      </vt:variant>
      <vt:variant>
        <vt:i4>4</vt:i4>
      </vt:variant>
      <vt:variant>
        <vt:lpstr>Motív</vt:lpstr>
      </vt:variant>
      <vt:variant>
        <vt:i4>3</vt:i4>
      </vt:variant>
      <vt:variant>
        <vt:lpstr>Nadpisy snímok</vt:lpstr>
      </vt:variant>
      <vt:variant>
        <vt:i4>4</vt:i4>
      </vt:variant>
    </vt:vector>
  </HeadingPairs>
  <TitlesOfParts>
    <vt:vector size="11" baseType="lpstr">
      <vt:lpstr>Arial</vt:lpstr>
      <vt:lpstr>Calibri</vt:lpstr>
      <vt:lpstr>Lucida Grande CE</vt:lpstr>
      <vt:lpstr>Wingdings</vt:lpstr>
      <vt:lpstr>1_Motív Office</vt:lpstr>
      <vt:lpstr>3_Motív Office</vt:lpstr>
      <vt:lpstr>22012015_MV OP KZP_ o OP</vt:lpstr>
      <vt:lpstr>     Aktualizácia plánu hodnotenia OP KŽP  na programové obdobie 2014 – 2020,  verzia 2.0 </vt:lpstr>
      <vt:lpstr>Dôvody aktualizácie</vt:lpstr>
      <vt:lpstr>Vykonané úpravy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Marya</dc:creator>
  <cp:lastModifiedBy>Autor</cp:lastModifiedBy>
  <cp:revision>65</cp:revision>
  <cp:lastPrinted>2015-04-23T08:31:12Z</cp:lastPrinted>
  <dcterms:created xsi:type="dcterms:W3CDTF">2014-09-16T10:23:01Z</dcterms:created>
  <dcterms:modified xsi:type="dcterms:W3CDTF">2016-05-11T14:53:12Z</dcterms:modified>
</cp:coreProperties>
</file>