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6" r:id="rId4"/>
    <p:sldId id="267" r:id="rId5"/>
    <p:sldId id="274" r:id="rId6"/>
    <p:sldId id="268" r:id="rId7"/>
    <p:sldId id="272" r:id="rId8"/>
    <p:sldId id="276" r:id="rId9"/>
    <p:sldId id="269" r:id="rId10"/>
    <p:sldId id="270" r:id="rId11"/>
    <p:sldId id="273" r:id="rId12"/>
    <p:sldId id="271" r:id="rId13"/>
    <p:sldId id="265" r:id="rId14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1" d="100"/>
          <a:sy n="101" d="100"/>
        </p:scale>
        <p:origin x="102" y="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BA0E8-18B9-452A-AFF1-978B2027561E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A6B0F-B2C7-4DE4-8F44-D6E35C2B0A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8432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398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k-S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k-SK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DBA0E8-18B9-452A-AFF1-978B2027561E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1A6B0F-B2C7-4DE4-8F44-D6E35C2B0ABF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75919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artnerskadohoda.gov.sk/" TargetMode="External"/><Relationship Id="rId2" Type="http://schemas.openxmlformats.org/officeDocument/2006/relationships/hyperlink" Target="http://www.op-kzp.s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87624" y="5301208"/>
            <a:ext cx="3384376" cy="720080"/>
          </a:xfrm>
        </p:spPr>
        <p:txBody>
          <a:bodyPr>
            <a:normAutofit/>
          </a:bodyPr>
          <a:lstStyle/>
          <a:p>
            <a:pPr algn="l"/>
            <a:r>
              <a:rPr lang="sk-SK" sz="700" dirty="0" smtClean="0"/>
              <a:t>MINISTERSTVO ŽIVOTNÉHO PROSTREDIA SR </a:t>
            </a:r>
          </a:p>
          <a:p>
            <a:pPr algn="l"/>
            <a:r>
              <a:rPr lang="sk-SK" sz="700" dirty="0" smtClean="0"/>
              <a:t>Sekcia environmentálnych programov a projektov Riadiaci orgán pre Operačný program</a:t>
            </a:r>
          </a:p>
          <a:p>
            <a:pPr algn="l"/>
            <a:r>
              <a:rPr lang="sk-SK" sz="700" dirty="0" smtClean="0"/>
              <a:t>Kvalita životného prostredia</a:t>
            </a:r>
          </a:p>
          <a:p>
            <a:pPr algn="l"/>
            <a:r>
              <a:rPr lang="sk-SK" sz="700" dirty="0" smtClean="0"/>
              <a:t>Nám Ľ. Štúra 1,. 812 35 Bratislava</a:t>
            </a:r>
          </a:p>
          <a:p>
            <a:pPr algn="l"/>
            <a:r>
              <a:rPr lang="sk-SK" sz="700" dirty="0" smtClean="0"/>
              <a:t>www.op-kzp.sk</a:t>
            </a:r>
            <a:endParaRPr lang="sk-SK" sz="7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373216"/>
            <a:ext cx="4667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384376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>
              <a:spcBef>
                <a:spcPts val="0"/>
              </a:spcBef>
            </a:pPr>
            <a:r>
              <a:rPr lang="sk-SK" sz="32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32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3200" b="1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INFORMAČNÉ A KOMUNIKAČNÉ AKTIVITY OP KŽP</a:t>
            </a:r>
            <a:br>
              <a:rPr lang="sk-SK" sz="3200" b="1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</a:br>
            <a:r>
              <a:rPr lang="sk-SK" sz="31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/>
            </a:r>
            <a:br>
              <a:rPr lang="sk-SK" sz="3100" b="1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</a:b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endParaRPr lang="sk-SK" sz="1800" dirty="0"/>
          </a:p>
        </p:txBody>
      </p:sp>
      <p:sp>
        <p:nvSpPr>
          <p:cNvPr id="5" name="BlokTextu 2"/>
          <p:cNvSpPr txBox="1"/>
          <p:nvPr/>
        </p:nvSpPr>
        <p:spPr>
          <a:xfrm>
            <a:off x="5652120" y="5157192"/>
            <a:ext cx="2952328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8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10</a:t>
            </a:fld>
            <a:endParaRPr lang="sk-SK" dirty="0"/>
          </a:p>
        </p:txBody>
      </p:sp>
      <p:grpSp>
        <p:nvGrpSpPr>
          <p:cNvPr id="10" name="Skupina 9"/>
          <p:cNvGrpSpPr/>
          <p:nvPr/>
        </p:nvGrpSpPr>
        <p:grpSpPr>
          <a:xfrm>
            <a:off x="611560" y="2564904"/>
            <a:ext cx="1512168" cy="1555363"/>
            <a:chOff x="1416095" y="702367"/>
            <a:chExt cx="1239085" cy="1239085"/>
          </a:xfrm>
        </p:grpSpPr>
        <p:sp>
          <p:nvSpPr>
            <p:cNvPr id="11" name="Ovál 10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ál 4"/>
            <p:cNvSpPr/>
            <p:nvPr/>
          </p:nvSpPr>
          <p:spPr>
            <a:xfrm>
              <a:off x="1475099" y="883827"/>
              <a:ext cx="1121077" cy="8761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b="1" kern="1200" dirty="0" smtClean="0"/>
                <a:t>Priama komunikácia</a:t>
              </a:r>
              <a:endParaRPr lang="sk-SK" b="0" i="1" kern="1200" dirty="0"/>
            </a:p>
          </p:txBody>
        </p:sp>
      </p:grpSp>
      <p:pic>
        <p:nvPicPr>
          <p:cNvPr id="14" name="Obrázok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07941"/>
            <a:ext cx="981820" cy="9818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Obrázok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02" y="4234322"/>
            <a:ext cx="929058" cy="9290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Zástupný symbol obsahu 2"/>
          <p:cNvSpPr txBox="1">
            <a:spLocks/>
          </p:cNvSpPr>
          <p:nvPr/>
        </p:nvSpPr>
        <p:spPr>
          <a:xfrm>
            <a:off x="415298" y="2168402"/>
            <a:ext cx="8568952" cy="41318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sk-SK" sz="2200" b="1" dirty="0" smtClean="0">
                <a:solidFill>
                  <a:srgbClr val="55B848"/>
                </a:solidFill>
                <a:cs typeface="Tahoma" pitchFamily="34" charset="0"/>
              </a:rPr>
              <a:t>			</a:t>
            </a: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                               	                 </a:t>
            </a:r>
            <a:r>
              <a:rPr lang="sk-SK" sz="2800" b="1" dirty="0" smtClean="0">
                <a:solidFill>
                  <a:schemeClr val="bg1">
                    <a:lumMod val="50000"/>
                  </a:schemeClr>
                </a:solidFill>
              </a:rPr>
              <a:t>RO + MV SR + SIEA 	    	</a:t>
            </a:r>
          </a:p>
          <a:p>
            <a:pPr marL="0" indent="0">
              <a:buFont typeface="Arial" pitchFamily="34" charset="0"/>
              <a:buNone/>
            </a:pPr>
            <a:r>
              <a:rPr lang="sk-SK" sz="2800" b="1" dirty="0" smtClean="0">
                <a:solidFill>
                  <a:schemeClr val="bg1">
                    <a:lumMod val="50000"/>
                  </a:schemeClr>
                </a:solidFill>
              </a:rPr>
              <a:t>	</a:t>
            </a:r>
          </a:p>
          <a:p>
            <a:pPr marL="0" indent="0">
              <a:buFont typeface="Arial" pitchFamily="34" charset="0"/>
              <a:buNone/>
            </a:pP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			</a:t>
            </a:r>
          </a:p>
          <a:p>
            <a:pPr marL="0" indent="0">
              <a:buFont typeface="Arial" pitchFamily="34" charset="0"/>
              <a:buNone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Font typeface="Arial" pitchFamily="34" charset="0"/>
              <a:buNone/>
            </a:pP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		           </a:t>
            </a:r>
            <a:r>
              <a:rPr lang="sk-SK" sz="3600" b="1" dirty="0" smtClean="0">
                <a:solidFill>
                  <a:schemeClr val="bg1">
                    <a:lumMod val="50000"/>
                  </a:schemeClr>
                </a:solidFill>
              </a:rPr>
              <a:t>585</a:t>
            </a: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		  </a:t>
            </a:r>
            <a:r>
              <a:rPr lang="sk-SK" sz="3600" b="1" dirty="0" smtClean="0">
                <a:solidFill>
                  <a:schemeClr val="bg1">
                    <a:lumMod val="50000"/>
                  </a:schemeClr>
                </a:solidFill>
              </a:rPr>
              <a:t>613</a:t>
            </a:r>
            <a:br>
              <a:rPr lang="sk-SK" sz="3600" b="1" dirty="0" smtClean="0">
                <a:solidFill>
                  <a:schemeClr val="bg1">
                    <a:lumMod val="50000"/>
                  </a:schemeClr>
                </a:solidFill>
              </a:rPr>
            </a:br>
            <a:endParaRPr lang="sk-SK" sz="3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sk-SK" sz="18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sk-SK" sz="18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Font typeface="Arial" pitchFamily="34" charset="0"/>
              <a:buNone/>
            </a:pPr>
            <a:endParaRPr lang="sk-SK" sz="180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r>
              <a:rPr lang="sk-SK" b="1" i="1" dirty="0" smtClean="0">
                <a:solidFill>
                  <a:schemeClr val="bg1">
                    <a:lumMod val="50000"/>
                  </a:schemeClr>
                </a:solidFill>
              </a:rPr>
              <a:t>RO zriadilo v roku 2015 INFOLINKU k aktuálnym výzvam, v rámci nej </a:t>
            </a:r>
            <a:r>
              <a:rPr lang="sk-SK" b="1" i="1" u="sng" dirty="0" smtClean="0">
                <a:solidFill>
                  <a:schemeClr val="bg1">
                    <a:lumMod val="50000"/>
                  </a:schemeClr>
                </a:solidFill>
              </a:rPr>
              <a:t>poskytlo 185 telefonických konzultácií.</a:t>
            </a:r>
            <a:endParaRPr lang="sk-SK" b="1" i="1" u="sng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Font typeface="Arial" pitchFamily="34" charset="0"/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Font typeface="Arial" pitchFamily="34" charset="0"/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Font typeface="Arial" pitchFamily="34" charset="0"/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Font typeface="Arial" pitchFamily="34" charset="0"/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pic>
        <p:nvPicPr>
          <p:cNvPr id="18" name="Obrázok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210994"/>
            <a:ext cx="981820" cy="98182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Obrázok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3102" y="4210994"/>
            <a:ext cx="929058" cy="92905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3" name="Rovná spojovacia šípka 22"/>
          <p:cNvCxnSpPr/>
          <p:nvPr/>
        </p:nvCxnSpPr>
        <p:spPr>
          <a:xfrm>
            <a:off x="4301861" y="2885385"/>
            <a:ext cx="914400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Rovná spojovacia šípka 24"/>
          <p:cNvCxnSpPr/>
          <p:nvPr/>
        </p:nvCxnSpPr>
        <p:spPr>
          <a:xfrm flipH="1">
            <a:off x="3411472" y="2885385"/>
            <a:ext cx="890389" cy="914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Nadpis 1"/>
          <p:cNvSpPr>
            <a:spLocks noGrp="1"/>
          </p:cNvSpPr>
          <p:nvPr>
            <p:ph type="title"/>
          </p:nvPr>
        </p:nvSpPr>
        <p:spPr>
          <a:xfrm>
            <a:off x="525979" y="1340768"/>
            <a:ext cx="8229600" cy="720080"/>
          </a:xfrm>
        </p:spPr>
        <p:txBody>
          <a:bodyPr>
            <a:normAutofit/>
          </a:bodyPr>
          <a:lstStyle/>
          <a:p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NÁSTROJE V ROKU 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2015</a:t>
            </a:r>
            <a:endParaRPr lang="pl-PL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35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CIELE A NÁSTROJE NA ROK 2016</a:t>
            </a: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39552" y="2060848"/>
            <a:ext cx="8229600" cy="4176464"/>
          </a:xfrm>
        </p:spPr>
        <p:txBody>
          <a:bodyPr/>
          <a:lstStyle/>
          <a:p>
            <a:r>
              <a:rPr lang="sk-SK" dirty="0"/>
              <a:t>Informovanie potenciálnych žiadateľov o možnosti čerpania </a:t>
            </a:r>
            <a:r>
              <a:rPr lang="sk-SK" dirty="0" smtClean="0"/>
              <a:t>EŠIF</a:t>
            </a:r>
          </a:p>
          <a:p>
            <a:r>
              <a:rPr lang="sk-SK" dirty="0"/>
              <a:t>Informovanie a vzdelávanie žiadateľov o procese predkladania žiadostí o </a:t>
            </a:r>
            <a:r>
              <a:rPr lang="sk-SK" dirty="0" smtClean="0"/>
              <a:t>NFP</a:t>
            </a:r>
          </a:p>
          <a:p>
            <a:r>
              <a:rPr lang="sk-SK" dirty="0"/>
              <a:t>Vzdelávanie a podpora prijímateľov s cieľom úspešnej implementácie projektov</a:t>
            </a:r>
            <a:r>
              <a:rPr lang="sk-SK" dirty="0" smtClean="0"/>
              <a:t>.</a:t>
            </a:r>
          </a:p>
          <a:p>
            <a:r>
              <a:rPr lang="sk-SK" dirty="0"/>
              <a:t>Poskytnúť dostatočne kvalitné informácie ohľadom prínosu OP </a:t>
            </a:r>
            <a:r>
              <a:rPr lang="sk-SK" dirty="0" smtClean="0"/>
              <a:t>KŽP</a:t>
            </a:r>
          </a:p>
          <a:p>
            <a:r>
              <a:rPr lang="sk-SK" dirty="0" smtClean="0"/>
              <a:t>Vybudovanie </a:t>
            </a:r>
            <a:r>
              <a:rPr lang="sk-SK" dirty="0"/>
              <a:t>imidžu OP KŽP vrátane inštitúcií implementujúcich OP</a:t>
            </a:r>
            <a:r>
              <a:rPr lang="sk-SK" dirty="0" smtClean="0"/>
              <a:t>.</a:t>
            </a:r>
          </a:p>
          <a:p>
            <a:pPr marL="0" indent="0">
              <a:buNone/>
            </a:pPr>
            <a:endParaRPr lang="sk-SK" dirty="0"/>
          </a:p>
          <a:p>
            <a:pPr marL="0" indent="0">
              <a:buNone/>
            </a:pPr>
            <a:endParaRPr lang="sk-SK" dirty="0"/>
          </a:p>
        </p:txBody>
      </p:sp>
      <p:sp>
        <p:nvSpPr>
          <p:cNvPr id="11" name="Ovál 10"/>
          <p:cNvSpPr/>
          <p:nvPr/>
        </p:nvSpPr>
        <p:spPr>
          <a:xfrm>
            <a:off x="971600" y="4581419"/>
            <a:ext cx="1440160" cy="14398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TV a rádio spoty</a:t>
            </a:r>
            <a:endParaRPr lang="sk-SK" b="1" dirty="0"/>
          </a:p>
        </p:txBody>
      </p:sp>
      <p:sp>
        <p:nvSpPr>
          <p:cNvPr id="16" name="Ovál 15"/>
          <p:cNvSpPr/>
          <p:nvPr/>
        </p:nvSpPr>
        <p:spPr>
          <a:xfrm>
            <a:off x="6372200" y="4581419"/>
            <a:ext cx="1512168" cy="1486432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k-SK" b="1" dirty="0" smtClean="0"/>
              <a:t>Priama kom.</a:t>
            </a:r>
            <a:endParaRPr lang="sk-SK" b="1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534854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929" y="4534853"/>
            <a:ext cx="1536700" cy="1579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30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PLÁN AKTIVÍT NA ROK 2016</a:t>
            </a:r>
            <a:endParaRPr lang="sk-SK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9196223" cy="4537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371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3000" b="1" dirty="0"/>
              <a:t>ĎAKUJEM ZA </a:t>
            </a:r>
            <a:r>
              <a:rPr lang="sk-SK" sz="3000" b="1" dirty="0" smtClean="0"/>
              <a:t>POZORNOSŤ</a:t>
            </a:r>
          </a:p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1700" dirty="0" smtClean="0"/>
          </a:p>
          <a:p>
            <a:pPr marL="0" indent="0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ŽIVOTNÉHO PROSTREDIA SR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 smtClean="0">
                <a:solidFill>
                  <a:srgbClr val="898989"/>
                </a:solidFill>
              </a:rPr>
              <a:t>Nám</a:t>
            </a:r>
            <a:r>
              <a:rPr lang="sk-SK" sz="1700" dirty="0">
                <a:solidFill>
                  <a:srgbClr val="898989"/>
                </a:solidFill>
              </a:rPr>
              <a:t>. Ľ. Štúra </a:t>
            </a:r>
            <a:r>
              <a:rPr lang="sk-SK" sz="1700" dirty="0" smtClean="0">
                <a:solidFill>
                  <a:srgbClr val="898989"/>
                </a:solidFill>
              </a:rPr>
              <a:t>1,  </a:t>
            </a:r>
            <a:r>
              <a:rPr lang="sk-SK" sz="1700" dirty="0">
                <a:solidFill>
                  <a:srgbClr val="898989"/>
                </a:solidFill>
              </a:rPr>
              <a:t>812 35 Bratislava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Pracovisko: Karloveská 2, 841 04 Bratislava	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  <a:hlinkClick r:id="rId2"/>
              </a:rPr>
              <a:t>www.minzp.sk , www.op-kzp.sk</a:t>
            </a:r>
            <a:r>
              <a:rPr lang="sk-SK" sz="1700" dirty="0">
                <a:solidFill>
                  <a:srgbClr val="898989"/>
                </a:solidFill>
              </a:rPr>
              <a:t> </a:t>
            </a:r>
            <a:endParaRPr lang="sk-SK" sz="17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631623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1807" y="1916832"/>
            <a:ext cx="8229600" cy="460851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200" b="1" dirty="0" smtClean="0">
              <a:solidFill>
                <a:srgbClr val="55B848"/>
              </a:solidFill>
              <a:cs typeface="Tahoma" pitchFamily="34" charset="0"/>
            </a:endParaRPr>
          </a:p>
          <a:p>
            <a:r>
              <a:rPr lang="sk-SK" sz="2400" dirty="0" smtClean="0"/>
              <a:t>Informovanie </a:t>
            </a:r>
            <a:r>
              <a:rPr lang="sk-SK" sz="2400" dirty="0"/>
              <a:t>potenciálnych žiadateľov o možnosti čerpania EŠIF.</a:t>
            </a:r>
          </a:p>
          <a:p>
            <a:r>
              <a:rPr lang="sk-SK" sz="2400" dirty="0" smtClean="0"/>
              <a:t>Informovanie </a:t>
            </a:r>
            <a:r>
              <a:rPr lang="sk-SK" sz="2400" dirty="0"/>
              <a:t>a vzdelávanie žiadateľov o procese predkladania žiadostí o NFP</a:t>
            </a:r>
            <a:r>
              <a:rPr lang="sk-SK" sz="2400" dirty="0" smtClean="0"/>
              <a:t>.</a:t>
            </a:r>
          </a:p>
          <a:p>
            <a:r>
              <a:rPr lang="sk-SK" sz="2400" dirty="0" smtClean="0"/>
              <a:t>Poskytnúť </a:t>
            </a:r>
            <a:r>
              <a:rPr lang="sk-SK" sz="2400" dirty="0"/>
              <a:t>dostatočne kvalitné informácie ohľadom prínosu OP KŽP</a:t>
            </a:r>
            <a:r>
              <a:rPr lang="sk-SK" sz="2400" dirty="0" smtClean="0"/>
              <a:t>.</a:t>
            </a:r>
            <a:endParaRPr lang="sk-SK" sz="2400" dirty="0"/>
          </a:p>
          <a:p>
            <a:pPr lvl="0"/>
            <a:r>
              <a:rPr lang="sk-SK" sz="2400" dirty="0" smtClean="0"/>
              <a:t>Vybudovanie </a:t>
            </a:r>
            <a:r>
              <a:rPr lang="sk-SK" sz="2400" dirty="0"/>
              <a:t>imidžu OP KŽP vrátane inštitúcií implementujúcich </a:t>
            </a:r>
            <a:r>
              <a:rPr lang="sk-SK" sz="2400" dirty="0" smtClean="0"/>
              <a:t>OP.</a:t>
            </a:r>
            <a:endParaRPr lang="sk-SK" sz="2400" dirty="0"/>
          </a:p>
          <a:p>
            <a:endParaRPr lang="sk-SK" sz="2400" dirty="0"/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269875" lvl="1" indent="-269875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2</a:t>
            </a:fld>
            <a:endParaRPr lang="sk-SK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457200" y="1340768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CIELE ROČNÉHO KOMUNIKAČNÉHO PLÁNU NA ROK 2015</a:t>
            </a:r>
          </a:p>
        </p:txBody>
      </p:sp>
    </p:spTree>
    <p:extLst>
      <p:ext uri="{BB962C8B-B14F-4D97-AF65-F5344CB8AC3E}">
        <p14:creationId xmlns:p14="http://schemas.microsoft.com/office/powerpoint/2010/main" val="39441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9774" y="1870751"/>
            <a:ext cx="8229600" cy="439248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22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marL="0" indent="0">
              <a:buNone/>
            </a:pPr>
            <a:endParaRPr lang="sk-SK" sz="2400" dirty="0"/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269875" lvl="1" indent="-269875" algn="just">
              <a:spcBef>
                <a:spcPts val="0"/>
              </a:spcBef>
              <a:buFont typeface="Arial" panose="020B0604020202020204" pitchFamily="34" charset="0"/>
              <a:buChar char="•"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3</a:t>
            </a:fld>
            <a:endParaRPr lang="sk-SK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3" y="2276872"/>
            <a:ext cx="5353743" cy="3580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Nadpis 1"/>
          <p:cNvSpPr>
            <a:spLocks noGrp="1"/>
          </p:cNvSpPr>
          <p:nvPr>
            <p:ph type="title"/>
          </p:nvPr>
        </p:nvSpPr>
        <p:spPr>
          <a:xfrm>
            <a:off x="469774" y="148478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pl-PL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CIEĽOVÉ SKUPINY KOMUNIKAČNEJ STRATÉGIE V ROKU 2015</a:t>
            </a:r>
            <a:br>
              <a:rPr lang="pl-PL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pl-PL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942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525979" y="2060848"/>
            <a:ext cx="8229600" cy="40324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sk-SK" sz="2400" dirty="0" smtClean="0"/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/>
            </a:r>
            <a:b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</a:b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/>
            </a:r>
            <a:b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</a:b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TV relácie Zelená pre Slovensko na TA3</a:t>
            </a:r>
            <a:b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</a:br>
            <a:r>
              <a:rPr lang="sk-SK" b="1" dirty="0" smtClean="0"/>
              <a:t>premiéra </a:t>
            </a:r>
            <a:r>
              <a:rPr lang="sk-SK" b="1" dirty="0"/>
              <a:t>14.12.2015 </a:t>
            </a:r>
            <a:r>
              <a:rPr lang="sk-SK" b="1" i="1" dirty="0"/>
              <a:t>Obnoviteľné zdroje energie – možnosti Operačného programu Kvalita životného prostredia</a:t>
            </a:r>
            <a:r>
              <a:rPr lang="sk-SK" b="1" dirty="0" smtClean="0"/>
              <a:t>;</a:t>
            </a: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sk-SK" b="1" dirty="0"/>
              <a:t>premiéra  21.12.2015 </a:t>
            </a:r>
            <a:r>
              <a:rPr lang="sk-SK" b="1" i="1" dirty="0"/>
              <a:t>Prvý rok implementácie Operačného programu Kvalita životného prostredia a plány na rok 2016</a:t>
            </a:r>
            <a:r>
              <a:rPr lang="sk-SK" b="1" i="1" dirty="0" smtClean="0"/>
              <a:t>.</a:t>
            </a:r>
            <a:endParaRPr lang="sk-SK" b="1" dirty="0" smtClean="0"/>
          </a:p>
          <a:p>
            <a:pPr marL="0" lvl="1" indent="0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Rozhlasové spoty na: 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Rádio Slovensko, Rádio Regina, Rádio Expres, Jemné, Vlna, Anténa Rock, FUN </a:t>
            </a:r>
            <a:r>
              <a:rPr lang="sk-SK" dirty="0" err="1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radio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/>
            </a:r>
            <a:b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</a:br>
            <a:endParaRPr lang="sk-SK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>
              <a:spcBef>
                <a:spcPts val="0"/>
              </a:spcBef>
              <a:buNone/>
              <a:defRPr/>
            </a:pP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Zverejňovanie informácií 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k vyhláseným výzvam, podujatiam, dôležitým dokumentom a pod. v printových a </a:t>
            </a:r>
            <a:r>
              <a:rPr lang="sk-SK" dirty="0" err="1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online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 médiách na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 </a:t>
            </a:r>
            <a:r>
              <a:rPr lang="sk-SK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  <a:hlinkClick r:id="rId2"/>
              </a:rPr>
              <a:t>www.op-kzp.sk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; </a:t>
            </a:r>
            <a:r>
              <a:rPr lang="sk-SK" b="1" dirty="0" err="1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  <a:hlinkClick r:id="rId3"/>
              </a:rPr>
              <a:t>www.partnerskadohoda.gov.sk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 a </a:t>
            </a:r>
            <a:r>
              <a:rPr lang="sk-SK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sociálnych </a:t>
            </a:r>
            <a:r>
              <a:rPr lang="sk-SK" dirty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sieťach</a:t>
            </a:r>
            <a:r>
              <a:rPr lang="sk-SK" dirty="0">
                <a:solidFill>
                  <a:srgbClr val="0070C0"/>
                </a:solidFill>
                <a:cs typeface="Tahoma" pitchFamily="34" charset="0"/>
              </a:rPr>
              <a:t> </a:t>
            </a:r>
            <a:r>
              <a:rPr lang="sk-SK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Facebook</a:t>
            </a:r>
            <a:r>
              <a:rPr lang="sk-SK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, </a:t>
            </a:r>
            <a:r>
              <a:rPr lang="sk-SK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rPr>
              <a:t>Twitter</a:t>
            </a:r>
            <a:r>
              <a:rPr lang="sk-SK" b="1" dirty="0" smtClean="0">
                <a:solidFill>
                  <a:prstClr val="black">
                    <a:lumMod val="95000"/>
                    <a:lumOff val="5000"/>
                  </a:prstClr>
                </a:solidFill>
                <a:cs typeface="Tahoma" pitchFamily="34" charset="0"/>
              </a:rPr>
              <a:t>. </a:t>
            </a: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4</a:t>
            </a:fld>
            <a:endParaRPr lang="sk-SK" dirty="0"/>
          </a:p>
        </p:txBody>
      </p:sp>
      <p:sp>
        <p:nvSpPr>
          <p:cNvPr id="16" name="Nadpis 1"/>
          <p:cNvSpPr>
            <a:spLocks noGrp="1"/>
          </p:cNvSpPr>
          <p:nvPr>
            <p:ph type="title"/>
          </p:nvPr>
        </p:nvSpPr>
        <p:spPr>
          <a:xfrm>
            <a:off x="525979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NÁSTROJE V ROKU 2015</a:t>
            </a:r>
            <a:b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ATL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NADLINKOVÉ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AKTIVITY</a:t>
            </a:r>
          </a:p>
        </p:txBody>
      </p:sp>
      <p:grpSp>
        <p:nvGrpSpPr>
          <p:cNvPr id="2" name="Skupina 1"/>
          <p:cNvGrpSpPr/>
          <p:nvPr/>
        </p:nvGrpSpPr>
        <p:grpSpPr>
          <a:xfrm>
            <a:off x="1331640" y="2169565"/>
            <a:ext cx="6768752" cy="1296144"/>
            <a:chOff x="1331640" y="2169565"/>
            <a:chExt cx="6768752" cy="1296144"/>
          </a:xfrm>
        </p:grpSpPr>
        <p:grpSp>
          <p:nvGrpSpPr>
            <p:cNvPr id="8" name="Skupina 7"/>
            <p:cNvGrpSpPr/>
            <p:nvPr/>
          </p:nvGrpSpPr>
          <p:grpSpPr>
            <a:xfrm>
              <a:off x="1331640" y="2169565"/>
              <a:ext cx="5040560" cy="1296144"/>
              <a:chOff x="2411760" y="2564904"/>
              <a:chExt cx="5040560" cy="1296144"/>
            </a:xfrm>
          </p:grpSpPr>
          <p:grpSp>
            <p:nvGrpSpPr>
              <p:cNvPr id="7" name="Skupina 6"/>
              <p:cNvGrpSpPr/>
              <p:nvPr/>
            </p:nvGrpSpPr>
            <p:grpSpPr>
              <a:xfrm>
                <a:off x="2411760" y="2564904"/>
                <a:ext cx="3273135" cy="1293862"/>
                <a:chOff x="2411760" y="2564904"/>
                <a:chExt cx="3273135" cy="1293862"/>
              </a:xfrm>
            </p:grpSpPr>
            <p:sp>
              <p:nvSpPr>
                <p:cNvPr id="6" name="Ovál 5"/>
                <p:cNvSpPr/>
                <p:nvPr/>
              </p:nvSpPr>
              <p:spPr>
                <a:xfrm>
                  <a:off x="2411760" y="2564904"/>
                  <a:ext cx="1368152" cy="12938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k-SK" b="1" dirty="0" smtClean="0"/>
                    <a:t>TV relácie</a:t>
                  </a:r>
                  <a:endParaRPr lang="sk-SK" sz="1600" b="1" dirty="0"/>
                </a:p>
              </p:txBody>
            </p:sp>
            <p:sp>
              <p:nvSpPr>
                <p:cNvPr id="12" name="Ovál 11"/>
                <p:cNvSpPr/>
                <p:nvPr/>
              </p:nvSpPr>
              <p:spPr>
                <a:xfrm>
                  <a:off x="4316743" y="2564904"/>
                  <a:ext cx="1368152" cy="1293862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k-SK" b="1" dirty="0" smtClean="0"/>
                    <a:t>Rozhlas spoty</a:t>
                  </a:r>
                  <a:endParaRPr lang="sk-SK" sz="1600" b="1" dirty="0"/>
                </a:p>
              </p:txBody>
            </p:sp>
          </p:grpSp>
          <p:sp>
            <p:nvSpPr>
              <p:cNvPr id="13" name="Ovál 12"/>
              <p:cNvSpPr/>
              <p:nvPr/>
            </p:nvSpPr>
            <p:spPr>
              <a:xfrm>
                <a:off x="6084168" y="2567186"/>
                <a:ext cx="1368152" cy="1293862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k-SK" b="1" dirty="0" smtClean="0"/>
                  <a:t>PRINTY </a:t>
                </a:r>
                <a:r>
                  <a:rPr lang="sk-SK" sz="1400" dirty="0" smtClean="0"/>
                  <a:t>INZERCIE K VÝZVAM (Pravda, HN, SME..) </a:t>
                </a:r>
                <a:endParaRPr lang="sk-SK" sz="1400" dirty="0"/>
              </a:p>
            </p:txBody>
          </p:sp>
        </p:grpSp>
        <p:sp>
          <p:nvSpPr>
            <p:cNvPr id="10" name="Ovál 9"/>
            <p:cNvSpPr/>
            <p:nvPr/>
          </p:nvSpPr>
          <p:spPr>
            <a:xfrm>
              <a:off x="6732240" y="2171847"/>
              <a:ext cx="1368152" cy="1293862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sk-SK" b="1" dirty="0" err="1" smtClean="0"/>
                <a:t>Online</a:t>
              </a:r>
              <a:r>
                <a:rPr lang="sk-SK" b="1" dirty="0" smtClean="0"/>
                <a:t> </a:t>
              </a:r>
              <a:br>
                <a:rPr lang="sk-SK" b="1" dirty="0" smtClean="0"/>
              </a:br>
              <a:r>
                <a:rPr lang="sk-SK" sz="1400" dirty="0" err="1" smtClean="0">
                  <a:solidFill>
                    <a:schemeClr val="bg1"/>
                  </a:solidFill>
                </a:rPr>
                <a:t>www</a:t>
              </a:r>
              <a:r>
                <a:rPr lang="sk-SK" sz="1400" dirty="0" smtClean="0">
                  <a:solidFill>
                    <a:schemeClr val="bg1"/>
                  </a:solidFill>
                </a:rPr>
                <a:t> OPKZP</a:t>
              </a:r>
              <a:r>
                <a:rPr lang="sk-SK" sz="1400" dirty="0" smtClean="0"/>
                <a:t>; FB, </a:t>
              </a:r>
              <a:r>
                <a:rPr lang="sk-SK" sz="1400" dirty="0" err="1"/>
                <a:t>twitter</a:t>
              </a:r>
              <a:endParaRPr lang="sk-SK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69160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5</a:t>
            </a:fld>
            <a:endParaRPr lang="sk-SK" dirty="0"/>
          </a:p>
        </p:txBody>
      </p:sp>
      <p:sp>
        <p:nvSpPr>
          <p:cNvPr id="16" name="Nadpis 1"/>
          <p:cNvSpPr>
            <a:spLocks noGrp="1"/>
          </p:cNvSpPr>
          <p:nvPr>
            <p:ph type="title"/>
          </p:nvPr>
        </p:nvSpPr>
        <p:spPr>
          <a:xfrm>
            <a:off x="525979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NÁSTROJE V ROKU 2015</a:t>
            </a:r>
            <a:b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ATL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NADLINKOVÉ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AKTIVITY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132856"/>
            <a:ext cx="7614989" cy="4119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402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7646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k-SK" sz="2400" dirty="0" smtClean="0"/>
              <a:t>                               </a:t>
            </a: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sk-SK" sz="1800" dirty="0" smtClean="0"/>
              <a:t>Informačné </a:t>
            </a:r>
            <a:r>
              <a:rPr lang="sk-SK" sz="1800" dirty="0"/>
              <a:t>semináre k vyhláseným </a:t>
            </a:r>
            <a:r>
              <a:rPr lang="sk-SK" sz="1800" dirty="0" smtClean="0"/>
              <a:t>výzvam (5 seminárov )            </a:t>
            </a:r>
          </a:p>
          <a:p>
            <a:r>
              <a:rPr lang="sk-SK" sz="1800" dirty="0" smtClean="0"/>
              <a:t>Výročná konferencia OP KŽP</a:t>
            </a:r>
          </a:p>
          <a:p>
            <a:r>
              <a:rPr lang="sk-SK" sz="1800" dirty="0" smtClean="0"/>
              <a:t>Deň otvorených dverí MŽP SR</a:t>
            </a:r>
          </a:p>
          <a:p>
            <a:r>
              <a:rPr lang="sk-SK" sz="1800" dirty="0" err="1" smtClean="0"/>
              <a:t>Coneco</a:t>
            </a:r>
            <a:endParaRPr lang="sk-SK" sz="1800" dirty="0" smtClean="0"/>
          </a:p>
          <a:p>
            <a:r>
              <a:rPr lang="sk-SK" sz="1800" dirty="0" smtClean="0"/>
              <a:t>ROAD SHOW podujatie organizované CKO v siedmich mestách - aktívna </a:t>
            </a:r>
            <a:r>
              <a:rPr lang="sk-SK" sz="1800" dirty="0"/>
              <a:t>účasť </a:t>
            </a:r>
            <a:r>
              <a:rPr lang="sk-SK" sz="1800" dirty="0" smtClean="0"/>
              <a:t>RO MŽP SR </a:t>
            </a:r>
          </a:p>
          <a:p>
            <a:r>
              <a:rPr lang="sk-SK" sz="1800" dirty="0" smtClean="0"/>
              <a:t>Účasť RO, MV SR, SIEA a SAŽP na ďalších podujatiach, v rámci ktorých bol prezentovaný OP KŽP  </a:t>
            </a:r>
          </a:p>
          <a:p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6</a:t>
            </a:fld>
            <a:endParaRPr lang="sk-SK" dirty="0"/>
          </a:p>
        </p:txBody>
      </p:sp>
      <p:grpSp>
        <p:nvGrpSpPr>
          <p:cNvPr id="7" name="Skupina 6"/>
          <p:cNvGrpSpPr/>
          <p:nvPr/>
        </p:nvGrpSpPr>
        <p:grpSpPr>
          <a:xfrm>
            <a:off x="1187624" y="2181948"/>
            <a:ext cx="1512168" cy="1555363"/>
            <a:chOff x="1416095" y="702367"/>
            <a:chExt cx="1239085" cy="1239085"/>
          </a:xfrm>
        </p:grpSpPr>
        <p:sp>
          <p:nvSpPr>
            <p:cNvPr id="8" name="Ovál 7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Ovál 4"/>
            <p:cNvSpPr/>
            <p:nvPr/>
          </p:nvSpPr>
          <p:spPr>
            <a:xfrm>
              <a:off x="1597555" y="883827"/>
              <a:ext cx="876165" cy="8761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b="1" kern="1200" dirty="0" err="1" smtClean="0"/>
                <a:t>Event</a:t>
              </a:r>
              <a:r>
                <a:rPr lang="sk-SK" b="1" kern="1200" dirty="0" smtClean="0"/>
                <a:t> marketing</a:t>
              </a:r>
              <a:endParaRPr lang="sk-SK" b="0" i="1" kern="1200" dirty="0"/>
            </a:p>
          </p:txBody>
        </p:sp>
      </p:grpSp>
      <p:sp>
        <p:nvSpPr>
          <p:cNvPr id="11" name="Nadpis 1"/>
          <p:cNvSpPr>
            <a:spLocks noGrp="1"/>
          </p:cNvSpPr>
          <p:nvPr>
            <p:ph type="title"/>
          </p:nvPr>
        </p:nvSpPr>
        <p:spPr>
          <a:xfrm>
            <a:off x="525979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NÁSTROJE V ROKU 2015</a:t>
            </a:r>
            <a:b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TL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PODLINKOVÉ AKTIVITY</a:t>
            </a:r>
          </a:p>
        </p:txBody>
      </p:sp>
    </p:spTree>
    <p:extLst>
      <p:ext uri="{BB962C8B-B14F-4D97-AF65-F5344CB8AC3E}">
        <p14:creationId xmlns:p14="http://schemas.microsoft.com/office/powerpoint/2010/main" val="41044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41807" y="1345463"/>
            <a:ext cx="8229600" cy="51798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 smtClean="0"/>
              <a:t>                               </a:t>
            </a: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7</a:t>
            </a:fld>
            <a:endParaRPr lang="sk-SK" dirty="0"/>
          </a:p>
        </p:txBody>
      </p:sp>
      <p:grpSp>
        <p:nvGrpSpPr>
          <p:cNvPr id="7" name="Skupina 6"/>
          <p:cNvGrpSpPr/>
          <p:nvPr/>
        </p:nvGrpSpPr>
        <p:grpSpPr>
          <a:xfrm>
            <a:off x="716343" y="1345463"/>
            <a:ext cx="6804248" cy="4908219"/>
            <a:chOff x="683568" y="1345463"/>
            <a:chExt cx="6804248" cy="4908219"/>
          </a:xfrm>
        </p:grpSpPr>
        <p:pic>
          <p:nvPicPr>
            <p:cNvPr id="6" name="Obrázok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1345463"/>
              <a:ext cx="6804248" cy="4908219"/>
            </a:xfrm>
            <a:prstGeom prst="rect">
              <a:avLst/>
            </a:prstGeom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2562" y="4163996"/>
              <a:ext cx="3203848" cy="1042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799733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132856"/>
            <a:ext cx="8229600" cy="41764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k-SK" sz="2400" dirty="0" smtClean="0"/>
              <a:t>                               </a:t>
            </a: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8</a:t>
            </a:fld>
            <a:endParaRPr lang="sk-SK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340769"/>
            <a:ext cx="6061208" cy="4901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2820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95536" y="2280848"/>
            <a:ext cx="8229600" cy="39564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Informačné materiály v počte cca 9 200 ks.</a:t>
            </a:r>
          </a:p>
          <a:p>
            <a:pPr lvl="0"/>
            <a:r>
              <a:rPr lang="sk-SK" sz="1800" dirty="0" smtClean="0"/>
              <a:t>Operačný </a:t>
            </a:r>
            <a:r>
              <a:rPr lang="sk-SK" sz="1800" dirty="0"/>
              <a:t>program Kvalita životného prostredia,</a:t>
            </a:r>
          </a:p>
          <a:p>
            <a:pPr lvl="0"/>
            <a:r>
              <a:rPr lang="sk-SK" sz="1800" dirty="0"/>
              <a:t>Plagáty PO 1, PO 2, PO 3 a PO 4 OP KŽP,</a:t>
            </a:r>
          </a:p>
          <a:p>
            <a:pPr lvl="0"/>
            <a:r>
              <a:rPr lang="sk-SK" sz="1800" dirty="0"/>
              <a:t>Obrazové plátna PO 1, PO 2, PO 3 a PO 4 OP KŽP,</a:t>
            </a:r>
          </a:p>
          <a:p>
            <a:pPr lvl="0"/>
            <a:r>
              <a:rPr lang="sk-SK" sz="1800" dirty="0"/>
              <a:t>Pop </a:t>
            </a:r>
            <a:r>
              <a:rPr lang="sk-SK" sz="1800" dirty="0" err="1"/>
              <a:t>up</a:t>
            </a:r>
            <a:r>
              <a:rPr lang="sk-SK" sz="1800" dirty="0"/>
              <a:t> / </a:t>
            </a:r>
            <a:r>
              <a:rPr lang="sk-SK" sz="1800" dirty="0" err="1"/>
              <a:t>promo</a:t>
            </a:r>
            <a:r>
              <a:rPr lang="sk-SK" sz="1800" dirty="0"/>
              <a:t> stena OP KŽP,</a:t>
            </a:r>
          </a:p>
          <a:p>
            <a:pPr lvl="0"/>
            <a:r>
              <a:rPr lang="sk-SK" sz="1800" dirty="0"/>
              <a:t>Informačný materiál – skladačka OP KŽP,</a:t>
            </a:r>
          </a:p>
          <a:p>
            <a:pPr lvl="0"/>
            <a:r>
              <a:rPr lang="sk-SK" sz="1800" dirty="0"/>
              <a:t>Informačný materiál - leták OP KŽP.</a:t>
            </a:r>
          </a:p>
          <a:p>
            <a:pPr marL="0" indent="0">
              <a:buNone/>
            </a:pPr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lvl="0" indent="0">
              <a:buNone/>
            </a:pP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Propagačné </a:t>
            </a:r>
            <a:r>
              <a:rPr lang="sk-SK" sz="1800" b="1" dirty="0">
                <a:solidFill>
                  <a:schemeClr val="bg1">
                    <a:lumMod val="50000"/>
                  </a:schemeClr>
                </a:solidFill>
              </a:rPr>
              <a:t>materiály v </a:t>
            </a:r>
            <a:r>
              <a:rPr lang="sk-SK" sz="1800" b="1" dirty="0" smtClean="0">
                <a:solidFill>
                  <a:schemeClr val="bg1">
                    <a:lumMod val="50000"/>
                  </a:schemeClr>
                </a:solidFill>
              </a:rPr>
              <a:t>počte cca 5100 </a:t>
            </a:r>
            <a:r>
              <a:rPr lang="sk-SK" sz="1800" b="1" dirty="0">
                <a:solidFill>
                  <a:schemeClr val="bg1">
                    <a:lumMod val="50000"/>
                  </a:schemeClr>
                </a:solidFill>
              </a:rPr>
              <a:t>ks </a:t>
            </a:r>
            <a:r>
              <a:rPr lang="sk-SK" sz="1800" dirty="0"/>
              <a:t>(perá, tašky, drobné propagačné predmety, USB kľúč a pod</a:t>
            </a:r>
            <a:r>
              <a:rPr lang="sk-SK" sz="1800" dirty="0" smtClean="0"/>
              <a:t>.).</a:t>
            </a:r>
            <a:endParaRPr lang="sk-SK" sz="1800" dirty="0"/>
          </a:p>
          <a:p>
            <a:endParaRPr lang="sk-SK" sz="18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sk-SK" sz="1800" b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just">
              <a:buNone/>
            </a:pPr>
            <a:endParaRPr lang="sk-SK" sz="22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 smtClean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  <a:p>
            <a:pPr marL="0" lvl="1" indent="0" algn="just">
              <a:spcBef>
                <a:spcPts val="0"/>
              </a:spcBef>
              <a:buNone/>
              <a:defRPr/>
            </a:pPr>
            <a:endParaRPr lang="sk-SK" b="1" dirty="0">
              <a:solidFill>
                <a:prstClr val="black">
                  <a:lumMod val="95000"/>
                  <a:lumOff val="5000"/>
                </a:prstClr>
              </a:solidFill>
              <a:cs typeface="Tahoma" pitchFamily="34" charset="0"/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9</a:t>
            </a:fld>
            <a:endParaRPr lang="sk-SK" dirty="0"/>
          </a:p>
        </p:txBody>
      </p:sp>
      <p:grpSp>
        <p:nvGrpSpPr>
          <p:cNvPr id="10" name="Skupina 9"/>
          <p:cNvGrpSpPr/>
          <p:nvPr/>
        </p:nvGrpSpPr>
        <p:grpSpPr>
          <a:xfrm>
            <a:off x="5436096" y="2280849"/>
            <a:ext cx="1512168" cy="1555363"/>
            <a:chOff x="1416095" y="702367"/>
            <a:chExt cx="1239085" cy="1239085"/>
          </a:xfrm>
        </p:grpSpPr>
        <p:sp>
          <p:nvSpPr>
            <p:cNvPr id="11" name="Ovál 10"/>
            <p:cNvSpPr/>
            <p:nvPr/>
          </p:nvSpPr>
          <p:spPr>
            <a:xfrm>
              <a:off x="1416095" y="702367"/>
              <a:ext cx="1239085" cy="1239085"/>
            </a:xfrm>
            <a:prstGeom prst="ellipse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Ovál 4"/>
            <p:cNvSpPr/>
            <p:nvPr/>
          </p:nvSpPr>
          <p:spPr>
            <a:xfrm>
              <a:off x="1597555" y="883827"/>
              <a:ext cx="876165" cy="87616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700" tIns="12700" rIns="12700" bIns="12700" numCol="1" spcCol="1270" anchor="ctr" anchorCtr="0">
              <a:noAutofit/>
            </a:bodyPr>
            <a:lstStyle/>
            <a:p>
              <a:pPr lvl="0" algn="ctr" defTabSz="4445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sk-SK" b="1" kern="1200" dirty="0" err="1" smtClean="0"/>
                <a:t>Direct</a:t>
              </a:r>
              <a:r>
                <a:rPr lang="sk-SK" b="1" kern="1200" dirty="0" smtClean="0"/>
                <a:t> marketing</a:t>
              </a:r>
              <a:endParaRPr lang="sk-SK" b="0" i="1" kern="1200" dirty="0"/>
            </a:p>
          </p:txBody>
        </p:sp>
      </p:grpSp>
      <p:sp>
        <p:nvSpPr>
          <p:cNvPr id="14" name="Nadpis 1"/>
          <p:cNvSpPr>
            <a:spLocks noGrp="1"/>
          </p:cNvSpPr>
          <p:nvPr>
            <p:ph type="title"/>
          </p:nvPr>
        </p:nvSpPr>
        <p:spPr>
          <a:xfrm>
            <a:off x="525979" y="134076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KOMUNIKAČNÉ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NÁSTROJE V ROKU 2015</a:t>
            </a:r>
            <a:b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</a:t>
            </a:r>
            <a:r>
              <a:rPr lang="pl-PL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TL </a:t>
            </a:r>
            <a:r>
              <a:rPr lang="pl-PL" dirty="0">
                <a:solidFill>
                  <a:schemeClr val="tx2">
                    <a:lumMod val="60000"/>
                    <a:lumOff val="40000"/>
                  </a:schemeClr>
                </a:solidFill>
              </a:rPr>
              <a:t>– PODLINKOVÉ AKTIVITY</a:t>
            </a:r>
          </a:p>
        </p:txBody>
      </p:sp>
    </p:spTree>
    <p:extLst>
      <p:ext uri="{BB962C8B-B14F-4D97-AF65-F5344CB8AC3E}">
        <p14:creationId xmlns:p14="http://schemas.microsoft.com/office/powerpoint/2010/main" val="106515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1406</TotalTime>
  <Words>237</Words>
  <Application>Microsoft Office PowerPoint</Application>
  <PresentationFormat>Prezentácia na obrazovke (4:3)</PresentationFormat>
  <Paragraphs>132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18" baseType="lpstr">
      <vt:lpstr>Arial</vt:lpstr>
      <vt:lpstr>Calibri</vt:lpstr>
      <vt:lpstr>Courier New</vt:lpstr>
      <vt:lpstr>Tahoma</vt:lpstr>
      <vt:lpstr>Office Theme</vt:lpstr>
      <vt:lpstr>  INFORMAČNÉ A KOMUNIKAČNÉ AKTIVITY OP KŽP   </vt:lpstr>
      <vt:lpstr>CIELE ROČNÉHO KOMUNIKAČNÉHO PLÁNU NA ROK 2015</vt:lpstr>
      <vt:lpstr>CIEĽOVÉ SKUPINY KOMUNIKAČNEJ STRATÉGIE V ROKU 2015 </vt:lpstr>
      <vt:lpstr>KOMUNIKAČNÉ NÁSTROJE V ROKU 2015 ATL – NADLINKOVÉ AKTIVITY</vt:lpstr>
      <vt:lpstr>KOMUNIKAČNÉ NÁSTROJE V ROKU 2015 ATL – NADLINKOVÉ AKTIVITY</vt:lpstr>
      <vt:lpstr>KOMUNIKAČNÉ NÁSTROJE V ROKU 2015 BTL – PODLINKOVÉ AKTIVITY</vt:lpstr>
      <vt:lpstr>Prezentácia programu PowerPoint</vt:lpstr>
      <vt:lpstr>Prezentácia programu PowerPoint</vt:lpstr>
      <vt:lpstr>KOMUNIKAČNÉ NÁSTROJE V ROKU 2015 BTL – PODLINKOVÉ AKTIVITY</vt:lpstr>
      <vt:lpstr>KOMUNIKAČNÉ NÁSTROJE V ROKU 2015</vt:lpstr>
      <vt:lpstr>KOMUNIKAČNÉ CIELE A NÁSTROJE NA ROK 2016</vt:lpstr>
      <vt:lpstr>PLÁN AKTIVÍT NA ROK 2016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Jakub</dc:creator>
  <cp:lastModifiedBy>Autor</cp:lastModifiedBy>
  <cp:revision>172</cp:revision>
  <dcterms:created xsi:type="dcterms:W3CDTF">2015-08-07T11:07:34Z</dcterms:created>
  <dcterms:modified xsi:type="dcterms:W3CDTF">2016-05-11T14:55:02Z</dcterms:modified>
</cp:coreProperties>
</file>