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34"/>
  </p:notesMasterIdLst>
  <p:sldIdLst>
    <p:sldId id="260" r:id="rId2"/>
    <p:sldId id="288" r:id="rId3"/>
    <p:sldId id="264" r:id="rId4"/>
    <p:sldId id="379" r:id="rId5"/>
    <p:sldId id="380" r:id="rId6"/>
    <p:sldId id="381" r:id="rId7"/>
    <p:sldId id="382" r:id="rId8"/>
    <p:sldId id="383" r:id="rId9"/>
    <p:sldId id="384" r:id="rId10"/>
    <p:sldId id="385" r:id="rId11"/>
    <p:sldId id="407" r:id="rId12"/>
    <p:sldId id="386" r:id="rId13"/>
    <p:sldId id="387" r:id="rId14"/>
    <p:sldId id="403" r:id="rId15"/>
    <p:sldId id="388" r:id="rId16"/>
    <p:sldId id="390" r:id="rId17"/>
    <p:sldId id="391" r:id="rId18"/>
    <p:sldId id="392" r:id="rId19"/>
    <p:sldId id="393" r:id="rId20"/>
    <p:sldId id="394" r:id="rId21"/>
    <p:sldId id="395" r:id="rId22"/>
    <p:sldId id="396" r:id="rId23"/>
    <p:sldId id="397" r:id="rId24"/>
    <p:sldId id="398" r:id="rId25"/>
    <p:sldId id="399" r:id="rId26"/>
    <p:sldId id="400" r:id="rId27"/>
    <p:sldId id="401" r:id="rId28"/>
    <p:sldId id="402" r:id="rId29"/>
    <p:sldId id="404" r:id="rId30"/>
    <p:sldId id="405" r:id="rId31"/>
    <p:sldId id="406" r:id="rId32"/>
    <p:sldId id="259" r:id="rId3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B848"/>
    <a:srgbClr val="448C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vetlý štýl 1 - zvýrazneni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E7E57-6EC2-4A5E-BD4C-A6E30A0571EC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5951F-5975-4F40-A74B-D7C1C7FDCD9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1313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5951F-5975-4F40-A74B-D7C1C7FDCD9D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4135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5951F-5975-4F40-A74B-D7C1C7FDCD9D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4135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5951F-5975-4F40-A74B-D7C1C7FDCD9D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4135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5951F-5975-4F40-A74B-D7C1C7FDCD9D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4135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5951F-5975-4F40-A74B-D7C1C7FDCD9D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4135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5951F-5975-4F40-A74B-D7C1C7FDCD9D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4135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934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1602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2972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7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8138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911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136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331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912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828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473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F745E-5CF1-44A9-BA9D-F38B0069A5FF}" type="datetimeFigureOut">
              <a:rPr lang="sk-SK" smtClean="0"/>
              <a:pPr/>
              <a:t>10. 7. 2018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154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emf"/><Relationship Id="rId4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hyperlink" Target="http://www.opzp.sk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5" name="Picture 14" descr="symbolOPKZPppt.jpg"/>
          <p:cNvPicPr>
            <a:picLocks noChangeAspect="1"/>
          </p:cNvPicPr>
          <p:nvPr/>
        </p:nvPicPr>
        <p:blipFill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817864"/>
            <a:ext cx="5087472" cy="5299992"/>
          </a:xfrm>
          <a:prstGeom prst="rect">
            <a:avLst/>
          </a:prstGeom>
        </p:spPr>
      </p:pic>
      <p:sp>
        <p:nvSpPr>
          <p:cNvPr id="16" name="Nadpis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72400" cy="171158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sk-SK" sz="4000" cap="all" dirty="0" smtClean="0">
                <a:ln w="0"/>
                <a:cs typeface="Arial"/>
              </a:rPr>
              <a:t/>
            </a:r>
            <a:br>
              <a:rPr lang="sk-SK" sz="4000" cap="all" dirty="0" smtClean="0">
                <a:ln w="0"/>
                <a:cs typeface="Arial"/>
              </a:rPr>
            </a:br>
            <a:r>
              <a:rPr lang="sk-SK" sz="4000" cap="all" dirty="0">
                <a:ln w="0"/>
                <a:cs typeface="Arial"/>
              </a:rPr>
              <a:t/>
            </a:r>
            <a:br>
              <a:rPr lang="sk-SK" sz="4000" cap="all" dirty="0">
                <a:ln w="0"/>
                <a:cs typeface="Arial"/>
              </a:rPr>
            </a:br>
            <a:r>
              <a:rPr lang="sk-SK" sz="4000" cap="all" dirty="0" smtClean="0">
                <a:ln w="0"/>
                <a:cs typeface="Arial"/>
              </a:rPr>
              <a:t/>
            </a:r>
            <a:br>
              <a:rPr lang="sk-SK" sz="4000" cap="all" dirty="0" smtClean="0">
                <a:ln w="0"/>
                <a:cs typeface="Arial"/>
              </a:rPr>
            </a:br>
            <a:r>
              <a:rPr lang="sk-SK" sz="4000" cap="all" dirty="0">
                <a:ln w="0"/>
                <a:cs typeface="Arial"/>
              </a:rPr>
              <a:t/>
            </a:r>
            <a:br>
              <a:rPr lang="sk-SK" sz="4000" cap="all" dirty="0">
                <a:ln w="0"/>
                <a:cs typeface="Arial"/>
              </a:rPr>
            </a:br>
            <a:r>
              <a:rPr lang="sk-SK" sz="4000" cap="all" dirty="0" smtClean="0">
                <a:ln w="0"/>
                <a:cs typeface="Arial"/>
              </a:rPr>
              <a:t/>
            </a:r>
            <a:br>
              <a:rPr lang="sk-SK" sz="4000" cap="all" dirty="0" smtClean="0">
                <a:ln w="0"/>
                <a:cs typeface="Arial"/>
              </a:rPr>
            </a:br>
            <a:r>
              <a:rPr lang="sk-SK" sz="4000" cap="all" dirty="0" smtClean="0">
                <a:ln w="0"/>
                <a:cs typeface="Arial"/>
              </a:rPr>
              <a:t/>
            </a:r>
            <a:br>
              <a:rPr lang="sk-SK" sz="4000" cap="all" dirty="0" smtClean="0">
                <a:ln w="0"/>
                <a:cs typeface="Arial"/>
              </a:rPr>
            </a:br>
            <a:r>
              <a:rPr lang="sk-SK" sz="40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operačný program </a:t>
            </a:r>
            <a:br>
              <a:rPr lang="sk-SK" sz="40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40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kvalita životného prostrediA</a:t>
            </a:r>
            <a:br>
              <a:rPr lang="sk-SK" sz="40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1400" dirty="0"/>
              <a:t/>
            </a:r>
            <a:br>
              <a:rPr lang="sk-SK" sz="1400" dirty="0"/>
            </a:br>
            <a:r>
              <a:rPr lang="sk-SK" sz="2800" dirty="0"/>
              <a:t> </a:t>
            </a:r>
            <a:r>
              <a:rPr lang="sk-SK" sz="2800" b="1" dirty="0"/>
              <a:t>VÝZVA NA PREDKLADANIE ŽIADOSTÍ O POSKYTNUTIE NENÁVRATNÉHO FINANČNÉHO PRÍSPEVKU OPKZP-PO4-SC411-2018-41</a:t>
            </a:r>
            <a:r>
              <a:rPr lang="sk-SK" sz="14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sk-SK" sz="14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14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sk-SK" sz="14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14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sk-SK" sz="14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40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10-07-2018</a:t>
            </a:r>
            <a:r>
              <a:rPr lang="sk-SK" sz="4000" cap="all" dirty="0" smtClean="0">
                <a:ln w="0"/>
                <a:cs typeface="Arial"/>
              </a:rPr>
              <a:t/>
            </a:r>
            <a:br>
              <a:rPr lang="sk-SK" sz="4000" cap="all" dirty="0" smtClean="0">
                <a:ln w="0"/>
                <a:cs typeface="Arial"/>
              </a:rPr>
            </a:br>
            <a:endParaRPr lang="sk-SK" sz="4000" dirty="0"/>
          </a:p>
        </p:txBody>
      </p:sp>
      <p:grpSp>
        <p:nvGrpSpPr>
          <p:cNvPr id="9" name="Skupina 8"/>
          <p:cNvGrpSpPr/>
          <p:nvPr/>
        </p:nvGrpSpPr>
        <p:grpSpPr>
          <a:xfrm>
            <a:off x="755576" y="188640"/>
            <a:ext cx="7505700" cy="897889"/>
            <a:chOff x="0" y="0"/>
            <a:chExt cx="7506031" cy="898497"/>
          </a:xfrm>
        </p:grpSpPr>
        <p:pic>
          <p:nvPicPr>
            <p:cNvPr id="10" name="Obrázok 9" descr="C:\Users\rakovska\AppData\Local\Microsoft\Windows\Temporary Internet Files\Content.Word\Nový obrázok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3367"/>
              <a:ext cx="5550010" cy="7394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Obrázok 10" descr="C:\Users\rakovska\AppData\Local\Microsoft\Windows\Temporary Internet Files\Content.Word\Nový obrázok.bmp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8306" y="0"/>
              <a:ext cx="1677725" cy="898497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48189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03548" y="2646121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     </a:t>
            </a:r>
            <a:endParaRPr lang="sk-SK" sz="800" dirty="0" smtClean="0">
              <a:latin typeface="Century Gothic" pitchFamily="34" charset="0"/>
            </a:endParaRPr>
          </a:p>
          <a:p>
            <a:pPr algn="just"/>
            <a:endParaRPr lang="sk-SK" sz="1600" dirty="0">
              <a:latin typeface="Century Gothic" pitchFamily="34" charset="0"/>
            </a:endParaRPr>
          </a:p>
        </p:txBody>
      </p:sp>
      <p:sp>
        <p:nvSpPr>
          <p:cNvPr id="6" name="Obdĺžnik 6"/>
          <p:cNvSpPr/>
          <p:nvPr/>
        </p:nvSpPr>
        <p:spPr>
          <a:xfrm>
            <a:off x="1115616" y="2738453"/>
            <a:ext cx="6696744" cy="1452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70000"/>
              </a:lnSpc>
            </a:pPr>
            <a:r>
              <a:rPr lang="sk-SK" altLang="sk-SK" sz="2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Prílohy                                               Žiadosti o </a:t>
            </a:r>
            <a:r>
              <a:rPr lang="sk-SK" altLang="sk-SK" sz="28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poskytnutie </a:t>
            </a:r>
            <a:r>
              <a:rPr lang="sk-SK" altLang="sk-SK" sz="2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NFP</a:t>
            </a:r>
            <a:endParaRPr lang="sk-SK" altLang="sk-SK" sz="28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01887" y="1340768"/>
            <a:ext cx="79928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</a:t>
            </a:r>
            <a:r>
              <a:rPr lang="sk-SK" sz="1600" b="1" dirty="0">
                <a:solidFill>
                  <a:schemeClr val="accent2"/>
                </a:solidFill>
                <a:latin typeface="Century Gothic" pitchFamily="34" charset="0"/>
              </a:rPr>
              <a:t>č. 1 </a:t>
            </a:r>
            <a:r>
              <a:rPr lang="sk-SK" sz="1600" b="1" dirty="0" err="1" smtClean="0">
                <a:solidFill>
                  <a:schemeClr val="accent2"/>
                </a:solidFill>
                <a:latin typeface="Century Gothic" pitchFamily="34" charset="0"/>
              </a:rPr>
              <a:t>Plnomocenstvo</a:t>
            </a: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800" dirty="0">
              <a:latin typeface="Century Gothic" pitchFamily="34" charset="0"/>
            </a:endParaRPr>
          </a:p>
          <a:p>
            <a:pPr algn="just"/>
            <a:r>
              <a:rPr lang="sk-SK" sz="1600" b="1" dirty="0">
                <a:latin typeface="Century Gothic" pitchFamily="34" charset="0"/>
              </a:rPr>
              <a:t>Minimálne požiadavky: </a:t>
            </a:r>
            <a:endParaRPr lang="sk-SK" sz="1600" b="1" dirty="0" smtClean="0">
              <a:latin typeface="Century Gothic" pitchFamily="34" charset="0"/>
            </a:endParaRPr>
          </a:p>
          <a:p>
            <a:pPr algn="just"/>
            <a:endParaRPr lang="sk-SK" sz="800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900113" indent="-54451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označenie </a:t>
            </a:r>
            <a:r>
              <a:rPr lang="sk-SK" sz="1600" dirty="0">
                <a:latin typeface="Century Gothic" pitchFamily="34" charset="0"/>
              </a:rPr>
              <a:t>a podpis štatutárneho orgánu žiadateľa/partnera </a:t>
            </a:r>
          </a:p>
          <a:p>
            <a:pPr marL="900113" indent="-544513" algn="just">
              <a:buFont typeface="Wingdings" pitchFamily="2" charset="2"/>
              <a:buChar char="ü"/>
            </a:pPr>
            <a:r>
              <a:rPr lang="pl-PL" sz="1600" dirty="0" smtClean="0">
                <a:latin typeface="Century Gothic" pitchFamily="34" charset="0"/>
              </a:rPr>
              <a:t>označenie </a:t>
            </a:r>
            <a:r>
              <a:rPr lang="pl-PL" sz="1600" dirty="0">
                <a:latin typeface="Century Gothic" pitchFamily="34" charset="0"/>
              </a:rPr>
              <a:t>a podpis každej splnomocnenej osoby </a:t>
            </a:r>
          </a:p>
          <a:p>
            <a:pPr marL="900113" indent="-54451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rozsah </a:t>
            </a:r>
            <a:r>
              <a:rPr lang="sk-SK" sz="1600" dirty="0">
                <a:latin typeface="Century Gothic" pitchFamily="34" charset="0"/>
              </a:rPr>
              <a:t>plnomocenstva, t.j. identifikácia úkonov, na ktoré sú osoby splnomocnené </a:t>
            </a:r>
          </a:p>
          <a:p>
            <a:pPr marL="900113" indent="-54451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dátum </a:t>
            </a:r>
            <a:r>
              <a:rPr lang="sk-SK" sz="1600" dirty="0">
                <a:latin typeface="Century Gothic" pitchFamily="34" charset="0"/>
              </a:rPr>
              <a:t>udelenia plnomocenstva </a:t>
            </a:r>
          </a:p>
          <a:p>
            <a:pPr marL="900113" indent="-54451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úradne osvedčený podpis </a:t>
            </a:r>
            <a:r>
              <a:rPr lang="sk-SK" sz="1600" dirty="0">
                <a:latin typeface="Century Gothic" pitchFamily="34" charset="0"/>
              </a:rPr>
              <a:t>štatutárneho orgánu žiadateľa </a:t>
            </a:r>
          </a:p>
          <a:p>
            <a:pPr algn="just"/>
            <a:endParaRPr lang="sk-SK" sz="1200" dirty="0" smtClean="0">
              <a:latin typeface="Century Gothic" pitchFamily="34" charset="0"/>
            </a:endParaRPr>
          </a:p>
          <a:p>
            <a:pPr algn="just"/>
            <a:endParaRPr lang="sk-SK" sz="1200" dirty="0" smtClean="0">
              <a:latin typeface="Century Gothic" pitchFamily="34" charset="0"/>
            </a:endParaRPr>
          </a:p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2 Účtovná závierka za referenčné účtovné obdobie </a:t>
            </a:r>
          </a:p>
          <a:p>
            <a:pPr algn="just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600" b="1" dirty="0" smtClean="0">
                <a:latin typeface="Century Gothic" pitchFamily="34" charset="0"/>
              </a:rPr>
              <a:t>Referenčné účtovné obdobie - účtovné obdobie: 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marL="900113" indent="-544513" algn="just"/>
            <a:r>
              <a:rPr lang="sk-SK" sz="1600" dirty="0" smtClean="0">
                <a:latin typeface="Century Gothic" pitchFamily="34" charset="0"/>
              </a:rPr>
              <a:t>a)   predchádzajúce účtovnému obdobiu, v ktorom žiadateľ predložil ŽoNFP, ak za toto referenčné účtovné obdobie disponuje schválenou účtovnou závierkou, alebo </a:t>
            </a:r>
            <a:endParaRPr lang="sk-SK" sz="800" dirty="0" smtClean="0">
              <a:latin typeface="Century Gothic" pitchFamily="34" charset="0"/>
            </a:endParaRPr>
          </a:p>
          <a:p>
            <a:pPr marL="900113" indent="-544513" algn="just">
              <a:buAutoNum type="alphaLcParenR" startAt="2"/>
            </a:pPr>
            <a:r>
              <a:rPr lang="sk-SK" sz="1600" dirty="0" smtClean="0">
                <a:latin typeface="Century Gothic" pitchFamily="34" charset="0"/>
              </a:rPr>
              <a:t>predchádzajúce účtovnému obdobiu, ktoré predchádza účtovnému obdobiu, v ktorom predložil ŽoNFP, ak žiadateľ nedisponuje schválenou účtovnou závierkou podľa písm. a) </a:t>
            </a:r>
          </a:p>
          <a:p>
            <a:pPr marL="900113" indent="-544513" algn="just">
              <a:buAutoNum type="alphaLcParenR" startAt="2"/>
            </a:pPr>
            <a:endParaRPr lang="sk-SK" sz="800" dirty="0" smtClean="0">
              <a:latin typeface="Century Gothic" pitchFamily="34" charset="0"/>
            </a:endParaRPr>
          </a:p>
          <a:p>
            <a:pPr algn="just"/>
            <a:endParaRPr lang="sk-SK" sz="1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01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03548" y="1484784"/>
            <a:ext cx="799288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2 Účtovná závierka za referenčné účtovné obdobie </a:t>
            </a:r>
          </a:p>
          <a:p>
            <a:pPr marL="900113" indent="-544513" algn="just"/>
            <a:endParaRPr lang="sk-SK" sz="800" dirty="0" smtClean="0">
              <a:latin typeface="Century Gothic" pitchFamily="34" charset="0"/>
            </a:endParaRPr>
          </a:p>
          <a:p>
            <a:pPr marL="900113" indent="-54451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povinný predkladať účtovnú závierku za referenčné účtovné obdobie iba v prípade, ak táto nie je zverejnená v registri účtovných závierok </a:t>
            </a:r>
          </a:p>
          <a:p>
            <a:pPr marL="355600" algn="just"/>
            <a:endParaRPr lang="sk-SK" sz="1000" dirty="0" smtClean="0">
              <a:latin typeface="Century Gothic" pitchFamily="34" charset="0"/>
            </a:endParaRPr>
          </a:p>
          <a:p>
            <a:pPr marL="900113" indent="-544513" algn="just">
              <a:buFont typeface="Wingdings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Schválená účtovná závierka za referenčné účtovné obdobie predložená v rámci ŽoNFP musí byť totožná s účtovnou závierkou, ktorá bola/bude predložená na daňový úrad a zverejnená v Registri účtovných závierok. </a:t>
            </a:r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	</a:t>
            </a:r>
          </a:p>
          <a:p>
            <a:pPr marL="355600" algn="just" defTabSz="273050"/>
            <a:endParaRPr lang="sk-SK" sz="12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355600" algn="just" defTabSz="273050"/>
            <a:endParaRPr lang="sk-SK" sz="12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r>
              <a:rPr lang="pl-PL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3 Test podniku v ťažkostiach </a:t>
            </a:r>
          </a:p>
          <a:p>
            <a:endParaRPr lang="sk-SK" sz="800" dirty="0" smtClean="0">
              <a:latin typeface="Century Gothic" pitchFamily="34" charset="0"/>
            </a:endParaRPr>
          </a:p>
          <a:p>
            <a:pPr marL="900113" indent="-544513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test podniku v ťažkostiach vyplnený na záväznom formulári - príloha č. 1 : Inštrukcia k určeniu </a:t>
            </a:r>
            <a:r>
              <a:rPr lang="sk-SK" sz="1600" i="1" dirty="0" smtClean="0">
                <a:latin typeface="Century Gothic" pitchFamily="34" charset="0"/>
              </a:rPr>
              <a:t>Inštrukcie k určeniu podniku v ťažkostiach </a:t>
            </a:r>
            <a:endParaRPr lang="sk-SK" sz="1600" dirty="0" smtClean="0">
              <a:latin typeface="Century Gothic" pitchFamily="34" charset="0"/>
            </a:endParaRPr>
          </a:p>
          <a:p>
            <a:endParaRPr lang="sk-SK" sz="800" dirty="0" smtClean="0">
              <a:latin typeface="Century Gothic" pitchFamily="34" charset="0"/>
            </a:endParaRPr>
          </a:p>
          <a:p>
            <a:pPr marL="900113" indent="-544513">
              <a:buFont typeface="Wingdings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Inštrukcia k určeniu podniku v ťažkostiach, verzia 3.1, platná od 01. 06. 2017</a:t>
            </a:r>
          </a:p>
          <a:p>
            <a:endParaRPr lang="sk-SK" sz="800" dirty="0" smtClean="0"/>
          </a:p>
          <a:p>
            <a:pPr marL="900113" indent="-544513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nevzťahuje sa na štátne rozpočtové organizácie</a:t>
            </a: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03548" y="1268760"/>
            <a:ext cx="82449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4 Dokumenty preukazujúce finančnú spôsobilosť žiadateľa 	</a:t>
            </a:r>
          </a:p>
          <a:p>
            <a:pPr algn="just"/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723900" indent="-368300" algn="just">
              <a:buFont typeface="Wingdings" pitchFamily="2" charset="2"/>
              <a:buChar char="ü"/>
            </a:pPr>
            <a:r>
              <a:rPr lang="pl-PL" sz="1600" dirty="0" smtClean="0">
                <a:latin typeface="Century Gothic" pitchFamily="34" charset="0"/>
              </a:rPr>
              <a:t>potvrdenie z banky alebo z pobočky zahraničnej banky </a:t>
            </a:r>
          </a:p>
          <a:p>
            <a:pPr marL="723900" indent="-368300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723900" indent="-368300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platný záväzný úverový prísľub od komerčnej banky </a:t>
            </a:r>
          </a:p>
          <a:p>
            <a:pPr marL="723900" indent="-368300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723900" indent="-368300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platná úverová zmluva </a:t>
            </a:r>
          </a:p>
          <a:p>
            <a:pPr algn="just"/>
            <a:endParaRPr lang="sk-SK" sz="800" dirty="0" smtClean="0"/>
          </a:p>
          <a:p>
            <a:pPr algn="just"/>
            <a:r>
              <a:rPr lang="sk-SK" sz="1600" dirty="0" smtClean="0">
                <a:latin typeface="Century Gothic" pitchFamily="34" charset="0"/>
              </a:rPr>
              <a:t>Žiadateľ, ktorým je obec/vyšší územný celok predkladá </a:t>
            </a:r>
            <a:r>
              <a:rPr lang="sk-SK" sz="1600" b="1" dirty="0" smtClean="0">
                <a:latin typeface="Century Gothic" pitchFamily="34" charset="0"/>
              </a:rPr>
              <a:t>úradne osvedčenú kópiu uznesenia zastupiteľstva, resp. výpis z uznesenia zastupiteľstva o tom, že schvaľuje predloženie ŽoNFP na SO. </a:t>
            </a:r>
          </a:p>
          <a:p>
            <a:pPr algn="just"/>
            <a:endParaRPr lang="sk-SK" sz="800" b="1" dirty="0" smtClean="0">
              <a:latin typeface="Century Gothic" pitchFamily="34" charset="0"/>
            </a:endParaRPr>
          </a:p>
          <a:p>
            <a:pPr algn="just"/>
            <a:r>
              <a:rPr lang="sk-SK" sz="1600" b="1" dirty="0" smtClean="0">
                <a:latin typeface="Century Gothic" pitchFamily="34" charset="0"/>
              </a:rPr>
              <a:t>Uznesenie obecného zastupiteľstva musí obsahovať : 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marL="723900" indent="-368300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názov projektu</a:t>
            </a:r>
          </a:p>
          <a:p>
            <a:pPr marL="723900" indent="-368300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723900" indent="-368300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výšku maximálneho celkového spolufinancovania projektu zo strany žiadateľa uvedeného v EUR z COV uvedených v EUR, ako aj výšku neoprávnených výdavkov o ktoré bola znížená výška COV v dôsledku vytvorenia čistého príjmu projektu na základe výpočtu finančnej medzery prostredníctvom finančnej analýzy projektu</a:t>
            </a:r>
          </a:p>
          <a:p>
            <a:pPr marL="723900" indent="-368300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723900" indent="-368300" algn="just">
              <a:buFont typeface="Wingdings" pitchFamily="2" charset="2"/>
              <a:buChar char="ü"/>
            </a:pPr>
            <a:r>
              <a:rPr lang="pl-PL" sz="1600" dirty="0" smtClean="0">
                <a:latin typeface="Century Gothic" pitchFamily="34" charset="0"/>
              </a:rPr>
              <a:t>kód výzvy, t. j. OPKZP-PO4-SC411-2018-41 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marL="723900" indent="-368300" algn="just"/>
            <a:endParaRPr lang="sk-SK" sz="1600" dirty="0" smtClean="0">
              <a:latin typeface="Century Gothic" pitchFamily="34" charset="0"/>
            </a:endParaRPr>
          </a:p>
          <a:p>
            <a:pPr algn="just"/>
            <a:endParaRPr lang="sk-SK" sz="8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03548" y="1362248"/>
            <a:ext cx="78848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4 Dokumenty preukazujúce finančnú spôsobilosť žiadateľa</a:t>
            </a:r>
          </a:p>
          <a:p>
            <a:pPr algn="just"/>
            <a:endParaRPr lang="sk-SK" sz="800" b="1" dirty="0" smtClean="0">
              <a:latin typeface="Century Gothic" pitchFamily="34" charset="0"/>
            </a:endParaRPr>
          </a:p>
          <a:p>
            <a:r>
              <a:rPr lang="sk-SK" sz="1600" b="1" dirty="0" smtClean="0">
                <a:latin typeface="Century Gothic" pitchFamily="34" charset="0"/>
              </a:rPr>
              <a:t>Predložený doklad nesmie byť starší ako 3 mesiace ku dňu predloženia ŽoNFP (uvedené obmedzenie sa nevzťahuje na úverovú zmluvu a ani na úverový prísľub, ak je v čase predloženia ŽoNFP platná/ý)	</a:t>
            </a:r>
          </a:p>
          <a:p>
            <a:endParaRPr lang="sk-SK" sz="12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endParaRPr lang="sk-SK" sz="12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5 </a:t>
            </a:r>
            <a:r>
              <a:rPr lang="pl-PL" sz="1600" b="1" dirty="0" smtClean="0">
                <a:solidFill>
                  <a:schemeClr val="accent2"/>
                </a:solidFill>
                <a:latin typeface="Century Gothic" pitchFamily="34" charset="0"/>
              </a:rPr>
              <a:t>Výpis z registra trestov fyzickej osoby 	</a:t>
            </a: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723900" indent="-368300"/>
            <a:endParaRPr lang="sk-SK" sz="800" dirty="0" smtClean="0">
              <a:latin typeface="Century Gothic" pitchFamily="34" charset="0"/>
            </a:endParaRPr>
          </a:p>
          <a:p>
            <a:pPr marL="723900" indent="-368300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sken originálu alebo úradne osvedčenej kópie výpisu z registra trestov </a:t>
            </a:r>
            <a:r>
              <a:rPr lang="sk-SK" sz="1600" b="1" dirty="0" smtClean="0">
                <a:latin typeface="Century Gothic" pitchFamily="34" charset="0"/>
              </a:rPr>
              <a:t>nie starší ako 3 mesiace ku dňu predloženia ŽoNFP za žiadateľa, každého člena jeho štatutárneho orgánu, každého prokuristu a každú osobu splnomocnenú zastupovať žiadateľa v konaní o žiadosti o NFP </a:t>
            </a:r>
          </a:p>
          <a:p>
            <a:pPr marL="723900" indent="-368300" algn="just"/>
            <a:endParaRPr lang="sk-SK" sz="1200" dirty="0" smtClean="0">
              <a:latin typeface="Century Gothic" pitchFamily="34" charset="0"/>
            </a:endParaRPr>
          </a:p>
          <a:p>
            <a:pPr marL="723900" indent="-368300" algn="just"/>
            <a:endParaRPr lang="sk-SK" sz="1200" dirty="0" smtClean="0">
              <a:latin typeface="Century Gothic" pitchFamily="34" charset="0"/>
            </a:endParaRPr>
          </a:p>
          <a:p>
            <a:pPr marL="723900" indent="-723900"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6 </a:t>
            </a:r>
            <a:r>
              <a:rPr lang="pl-PL" sz="1600" b="1" dirty="0" smtClean="0">
                <a:solidFill>
                  <a:schemeClr val="accent2"/>
                </a:solidFill>
                <a:latin typeface="Century Gothic" pitchFamily="34" charset="0"/>
              </a:rPr>
              <a:t>Finančná analýza projektu</a:t>
            </a:r>
            <a:endParaRPr lang="sk-SK" sz="1600" dirty="0" smtClean="0">
              <a:latin typeface="Century Gothic" pitchFamily="34" charset="0"/>
            </a:endParaRPr>
          </a:p>
          <a:p>
            <a:endParaRPr lang="sk-SK" sz="800" dirty="0" smtClean="0"/>
          </a:p>
          <a:p>
            <a:pPr marL="723900" indent="-368300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žiadateľ predkladá „</a:t>
            </a:r>
            <a:r>
              <a:rPr lang="sk-SK" sz="1600" b="1" dirty="0" smtClean="0">
                <a:latin typeface="Century Gothic" pitchFamily="34" charset="0"/>
              </a:rPr>
              <a:t>Finančná analýza - tabuľková časť“ spolu s vypracovanou Textovou časťou finančnej analýzy podľa pokynov uvedených v  Metodike pre vypracovanie finančnej analýzy projektu, verzia 1.3</a:t>
            </a:r>
          </a:p>
          <a:p>
            <a:pPr marL="723900" indent="-368300" algn="just"/>
            <a:endParaRPr lang="sk-SK" sz="800" b="1" dirty="0" smtClean="0">
              <a:latin typeface="Century Gothic" pitchFamily="34" charset="0"/>
            </a:endParaRPr>
          </a:p>
          <a:p>
            <a:pPr marL="723900" indent="-368300" algn="just">
              <a:buFont typeface="Wingdings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nerelevantná pre projekty, ktorých COV sú nižšie ako 1 mil. EUR	</a:t>
            </a:r>
          </a:p>
          <a:p>
            <a:endParaRPr lang="sk-SK" sz="1600" b="1" dirty="0" smtClean="0"/>
          </a:p>
          <a:p>
            <a:pPr marL="723900" indent="-368300" algn="just">
              <a:buFont typeface="Wingdings" pitchFamily="2" charset="2"/>
              <a:buChar char="ü"/>
            </a:pPr>
            <a:endParaRPr lang="sk-SK" sz="1600" dirty="0" smtClean="0">
              <a:latin typeface="Century Gothic" pitchFamily="34" charset="0"/>
            </a:endParaRPr>
          </a:p>
          <a:p>
            <a:pPr algn="just"/>
            <a:endParaRPr lang="sk-SK" sz="8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03548" y="1362248"/>
            <a:ext cx="788487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7 Ukazovatele finančnej situácie žiadateľa</a:t>
            </a:r>
          </a:p>
          <a:p>
            <a:pPr algn="just"/>
            <a:endParaRPr lang="sk-SK" sz="800" b="1" dirty="0" smtClean="0">
              <a:latin typeface="Century Gothic" pitchFamily="34" charset="0"/>
            </a:endParaRPr>
          </a:p>
          <a:p>
            <a:pPr marL="804863" indent="-449263" algn="just">
              <a:buFont typeface="Wingdings" pitchFamily="2" charset="2"/>
              <a:buChar char="ü"/>
              <a:tabLst>
                <a:tab pos="900113" algn="l"/>
              </a:tabLst>
            </a:pPr>
            <a:r>
              <a:rPr lang="sk-SK" sz="1600" dirty="0" smtClean="0">
                <a:latin typeface="Century Gothic" pitchFamily="34" charset="0"/>
              </a:rPr>
              <a:t>vypracovaná a predložená na záväznom formulári </a:t>
            </a:r>
          </a:p>
          <a:p>
            <a:endParaRPr lang="sk-SK" sz="800" dirty="0" smtClean="0">
              <a:latin typeface="Century Gothic" pitchFamily="34" charset="0"/>
            </a:endParaRPr>
          </a:p>
          <a:p>
            <a:pPr marL="804863" indent="-449263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nepredkladajú štátne rozpočtové a štátne príspevkové organizácie </a:t>
            </a:r>
          </a:p>
          <a:p>
            <a:r>
              <a:rPr lang="sk-SK" sz="800" dirty="0" smtClean="0">
                <a:latin typeface="Century Gothic" pitchFamily="34" charset="0"/>
              </a:rPr>
              <a:t>	</a:t>
            </a:r>
          </a:p>
          <a:p>
            <a:pPr marL="804863" indent="-449263" algn="just">
              <a:buFont typeface="Wingdings" pitchFamily="2" charset="2"/>
              <a:buChar char="ü"/>
              <a:tabLst>
                <a:tab pos="900113" algn="l"/>
              </a:tabLst>
            </a:pPr>
            <a:r>
              <a:rPr lang="sk-SK" sz="1600" dirty="0" smtClean="0">
                <a:latin typeface="Century Gothic" pitchFamily="34" charset="0"/>
              </a:rPr>
              <a:t>pri subjektoch súkromného sektora s hospodárskou činnosťou v rámci schémy ŠP OZE slúži </a:t>
            </a:r>
            <a:r>
              <a:rPr lang="sk-SK" sz="1600" b="1" dirty="0" smtClean="0">
                <a:latin typeface="Century Gothic" pitchFamily="34" charset="0"/>
              </a:rPr>
              <a:t>na overenie finančnej situácie žiadateľa a zároveň pre overenie splnenia podmienky, že podnik žiadateľa je aktívny </a:t>
            </a:r>
          </a:p>
          <a:p>
            <a:pPr algn="just"/>
            <a:endParaRPr lang="sk-SK" sz="800" b="1" dirty="0" smtClean="0">
              <a:latin typeface="Century Gothic" pitchFamily="34" charset="0"/>
            </a:endParaRPr>
          </a:p>
          <a:p>
            <a:pPr algn="just"/>
            <a:r>
              <a:rPr lang="sk-SK" sz="1600" b="1" dirty="0" smtClean="0">
                <a:latin typeface="Century Gothic" pitchFamily="34" charset="0"/>
              </a:rPr>
              <a:t>Splnenie uvedených podmienok sa overí prostredníctvom ukazovateľov: 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marL="355600" algn="just"/>
            <a:r>
              <a:rPr lang="sk-SK" sz="1600" b="1" dirty="0" smtClean="0">
                <a:latin typeface="Century Gothic" pitchFamily="34" charset="0"/>
              </a:rPr>
              <a:t>1.     Pomer tržieb k celkovým aktívam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marL="355600" algn="just"/>
            <a:r>
              <a:rPr lang="sk-SK" sz="1600" b="1" dirty="0" smtClean="0">
                <a:latin typeface="Century Gothic" pitchFamily="34" charset="0"/>
              </a:rPr>
              <a:t>2.     Pomer celkových aktív k výške COV</a:t>
            </a:r>
          </a:p>
          <a:p>
            <a:pPr algn="just"/>
            <a:endParaRPr lang="sk-SK" sz="1600" b="1" dirty="0" smtClean="0">
              <a:latin typeface="Century Gothic" pitchFamily="34" charset="0"/>
            </a:endParaRPr>
          </a:p>
          <a:p>
            <a:pPr marL="723900" indent="-368300" algn="just">
              <a:buFont typeface="Wingdings" pitchFamily="2" charset="2"/>
              <a:buChar char="ü"/>
            </a:pPr>
            <a:endParaRPr lang="sk-SK" sz="1600" dirty="0" smtClean="0">
              <a:latin typeface="Century Gothic" pitchFamily="34" charset="0"/>
            </a:endParaRPr>
          </a:p>
          <a:p>
            <a:pPr algn="just"/>
            <a:endParaRPr lang="sk-SK" sz="800" b="1" dirty="0" smtClean="0">
              <a:latin typeface="Century Gothic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90719"/>
            <a:ext cx="6945164" cy="193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0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03548" y="1362248"/>
            <a:ext cx="788487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8 Projektová dokumentácia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marL="627063" indent="-44926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v prípade relevantnosti prílohy, žiadateľ predkladá projektovú dokumentáciu, ktorá bola predmetom posúdenia v príslušnom povoľovacom konaní </a:t>
            </a:r>
          </a:p>
          <a:p>
            <a:pPr marL="177800" algn="just"/>
            <a:endParaRPr lang="sk-SK" sz="800" dirty="0" smtClean="0">
              <a:latin typeface="Century Gothic" pitchFamily="34" charset="0"/>
            </a:endParaRPr>
          </a:p>
          <a:p>
            <a:pPr marL="627063" indent="-449263" algn="just">
              <a:buFont typeface="Wingdings" pitchFamily="2" charset="2"/>
              <a:buChar char="ü"/>
            </a:pPr>
            <a:r>
              <a:rPr lang="sk-SK" sz="1600" dirty="0">
                <a:latin typeface="Century Gothic" pitchFamily="34" charset="0"/>
              </a:rPr>
              <a:t>a</a:t>
            </a:r>
            <a:r>
              <a:rPr lang="sk-SK" sz="1600" dirty="0" smtClean="0">
                <a:latin typeface="Century Gothic" pitchFamily="34" charset="0"/>
              </a:rPr>
              <a:t>k </a:t>
            </a:r>
            <a:r>
              <a:rPr lang="sk-SK" sz="1600" dirty="0">
                <a:latin typeface="Century Gothic" pitchFamily="34" charset="0"/>
              </a:rPr>
              <a:t>prílohu z technických príčin nie je možné predložiť elektronicky prostredníctvom verejnej časti ITMS2014+ </a:t>
            </a:r>
            <a:r>
              <a:rPr lang="sk-SK" sz="1600" dirty="0" smtClean="0">
                <a:latin typeface="Century Gothic" pitchFamily="34" charset="0"/>
              </a:rPr>
              <a:t>- predloženie v </a:t>
            </a:r>
            <a:r>
              <a:rPr lang="sk-SK" sz="1600" dirty="0">
                <a:latin typeface="Century Gothic" pitchFamily="34" charset="0"/>
              </a:rPr>
              <a:t>listinnej podobe a zároveň na </a:t>
            </a:r>
            <a:r>
              <a:rPr lang="sk-SK" sz="1600" dirty="0" smtClean="0">
                <a:latin typeface="Century Gothic" pitchFamily="34" charset="0"/>
              </a:rPr>
              <a:t>CD/DVD</a:t>
            </a:r>
          </a:p>
          <a:p>
            <a:pPr marL="627063" indent="-449263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627063" indent="-44926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súčasťou projektovej dokumentácie musia byť minimálne nasledovné dokumenty: </a:t>
            </a:r>
          </a:p>
          <a:p>
            <a:pPr marL="1084263" lvl="1" indent="-449263" algn="just">
              <a:buFont typeface="Courier New" panose="02070309020205020404" pitchFamily="49" charset="0"/>
              <a:buChar char="o"/>
            </a:pPr>
            <a:r>
              <a:rPr lang="sk-SK" sz="1600" b="1" dirty="0" smtClean="0">
                <a:latin typeface="Century Gothic" pitchFamily="34" charset="0"/>
              </a:rPr>
              <a:t>technická správa, </a:t>
            </a:r>
          </a:p>
          <a:p>
            <a:pPr marL="1084263" lvl="1" indent="-449263" algn="just">
              <a:buFont typeface="Courier New" panose="02070309020205020404" pitchFamily="49" charset="0"/>
              <a:buChar char="o"/>
            </a:pPr>
            <a:r>
              <a:rPr lang="sk-SK" sz="1600" b="1" dirty="0" smtClean="0">
                <a:latin typeface="Century Gothic" pitchFamily="34" charset="0"/>
              </a:rPr>
              <a:t>výkresová časť, </a:t>
            </a:r>
          </a:p>
          <a:p>
            <a:pPr marL="1084263" lvl="1" indent="-449263" algn="just">
              <a:buFont typeface="Courier New" panose="02070309020205020404" pitchFamily="49" charset="0"/>
              <a:buChar char="o"/>
            </a:pPr>
            <a:r>
              <a:rPr lang="sk-SK" sz="1600" b="1" dirty="0" smtClean="0">
                <a:latin typeface="Century Gothic" pitchFamily="34" charset="0"/>
              </a:rPr>
              <a:t>rozpočet projektu podľa výkazu výmer vrátane editovateľnej elektronickej verzie výkaz výmer vo formáte MS Excel, ktorú žiadateľ predkladá prostredníctvom ITMS2014+ </a:t>
            </a:r>
          </a:p>
          <a:p>
            <a:pPr marL="627063" algn="just"/>
            <a:endParaRPr lang="sk-SK" sz="800" b="1" dirty="0" smtClean="0">
              <a:latin typeface="Century Gothic" pitchFamily="34" charset="0"/>
            </a:endParaRPr>
          </a:p>
          <a:p>
            <a:pPr marL="627063" algn="just"/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Rozpočet projektu podľa výkazu výmer musí byť v plnom súlade s výdavkami uvedenými</a:t>
            </a:r>
            <a:r>
              <a:rPr lang="sk-SK" sz="1600" b="1" dirty="0" smtClean="0">
                <a:latin typeface="Century Gothic" pitchFamily="34" charset="0"/>
              </a:rPr>
              <a:t> </a:t>
            </a:r>
            <a:r>
              <a:rPr lang="sk-SK" sz="1600" b="1" dirty="0" smtClean="0">
                <a:solidFill>
                  <a:srgbClr val="FF0000"/>
                </a:solidFill>
                <a:latin typeface="Century Gothic" pitchFamily="34" charset="0"/>
              </a:rPr>
              <a:t>v prílohe č. 11 ŽoNFP – Podrobný rozpočet projektu.</a:t>
            </a:r>
          </a:p>
          <a:p>
            <a:pPr marL="723900" indent="-368300" algn="just">
              <a:buFont typeface="Wingdings" pitchFamily="2" charset="2"/>
              <a:buChar char="ü"/>
            </a:pPr>
            <a:endParaRPr lang="sk-SK" sz="1600" dirty="0" smtClean="0">
              <a:latin typeface="Century Gothic" pitchFamily="34" charset="0"/>
            </a:endParaRPr>
          </a:p>
          <a:p>
            <a:pPr algn="just"/>
            <a:endParaRPr lang="sk-SK" sz="8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03548" y="1362248"/>
            <a:ext cx="788487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9 Doklady preukazujúce vysporiadanie majetkovo-právnych vzťahov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algn="just"/>
            <a:endParaRPr lang="sk-SK" sz="800" dirty="0" smtClean="0"/>
          </a:p>
          <a:p>
            <a:pPr marL="531813" indent="-436563" algn="just">
              <a:buFont typeface="Wingdings" pitchFamily="2" charset="2"/>
              <a:buChar char="ü"/>
              <a:tabLst>
                <a:tab pos="900113" algn="l"/>
              </a:tabLst>
            </a:pPr>
            <a:r>
              <a:rPr lang="sk-SK" sz="1600" b="1" dirty="0" smtClean="0">
                <a:latin typeface="Century Gothic" pitchFamily="34" charset="0"/>
              </a:rPr>
              <a:t>dlhodobý majetok </a:t>
            </a:r>
            <a:r>
              <a:rPr lang="sk-SK" sz="1600" dirty="0" smtClean="0">
                <a:latin typeface="Century Gothic" pitchFamily="34" charset="0"/>
              </a:rPr>
              <a:t>(napr. energetické zariadenia, rozvody energie), ktorý je </a:t>
            </a:r>
            <a:r>
              <a:rPr lang="sk-SK" sz="1600" b="1" dirty="0" smtClean="0">
                <a:latin typeface="Century Gothic" pitchFamily="34" charset="0"/>
              </a:rPr>
              <a:t>nadobudnutý, zrekonštruovaný, zhodnotený alebo inak spolufinancovaný z NFP</a:t>
            </a:r>
            <a:r>
              <a:rPr lang="sk-SK" sz="1600" dirty="0" smtClean="0">
                <a:latin typeface="Century Gothic" pitchFamily="34" charset="0"/>
              </a:rPr>
              <a:t> poskytnutého v rámci tejto výzvy </a:t>
            </a:r>
            <a:r>
              <a:rPr lang="sk-SK" sz="1600" b="1" dirty="0" smtClean="0">
                <a:latin typeface="Century Gothic" pitchFamily="34" charset="0"/>
              </a:rPr>
              <a:t>musí byť počas celej doby realizácie hlavnej aktivity projektu a celého obdobia udržateľnosti projektu vo výlučnom vlastníctve žiadateľa alebo bezpodielovom spoluvlastníctve alebo v kombinácii týchto vzťahov </a:t>
            </a:r>
            <a:r>
              <a:rPr lang="sk-SK" sz="1600" dirty="0" smtClean="0">
                <a:latin typeface="Century Gothic" pitchFamily="34" charset="0"/>
              </a:rPr>
              <a:t>(nemôže byť v podielovom vlastníctve žiadateľa a ani v nájme žiadateľa)</a:t>
            </a:r>
          </a:p>
          <a:p>
            <a:pPr marL="531813" indent="-436563" algn="just">
              <a:tabLst>
                <a:tab pos="900113" algn="l"/>
              </a:tabLst>
            </a:pPr>
            <a:endParaRPr lang="sk-SK" sz="800" dirty="0" smtClean="0">
              <a:latin typeface="Century Gothic" pitchFamily="34" charset="0"/>
            </a:endParaRPr>
          </a:p>
          <a:p>
            <a:pPr marL="531813" indent="-436563" algn="just">
              <a:buFont typeface="Wingdings" pitchFamily="2" charset="2"/>
              <a:buChar char="ü"/>
              <a:tabLst>
                <a:tab pos="900113" algn="l"/>
              </a:tabLst>
            </a:pPr>
            <a:r>
              <a:rPr lang="sk-SK" sz="1600" b="1" dirty="0" smtClean="0">
                <a:latin typeface="Century Gothic" pitchFamily="34" charset="0"/>
              </a:rPr>
              <a:t>žiadateľ musí mať vysporiadané majetkovo-právne vzťahy vo vzťahu k pozemkom a stavbám</a:t>
            </a:r>
            <a:r>
              <a:rPr lang="sk-SK" sz="1600" dirty="0" smtClean="0">
                <a:latin typeface="Century Gothic" pitchFamily="34" charset="0"/>
              </a:rPr>
              <a:t>, </a:t>
            </a:r>
            <a:r>
              <a:rPr lang="sk-SK" sz="1600" b="1" dirty="0" smtClean="0">
                <a:latin typeface="Century Gothic" pitchFamily="34" charset="0"/>
              </a:rPr>
              <a:t>ktoré</a:t>
            </a:r>
            <a:r>
              <a:rPr lang="sk-SK" sz="1600" dirty="0" smtClean="0">
                <a:latin typeface="Century Gothic" pitchFamily="34" charset="0"/>
              </a:rPr>
              <a:t> neboli spolufinancované z NFP poskytnutého v rámci tejto výzvy, avšak </a:t>
            </a:r>
            <a:r>
              <a:rPr lang="sk-SK" sz="1600" b="1" dirty="0" smtClean="0">
                <a:latin typeface="Century Gothic" pitchFamily="34" charset="0"/>
              </a:rPr>
              <a:t>súvisia s realizáciou projektu</a:t>
            </a:r>
            <a:r>
              <a:rPr lang="sk-SK" sz="1600" dirty="0" smtClean="0">
                <a:latin typeface="Century Gothic" pitchFamily="34" charset="0"/>
              </a:rPr>
              <a:t>, keďže je na/v nich umiestnený predmet realizácie projektu</a:t>
            </a:r>
          </a:p>
          <a:p>
            <a:pPr marL="531813" indent="-436563" algn="just">
              <a:tabLst>
                <a:tab pos="900113" algn="l"/>
              </a:tabLst>
            </a:pPr>
            <a:endParaRPr lang="sk-SK" sz="800" dirty="0" smtClean="0">
              <a:latin typeface="Century Gothic" pitchFamily="34" charset="0"/>
            </a:endParaRPr>
          </a:p>
          <a:p>
            <a:pPr marL="531813" indent="-436563" algn="just">
              <a:buFont typeface="Wingdings" pitchFamily="2" charset="2"/>
              <a:buChar char="ü"/>
              <a:tabLst>
                <a:tab pos="900113" algn="l"/>
              </a:tabLst>
            </a:pPr>
            <a:r>
              <a:rPr lang="sk-SK" sz="1600" b="1" dirty="0" smtClean="0">
                <a:latin typeface="Century Gothic" pitchFamily="34" charset="0"/>
              </a:rPr>
              <a:t>dotknuté pozemky/stavby, na/v ktorých je umiestnený predmet realizácie projektu, môžu byť vo výlučnom vlastníctve, bezpodielovom alebo podielovom spoluvlastníctve, v nájme žiadateľa alebo v kombinácii týchto vzťahov </a:t>
            </a:r>
          </a:p>
          <a:p>
            <a:pPr marL="723900" indent="-368300" algn="just"/>
            <a:endParaRPr lang="sk-SK" sz="1600" dirty="0" smtClean="0">
              <a:latin typeface="Century Gothic" pitchFamily="34" charset="0"/>
            </a:endParaRPr>
          </a:p>
          <a:p>
            <a:pPr algn="just"/>
            <a:endParaRPr lang="sk-SK" sz="8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03548" y="1196752"/>
            <a:ext cx="78848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9 Doklady preukazujúce vysporiadanie majetkovo-právnych vzťahov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algn="just"/>
            <a:endParaRPr lang="sk-SK" sz="800" dirty="0" smtClean="0"/>
          </a:p>
          <a:p>
            <a:pPr marL="531813" indent="-436563" algn="just">
              <a:buFont typeface="Wingdings" pitchFamily="2" charset="2"/>
              <a:buChar char="ü"/>
              <a:tabLst>
                <a:tab pos="900113" algn="l"/>
              </a:tabLst>
            </a:pPr>
            <a:r>
              <a:rPr lang="sk-SK" sz="1600" b="1" dirty="0" smtClean="0">
                <a:latin typeface="Century Gothic" pitchFamily="34" charset="0"/>
              </a:rPr>
              <a:t>nehnuteľnosti súvisiace s realizáciou projektu môžu byť zaťažené ťarchami za podmienky, že žiadna ťarcha nesmie brániť realizácii projektu </a:t>
            </a:r>
          </a:p>
          <a:p>
            <a:pPr marL="531813" indent="-436563" algn="just">
              <a:tabLst>
                <a:tab pos="900113" algn="l"/>
              </a:tabLst>
            </a:pPr>
            <a:r>
              <a:rPr lang="sk-SK" sz="800" b="1" dirty="0" smtClean="0">
                <a:latin typeface="Century Gothic" pitchFamily="34" charset="0"/>
              </a:rPr>
              <a:t>	</a:t>
            </a:r>
          </a:p>
          <a:p>
            <a:pPr marL="531813" indent="-436563" algn="just">
              <a:tabLst>
                <a:tab pos="900113" algn="l"/>
              </a:tabLst>
            </a:pPr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Žiadateľ v rámci tejto prílohy predkladá:</a:t>
            </a:r>
          </a:p>
          <a:p>
            <a:pPr marL="531813" indent="-436563" algn="just">
              <a:tabLst>
                <a:tab pos="900113" algn="l"/>
              </a:tabLst>
            </a:pPr>
            <a:endParaRPr lang="sk-SK" sz="800" dirty="0" smtClean="0">
              <a:latin typeface="Century Gothic" pitchFamily="34" charset="0"/>
            </a:endParaRPr>
          </a:p>
          <a:p>
            <a:pPr marL="531813" indent="-436563" algn="just">
              <a:buFont typeface="Wingdings" pitchFamily="2" charset="2"/>
              <a:buChar char="ü"/>
              <a:tabLst>
                <a:tab pos="900113" algn="l"/>
              </a:tabLst>
            </a:pPr>
            <a:r>
              <a:rPr lang="sk-SK" sz="1600" b="1" dirty="0" smtClean="0">
                <a:latin typeface="Century Gothic" pitchFamily="34" charset="0"/>
              </a:rPr>
              <a:t>vo vzťahu k nehnuteľnostiam, ktoré sú zrealizované, nadobudnuté, zrekonštruované, zhodnotené alebo inak spolufinancované z NFP </a:t>
            </a:r>
            <a:r>
              <a:rPr lang="sk-SK" sz="1600" dirty="0" smtClean="0">
                <a:latin typeface="Century Gothic" pitchFamily="34" charset="0"/>
              </a:rPr>
              <a:t>poskytnutého v rámci tejto výzvy a zapisujú sa do katastra nehnuteľností:</a:t>
            </a:r>
          </a:p>
          <a:p>
            <a:pPr marL="531813" indent="-436563" algn="just">
              <a:tabLst>
                <a:tab pos="900113" algn="l"/>
              </a:tabLst>
            </a:pPr>
            <a:endParaRPr lang="sk-SK" sz="800" dirty="0" smtClean="0">
              <a:latin typeface="Century Gothic" pitchFamily="34" charset="0"/>
            </a:endParaRPr>
          </a:p>
          <a:p>
            <a:pPr marL="1433513" indent="-436563" algn="just">
              <a:buFont typeface="Wingdings" pitchFamily="2" charset="2"/>
              <a:buChar char="ü"/>
              <a:tabLst>
                <a:tab pos="900113" algn="l"/>
              </a:tabLst>
            </a:pPr>
            <a:r>
              <a:rPr lang="sk-SK" sz="1600" b="1" dirty="0" smtClean="0">
                <a:latin typeface="Century Gothic" pitchFamily="34" charset="0"/>
              </a:rPr>
              <a:t>výpis z listu vlastníctva</a:t>
            </a:r>
            <a:r>
              <a:rPr lang="sk-SK" sz="1600" dirty="0" smtClean="0">
                <a:latin typeface="Century Gothic" pitchFamily="34" charset="0"/>
              </a:rPr>
              <a:t>, nie starší ako 3 mesiace ku dňu predloženia ŽoNFP preukazujúci vlastnícke právo žiadateľa ku nehnuteľnosti (stavbe), ktorá je predmetom realizácie projektu</a:t>
            </a:r>
          </a:p>
          <a:p>
            <a:pPr marL="531813" indent="-436563" algn="just">
              <a:buFontTx/>
              <a:buChar char="-"/>
              <a:tabLst>
                <a:tab pos="900113" algn="l"/>
              </a:tabLst>
            </a:pPr>
            <a:endParaRPr lang="sk-SK" sz="800" dirty="0" smtClean="0">
              <a:latin typeface="Century Gothic" pitchFamily="34" charset="0"/>
            </a:endParaRPr>
          </a:p>
          <a:p>
            <a:pPr marL="531813" indent="-436563" algn="just">
              <a:buFont typeface="Wingdings" pitchFamily="2" charset="2"/>
              <a:buChar char="ü"/>
              <a:tabLst>
                <a:tab pos="900113" algn="l"/>
              </a:tabLst>
            </a:pPr>
            <a:r>
              <a:rPr lang="sk-SK" sz="1600" b="1" dirty="0" smtClean="0">
                <a:latin typeface="Century Gothic" pitchFamily="34" charset="0"/>
              </a:rPr>
              <a:t>vo vzťahu k nehnuteľnostiam, ktoré sa nezapisujú do katastra nehnuteľností</a:t>
            </a:r>
            <a:r>
              <a:rPr lang="sk-SK" sz="1600" dirty="0" smtClean="0">
                <a:latin typeface="Century Gothic" pitchFamily="34" charset="0"/>
              </a:rPr>
              <a:t>, a vo vzťahu ku hnuteľným veciam, pričom tieto sú zrealizované, nadobudnuté, zrekonštruované, zhodnotené alebo inak spolufinancované z NFP poskytnutého v rámci tejto výzvy:</a:t>
            </a:r>
          </a:p>
          <a:p>
            <a:pPr marL="531813" indent="-436563" algn="just">
              <a:tabLst>
                <a:tab pos="900113" algn="l"/>
              </a:tabLst>
            </a:pPr>
            <a:endParaRPr lang="sk-SK" sz="800" dirty="0" smtClean="0">
              <a:latin typeface="Century Gothic" pitchFamily="34" charset="0"/>
            </a:endParaRPr>
          </a:p>
          <a:p>
            <a:pPr marL="1433513" indent="-436563" algn="just">
              <a:buFont typeface="Wingdings" pitchFamily="2" charset="2"/>
              <a:buChar char="ü"/>
              <a:tabLst>
                <a:tab pos="900113" algn="l"/>
              </a:tabLst>
            </a:pPr>
            <a:r>
              <a:rPr lang="sk-SK" sz="1600" b="1" dirty="0" smtClean="0">
                <a:latin typeface="Century Gothic" pitchFamily="34" charset="0"/>
              </a:rPr>
              <a:t>inventárnu kartu</a:t>
            </a:r>
          </a:p>
          <a:p>
            <a:pPr marL="723900" indent="-368300" algn="just">
              <a:buFont typeface="Wingdings" pitchFamily="2" charset="2"/>
              <a:buChar char="ü"/>
            </a:pPr>
            <a:endParaRPr lang="sk-SK" sz="1600" dirty="0" smtClean="0">
              <a:latin typeface="Century Gothic" pitchFamily="34" charset="0"/>
            </a:endParaRPr>
          </a:p>
          <a:p>
            <a:pPr algn="just"/>
            <a:endParaRPr lang="sk-SK" sz="8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03548" y="1196752"/>
            <a:ext cx="78848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9 Doklady preukazujúce vysporiadanie majetkovo-právnych vzťahov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marL="804863" indent="-449263" algn="just">
              <a:buFont typeface="Wingdings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vo vzťahu k nehnuteľnostiam, ktoré súvisia s realizáciou projektu a na/v ktorých je umiestnený predmet realizácie projektu: 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algn="just"/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v prípade výlučného vlastníctva: 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marL="804863" indent="-44926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výpis z listu vlastníctva, nie starší ako 3 mesiace ku dňu predloženia ŽoNFP preukazujúci vlastnícke právo žiadateľa ku nehnuteľnosti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algn="just"/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v prípade podielového spoluvlastníctva/bezpodielového spoluvlastníctva: 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marL="804863" indent="-44926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výpis z listu vlastníctva, nie starší ako 3 mesiace ku dňu predloženia ŽoNFP preukazujúci vlastnícke právo žiadateľa ku nehnuteľnosti (pozemku alebo stavbe), ktorá súvisí s realizáciou projektu a na/v ktorej je umiestnený predmet realizácie projektu a zároveň súhlas všetkých spoluvlastníkov predmetnej nehnuteľnosti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marL="804863" indent="-44926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súhlas podielového spoluvlastníka/podielových spoluvlastníkov na užívanie spoločnej veci na podnikateľskú činnosť žiadateľa</a:t>
            </a:r>
          </a:p>
          <a:p>
            <a:pPr marL="804863" indent="-449263" algn="just"/>
            <a:endParaRPr lang="sk-SK" sz="800" dirty="0" smtClean="0">
              <a:latin typeface="Century Gothic" pitchFamily="34" charset="0"/>
            </a:endParaRPr>
          </a:p>
          <a:p>
            <a:pPr marL="804863" indent="-44926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súhlas bezpodielového spoluvlastníka na užívanie spoločnej veci na podnikateľskú činnosť žiadateľa</a:t>
            </a:r>
            <a:endParaRPr lang="sk-SK" sz="1600" b="1" dirty="0" smtClean="0">
              <a:latin typeface="Century Gothic" pitchFamily="34" charset="0"/>
            </a:endParaRPr>
          </a:p>
          <a:p>
            <a:pPr marL="723900" indent="-368300" algn="just">
              <a:buFont typeface="Wingdings" pitchFamily="2" charset="2"/>
              <a:buChar char="ü"/>
            </a:pPr>
            <a:endParaRPr lang="sk-SK" sz="1600" dirty="0" smtClean="0">
              <a:latin typeface="Century Gothic" pitchFamily="34" charset="0"/>
            </a:endParaRPr>
          </a:p>
          <a:p>
            <a:pPr algn="just"/>
            <a:endParaRPr lang="sk-SK" sz="8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2780928"/>
            <a:ext cx="8229600" cy="16635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sk-SK" altLang="sk-SK" sz="2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Žiadosť o poskytnutie </a:t>
            </a:r>
          </a:p>
          <a:p>
            <a:pPr>
              <a:lnSpc>
                <a:spcPct val="170000"/>
              </a:lnSpc>
            </a:pPr>
            <a:r>
              <a:rPr lang="sk-SK" altLang="sk-SK" sz="28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nenávratného finančného príspevku</a:t>
            </a:r>
            <a:endParaRPr lang="sk-SK" altLang="sk-SK" sz="28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323528" y="1196752"/>
            <a:ext cx="835292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9 Doklady preukazujúce vysporiadanie majetkovo-právnych vzťahov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algn="just"/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v prípade nájmu:</a:t>
            </a:r>
          </a:p>
          <a:p>
            <a:endParaRPr lang="sk-SK" sz="800" dirty="0" smtClean="0"/>
          </a:p>
          <a:p>
            <a:pPr marL="627063" indent="-44926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výpis z listu vlastníctva preukazujúci vlastnícke práva prenajímateľa k nehnuteľnostiam nie starší ako 3 mesiace ku dňu predloženia </a:t>
            </a:r>
            <a:r>
              <a:rPr lang="sk-SK" sz="1600" dirty="0" err="1" smtClean="0">
                <a:latin typeface="Century Gothic" pitchFamily="34" charset="0"/>
              </a:rPr>
              <a:t>ŽoNFP</a:t>
            </a:r>
            <a:endParaRPr lang="sk-SK" sz="1600" dirty="0" smtClean="0">
              <a:latin typeface="Century Gothic" pitchFamily="34" charset="0"/>
            </a:endParaRPr>
          </a:p>
          <a:p>
            <a:pPr marL="627063" indent="-449263" algn="just"/>
            <a:endParaRPr lang="sk-SK" sz="800" dirty="0" smtClean="0">
              <a:latin typeface="Century Gothic" pitchFamily="34" charset="0"/>
            </a:endParaRPr>
          </a:p>
          <a:p>
            <a:pPr marL="627063" indent="-44926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platnú nájomnú zmluvu s vlastníkom/všetkými spoluvlastníkmi nehnuteľností, resp. zmluvu o budúcej zmluve o nájme</a:t>
            </a:r>
          </a:p>
          <a:p>
            <a:pPr marL="627063" indent="-449263" algn="just"/>
            <a:endParaRPr lang="sk-SK" sz="1200" dirty="0" smtClean="0"/>
          </a:p>
          <a:p>
            <a:pPr marL="627063" indent="-449263" algn="just"/>
            <a:endParaRPr lang="sk-SK" sz="1200" dirty="0" smtClean="0"/>
          </a:p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10 Povolenie na realizáciu projektu</a:t>
            </a:r>
          </a:p>
          <a:p>
            <a:endParaRPr lang="sk-SK" sz="800" dirty="0" smtClean="0"/>
          </a:p>
          <a:p>
            <a:pPr marL="627063" indent="-449263" algn="just">
              <a:buFont typeface="Wingdings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právoplatné stavebné povolenie alebo právoplatné povolenie iného príslušného orgánu na povolenie realizácie stavby </a:t>
            </a:r>
            <a:endParaRPr lang="sk-SK" sz="1600" dirty="0" smtClean="0">
              <a:latin typeface="Century Gothic" pitchFamily="34" charset="0"/>
            </a:endParaRPr>
          </a:p>
          <a:p>
            <a:pPr marL="627063" indent="-449263" algn="just"/>
            <a:endParaRPr lang="sk-SK" sz="800" dirty="0" smtClean="0">
              <a:latin typeface="Century Gothic" pitchFamily="34" charset="0"/>
            </a:endParaRPr>
          </a:p>
          <a:p>
            <a:pPr marL="627063" indent="-44926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v prípade realizácie drobnej stavby:</a:t>
            </a:r>
          </a:p>
          <a:p>
            <a:pPr marL="1084263" lvl="1" indent="-449263" algn="just">
              <a:buFont typeface="Courier New" panose="02070309020205020404" pitchFamily="49" charset="0"/>
              <a:buChar char="o"/>
            </a:pPr>
            <a:r>
              <a:rPr lang="sk-SK" sz="1600" dirty="0" smtClean="0">
                <a:latin typeface="Century Gothic" pitchFamily="34" charset="0"/>
              </a:rPr>
              <a:t>oznámenie stavebného úradu k ohláseniu uskutočnenia stavieb, stavebných úprav a udržiavacích prác, resp. iný relevantný doklad podľa príslušného právneho predpisu </a:t>
            </a:r>
          </a:p>
          <a:p>
            <a:pPr marL="1084263" lvl="1" indent="-449263" algn="just">
              <a:buFont typeface="Courier New" panose="02070309020205020404" pitchFamily="49" charset="0"/>
              <a:buChar char="o"/>
            </a:pPr>
            <a:endParaRPr lang="sk-SK" sz="800" dirty="0" smtClean="0">
              <a:latin typeface="Century Gothic" pitchFamily="34" charset="0"/>
            </a:endParaRPr>
          </a:p>
          <a:p>
            <a:pPr marL="1084263" lvl="1" indent="-449263" algn="just">
              <a:buFont typeface="Courier New" panose="02070309020205020404" pitchFamily="49" charset="0"/>
              <a:buChar char="o"/>
            </a:pPr>
            <a:r>
              <a:rPr lang="sk-SK" sz="1600" dirty="0" smtClean="0">
                <a:latin typeface="Century Gothic" pitchFamily="34" charset="0"/>
              </a:rPr>
              <a:t>vyjadrenie stavebného úradu, že nemá námietky k uskutočneniu drobnej stavby </a:t>
            </a:r>
          </a:p>
          <a:p>
            <a:pPr marL="627063" indent="-449263" algn="just"/>
            <a:endParaRPr lang="sk-SK" sz="800" dirty="0" smtClean="0"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7063" indent="-449263" algn="just"/>
            <a:endParaRPr lang="sk-SK" sz="1600" dirty="0" smtClean="0">
              <a:latin typeface="Century Gothic" pitchFamily="34" charset="0"/>
            </a:endParaRPr>
          </a:p>
          <a:p>
            <a:r>
              <a:rPr lang="sk-SK" sz="1600" dirty="0" smtClean="0"/>
              <a:t>	</a:t>
            </a:r>
          </a:p>
          <a:p>
            <a:pPr marL="804863" indent="-449263" algn="just">
              <a:buFont typeface="Wingdings" pitchFamily="2" charset="2"/>
              <a:buChar char="ü"/>
            </a:pPr>
            <a:endParaRPr lang="sk-SK" sz="1600" b="1" dirty="0" smtClean="0">
              <a:latin typeface="Century Gothic" pitchFamily="34" charset="0"/>
            </a:endParaRPr>
          </a:p>
          <a:p>
            <a:pPr marL="723900" indent="-368300" algn="just">
              <a:buFont typeface="Wingdings" pitchFamily="2" charset="2"/>
              <a:buChar char="ü"/>
            </a:pPr>
            <a:endParaRPr lang="sk-SK" sz="1600" dirty="0" smtClean="0">
              <a:latin typeface="Century Gothic" pitchFamily="34" charset="0"/>
            </a:endParaRPr>
          </a:p>
          <a:p>
            <a:pPr algn="just"/>
            <a:endParaRPr lang="sk-SK" sz="8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30612" y="1336843"/>
            <a:ext cx="784887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11 Podrobný rozpočet projektu</a:t>
            </a:r>
          </a:p>
          <a:p>
            <a:pPr algn="just"/>
            <a:endParaRPr lang="sk-SK" sz="1600" dirty="0" smtClean="0">
              <a:latin typeface="Century Gothic" pitchFamily="34" charset="0"/>
            </a:endParaRPr>
          </a:p>
          <a:p>
            <a:pPr marL="450850" indent="-450850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vypracovaný na záväznom formulári </a:t>
            </a:r>
          </a:p>
          <a:p>
            <a:pPr marL="450850" indent="-450850" algn="just"/>
            <a:endParaRPr lang="sk-SK" sz="800" dirty="0" smtClean="0">
              <a:latin typeface="Century Gothic" pitchFamily="34" charset="0"/>
            </a:endParaRPr>
          </a:p>
          <a:p>
            <a:pPr marL="450850" indent="-450850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vypracovaný v súlade s inštrukciami k vyplneniu jednotlivých častí podrobného rozpočtu 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marL="450850" indent="-450850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v prípade žiadateľov podľa schémy ŠP OZE a súčasne ak ide o prijímateľov pomoci preukazujúcich výdavky za podobnú, menej ekologickú investíciu, k realizácii ktorej by dôveryhodným spôsobom došlo i bez pomoci, je žiadateľ povinný preukázať údaje aj k výdavkom rozpočtu kontrafaktuálneho scenára (Príloha ŽoNFP č. 11b Podrobný rozpočet projektu (hárok Kontrafaktuálne rozpočty))</a:t>
            </a:r>
          </a:p>
          <a:p>
            <a:pPr marL="450850" indent="-450850" algn="just"/>
            <a:endParaRPr lang="sk-SK" sz="800" dirty="0" smtClean="0">
              <a:latin typeface="Century Gothic" pitchFamily="34" charset="0"/>
            </a:endParaRPr>
          </a:p>
          <a:p>
            <a:pPr marL="450850" indent="-450850" algn="just">
              <a:buFont typeface="Wingdings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pri stavebných výdavkoch je žiadateľ povinný vyplniť Podrobný rozpočet projektu v súlade s podrobným rozpočtom (na úrovni podrobnosti výkazu výmer v členení podľa jednotlivých stavebných objektov) vypracovaným oprávnenou osobou (projektantom, rozpočtárom) s využitím stavebných cenníkov</a:t>
            </a:r>
          </a:p>
          <a:p>
            <a:pPr marL="450850" indent="-450850" algn="just"/>
            <a:endParaRPr lang="sk-SK" sz="1600" b="1" dirty="0" smtClean="0">
              <a:latin typeface="Century Gothic" pitchFamily="34" charset="0"/>
            </a:endParaRPr>
          </a:p>
          <a:p>
            <a:pPr marL="450850" indent="-450850" algn="just"/>
            <a:endParaRPr lang="sk-SK" sz="1600" b="1" dirty="0" smtClean="0">
              <a:latin typeface="Century Gothic" pitchFamily="34" charset="0"/>
            </a:endParaRPr>
          </a:p>
          <a:p>
            <a:pPr marL="450850" indent="-450850" algn="just">
              <a:buFont typeface="Wingdings" pitchFamily="2" charset="2"/>
              <a:buChar char="ü"/>
            </a:pPr>
            <a:endParaRPr lang="sk-SK" sz="1600" dirty="0" smtClean="0">
              <a:latin typeface="Century Gothic" pitchFamily="34" charset="0"/>
            </a:endParaRPr>
          </a:p>
          <a:p>
            <a:pPr marL="450850" indent="-450850" algn="just">
              <a:buFont typeface="Wingdings" pitchFamily="2" charset="2"/>
              <a:buChar char="ü"/>
            </a:pPr>
            <a:endParaRPr lang="sk-SK" sz="1600" dirty="0" smtClean="0"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7063" indent="-449263" algn="just"/>
            <a:endParaRPr lang="sk-SK" sz="1600" dirty="0" smtClean="0">
              <a:latin typeface="Century Gothic" pitchFamily="34" charset="0"/>
            </a:endParaRPr>
          </a:p>
          <a:p>
            <a:pPr algn="just"/>
            <a:r>
              <a:rPr lang="sk-SK" sz="1600" dirty="0" smtClean="0">
                <a:latin typeface="Century Gothic" pitchFamily="34" charset="0"/>
              </a:rPr>
              <a:t>	</a:t>
            </a:r>
          </a:p>
          <a:p>
            <a:pPr marL="804863" indent="-449263" algn="just">
              <a:buFont typeface="Wingdings" pitchFamily="2" charset="2"/>
              <a:buChar char="ü"/>
            </a:pPr>
            <a:endParaRPr lang="sk-SK" sz="1600" b="1" dirty="0" smtClean="0">
              <a:latin typeface="Century Gothic" pitchFamily="34" charset="0"/>
            </a:endParaRPr>
          </a:p>
          <a:p>
            <a:pPr marL="723900" indent="-368300" algn="just">
              <a:buFont typeface="Wingdings" pitchFamily="2" charset="2"/>
              <a:buChar char="ü"/>
            </a:pPr>
            <a:endParaRPr lang="sk-SK" sz="1600" dirty="0" smtClean="0">
              <a:latin typeface="Century Gothic" pitchFamily="34" charset="0"/>
            </a:endParaRPr>
          </a:p>
          <a:p>
            <a:pPr algn="just"/>
            <a:endParaRPr lang="sk-SK" sz="16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30612" y="1340768"/>
            <a:ext cx="784887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11 Podrobný rozpočet projektu</a:t>
            </a:r>
          </a:p>
          <a:p>
            <a:pPr marL="450850" indent="-450850" algn="just"/>
            <a:endParaRPr lang="sk-SK" sz="1600" b="1" dirty="0" smtClean="0">
              <a:latin typeface="Century Gothic" pitchFamily="34" charset="0"/>
            </a:endParaRPr>
          </a:p>
          <a:p>
            <a:pPr marL="450850" indent="-450850" algn="just">
              <a:buFont typeface="Wingdings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pri výdavkoch, ktoré nie sú súčasťou stavebných prác </a:t>
            </a:r>
            <a:r>
              <a:rPr lang="sk-SK" sz="1600" dirty="0" smtClean="0">
                <a:latin typeface="Century Gothic" pitchFamily="34" charset="0"/>
              </a:rPr>
              <a:t>(napr. dlhodobý hmotný majetok, dlhodobý nehmotný majetok, služby), </a:t>
            </a:r>
            <a:r>
              <a:rPr lang="sk-SK" sz="1600" b="1" dirty="0" smtClean="0">
                <a:latin typeface="Century Gothic" pitchFamily="34" charset="0"/>
              </a:rPr>
              <a:t>je žiadateľ povinný vyplniť Podrobný rozpočet projektu na základe priemernej ceny </a:t>
            </a:r>
            <a:r>
              <a:rPr lang="sk-SK" sz="1600" dirty="0" smtClean="0">
                <a:latin typeface="Century Gothic" pitchFamily="34" charset="0"/>
              </a:rPr>
              <a:t>v rámci prieskumu trhu</a:t>
            </a:r>
          </a:p>
          <a:p>
            <a:pPr marL="450850" indent="-450850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450850" indent="-450850" algn="just">
              <a:buFont typeface="Wingdings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všetky cenové ponuky </a:t>
            </a:r>
            <a:r>
              <a:rPr lang="sk-SK" sz="1600" dirty="0" smtClean="0">
                <a:latin typeface="Century Gothic" pitchFamily="34" charset="0"/>
              </a:rPr>
              <a:t>(vrátane rozpočtu stavby) </a:t>
            </a:r>
            <a:r>
              <a:rPr lang="sk-SK" sz="1600" b="1" dirty="0" smtClean="0">
                <a:latin typeface="Century Gothic" pitchFamily="34" charset="0"/>
              </a:rPr>
              <a:t>nesmú byť staršie ako 3 mesiace</a:t>
            </a:r>
            <a:r>
              <a:rPr lang="sk-SK" sz="1600" dirty="0" smtClean="0">
                <a:latin typeface="Century Gothic" pitchFamily="34" charset="0"/>
              </a:rPr>
              <a:t> ku dňu predloženia ŽoNFP</a:t>
            </a:r>
          </a:p>
          <a:p>
            <a:pPr marL="450850" indent="-450850" algn="just"/>
            <a:endParaRPr lang="sk-SK" sz="800" dirty="0" smtClean="0">
              <a:latin typeface="Century Gothic" pitchFamily="34" charset="0"/>
            </a:endParaRPr>
          </a:p>
          <a:p>
            <a:pPr marL="450850" indent="-450850" algn="just">
              <a:buFont typeface="Wingdings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pri posudzovaní každej položky rozpočtu je rozhodujúca jej oprávnenosť, účelnosť, efektívnosť a hospodárnosť</a:t>
            </a:r>
          </a:p>
          <a:p>
            <a:pPr marL="450850" indent="-450850" algn="just">
              <a:tabLst>
                <a:tab pos="450850" algn="l"/>
              </a:tabLst>
            </a:pPr>
            <a:endParaRPr lang="sk-SK" sz="800" dirty="0" smtClean="0">
              <a:latin typeface="Century Gothic" pitchFamily="34" charset="0"/>
            </a:endParaRPr>
          </a:p>
          <a:p>
            <a:pPr marL="450850" indent="-450850" algn="just">
              <a:buFont typeface="Wingdings" pitchFamily="2" charset="2"/>
              <a:buChar char="ü"/>
              <a:tabLst>
                <a:tab pos="450850" algn="l"/>
              </a:tabLst>
            </a:pPr>
            <a:r>
              <a:rPr lang="sk-SK" sz="1600" b="1" dirty="0" smtClean="0">
                <a:latin typeface="Century Gothic" pitchFamily="34" charset="0"/>
              </a:rPr>
              <a:t>kontrafaktuálny scenár predstavuje výdavky na technicky porovnateľnú technológiu (investíciu), </a:t>
            </a:r>
            <a:r>
              <a:rPr lang="sk-SK" sz="1600" dirty="0" smtClean="0">
                <a:latin typeface="Century Gothic" pitchFamily="34" charset="0"/>
              </a:rPr>
              <a:t>ktorú by žiadateľ vierohodne realizoval aj bez pomoci a ktorá by znamenala relevantné zníženie energetickej náročnosti v podniku (neuplatňuje pre subjekty mimo schémy ŠP OZE)</a:t>
            </a:r>
          </a:p>
          <a:p>
            <a:pPr marL="450850" indent="-450850" algn="just">
              <a:buFont typeface="Wingdings" pitchFamily="2" charset="2"/>
              <a:buChar char="ü"/>
            </a:pPr>
            <a:endParaRPr lang="sk-SK" sz="1600" dirty="0" smtClean="0">
              <a:latin typeface="Century Gothic" pitchFamily="34" charset="0"/>
            </a:endParaRPr>
          </a:p>
          <a:p>
            <a:pPr marL="450850" indent="-450850" algn="just">
              <a:buFont typeface="Wingdings" pitchFamily="2" charset="2"/>
              <a:buChar char="ü"/>
            </a:pPr>
            <a:endParaRPr lang="sk-SK" sz="1600" dirty="0" smtClean="0"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7063" indent="-449263" algn="just"/>
            <a:endParaRPr lang="sk-SK" sz="1600" dirty="0" smtClean="0">
              <a:latin typeface="Century Gothic" pitchFamily="34" charset="0"/>
            </a:endParaRPr>
          </a:p>
          <a:p>
            <a:pPr algn="just"/>
            <a:r>
              <a:rPr lang="sk-SK" sz="1600" dirty="0" smtClean="0">
                <a:latin typeface="Century Gothic" pitchFamily="34" charset="0"/>
              </a:rPr>
              <a:t>	</a:t>
            </a:r>
          </a:p>
          <a:p>
            <a:pPr marL="804863" indent="-449263" algn="just">
              <a:buFont typeface="Wingdings" pitchFamily="2" charset="2"/>
              <a:buChar char="ü"/>
            </a:pPr>
            <a:endParaRPr lang="sk-SK" sz="1600" b="1" dirty="0" smtClean="0">
              <a:latin typeface="Century Gothic" pitchFamily="34" charset="0"/>
            </a:endParaRPr>
          </a:p>
          <a:p>
            <a:pPr marL="723900" indent="-368300" algn="just">
              <a:buFont typeface="Wingdings" pitchFamily="2" charset="2"/>
              <a:buChar char="ü"/>
            </a:pPr>
            <a:endParaRPr lang="sk-SK" sz="1600" dirty="0" smtClean="0">
              <a:latin typeface="Century Gothic" pitchFamily="34" charset="0"/>
            </a:endParaRPr>
          </a:p>
          <a:p>
            <a:pPr algn="just"/>
            <a:endParaRPr lang="sk-SK" sz="16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30612" y="1340768"/>
            <a:ext cx="7848872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12 Podporná dokumentácia k oprávnenosti výdavkov</a:t>
            </a:r>
          </a:p>
          <a:p>
            <a:pPr marL="450850" indent="-450850" algn="just"/>
            <a:endParaRPr lang="sk-SK" sz="1200" b="1" dirty="0" smtClean="0">
              <a:latin typeface="Century Gothic" pitchFamily="34" charset="0"/>
            </a:endParaRPr>
          </a:p>
          <a:p>
            <a:pPr algn="just">
              <a:tabLst>
                <a:tab pos="804863" algn="l"/>
              </a:tabLst>
            </a:pPr>
            <a:r>
              <a:rPr lang="sk-SK" sz="1600" dirty="0" smtClean="0">
                <a:latin typeface="Century Gothic" pitchFamily="34" charset="0"/>
              </a:rPr>
              <a:t>Stanovenie výšky výdavkov niektorým z nasledujúcich 4 spôsobov, alebo ich kombináciou: </a:t>
            </a:r>
          </a:p>
          <a:p>
            <a:pPr marL="627063" indent="-627063" algn="just">
              <a:tabLst>
                <a:tab pos="804863" algn="l"/>
              </a:tabLst>
            </a:pPr>
            <a:endParaRPr lang="sk-SK" sz="800" dirty="0" smtClean="0">
              <a:latin typeface="Century Gothic" pitchFamily="34" charset="0"/>
            </a:endParaRPr>
          </a:p>
          <a:p>
            <a:pPr marL="627063" indent="-627063" algn="just">
              <a:tabLst>
                <a:tab pos="804863" algn="l"/>
              </a:tabLst>
            </a:pPr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1. Stanovenie výšky výdavkov na základe prieskumu trhu </a:t>
            </a:r>
          </a:p>
          <a:p>
            <a:pPr marL="627063" indent="-354013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Cenové ponuky </a:t>
            </a:r>
          </a:p>
          <a:p>
            <a:pPr marL="627063" indent="-354013" algn="just">
              <a:buFont typeface="Wingdings" panose="05000000000000000000" pitchFamily="2" charset="2"/>
              <a:buChar char="ü"/>
            </a:pPr>
            <a:r>
              <a:rPr lang="pl-PL" sz="1600" b="1" dirty="0" smtClean="0">
                <a:latin typeface="Century Gothic" pitchFamily="34" charset="0"/>
              </a:rPr>
              <a:t>Záznam z vyhodnotenia prieskumu trhu </a:t>
            </a:r>
          </a:p>
          <a:p>
            <a:pPr marL="627063" indent="-354013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Špecifikáciu predmetu zákazky </a:t>
            </a:r>
            <a:r>
              <a:rPr lang="sk-SK" sz="1600" dirty="0" smtClean="0">
                <a:latin typeface="Century Gothic" pitchFamily="34" charset="0"/>
              </a:rPr>
              <a:t>(len v prípade obstarania dlhodobého  hmotného majetku, ktorý nie je súčasťou stavby) </a:t>
            </a:r>
          </a:p>
          <a:p>
            <a:pPr marL="627063" indent="-627063" algn="just">
              <a:tabLst>
                <a:tab pos="804863" algn="l"/>
              </a:tabLst>
            </a:pPr>
            <a:r>
              <a:rPr lang="sk-SK" sz="800" dirty="0" smtClean="0">
                <a:latin typeface="Century Gothic" pitchFamily="34" charset="0"/>
              </a:rPr>
              <a:t>	</a:t>
            </a:r>
          </a:p>
          <a:p>
            <a:pPr marL="627063" indent="-627063" algn="just">
              <a:tabLst>
                <a:tab pos="804863" algn="l"/>
              </a:tabLst>
            </a:pPr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2. Stanovenie výšky výdavkov na základe znaleckého / odborného posudku </a:t>
            </a:r>
          </a:p>
          <a:p>
            <a:pPr marL="627063" indent="-450850" algn="just">
              <a:buFont typeface="Wingdings" pitchFamily="2" charset="2"/>
              <a:buChar char="ü"/>
              <a:tabLst>
                <a:tab pos="804863" algn="l"/>
              </a:tabLst>
            </a:pPr>
            <a:r>
              <a:rPr lang="sk-SK" sz="1600" dirty="0" smtClean="0">
                <a:latin typeface="Century Gothic" pitchFamily="34" charset="0"/>
              </a:rPr>
              <a:t>v prípade jedinej cenovej ponuky a/alebo ak sa jedná o originálny produkt, ktorý nie je bežne dostupný na trhu </a:t>
            </a:r>
          </a:p>
          <a:p>
            <a:endParaRPr lang="sk-SK" sz="800" dirty="0" smtClean="0">
              <a:latin typeface="Century Gothic" pitchFamily="34" charset="0"/>
            </a:endParaRPr>
          </a:p>
          <a:p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3. Stanovenie výšky výdavkov na základe vykonaného VO</a:t>
            </a:r>
          </a:p>
          <a:p>
            <a:pPr marL="627063" indent="-450850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originál alebo úradne osvedčená kópia platnej </a:t>
            </a:r>
            <a:r>
              <a:rPr lang="sk-SK" sz="1600" b="1" dirty="0" smtClean="0">
                <a:latin typeface="Century Gothic" pitchFamily="34" charset="0"/>
              </a:rPr>
              <a:t>Zmluvy s úspešným uchádzačom </a:t>
            </a:r>
          </a:p>
          <a:p>
            <a:endParaRPr lang="sk-SK" sz="800" dirty="0" smtClean="0"/>
          </a:p>
          <a:p>
            <a:pPr algn="just"/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4. Stanovenie výšky stavebných výdavkov na základe podrobného rozpočtu    </a:t>
            </a:r>
          </a:p>
          <a:p>
            <a:pPr algn="just"/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     (vo forme výkaz výmer) vypracovaného a overeného oprávnenou osobou </a:t>
            </a:r>
          </a:p>
          <a:p>
            <a:pPr algn="just"/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     (projektantom, rozpočtárom) s využitím stavebných cenníkov </a:t>
            </a:r>
          </a:p>
          <a:p>
            <a:pPr algn="just"/>
            <a:endParaRPr lang="sk-SK" sz="1600" dirty="0" smtClean="0">
              <a:latin typeface="Century Gothic" pitchFamily="34" charset="0"/>
            </a:endParaRPr>
          </a:p>
          <a:p>
            <a:pPr marL="627063" indent="-449263" algn="just"/>
            <a:endParaRPr lang="sk-SK" sz="1600" dirty="0" smtClean="0">
              <a:latin typeface="Century Gothic" pitchFamily="34" charset="0"/>
            </a:endParaRPr>
          </a:p>
          <a:p>
            <a:pPr algn="just"/>
            <a:r>
              <a:rPr lang="sk-SK" sz="1600" dirty="0" smtClean="0">
                <a:latin typeface="Century Gothic" pitchFamily="34" charset="0"/>
              </a:rPr>
              <a:t>	</a:t>
            </a:r>
          </a:p>
          <a:p>
            <a:pPr marL="804863" indent="-449263" algn="just">
              <a:buFont typeface="Wingdings" pitchFamily="2" charset="2"/>
              <a:buChar char="ü"/>
            </a:pPr>
            <a:endParaRPr lang="sk-SK" sz="1600" b="1" dirty="0" smtClean="0">
              <a:latin typeface="Century Gothic" pitchFamily="34" charset="0"/>
            </a:endParaRPr>
          </a:p>
          <a:p>
            <a:pPr marL="723900" indent="-368300" algn="just">
              <a:buFont typeface="Wingdings" pitchFamily="2" charset="2"/>
              <a:buChar char="ü"/>
            </a:pPr>
            <a:endParaRPr lang="sk-SK" sz="1600" dirty="0" smtClean="0">
              <a:latin typeface="Century Gothic" pitchFamily="34" charset="0"/>
            </a:endParaRPr>
          </a:p>
          <a:p>
            <a:pPr algn="just"/>
            <a:endParaRPr lang="sk-SK" sz="16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39552" y="1196752"/>
            <a:ext cx="7848872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12 Podporná dokumentácia k oprávnenosti výdavkov</a:t>
            </a:r>
            <a:endParaRPr lang="sk-SK" sz="800" b="1" dirty="0" smtClean="0">
              <a:latin typeface="Century Gothic" pitchFamily="34" charset="0"/>
            </a:endParaRPr>
          </a:p>
          <a:p>
            <a:pPr marL="627063" indent="-627063" algn="just">
              <a:tabLst>
                <a:tab pos="804863" algn="l"/>
              </a:tabLst>
            </a:pPr>
            <a:endParaRPr lang="sk-SK" sz="800" dirty="0" smtClean="0">
              <a:latin typeface="Century Gothic" pitchFamily="34" charset="0"/>
            </a:endParaRPr>
          </a:p>
          <a:p>
            <a:pPr marL="627063" indent="-627063" algn="just">
              <a:tabLst>
                <a:tab pos="804863" algn="l"/>
              </a:tabLst>
            </a:pPr>
            <a:endParaRPr lang="sk-SK" sz="800" dirty="0" smtClean="0">
              <a:latin typeface="Century Gothic" pitchFamily="34" charset="0"/>
            </a:endParaRPr>
          </a:p>
          <a:p>
            <a:pPr marL="627063" indent="-627063" algn="just">
              <a:tabLst>
                <a:tab pos="804863" algn="l"/>
              </a:tabLst>
            </a:pPr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Value for Money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marL="531813" indent="-35401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žiadateľ uvádza výpočet miery príspevku projektu k príslušnému špecifickému cieľu prostredníctvom princípu Value for Money </a:t>
            </a:r>
          </a:p>
          <a:p>
            <a:pPr marL="531813" indent="-354013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531813" indent="-35401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hodnota = pomer COV na hlavné aktivity projektu bez DPH a deklarovanej hodnoty príslušného MU projektu (</a:t>
            </a:r>
            <a:r>
              <a:rPr lang="sk-SK" sz="1600" i="1" dirty="0" smtClean="0">
                <a:latin typeface="Century Gothic" pitchFamily="34" charset="0"/>
              </a:rPr>
              <a:t>Zvýšená kapacita výroby energie z obnoviteľných zdrojov</a:t>
            </a:r>
            <a:r>
              <a:rPr lang="sk-SK" sz="1600" dirty="0" smtClean="0">
                <a:latin typeface="Century Gothic" pitchFamily="34" charset="0"/>
              </a:rPr>
              <a:t>)</a:t>
            </a:r>
          </a:p>
          <a:p>
            <a:pPr marL="531813" indent="-354013" algn="just">
              <a:buFont typeface="Wingdings" pitchFamily="2" charset="2"/>
              <a:buChar char="ü"/>
            </a:pPr>
            <a:endParaRPr lang="sk-SK" sz="900" dirty="0" smtClean="0">
              <a:latin typeface="Century Gothic" pitchFamily="34" charset="0"/>
            </a:endParaRPr>
          </a:p>
          <a:p>
            <a:pPr marL="531813" indent="-35401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cieľová hodnota MU projektu "</a:t>
            </a:r>
            <a:r>
              <a:rPr lang="sk-SK" sz="1600" i="1" dirty="0" smtClean="0">
                <a:latin typeface="Century Gothic" pitchFamily="34" charset="0"/>
              </a:rPr>
              <a:t>Zvýšená kapacita výroby energie z obnoviteľných zdrojov</a:t>
            </a:r>
            <a:r>
              <a:rPr lang="sk-SK" sz="1600" dirty="0" smtClean="0">
                <a:latin typeface="Century Gothic" pitchFamily="34" charset="0"/>
              </a:rPr>
              <a:t>“ musí korešpondovať s hodnotou uvedenou v tabuľke 10.2 Prehľad merateľných ukazovateľov projektu formulára ŽoNFP 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marL="627063" indent="-449263" algn="just"/>
            <a:endParaRPr lang="sk-SK" sz="1600" dirty="0" smtClean="0">
              <a:latin typeface="Century Gothic" pitchFamily="34" charset="0"/>
            </a:endParaRPr>
          </a:p>
          <a:p>
            <a:pPr algn="just"/>
            <a:r>
              <a:rPr lang="sk-SK" sz="1600" dirty="0" smtClean="0">
                <a:latin typeface="Century Gothic" pitchFamily="34" charset="0"/>
              </a:rPr>
              <a:t>	</a:t>
            </a:r>
          </a:p>
          <a:p>
            <a:pPr marL="804863" indent="-449263" algn="just">
              <a:buFont typeface="Wingdings" pitchFamily="2" charset="2"/>
              <a:buChar char="ü"/>
            </a:pPr>
            <a:endParaRPr lang="sk-SK" sz="1600" b="1" dirty="0" smtClean="0">
              <a:latin typeface="Century Gothic" pitchFamily="34" charset="0"/>
            </a:endParaRPr>
          </a:p>
          <a:p>
            <a:pPr marL="723900" indent="-368300" algn="just">
              <a:buFont typeface="Wingdings" pitchFamily="2" charset="2"/>
              <a:buChar char="ü"/>
            </a:pPr>
            <a:endParaRPr lang="sk-SK" sz="1600" dirty="0" smtClean="0">
              <a:latin typeface="Century Gothic" pitchFamily="34" charset="0"/>
            </a:endParaRPr>
          </a:p>
          <a:p>
            <a:pPr algn="just"/>
            <a:endParaRPr lang="sk-SK" sz="1600" b="1" dirty="0" smtClean="0">
              <a:latin typeface="Century Gothic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768" y="4620009"/>
            <a:ext cx="878497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80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30612" y="1340768"/>
            <a:ext cx="784887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13 Dokumenty preukazujúce oprávnenosť z hľadiska plnenia požiadaviek v oblasti posudzovania vplyvov na ŽP </a:t>
            </a:r>
            <a:r>
              <a:rPr lang="sk-SK" sz="1600" b="1" dirty="0" smtClean="0">
                <a:latin typeface="Century Gothic" pitchFamily="34" charset="0"/>
              </a:rPr>
              <a:t>	</a:t>
            </a:r>
          </a:p>
          <a:p>
            <a:pPr algn="just"/>
            <a:endParaRPr lang="sk-SK" sz="1200" dirty="0" smtClean="0">
              <a:latin typeface="Century Gothic" pitchFamily="34" charset="0"/>
            </a:endParaRP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marL="531813" indent="-35401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sken originálu alebo úradne osvedčenej kópie výstupov z procesu posudzovania vplyvov navrhovanej činnosti/zmeny navrhovanej činnosti na ŽP podľa zákona o posudzovaní vplyvov: 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marL="1077913" indent="-546100" algn="just">
              <a:buFont typeface="+mj-lt"/>
              <a:buAutoNum type="alphaLcParenR"/>
            </a:pPr>
            <a:r>
              <a:rPr lang="sk-SK" sz="1600" b="1" dirty="0" smtClean="0">
                <a:latin typeface="Century Gothic" pitchFamily="34" charset="0"/>
              </a:rPr>
              <a:t>platné záverečné stanovisko z posúdenia vplyvov navrhovanej činnosti</a:t>
            </a:r>
            <a:r>
              <a:rPr lang="sk-SK" sz="1600" dirty="0" smtClean="0">
                <a:latin typeface="Century Gothic" pitchFamily="34" charset="0"/>
              </a:rPr>
              <a:t>, resp. jej zmeny na ŽP </a:t>
            </a:r>
          </a:p>
          <a:p>
            <a:pPr marL="1077913" indent="-546100" algn="just">
              <a:buFont typeface="+mj-lt"/>
              <a:buAutoNum type="alphaLcParenR"/>
            </a:pPr>
            <a:endParaRPr lang="sk-SK" sz="800" dirty="0" smtClean="0">
              <a:latin typeface="Century Gothic" pitchFamily="34" charset="0"/>
            </a:endParaRPr>
          </a:p>
          <a:p>
            <a:pPr marL="1077913" indent="-546100" algn="just">
              <a:buFont typeface="+mj-lt"/>
              <a:buAutoNum type="alphaLcParenR"/>
            </a:pPr>
            <a:r>
              <a:rPr lang="sk-SK" sz="1600" b="1" dirty="0" smtClean="0">
                <a:latin typeface="Century Gothic" pitchFamily="34" charset="0"/>
              </a:rPr>
              <a:t>rozhodnutie zo zisťovacieho konania </a:t>
            </a:r>
            <a:r>
              <a:rPr lang="sk-SK" sz="1600" dirty="0" smtClean="0">
                <a:latin typeface="Century Gothic" pitchFamily="34" charset="0"/>
              </a:rPr>
              <a:t>o tom, že navrhovaná činnosť, resp. zmena navrhovanej činnosti nepodlieha posudzovaniu vplyvov na ŽP </a:t>
            </a:r>
          </a:p>
          <a:p>
            <a:pPr marL="1077913" indent="-546100" algn="just">
              <a:buFont typeface="+mj-lt"/>
              <a:buAutoNum type="alphaLcParenR"/>
            </a:pPr>
            <a:endParaRPr lang="sk-SK" sz="800" dirty="0" smtClean="0">
              <a:latin typeface="Century Gothic" pitchFamily="34" charset="0"/>
            </a:endParaRPr>
          </a:p>
          <a:p>
            <a:pPr marL="1077913" indent="-546100" algn="just">
              <a:buFont typeface="+mj-lt"/>
              <a:buAutoNum type="alphaLcParenR"/>
            </a:pPr>
            <a:r>
              <a:rPr lang="sk-SK" sz="1600" b="1" dirty="0" smtClean="0">
                <a:latin typeface="Century Gothic" pitchFamily="34" charset="0"/>
              </a:rPr>
              <a:t>rozhodnutie príslušného orgánu podľa § 19 ods. 1 zákona o posudzovaní vplyvov </a:t>
            </a:r>
            <a:r>
              <a:rPr lang="sk-SK" sz="1600" dirty="0" smtClean="0">
                <a:latin typeface="Century Gothic" pitchFamily="34" charset="0"/>
              </a:rPr>
              <a:t>o tom, že navrhovaná činnosť alebo jej zmena nepodlieha posudzovaniu vplyvov na ŽP </a:t>
            </a:r>
          </a:p>
          <a:p>
            <a:pPr marL="1077913" indent="-546100" algn="just">
              <a:buFont typeface="+mj-lt"/>
              <a:buAutoNum type="alphaLcParenR"/>
            </a:pPr>
            <a:endParaRPr lang="sk-SK" sz="800" dirty="0" smtClean="0">
              <a:latin typeface="Century Gothic" pitchFamily="34" charset="0"/>
            </a:endParaRPr>
          </a:p>
          <a:p>
            <a:pPr marL="1077913" indent="-546100" algn="just">
              <a:buFont typeface="+mj-lt"/>
              <a:buAutoNum type="alphaLcParenR"/>
            </a:pPr>
            <a:r>
              <a:rPr lang="sk-SK" sz="1600" b="1" dirty="0" smtClean="0">
                <a:latin typeface="Century Gothic" pitchFamily="34" charset="0"/>
              </a:rPr>
              <a:t>vyjadrenie príslušného orgánu o tom, že navrhovaná činnosť, resp. zmena navrhovanej činnosti nepodlieha posudzovaniu vplyvov </a:t>
            </a:r>
            <a:r>
              <a:rPr lang="sk-SK" sz="1600" dirty="0" smtClean="0">
                <a:latin typeface="Century Gothic" pitchFamily="34" charset="0"/>
              </a:rPr>
              <a:t>na ŽP </a:t>
            </a:r>
          </a:p>
          <a:p>
            <a:pPr algn="just"/>
            <a:endParaRPr lang="sk-SK" sz="1600" dirty="0" smtClean="0">
              <a:latin typeface="Century Gothic" pitchFamily="34" charset="0"/>
            </a:endParaRPr>
          </a:p>
          <a:p>
            <a:pPr marL="627063" indent="-449263" algn="just"/>
            <a:endParaRPr lang="sk-SK" sz="1600" dirty="0" smtClean="0">
              <a:latin typeface="Century Gothic" pitchFamily="34" charset="0"/>
            </a:endParaRPr>
          </a:p>
          <a:p>
            <a:pPr algn="just"/>
            <a:r>
              <a:rPr lang="sk-SK" sz="1600" dirty="0" smtClean="0">
                <a:latin typeface="Century Gothic" pitchFamily="34" charset="0"/>
              </a:rPr>
              <a:t>	</a:t>
            </a:r>
          </a:p>
          <a:p>
            <a:pPr marL="804863" indent="-449263" algn="just">
              <a:buFont typeface="Wingdings" pitchFamily="2" charset="2"/>
              <a:buChar char="ü"/>
            </a:pPr>
            <a:endParaRPr lang="sk-SK" sz="1600" b="1" dirty="0" smtClean="0">
              <a:latin typeface="Century Gothic" pitchFamily="34" charset="0"/>
            </a:endParaRPr>
          </a:p>
          <a:p>
            <a:pPr marL="723900" indent="-368300" algn="just">
              <a:buFont typeface="Wingdings" pitchFamily="2" charset="2"/>
              <a:buChar char="ü"/>
            </a:pPr>
            <a:endParaRPr lang="sk-SK" sz="1600" dirty="0" smtClean="0">
              <a:latin typeface="Century Gothic" pitchFamily="34" charset="0"/>
            </a:endParaRPr>
          </a:p>
          <a:p>
            <a:pPr algn="just"/>
            <a:endParaRPr lang="sk-SK" sz="16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39552" y="1196752"/>
            <a:ext cx="806489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14 Dokumenty preukazujúce súlad s požiadavkami v oblasti dopadu plánov a projektov na územia sústavy NATURA 2000 	</a:t>
            </a:r>
          </a:p>
          <a:p>
            <a:pPr marL="531813" indent="-531813" algn="just">
              <a:buFont typeface="Wingdings" pitchFamily="2" charset="2"/>
              <a:buChar char="ü"/>
            </a:pPr>
            <a:endParaRPr lang="sk-SK" sz="1200" dirty="0" smtClean="0">
              <a:latin typeface="Century Gothic" pitchFamily="34" charset="0"/>
            </a:endParaRPr>
          </a:p>
          <a:p>
            <a:pPr marL="531813" indent="-53181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realizácia aktivít projektu nesmie mať významný nepriaznivý vplyv na územia patriace do európskej sústavy chránených území Natura 2000 </a:t>
            </a:r>
          </a:p>
          <a:p>
            <a:pPr marL="531813" indent="-531813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531813" indent="-53181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pri projekte, pri ktorom realizácia aktivít priamo zasahuje na územia patriace do európskej sústavy chránených území Natura 2000, alebo pri ktorom je pravdepodobné, že môže mať samostatne alebo s iným plánom alebo projektom na tieto územia významný vplyv: </a:t>
            </a:r>
            <a:r>
              <a:rPr lang="sk-SK" sz="1600" b="1" dirty="0" smtClean="0">
                <a:latin typeface="Century Gothic" pitchFamily="34" charset="0"/>
              </a:rPr>
              <a:t>Odborné stanovisko (formou rozhodnutia) okresného úradu v sídle kraja vydané podľa § 28 zákona o ochrane prírody a krajiny </a:t>
            </a:r>
          </a:p>
          <a:p>
            <a:pPr marL="531813" indent="-531813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531813" indent="-53181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pri projekte, pri ktorom realizácia aktivít nezasahuje na územia patriace do európskej sústavy chránených území Natura 2000, resp. pri ktorom je pravdepodobné, že realizácia aktivít nemôže mať samostatne alebo v kombinácii s iným plánom alebo projektom na tieto územia významný vplyv: </a:t>
            </a:r>
            <a:r>
              <a:rPr lang="sk-SK" sz="1600" b="1" dirty="0" smtClean="0">
                <a:latin typeface="Century Gothic" pitchFamily="34" charset="0"/>
              </a:rPr>
              <a:t>vyjadrenie okresného úradu podľa § 9 zákona o ochrane prírody a krajiny k plánovanej činnosti </a:t>
            </a:r>
          </a:p>
          <a:p>
            <a:pPr marL="531813" indent="-531813" algn="just">
              <a:buFont typeface="Wingdings" pitchFamily="2" charset="2"/>
              <a:buChar char="ü"/>
            </a:pPr>
            <a:endParaRPr lang="sk-SK" sz="800" b="1" dirty="0" smtClean="0">
              <a:latin typeface="Century Gothic" pitchFamily="34" charset="0"/>
            </a:endParaRPr>
          </a:p>
          <a:p>
            <a:pPr marL="531813" indent="-531813" algn="just">
              <a:buFont typeface="Wingdings" pitchFamily="2" charset="2"/>
              <a:buChar char="ü"/>
            </a:pPr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Irelevantné pre žiadateľov, ktorí v rámci prílohy č. 13 ŽoNFP predkladajú platné záverečné stanovisko, resp. rozhodnutie zo zisťovacieho konania! </a:t>
            </a:r>
            <a:endParaRPr lang="sk-SK" sz="1600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449263" algn="just"/>
            <a:endParaRPr lang="sk-SK" sz="1600" dirty="0" smtClean="0">
              <a:latin typeface="Century Gothic" pitchFamily="34" charset="0"/>
            </a:endParaRPr>
          </a:p>
          <a:p>
            <a:pPr algn="just"/>
            <a:r>
              <a:rPr lang="sk-SK" sz="1600" dirty="0" smtClean="0">
                <a:latin typeface="Century Gothic" pitchFamily="34" charset="0"/>
              </a:rPr>
              <a:t>	</a:t>
            </a:r>
          </a:p>
          <a:p>
            <a:pPr marL="804863" indent="-449263" algn="just">
              <a:buFont typeface="Wingdings" pitchFamily="2" charset="2"/>
              <a:buChar char="ü"/>
            </a:pPr>
            <a:endParaRPr lang="sk-SK" sz="1600" b="1" dirty="0" smtClean="0">
              <a:latin typeface="Century Gothic" pitchFamily="34" charset="0"/>
            </a:endParaRPr>
          </a:p>
          <a:p>
            <a:pPr marL="723900" indent="-368300" algn="just">
              <a:buFont typeface="Wingdings" pitchFamily="2" charset="2"/>
              <a:buChar char="ü"/>
            </a:pPr>
            <a:endParaRPr lang="sk-SK" sz="1600" dirty="0" smtClean="0">
              <a:latin typeface="Century Gothic" pitchFamily="34" charset="0"/>
            </a:endParaRPr>
          </a:p>
          <a:p>
            <a:pPr algn="just"/>
            <a:endParaRPr lang="sk-SK" sz="16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30612" y="1382345"/>
            <a:ext cx="806489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15 Prehľad prijatej pomoci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endParaRPr lang="sk-SK" sz="800" dirty="0" smtClean="0"/>
          </a:p>
          <a:p>
            <a:pPr marL="531813" indent="-43656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sken vyplneného a štatutárnym orgánom podpísaného formuláru Prehľadu prijatej pomoci - súčasť prílohy č. 1 Príručky pre žiadateľa </a:t>
            </a:r>
          </a:p>
          <a:p>
            <a:pPr marL="531813" indent="-436563" algn="just"/>
            <a:endParaRPr lang="sk-SK" sz="1600" dirty="0" smtClean="0">
              <a:latin typeface="Century Gothic" pitchFamily="34" charset="0"/>
            </a:endParaRPr>
          </a:p>
          <a:p>
            <a:pPr marL="627063" indent="-449263" algn="just"/>
            <a:endParaRPr lang="sk-SK" sz="800" dirty="0" smtClean="0">
              <a:latin typeface="Century Gothic" pitchFamily="34" charset="0"/>
            </a:endParaRPr>
          </a:p>
          <a:p>
            <a:pPr marL="627063" indent="-627063"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16 – Vyhlásenie na kvalifikovanie sa ako MSP </a:t>
            </a:r>
          </a:p>
          <a:p>
            <a:r>
              <a:rPr lang="sk-SK" sz="800" dirty="0" smtClean="0">
                <a:latin typeface="Century Gothic" pitchFamily="34" charset="0"/>
              </a:rPr>
              <a:t>	</a:t>
            </a:r>
            <a:endParaRPr lang="sk-SK" sz="800" dirty="0" smtClean="0"/>
          </a:p>
          <a:p>
            <a:pPr marL="531813" indent="-43656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sken vyplneného a štatutárnym orgánom podpísaného modelového vyhlásenia na kvalifikovanie sa ako MSP, alebo vyhlásenie o tom, že je veľkým podnikom</a:t>
            </a:r>
          </a:p>
          <a:p>
            <a:pPr marL="531813" indent="-436563" algn="just"/>
            <a:endParaRPr lang="sk-SK" sz="800" dirty="0" smtClean="0">
              <a:latin typeface="Century Gothic" pitchFamily="34" charset="0"/>
            </a:endParaRPr>
          </a:p>
          <a:p>
            <a:pPr marL="531813" indent="-43656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záväzný formulár v rámci prílohy č. 2 Príručka pre žiadateľa</a:t>
            </a:r>
          </a:p>
          <a:p>
            <a:pPr marL="531813" indent="-436563" algn="just"/>
            <a:endParaRPr lang="sk-SK" sz="800" dirty="0" smtClean="0">
              <a:latin typeface="Century Gothic" pitchFamily="34" charset="0"/>
            </a:endParaRPr>
          </a:p>
          <a:p>
            <a:pPr marL="531813" indent="-43656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v prípade, že u žiadateľa </a:t>
            </a:r>
            <a:r>
              <a:rPr lang="sk-SK" sz="1600" b="1" dirty="0" smtClean="0">
                <a:latin typeface="Century Gothic" pitchFamily="34" charset="0"/>
              </a:rPr>
              <a:t>došlo k zmene vlastníctva - posudzuje sa podnik na základe vlastníckej štruktúry v čase uskutočnenia transakcie, nie v čase poslednej účtovnej závierky za referenčné účtovné obdobie </a:t>
            </a:r>
          </a:p>
          <a:p>
            <a:pPr algn="just"/>
            <a:endParaRPr lang="sk-SK" sz="1600" dirty="0" smtClean="0">
              <a:latin typeface="Century Gothic" pitchFamily="34" charset="0"/>
            </a:endParaRPr>
          </a:p>
          <a:p>
            <a:pPr marL="804863" indent="-449263" algn="just">
              <a:buFont typeface="Wingdings" pitchFamily="2" charset="2"/>
              <a:buChar char="ü"/>
            </a:pPr>
            <a:endParaRPr lang="sk-SK" sz="1600" b="1" dirty="0" smtClean="0">
              <a:latin typeface="Century Gothic" pitchFamily="34" charset="0"/>
            </a:endParaRPr>
          </a:p>
          <a:p>
            <a:pPr marL="723900" indent="-368300" algn="just">
              <a:buFont typeface="Wingdings" pitchFamily="2" charset="2"/>
              <a:buChar char="ü"/>
            </a:pPr>
            <a:endParaRPr lang="sk-SK" sz="1600" dirty="0" smtClean="0">
              <a:latin typeface="Century Gothic" pitchFamily="34" charset="0"/>
            </a:endParaRPr>
          </a:p>
          <a:p>
            <a:pPr algn="just"/>
            <a:endParaRPr lang="sk-SK" sz="16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31523" y="1247092"/>
            <a:ext cx="806489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17 Uznesenie (výpis z uznesenia) o schválení programu rozvoja a príslušnej územnoplánovacej dokumentácie</a:t>
            </a:r>
          </a:p>
          <a:p>
            <a:pPr algn="just"/>
            <a:endParaRPr lang="sk-SK" sz="1200" dirty="0" smtClean="0">
              <a:latin typeface="Century Gothic" pitchFamily="34" charset="0"/>
            </a:endParaRPr>
          </a:p>
          <a:p>
            <a:pPr marL="627063" indent="-44926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žiadateľ, ktorý je obcou alebo VÚC predkladá </a:t>
            </a:r>
            <a:r>
              <a:rPr lang="sk-SK" sz="1600" b="1" dirty="0" smtClean="0">
                <a:latin typeface="Century Gothic" pitchFamily="34" charset="0"/>
              </a:rPr>
              <a:t>Uznesenie (výpis z uznesenia) o schválení programu rozvoja obce/spoločného programu rozvoja obcí/program rozvoja VÚC a uznesenie (výpis z uznesenia) o schválení príslušnej územnoplánovacej dokumentácie – sken originálu alebo sken úradne osvedčenej kópie</a:t>
            </a:r>
          </a:p>
          <a:p>
            <a:pPr marL="627063" indent="-449263" algn="just">
              <a:buFont typeface="Wingdings" pitchFamily="2" charset="2"/>
              <a:buChar char="ü"/>
            </a:pPr>
            <a:endParaRPr lang="sk-SK" sz="800" b="1" dirty="0" smtClean="0">
              <a:latin typeface="Century Gothic" pitchFamily="34" charset="0"/>
            </a:endParaRPr>
          </a:p>
          <a:p>
            <a:pPr marL="627063" indent="-44926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ak uznesenie o schválení programu rozvoja obce/spoločného programu rozvoja obcí/programu VÚC a/alebo príslušnej územnoplánovacej dokumentácie je zverejnené na webovom sídle žiadateľa  - v rámci Formulára ŽoNFP časť 15 Čestné vyhlásenie žiadateľa - aktuálny odkaz na webové sídlo</a:t>
            </a:r>
          </a:p>
          <a:p>
            <a:pPr marL="627063" indent="-449263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627063" indent="-44926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ak žiadateľ nie je povinný mať vypracovanú územnoplánovaciu dokumentáciu (§ 11 Stavebného zákona), je povinný predložiť Formulár ŽoNFP časť 15 Čestné vyhlásenie žiadateľa v rámci ktorého vyhlási, že v zmysle § 11 Stavebného zákona nie je povinný mať územný plán obce</a:t>
            </a:r>
          </a:p>
          <a:p>
            <a:pPr marL="627063" indent="-449263" algn="just">
              <a:buFont typeface="Wingdings" pitchFamily="2" charset="2"/>
              <a:buChar char="ü"/>
            </a:pPr>
            <a:endParaRPr lang="sk-SK" sz="800" b="1" dirty="0" smtClean="0">
              <a:latin typeface="Century Gothic" pitchFamily="34" charset="0"/>
            </a:endParaRPr>
          </a:p>
          <a:p>
            <a:pPr marL="627063" indent="-449263" algn="just">
              <a:buFont typeface="Wingdings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prílohu predkladá výlučne žiadateľ, ktorý je obcou alebo VÚC</a:t>
            </a:r>
          </a:p>
          <a:p>
            <a:pPr marL="531813" indent="-436563" algn="just"/>
            <a:endParaRPr lang="sk-SK" sz="1600" dirty="0" smtClean="0">
              <a:latin typeface="Century Gothic" pitchFamily="34" charset="0"/>
            </a:endParaRPr>
          </a:p>
          <a:p>
            <a:pPr marL="627063" indent="-449263" algn="just"/>
            <a:endParaRPr lang="sk-SK" sz="800" dirty="0" smtClean="0">
              <a:latin typeface="Century Gothic" pitchFamily="34" charset="0"/>
            </a:endParaRPr>
          </a:p>
          <a:p>
            <a:pPr algn="just"/>
            <a:endParaRPr lang="sk-SK" sz="1600" dirty="0" smtClean="0">
              <a:latin typeface="Century Gothic" pitchFamily="34" charset="0"/>
            </a:endParaRPr>
          </a:p>
          <a:p>
            <a:pPr marL="804863" indent="-449263" algn="just">
              <a:buFont typeface="Wingdings" pitchFamily="2" charset="2"/>
              <a:buChar char="ü"/>
            </a:pPr>
            <a:endParaRPr lang="sk-SK" sz="1600" b="1" dirty="0" smtClean="0">
              <a:latin typeface="Century Gothic" pitchFamily="34" charset="0"/>
            </a:endParaRPr>
          </a:p>
          <a:p>
            <a:pPr marL="723900" indent="-368300" algn="just">
              <a:buFont typeface="Wingdings" pitchFamily="2" charset="2"/>
              <a:buChar char="ü"/>
            </a:pPr>
            <a:endParaRPr lang="sk-SK" sz="1600" dirty="0" smtClean="0">
              <a:latin typeface="Century Gothic" pitchFamily="34" charset="0"/>
            </a:endParaRPr>
          </a:p>
          <a:p>
            <a:pPr algn="just"/>
            <a:endParaRPr lang="sk-SK" sz="16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39552" y="1196752"/>
            <a:ext cx="806489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18 Energetický audit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marL="627063" indent="-449263" algn="just">
              <a:buFont typeface="Wingdings" pitchFamily="2" charset="2"/>
              <a:buChar char="ü"/>
            </a:pPr>
            <a:r>
              <a:rPr lang="sk-SK" sz="1600" dirty="0" err="1" smtClean="0">
                <a:latin typeface="Century Gothic" pitchFamily="34" charset="0"/>
              </a:rPr>
              <a:t>sken</a:t>
            </a:r>
            <a:r>
              <a:rPr lang="sk-SK" sz="1600" dirty="0" smtClean="0">
                <a:latin typeface="Century Gothic" pitchFamily="34" charset="0"/>
              </a:rPr>
              <a:t> originálu alebo úradne osvedčenej kópie energetického auditu vypracovaného odborne spôsobilou osobou</a:t>
            </a:r>
          </a:p>
          <a:p>
            <a:pPr marL="627063" indent="-449263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627063" indent="-449263" algn="just">
              <a:buFont typeface="Wingdings" pitchFamily="2" charset="2"/>
              <a:buChar char="ü"/>
            </a:pPr>
            <a:r>
              <a:rPr lang="sk-SK" sz="1600" dirty="0" smtClean="0">
                <a:latin typeface="Century Gothic" pitchFamily="34" charset="0"/>
              </a:rPr>
              <a:t>súčasťou je </a:t>
            </a:r>
            <a:r>
              <a:rPr lang="sk-SK" sz="1600" b="1" dirty="0" smtClean="0">
                <a:latin typeface="Century Gothic" pitchFamily="34" charset="0"/>
              </a:rPr>
              <a:t>Správa z energetického auditu a Súhrnný informačný list</a:t>
            </a:r>
          </a:p>
          <a:p>
            <a:pPr marL="627063" indent="-449263" algn="just"/>
            <a:endParaRPr lang="sk-SK" sz="1600" dirty="0" smtClean="0">
              <a:latin typeface="Century Gothic" pitchFamily="34" charset="0"/>
            </a:endParaRPr>
          </a:p>
          <a:p>
            <a:pPr marL="627063" indent="-449263" algn="just"/>
            <a:r>
              <a:rPr lang="sk-SK" sz="1600" b="1" dirty="0" smtClean="0">
                <a:latin typeface="Century Gothic" pitchFamily="34" charset="0"/>
              </a:rPr>
              <a:t>Energetický audit musí obsahovať najmä: 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marL="627063" indent="-449263" algn="just">
              <a:buFont typeface="Wingdings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výpočet plánovaného objemu výroby elektriny a/alebo tepla z OZE </a:t>
            </a:r>
            <a:r>
              <a:rPr lang="sk-SK" sz="1600" dirty="0" smtClean="0">
                <a:latin typeface="Century Gothic" pitchFamily="34" charset="0"/>
              </a:rPr>
              <a:t>vrátane zdôvodnenia plánovaného ročného využitia inštalovaného výkonu</a:t>
            </a:r>
          </a:p>
          <a:p>
            <a:pPr marL="627063" indent="-449263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627063" indent="-449263" algn="just">
              <a:buFont typeface="Wingdings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výpočet predbežných investičných výdavkov</a:t>
            </a:r>
            <a:r>
              <a:rPr lang="sk-SK" sz="1600" dirty="0" smtClean="0">
                <a:latin typeface="Century Gothic" pitchFamily="34" charset="0"/>
              </a:rPr>
              <a:t> na výrobu elektriny a/alebo tepla (EUR/MWh)</a:t>
            </a:r>
          </a:p>
          <a:p>
            <a:pPr marL="627063" indent="-449263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627063" indent="-449263" algn="just">
              <a:buFont typeface="Wingdings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výpočet úspory skleníkových plynov </a:t>
            </a:r>
            <a:r>
              <a:rPr lang="sk-SK" sz="1600" dirty="0" smtClean="0">
                <a:latin typeface="Century Gothic" pitchFamily="34" charset="0"/>
              </a:rPr>
              <a:t>vyjadrených v ekvivalente CO2</a:t>
            </a:r>
          </a:p>
          <a:p>
            <a:pPr marL="627063" indent="-449263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627063" indent="-449263" algn="just">
              <a:buFont typeface="Wingdings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výpočet predbežných investičných výdavkov na predpokladaný objem úspory skleníkových plynov </a:t>
            </a:r>
            <a:r>
              <a:rPr lang="sk-SK" sz="1600" dirty="0" smtClean="0">
                <a:latin typeface="Century Gothic" pitchFamily="34" charset="0"/>
              </a:rPr>
              <a:t>(EUR/CO2)</a:t>
            </a:r>
          </a:p>
          <a:p>
            <a:pPr marL="627063" indent="-449263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627063" indent="-449263" algn="just">
              <a:buFont typeface="Wingdings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bilancie tuhých znečisťujúcich látok </a:t>
            </a:r>
            <a:r>
              <a:rPr lang="sk-SK" sz="1600" dirty="0" smtClean="0">
                <a:latin typeface="Century Gothic" pitchFamily="34" charset="0"/>
              </a:rPr>
              <a:t>(v člení na PM10 a iné), SO2 a NOx pred a po realizácii projektu na využívanie obnoviteľných zdrojov</a:t>
            </a:r>
          </a:p>
          <a:p>
            <a:pPr marL="627063" indent="-449263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marL="804863" indent="-449263" algn="just">
              <a:buFont typeface="Wingdings" pitchFamily="2" charset="2"/>
              <a:buChar char="ü"/>
            </a:pPr>
            <a:endParaRPr lang="sk-SK" sz="1600" b="1" dirty="0" smtClean="0">
              <a:latin typeface="Century Gothic" pitchFamily="34" charset="0"/>
            </a:endParaRPr>
          </a:p>
          <a:p>
            <a:pPr marL="723900" indent="-368300" algn="just">
              <a:buFont typeface="Wingdings" pitchFamily="2" charset="2"/>
              <a:buChar char="ü"/>
            </a:pPr>
            <a:endParaRPr lang="sk-SK" sz="1600" dirty="0" smtClean="0">
              <a:latin typeface="Century Gothic" pitchFamily="34" charset="0"/>
            </a:endParaRPr>
          </a:p>
          <a:p>
            <a:pPr algn="just"/>
            <a:endParaRPr lang="sk-SK" sz="16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7" name="Obdĺžnik 6"/>
          <p:cNvSpPr/>
          <p:nvPr/>
        </p:nvSpPr>
        <p:spPr>
          <a:xfrm>
            <a:off x="740758" y="1398055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000" b="1" dirty="0">
                <a:solidFill>
                  <a:schemeClr val="accent2"/>
                </a:solidFill>
                <a:latin typeface="Century Gothic" pitchFamily="34" charset="0"/>
              </a:rPr>
              <a:t>Vypĺňanie žiadosti o poskytnutie </a:t>
            </a:r>
            <a:r>
              <a:rPr lang="sk-SK" sz="2000" b="1" dirty="0" smtClean="0">
                <a:solidFill>
                  <a:schemeClr val="accent2"/>
                </a:solidFill>
                <a:latin typeface="Century Gothic" pitchFamily="34" charset="0"/>
              </a:rPr>
              <a:t>NFP</a:t>
            </a:r>
            <a:endParaRPr lang="sk-SK" sz="2000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611560" y="1999468"/>
            <a:ext cx="78848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285750" algn="just"/>
            <a:r>
              <a:rPr lang="sk-SK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Všeobecné zásady</a:t>
            </a:r>
          </a:p>
          <a:p>
            <a:pPr marL="355600" indent="-285750" algn="just"/>
            <a:endParaRPr lang="sk-SK" sz="16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355600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používať </a:t>
            </a:r>
            <a:r>
              <a:rPr lang="sk-SK" sz="1600" dirty="0">
                <a:latin typeface="Century Gothic" panose="020B0502020202020204" pitchFamily="34" charset="0"/>
              </a:rPr>
              <a:t>vždy aktuálnu dokumentáciu k dátumu vyhlásenia výzvy </a:t>
            </a:r>
          </a:p>
          <a:p>
            <a:pPr marL="355600" indent="-285750" algn="just">
              <a:buFont typeface="Wingdings" panose="05000000000000000000" pitchFamily="2" charset="2"/>
              <a:buChar char="ü"/>
            </a:pPr>
            <a:endParaRPr lang="sk-SK" sz="1000" dirty="0">
              <a:latin typeface="Century Gothic" panose="020B0502020202020204" pitchFamily="34" charset="0"/>
            </a:endParaRPr>
          </a:p>
          <a:p>
            <a:pPr marL="355600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vždy </a:t>
            </a:r>
            <a:r>
              <a:rPr lang="sk-SK" sz="1600" dirty="0">
                <a:latin typeface="Century Gothic" panose="020B0502020202020204" pitchFamily="34" charset="0"/>
              </a:rPr>
              <a:t>používať formuláre upravené príslušným usmernením k výzve </a:t>
            </a:r>
          </a:p>
          <a:p>
            <a:pPr marL="355600" indent="-285750" algn="just">
              <a:buFont typeface="Wingdings" panose="05000000000000000000" pitchFamily="2" charset="2"/>
              <a:buChar char="ü"/>
            </a:pPr>
            <a:endParaRPr lang="sk-SK" sz="1000" dirty="0">
              <a:latin typeface="Century Gothic" panose="020B0502020202020204" pitchFamily="34" charset="0"/>
            </a:endParaRPr>
          </a:p>
          <a:p>
            <a:pPr marL="355600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predloženie </a:t>
            </a:r>
            <a:r>
              <a:rPr lang="sk-SK" sz="1600" dirty="0">
                <a:latin typeface="Century Gothic" panose="020B0502020202020204" pitchFamily="34" charset="0"/>
              </a:rPr>
              <a:t>vyplneného </a:t>
            </a:r>
            <a:r>
              <a:rPr lang="sk-SK" sz="1600" b="1" dirty="0">
                <a:latin typeface="Century Gothic" panose="020B0502020202020204" pitchFamily="34" charset="0"/>
              </a:rPr>
              <a:t>formulára </a:t>
            </a:r>
            <a:r>
              <a:rPr lang="sk-SK" sz="1600" b="1" dirty="0" err="1">
                <a:latin typeface="Century Gothic" panose="020B0502020202020204" pitchFamily="34" charset="0"/>
              </a:rPr>
              <a:t>ŽoNFP</a:t>
            </a:r>
            <a:r>
              <a:rPr lang="sk-SK" sz="1600" b="1" dirty="0">
                <a:latin typeface="Century Gothic" panose="020B0502020202020204" pitchFamily="34" charset="0"/>
              </a:rPr>
              <a:t> vrátane všetkých príloh elektronicky </a:t>
            </a:r>
            <a:r>
              <a:rPr lang="sk-SK" sz="1600" dirty="0">
                <a:latin typeface="Century Gothic" panose="020B0502020202020204" pitchFamily="34" charset="0"/>
              </a:rPr>
              <a:t>prostredníctvom ITMS2014+ (prílohy, ktoré z technických príčin nie je možné predložiť elektronicky - v listinnej podobe </a:t>
            </a:r>
            <a:r>
              <a:rPr lang="sk-SK" sz="1600" dirty="0" smtClean="0">
                <a:latin typeface="Century Gothic" panose="020B0502020202020204" pitchFamily="34" charset="0"/>
              </a:rPr>
              <a:t>)</a:t>
            </a:r>
            <a:endParaRPr lang="sk-SK" sz="1600" dirty="0">
              <a:latin typeface="Century Gothic" panose="020B0502020202020204" pitchFamily="34" charset="0"/>
            </a:endParaRPr>
          </a:p>
          <a:p>
            <a:pPr marL="355600" indent="-285750" algn="just">
              <a:buFont typeface="Wingdings" panose="05000000000000000000" pitchFamily="2" charset="2"/>
              <a:buChar char="ü"/>
            </a:pPr>
            <a:endParaRPr lang="sk-SK" sz="1000" dirty="0">
              <a:latin typeface="Century Gothic" panose="020B0502020202020204" pitchFamily="34" charset="0"/>
            </a:endParaRPr>
          </a:p>
          <a:p>
            <a:pPr marL="355600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po </a:t>
            </a:r>
            <a:r>
              <a:rPr lang="sk-SK" sz="1600" dirty="0">
                <a:latin typeface="Century Gothic" panose="020B0502020202020204" pitchFamily="34" charset="0"/>
              </a:rPr>
              <a:t>elektronickom odoslaní formulára </a:t>
            </a:r>
            <a:r>
              <a:rPr lang="sk-SK" sz="1600" dirty="0" err="1">
                <a:latin typeface="Century Gothic" panose="020B0502020202020204" pitchFamily="34" charset="0"/>
              </a:rPr>
              <a:t>ŽoNFP</a:t>
            </a:r>
            <a:r>
              <a:rPr lang="sk-SK" sz="1600" dirty="0">
                <a:latin typeface="Century Gothic" panose="020B0502020202020204" pitchFamily="34" charset="0"/>
              </a:rPr>
              <a:t> a všetkých príloh cez ITMS2014+ - predloženie formulára </a:t>
            </a:r>
            <a:r>
              <a:rPr lang="sk-SK" sz="1600" dirty="0" err="1">
                <a:latin typeface="Century Gothic" panose="020B0502020202020204" pitchFamily="34" charset="0"/>
              </a:rPr>
              <a:t>ŽoNFP</a:t>
            </a:r>
            <a:r>
              <a:rPr lang="sk-SK" sz="1600" dirty="0">
                <a:latin typeface="Century Gothic" panose="020B0502020202020204" pitchFamily="34" charset="0"/>
              </a:rPr>
              <a:t> </a:t>
            </a:r>
            <a:r>
              <a:rPr lang="sk-SK" sz="1600" b="1" dirty="0">
                <a:latin typeface="Century Gothic" panose="020B0502020202020204" pitchFamily="34" charset="0"/>
              </a:rPr>
              <a:t>v listinnej podobe </a:t>
            </a:r>
            <a:r>
              <a:rPr lang="sk-SK" sz="1600" dirty="0">
                <a:latin typeface="Century Gothic" panose="020B0502020202020204" pitchFamily="34" charset="0"/>
              </a:rPr>
              <a:t>alebo </a:t>
            </a:r>
            <a:r>
              <a:rPr lang="sk-SK" sz="1600" b="1" dirty="0">
                <a:latin typeface="Century Gothic" panose="020B0502020202020204" pitchFamily="34" charset="0"/>
              </a:rPr>
              <a:t>prostredníctvom </a:t>
            </a:r>
            <a:r>
              <a:rPr lang="sk-SK" sz="1600" b="1" dirty="0" err="1">
                <a:latin typeface="Century Gothic" panose="020B0502020202020204" pitchFamily="34" charset="0"/>
              </a:rPr>
              <a:t>e-schránky</a:t>
            </a:r>
            <a:r>
              <a:rPr lang="sk-SK" sz="1600" b="1" dirty="0">
                <a:latin typeface="Century Gothic" panose="020B0502020202020204" pitchFamily="34" charset="0"/>
              </a:rPr>
              <a:t> </a:t>
            </a:r>
            <a:endParaRPr lang="sk-SK" sz="1600" dirty="0">
              <a:latin typeface="Century Gothic" panose="020B0502020202020204" pitchFamily="34" charset="0"/>
            </a:endParaRPr>
          </a:p>
          <a:p>
            <a:pPr marL="355600" indent="-285750" algn="just">
              <a:buFont typeface="Wingdings" panose="05000000000000000000" pitchFamily="2" charset="2"/>
              <a:buChar char="ü"/>
            </a:pPr>
            <a:endParaRPr lang="sk-SK" sz="1000" dirty="0">
              <a:latin typeface="Century Gothic" panose="020B0502020202020204" pitchFamily="34" charset="0"/>
            </a:endParaRPr>
          </a:p>
          <a:p>
            <a:pPr marL="355600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formulár </a:t>
            </a:r>
            <a:r>
              <a:rPr lang="sk-SK" sz="1600" dirty="0" err="1">
                <a:latin typeface="Century Gothic" panose="020B0502020202020204" pitchFamily="34" charset="0"/>
              </a:rPr>
              <a:t>ŽoNFP</a:t>
            </a:r>
            <a:r>
              <a:rPr lang="sk-SK" sz="1600" dirty="0">
                <a:latin typeface="Century Gothic" panose="020B0502020202020204" pitchFamily="34" charset="0"/>
              </a:rPr>
              <a:t> predkladaný v listinnej forme alebo prostredníctvom elektronickej schránky musí byť </a:t>
            </a:r>
            <a:r>
              <a:rPr lang="sk-SK" sz="1600" b="1" dirty="0">
                <a:latin typeface="Century Gothic" panose="020B0502020202020204" pitchFamily="34" charset="0"/>
              </a:rPr>
              <a:t>totožný </a:t>
            </a:r>
            <a:r>
              <a:rPr lang="sk-SK" sz="1600" dirty="0">
                <a:latin typeface="Century Gothic" panose="020B0502020202020204" pitchFamily="34" charset="0"/>
              </a:rPr>
              <a:t>s formulárom </a:t>
            </a:r>
            <a:r>
              <a:rPr lang="sk-SK" sz="1600" dirty="0" err="1">
                <a:latin typeface="Century Gothic" panose="020B0502020202020204" pitchFamily="34" charset="0"/>
              </a:rPr>
              <a:t>ŽoNFP</a:t>
            </a:r>
            <a:r>
              <a:rPr lang="sk-SK" sz="1600" dirty="0">
                <a:latin typeface="Century Gothic" panose="020B0502020202020204" pitchFamily="34" charset="0"/>
              </a:rPr>
              <a:t> predkladaným cez ITMS2014+ </a:t>
            </a:r>
          </a:p>
          <a:p>
            <a:pPr algn="just"/>
            <a:endParaRPr lang="de-AT" sz="1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39552" y="1196752"/>
            <a:ext cx="806489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18 Energetický audit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marL="627063" indent="-449263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627063" indent="-449263" algn="just">
              <a:buFont typeface="Wingdings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popis technickej uskutočniteľnosti navrhovaných energetických opatrení </a:t>
            </a:r>
            <a:r>
              <a:rPr lang="sk-SK" sz="1600" dirty="0" smtClean="0">
                <a:latin typeface="Century Gothic" pitchFamily="34" charset="0"/>
              </a:rPr>
              <a:t>(výroba elektriny a/alebo tepla z OZE)</a:t>
            </a:r>
          </a:p>
          <a:p>
            <a:pPr algn="just"/>
            <a:endParaRPr lang="sk-SK" sz="800" dirty="0" smtClean="0">
              <a:latin typeface="Century Gothic" pitchFamily="34" charset="0"/>
            </a:endParaRPr>
          </a:p>
          <a:p>
            <a:pPr algn="just"/>
            <a:r>
              <a:rPr lang="sk-SK" sz="1600" b="1" dirty="0" smtClean="0">
                <a:latin typeface="Century Gothic" pitchFamily="34" charset="0"/>
              </a:rPr>
              <a:t>Priradenie hodnoty relevantných merateľných ukazovateľov uvedených v prílohe č. 3 výzvy ako aj základná špecifikácia technických detailov projektu vplývajúcich na tieto hodnoty vrátane výpočtov hodnôt pre ukazovatele podľa ukazovateľov musia byť v energetickom audite jednoznačne identifikovateľné.	</a:t>
            </a:r>
            <a:endParaRPr lang="sk-SK" sz="800" dirty="0">
              <a:latin typeface="Century Gothic" pitchFamily="34" charset="0"/>
            </a:endParaRPr>
          </a:p>
          <a:p>
            <a:pPr marL="531813" indent="-531813" algn="just"/>
            <a:endParaRPr lang="sk-SK" sz="800" dirty="0" smtClean="0">
              <a:latin typeface="Century Gothic" pitchFamily="34" charset="0"/>
            </a:endParaRPr>
          </a:p>
          <a:p>
            <a:pPr marL="531813" indent="-531813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19 Podklad k stanoveniu investičných výdavkov</a:t>
            </a:r>
            <a:endParaRPr lang="sk-SK" sz="800" dirty="0" smtClean="0">
              <a:latin typeface="Century Gothic" pitchFamily="34" charset="0"/>
            </a:endParaRPr>
          </a:p>
          <a:p>
            <a:endParaRPr lang="sk-SK" sz="800" dirty="0" smtClean="0">
              <a:solidFill>
                <a:srgbClr val="000000"/>
              </a:solidFill>
              <a:latin typeface="Century Gothic" pitchFamily="34" charset="0"/>
            </a:endParaRPr>
          </a:p>
          <a:p>
            <a:pPr marL="627063" indent="-449263" algn="just">
              <a:buFont typeface="Wingdings" pitchFamily="2" charset="2"/>
              <a:buChar char="ü"/>
            </a:pPr>
            <a:r>
              <a:rPr lang="sk-SK" sz="1600" dirty="0" smtClean="0">
                <a:solidFill>
                  <a:srgbClr val="000000"/>
                </a:solidFill>
                <a:latin typeface="Century Gothic" pitchFamily="34" charset="0"/>
              </a:rPr>
              <a:t>neuplatňuje sa pre subjekty mimo schémy ŠP OZE</a:t>
            </a:r>
          </a:p>
          <a:p>
            <a:pPr marL="627063" indent="-449263" algn="just"/>
            <a:endParaRPr lang="sk-SK" sz="800" dirty="0" smtClean="0">
              <a:solidFill>
                <a:srgbClr val="000000"/>
              </a:solidFill>
              <a:latin typeface="Century Gothic" pitchFamily="34" charset="0"/>
            </a:endParaRPr>
          </a:p>
          <a:p>
            <a:pPr marL="627063" indent="-449263" algn="just">
              <a:buFont typeface="Wingdings" pitchFamily="2" charset="2"/>
              <a:buChar char="ü"/>
            </a:pPr>
            <a:r>
              <a:rPr lang="sk-SK" sz="1600" dirty="0" smtClean="0">
                <a:solidFill>
                  <a:srgbClr val="000000"/>
                </a:solidFill>
                <a:latin typeface="Century Gothic" pitchFamily="34" charset="0"/>
              </a:rPr>
              <a:t>žiadateľ predkladá vypracovaný formulár </a:t>
            </a:r>
            <a:r>
              <a:rPr lang="sk-SK" sz="1600" b="1" dirty="0" smtClean="0">
                <a:solidFill>
                  <a:srgbClr val="000000"/>
                </a:solidFill>
                <a:latin typeface="Century Gothic" pitchFamily="34" charset="0"/>
              </a:rPr>
              <a:t>Podklad k stanoveniu investičných výdavkov projektu, </a:t>
            </a:r>
            <a:r>
              <a:rPr lang="sk-SK" sz="1600" dirty="0" smtClean="0">
                <a:solidFill>
                  <a:srgbClr val="000000"/>
                </a:solidFill>
                <a:latin typeface="Century Gothic" pitchFamily="34" charset="0"/>
              </a:rPr>
              <a:t>ktorého záväzný formulár je súčasťou prílohy č. 1 príručky pre žiadateľa</a:t>
            </a:r>
            <a:endParaRPr lang="sk-SK" sz="1600" i="1" dirty="0" smtClean="0">
              <a:solidFill>
                <a:srgbClr val="000000"/>
              </a:solidFill>
              <a:latin typeface="Century Gothic" pitchFamily="34" charset="0"/>
            </a:endParaRPr>
          </a:p>
          <a:p>
            <a:pPr marL="804863" indent="-449263" algn="just"/>
            <a:endParaRPr lang="sk-SK" sz="800" dirty="0" smtClean="0">
              <a:latin typeface="Century Gothic" pitchFamily="34" charset="0"/>
            </a:endParaRPr>
          </a:p>
          <a:p>
            <a:pPr marL="804863" indent="-449263" algn="just"/>
            <a:endParaRPr lang="sk-SK" sz="800" dirty="0">
              <a:latin typeface="Century Gothic" pitchFamily="34" charset="0"/>
            </a:endParaRPr>
          </a:p>
          <a:p>
            <a:pPr marL="804863" indent="-449263" algn="just"/>
            <a:endParaRPr lang="sk-SK" sz="800" dirty="0" smtClean="0">
              <a:latin typeface="Century Gothic" pitchFamily="34" charset="0"/>
            </a:endParaRPr>
          </a:p>
          <a:p>
            <a:pPr marL="804863" indent="-804863"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Príloha č. 20 Technické a environmentálne ukazovatele</a:t>
            </a:r>
            <a:endParaRPr lang="sk-SK" sz="800" dirty="0" smtClean="0">
              <a:latin typeface="Century Gothic" pitchFamily="34" charset="0"/>
            </a:endParaRPr>
          </a:p>
          <a:p>
            <a:pPr marL="804863" indent="-449263" algn="just"/>
            <a:endParaRPr lang="sk-SK" sz="800" b="1" dirty="0" smtClean="0">
              <a:latin typeface="Century Gothic" pitchFamily="34" charset="0"/>
            </a:endParaRPr>
          </a:p>
          <a:p>
            <a:pPr marL="627063" indent="-449263" algn="just">
              <a:buFont typeface="Wingdings" pitchFamily="2" charset="2"/>
              <a:buChar char="ü"/>
            </a:pPr>
            <a:r>
              <a:rPr lang="sk-SK" sz="1600" dirty="0" smtClean="0">
                <a:solidFill>
                  <a:srgbClr val="000000"/>
                </a:solidFill>
                <a:latin typeface="Century Gothic" pitchFamily="34" charset="0"/>
              </a:rPr>
              <a:t>žiadateľ predkladá vyplnenú tabuľku, ktorej záväzný formulár je súčasťou prílohy č. 1 Príručky pre žiadateľa</a:t>
            </a:r>
          </a:p>
          <a:p>
            <a:r>
              <a:rPr lang="sk-SK" sz="1600" dirty="0" smtClean="0"/>
              <a:t>  </a:t>
            </a:r>
          </a:p>
          <a:p>
            <a:pPr marL="723900" indent="-368300" algn="just">
              <a:buFont typeface="Wingdings" pitchFamily="2" charset="2"/>
              <a:buChar char="ü"/>
            </a:pPr>
            <a:endParaRPr lang="sk-SK" sz="1600" dirty="0" smtClean="0">
              <a:latin typeface="Century Gothic" pitchFamily="34" charset="0"/>
            </a:endParaRPr>
          </a:p>
          <a:p>
            <a:pPr algn="just"/>
            <a:endParaRPr lang="sk-SK" sz="16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39552" y="1196752"/>
            <a:ext cx="756084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accent2"/>
                </a:solidFill>
                <a:latin typeface="Century Gothic" pitchFamily="34" charset="0"/>
              </a:rPr>
              <a:t>Najčastejšie vyskytujúce sa nedostatky identifikované v rámci administratívnej kontroly: </a:t>
            </a: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627063" indent="-449263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723900" indent="-546100" algn="just">
              <a:buFont typeface="Wingdings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častý nesúlad medzi VO a rozpočtom projektu </a:t>
            </a:r>
          </a:p>
          <a:p>
            <a:pPr marL="723900" indent="-546100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723900" indent="-546100" algn="just">
              <a:buFont typeface="Wingdings" pitchFamily="2" charset="2"/>
              <a:buChar char="ü"/>
            </a:pPr>
            <a:r>
              <a:rPr lang="pl-PL" sz="1600" b="1" dirty="0" smtClean="0">
                <a:latin typeface="Century Gothic" pitchFamily="34" charset="0"/>
              </a:rPr>
              <a:t>nesúlad Podrobného rozpočtu projektu s výkazom výmer </a:t>
            </a:r>
          </a:p>
          <a:p>
            <a:pPr marL="723900" indent="-546100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723900" indent="-546100" algn="just">
              <a:buFont typeface="Wingdings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nesúlad merateľných ukazovateľov v žiadosti o NFP s energetickým auditom </a:t>
            </a:r>
          </a:p>
          <a:p>
            <a:pPr marL="723900" indent="-546100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723900" indent="-546100" algn="just">
              <a:buFont typeface="Wingdings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neúplnosť žiadostí o NFP</a:t>
            </a:r>
          </a:p>
          <a:p>
            <a:pPr marL="723900" indent="-546100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723900" indent="-546100" algn="just">
              <a:buFont typeface="Wingdings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nesúlad žiadosti medzi ITMS2014+ a písomnej formy žiadosti o NFP </a:t>
            </a:r>
          </a:p>
          <a:p>
            <a:pPr marL="723900" indent="-546100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723900" indent="-546100" algn="just">
              <a:buFont typeface="Wingdings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Formulár ŽONFP časť 12-verejné obstarávanie – uviesť VŠETKY VO + termíny + stav VO (vyhlásené, nevyhlásené, podp.zmluva...) </a:t>
            </a:r>
          </a:p>
          <a:p>
            <a:pPr marL="723900" indent="-546100" algn="just">
              <a:buFont typeface="Wingdings" pitchFamily="2" charset="2"/>
              <a:buChar char="ü"/>
            </a:pPr>
            <a:endParaRPr lang="sk-SK" sz="800" dirty="0" smtClean="0">
              <a:latin typeface="Century Gothic" pitchFamily="34" charset="0"/>
            </a:endParaRPr>
          </a:p>
          <a:p>
            <a:pPr marL="723900" indent="-546100" algn="just">
              <a:buFont typeface="Wingdings" pitchFamily="2" charset="2"/>
              <a:buChar char="ü"/>
            </a:pPr>
            <a:r>
              <a:rPr lang="sk-SK" sz="1600" b="1" dirty="0" smtClean="0">
                <a:latin typeface="Century Gothic" pitchFamily="34" charset="0"/>
              </a:rPr>
              <a:t>prekročenie finančných limitov </a:t>
            </a:r>
          </a:p>
          <a:p>
            <a:r>
              <a:rPr lang="sk-SK" sz="1600" dirty="0" smtClean="0"/>
              <a:t>  </a:t>
            </a:r>
          </a:p>
          <a:p>
            <a:pPr marL="723900" indent="-368300" algn="just">
              <a:buFont typeface="Wingdings" pitchFamily="2" charset="2"/>
              <a:buChar char="ü"/>
            </a:pPr>
            <a:endParaRPr lang="sk-SK" sz="1600" dirty="0" smtClean="0">
              <a:latin typeface="Century Gothic" pitchFamily="34" charset="0"/>
            </a:endParaRPr>
          </a:p>
          <a:p>
            <a:pPr algn="just"/>
            <a:endParaRPr lang="sk-SK" sz="16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-531440"/>
            <a:ext cx="5087472" cy="5299992"/>
          </a:xfrm>
          <a:prstGeom prst="rect">
            <a:avLst/>
          </a:prstGeom>
        </p:spPr>
      </p:pic>
      <p:pic>
        <p:nvPicPr>
          <p:cNvPr id="6" name="Picture 5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sp>
        <p:nvSpPr>
          <p:cNvPr id="8" name="Obdĺžnik 5"/>
          <p:cNvSpPr/>
          <p:nvPr/>
        </p:nvSpPr>
        <p:spPr>
          <a:xfrm>
            <a:off x="-3564" y="2492896"/>
            <a:ext cx="9147564" cy="6668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lnSpc>
                <a:spcPct val="140000"/>
              </a:lnSpc>
            </a:pPr>
            <a:r>
              <a:rPr lang="sk-SK" sz="2800" b="1" cap="all" spc="0" dirty="0" smtClean="0">
                <a:ln w="0"/>
                <a:solidFill>
                  <a:srgbClr val="55B848"/>
                </a:solidFill>
                <a:effectLst/>
                <a:latin typeface="+mj-lt"/>
                <a:cs typeface="Arial"/>
              </a:rPr>
              <a:t>ĎAKUJEME ZA POZORNOSŤ!</a:t>
            </a:r>
            <a:endParaRPr lang="sk-SK" sz="2800" b="1" cap="all" spc="0" dirty="0">
              <a:ln w="0"/>
              <a:solidFill>
                <a:srgbClr val="55B848"/>
              </a:solidFill>
              <a:effectLst/>
              <a:latin typeface="+mj-lt"/>
              <a:cs typeface="Arial"/>
            </a:endParaRPr>
          </a:p>
        </p:txBody>
      </p:sp>
      <p:sp>
        <p:nvSpPr>
          <p:cNvPr id="10" name="Zástupný symbol obsahu 2"/>
          <p:cNvSpPr txBox="1">
            <a:spLocks/>
          </p:cNvSpPr>
          <p:nvPr/>
        </p:nvSpPr>
        <p:spPr>
          <a:xfrm>
            <a:off x="457200" y="1268760"/>
            <a:ext cx="8229600" cy="48965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1700" dirty="0" smtClean="0"/>
          </a:p>
          <a:p>
            <a:pPr marL="0" indent="0">
              <a:spcBef>
                <a:spcPts val="1800"/>
              </a:spcBef>
              <a:buFont typeface="Arial" pitchFamily="34" charset="0"/>
              <a:buNone/>
            </a:pPr>
            <a:r>
              <a:rPr lang="sk-SK" sz="1700" b="1" smtClean="0">
                <a:solidFill>
                  <a:srgbClr val="55B848"/>
                </a:solidFill>
              </a:rPr>
              <a:t>SLOVENSKÁ </a:t>
            </a:r>
            <a:r>
              <a:rPr lang="sk-SK" sz="1700" b="1" dirty="0" smtClean="0">
                <a:solidFill>
                  <a:srgbClr val="55B848"/>
                </a:solidFill>
              </a:rPr>
              <a:t>INOVAČNÁ A ENERGETICKÁ AGENTÚRA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sk-SK" sz="1700" dirty="0" smtClean="0">
                <a:solidFill>
                  <a:srgbClr val="898989"/>
                </a:solidFill>
              </a:rPr>
              <a:t>Sprostredkovateľský orgán pre OP KŽP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sk-SK" sz="1700" dirty="0">
                <a:solidFill>
                  <a:srgbClr val="898989"/>
                </a:solidFill>
              </a:rPr>
              <a:t>Bajkalská 27,  827 99 Bratislava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sk-SK" sz="1700" dirty="0" err="1" smtClean="0">
                <a:solidFill>
                  <a:srgbClr val="898989"/>
                </a:solidFill>
                <a:hlinkClick r:id="rId4"/>
              </a:rPr>
              <a:t>www.siea.sk</a:t>
            </a:r>
            <a:r>
              <a:rPr lang="sk-SK" sz="1700" dirty="0" smtClean="0">
                <a:solidFill>
                  <a:srgbClr val="898989"/>
                </a:solidFill>
                <a:hlinkClick r:id="rId4"/>
              </a:rPr>
              <a:t> , </a:t>
            </a:r>
            <a:r>
              <a:rPr lang="sk-SK" sz="1700" dirty="0" err="1" smtClean="0">
                <a:solidFill>
                  <a:srgbClr val="898989"/>
                </a:solidFill>
                <a:hlinkClick r:id="rId4"/>
              </a:rPr>
              <a:t>www.op-kzp.sk</a:t>
            </a:r>
            <a:r>
              <a:rPr lang="sk-SK" sz="1700" dirty="0" smtClean="0">
                <a:solidFill>
                  <a:srgbClr val="898989"/>
                </a:solidFill>
              </a:rPr>
              <a:t> </a:t>
            </a:r>
            <a:endParaRPr lang="sk-SK" sz="1700" b="1" dirty="0" smtClean="0">
              <a:ln w="0"/>
              <a:solidFill>
                <a:schemeClr val="bg1">
                  <a:lumMod val="65000"/>
                </a:schemeClr>
              </a:solidFill>
              <a:cs typeface="Arial"/>
            </a:endParaRPr>
          </a:p>
          <a:p>
            <a:pPr marL="0" indent="0">
              <a:buFont typeface="Arial" pitchFamily="34" charset="0"/>
              <a:buNone/>
            </a:pPr>
            <a:endParaRPr lang="sk-SK" sz="1200" b="1" dirty="0" smtClean="0">
              <a:ln w="0"/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pic>
        <p:nvPicPr>
          <p:cNvPr id="11" name="Obrázo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32" y="515421"/>
            <a:ext cx="8604448" cy="737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29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4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7" name="Obdĺžnik 6"/>
          <p:cNvSpPr/>
          <p:nvPr/>
        </p:nvSpPr>
        <p:spPr>
          <a:xfrm>
            <a:off x="2515302" y="1378401"/>
            <a:ext cx="45320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000" b="1" dirty="0">
                <a:solidFill>
                  <a:schemeClr val="accent2"/>
                </a:solidFill>
                <a:latin typeface="Century Gothic" pitchFamily="34" charset="0"/>
              </a:rPr>
              <a:t>Formulár žiadosti o poskytnutie </a:t>
            </a:r>
            <a:r>
              <a:rPr lang="sk-SK" sz="2000" b="1" dirty="0" smtClean="0">
                <a:solidFill>
                  <a:schemeClr val="accent2"/>
                </a:solidFill>
                <a:latin typeface="Century Gothic" pitchFamily="34" charset="0"/>
              </a:rPr>
              <a:t>NFP</a:t>
            </a:r>
            <a:endParaRPr lang="sk-SK" sz="2000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683568" y="1960161"/>
            <a:ext cx="81009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/>
            <a:r>
              <a:rPr lang="sk-SK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A. Identifikácia žiadateľa a partnerov</a:t>
            </a:r>
          </a:p>
          <a:p>
            <a:pPr marL="355600" indent="-355600" algn="just"/>
            <a:endParaRPr lang="sk-SK" sz="16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Sekcia </a:t>
            </a:r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č. 1 Identifikácia žiadateľa</a:t>
            </a:r>
            <a:r>
              <a:rPr lang="sk-SK" sz="1600" b="1" dirty="0">
                <a:latin typeface="Century Gothic" panose="020B0502020202020204" pitchFamily="34" charset="0"/>
              </a:rPr>
              <a:t> </a:t>
            </a:r>
            <a:endParaRPr lang="sk-SK" sz="1600" dirty="0">
              <a:latin typeface="Century Gothic" panose="020B0502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informácie </a:t>
            </a:r>
            <a:r>
              <a:rPr lang="sk-SK" sz="1600" dirty="0">
                <a:latin typeface="Century Gothic" panose="020B0502020202020204" pitchFamily="34" charset="0"/>
              </a:rPr>
              <a:t>inicializované z časti „</a:t>
            </a:r>
            <a:r>
              <a:rPr lang="sk-SK" sz="1600" b="1" i="1" dirty="0">
                <a:latin typeface="Century Gothic" panose="020B0502020202020204" pitchFamily="34" charset="0"/>
              </a:rPr>
              <a:t>Správa vlastného používateľského účtu</a:t>
            </a:r>
            <a:r>
              <a:rPr lang="sk-SK" sz="1600" dirty="0">
                <a:latin typeface="Century Gothic" panose="020B0502020202020204" pitchFamily="34" charset="0"/>
              </a:rPr>
              <a:t>“ </a:t>
            </a:r>
            <a:endParaRPr lang="sk-SK" sz="1600" dirty="0" smtClean="0">
              <a:latin typeface="Century Gothic" panose="020B0502020202020204" pitchFamily="34" charset="0"/>
            </a:endParaRPr>
          </a:p>
          <a:p>
            <a:pPr algn="just"/>
            <a:endParaRPr lang="sk-SK" sz="1200" b="1" dirty="0">
              <a:latin typeface="Century Gothic" panose="020B0502020202020204" pitchFamily="34" charset="0"/>
            </a:endParaRPr>
          </a:p>
          <a:p>
            <a:pPr algn="just"/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Sekcia č. </a:t>
            </a:r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2 </a:t>
            </a:r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Identifikácia partnera </a:t>
            </a:r>
            <a:endParaRPr lang="sk-SK" sz="1600" dirty="0">
              <a:latin typeface="Century Gothic" panose="020B0502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pre </a:t>
            </a:r>
            <a:r>
              <a:rPr lang="sk-SK" sz="1600" dirty="0">
                <a:latin typeface="Century Gothic" panose="020B0502020202020204" pitchFamily="34" charset="0"/>
              </a:rPr>
              <a:t>túto výzvu irelevantné </a:t>
            </a:r>
            <a:endParaRPr lang="de-AT" sz="1600" b="1" dirty="0">
              <a:latin typeface="Century Gothic" panose="020B0502020202020204" pitchFamily="34" charset="0"/>
            </a:endParaRPr>
          </a:p>
          <a:p>
            <a:pPr algn="just"/>
            <a:endParaRPr lang="sk-SK" sz="1200" dirty="0">
              <a:latin typeface="Century Gothic" panose="020B0502020202020204" pitchFamily="34" charset="0"/>
            </a:endParaRPr>
          </a:p>
          <a:p>
            <a:pPr algn="just"/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Sekcia č. </a:t>
            </a:r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3 </a:t>
            </a:r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Identifikácia organizačnej zložky zodpovednej za realizáciu projektu</a:t>
            </a:r>
            <a:r>
              <a:rPr lang="sk-SK" sz="1600" b="1" dirty="0">
                <a:latin typeface="Century Gothic" panose="020B0502020202020204" pitchFamily="34" charset="0"/>
              </a:rPr>
              <a:t> </a:t>
            </a:r>
            <a:endParaRPr lang="sk-SK" sz="1600" b="1" dirty="0" smtClean="0">
              <a:latin typeface="Century Gothic" panose="020B0502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ak </a:t>
            </a:r>
            <a:r>
              <a:rPr lang="sk-SK" sz="1600" dirty="0">
                <a:latin typeface="Century Gothic" panose="020B0502020202020204" pitchFamily="34" charset="0"/>
              </a:rPr>
              <a:t>za žiadateľa s právnou subjektivitou bude </a:t>
            </a:r>
            <a:r>
              <a:rPr lang="sk-SK" sz="1600" dirty="0" smtClean="0">
                <a:latin typeface="Century Gothic" panose="020B0502020202020204" pitchFamily="34" charset="0"/>
              </a:rPr>
              <a:t>výkon </a:t>
            </a:r>
            <a:r>
              <a:rPr lang="sk-SK" sz="1600" dirty="0">
                <a:latin typeface="Century Gothic" panose="020B0502020202020204" pitchFamily="34" charset="0"/>
              </a:rPr>
              <a:t>realizácie </a:t>
            </a:r>
            <a:r>
              <a:rPr lang="sk-SK" sz="1600" dirty="0" smtClean="0">
                <a:latin typeface="Century Gothic" panose="020B0502020202020204" pitchFamily="34" charset="0"/>
              </a:rPr>
              <a:t>projektu zabezpečovať </a:t>
            </a:r>
            <a:r>
              <a:rPr lang="sk-SK" sz="1600" dirty="0">
                <a:latin typeface="Century Gothic" panose="020B0502020202020204" pitchFamily="34" charset="0"/>
              </a:rPr>
              <a:t>organizačná zložka, ktorá vystupuje samostatne, ale nemá vlastnú právnu subjektivitu (napr. fakulta univerzity, odštepný závod bez právnej subjektivity a pod</a:t>
            </a:r>
            <a:r>
              <a:rPr lang="sk-SK" sz="1600" dirty="0" smtClean="0">
                <a:latin typeface="Century Gothic" panose="020B0502020202020204" pitchFamily="34" charset="0"/>
              </a:rPr>
              <a:t>.)</a:t>
            </a:r>
          </a:p>
          <a:p>
            <a:pPr algn="just"/>
            <a:endParaRPr lang="sk-SK" sz="1200" dirty="0">
              <a:latin typeface="Century Gothic" panose="020B0502020202020204" pitchFamily="34" charset="0"/>
            </a:endParaRPr>
          </a:p>
          <a:p>
            <a:pPr algn="just"/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Sekcia č. </a:t>
            </a:r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4 </a:t>
            </a:r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Komunikácia vo veci žiadosti </a:t>
            </a:r>
            <a:endParaRPr lang="sk-SK" sz="1600" dirty="0">
              <a:latin typeface="Century Gothic" panose="020B0502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uvedie sa jedna osoba, </a:t>
            </a:r>
            <a:r>
              <a:rPr lang="sk-SK" sz="1600" dirty="0">
                <a:latin typeface="Century Gothic" panose="020B0502020202020204" pitchFamily="34" charset="0"/>
              </a:rPr>
              <a:t>ktorej sa budú doručovať informácie v konaní o žiadosti o NFP a </a:t>
            </a:r>
            <a:r>
              <a:rPr lang="sk-SK" sz="1600" dirty="0" smtClean="0">
                <a:latin typeface="Century Gothic" panose="020B0502020202020204" pitchFamily="34" charset="0"/>
              </a:rPr>
              <a:t>adresa </a:t>
            </a:r>
            <a:r>
              <a:rPr lang="sk-SK" sz="1600" dirty="0">
                <a:latin typeface="Century Gothic" panose="020B0502020202020204" pitchFamily="34" charset="0"/>
              </a:rPr>
              <a:t>na </a:t>
            </a:r>
            <a:r>
              <a:rPr lang="sk-SK" sz="1600" dirty="0" smtClean="0">
                <a:latin typeface="Century Gothic" panose="020B0502020202020204" pitchFamily="34" charset="0"/>
              </a:rPr>
              <a:t>doručovanie písomností. </a:t>
            </a:r>
          </a:p>
          <a:p>
            <a:pPr algn="just"/>
            <a:endParaRPr lang="sk-SK" sz="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31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4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7" name="Obdĺžnik 6"/>
          <p:cNvSpPr/>
          <p:nvPr/>
        </p:nvSpPr>
        <p:spPr>
          <a:xfrm>
            <a:off x="2483768" y="1337385"/>
            <a:ext cx="46802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000" b="1" dirty="0">
                <a:solidFill>
                  <a:schemeClr val="accent2"/>
                </a:solidFill>
                <a:latin typeface="Century Gothic" pitchFamily="34" charset="0"/>
              </a:rPr>
              <a:t>Formulár žiadosti o poskytnutie </a:t>
            </a:r>
            <a:r>
              <a:rPr lang="sk-SK" sz="2000" b="1" dirty="0" smtClean="0">
                <a:solidFill>
                  <a:schemeClr val="accent2"/>
                </a:solidFill>
                <a:latin typeface="Century Gothic" pitchFamily="34" charset="0"/>
              </a:rPr>
              <a:t>NFP</a:t>
            </a:r>
            <a:endParaRPr lang="sk-SK" sz="2000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683568" y="1878128"/>
            <a:ext cx="799288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lphaUcPeriod"/>
            </a:pPr>
            <a:r>
              <a:rPr lang="sk-SK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Identifikácia žiadateľa a partnerov</a:t>
            </a:r>
          </a:p>
          <a:p>
            <a:pPr algn="just"/>
            <a:endParaRPr lang="sk-SK" sz="1600" dirty="0">
              <a:latin typeface="Century Gothic" panose="020B0502020202020204" pitchFamily="34" charset="0"/>
            </a:endParaRPr>
          </a:p>
          <a:p>
            <a:pPr algn="just"/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Sekcia </a:t>
            </a:r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č. </a:t>
            </a:r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4 </a:t>
            </a:r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Komunikácia vo veci žiadosti </a:t>
            </a:r>
            <a:endParaRPr lang="sk-SK" sz="16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Ak </a:t>
            </a:r>
            <a:r>
              <a:rPr lang="sk-SK" sz="1600" dirty="0">
                <a:latin typeface="Century Gothic" panose="020B0502020202020204" pitchFamily="34" charset="0"/>
              </a:rPr>
              <a:t>je v tejto časti uvedených viac osôb, písomnosti sa doručujú v poradí: </a:t>
            </a:r>
          </a:p>
          <a:p>
            <a:pPr marL="711200" lvl="0" indent="-342900" algn="just">
              <a:buAutoNum type="arabicPeriod"/>
            </a:pPr>
            <a:r>
              <a:rPr lang="sk-SK" sz="1600" dirty="0">
                <a:latin typeface="Century Gothic" panose="020B0502020202020204" pitchFamily="34" charset="0"/>
              </a:rPr>
              <a:t>s</a:t>
            </a:r>
            <a:r>
              <a:rPr lang="sk-SK" sz="1600" dirty="0" smtClean="0">
                <a:latin typeface="Century Gothic" panose="020B0502020202020204" pitchFamily="34" charset="0"/>
              </a:rPr>
              <a:t>plnomocnencovi</a:t>
            </a:r>
          </a:p>
          <a:p>
            <a:pPr marL="711200" lvl="0" indent="-342900" algn="just">
              <a:buAutoNum type="arabicPeriod"/>
            </a:pPr>
            <a:r>
              <a:rPr lang="sk-SK" sz="1600" dirty="0" smtClean="0">
                <a:latin typeface="Century Gothic" panose="020B0502020202020204" pitchFamily="34" charset="0"/>
              </a:rPr>
              <a:t>žiadateľovi </a:t>
            </a:r>
            <a:r>
              <a:rPr lang="sk-SK" sz="1600" dirty="0">
                <a:latin typeface="Century Gothic" panose="020B0502020202020204" pitchFamily="34" charset="0"/>
              </a:rPr>
              <a:t>o NFP na jeho adresu, k rukám </a:t>
            </a:r>
            <a:r>
              <a:rPr lang="sk-SK" sz="1600" dirty="0" smtClean="0">
                <a:latin typeface="Century Gothic" panose="020B0502020202020204" pitchFamily="34" charset="0"/>
              </a:rPr>
              <a:t>FO, </a:t>
            </a:r>
            <a:r>
              <a:rPr lang="sk-SK" sz="1600" dirty="0">
                <a:latin typeface="Century Gothic" panose="020B0502020202020204" pitchFamily="34" charset="0"/>
              </a:rPr>
              <a:t>ktorá je zamestnancom povereným na prijímanie </a:t>
            </a:r>
            <a:r>
              <a:rPr lang="sk-SK" sz="1600" dirty="0" smtClean="0">
                <a:latin typeface="Century Gothic" panose="020B0502020202020204" pitchFamily="34" charset="0"/>
              </a:rPr>
              <a:t>písomností</a:t>
            </a:r>
            <a:endParaRPr lang="sk-SK" sz="1600" dirty="0">
              <a:latin typeface="Century Gothic" panose="020B0502020202020204" pitchFamily="34" charset="0"/>
            </a:endParaRPr>
          </a:p>
          <a:p>
            <a:pPr marL="711200" lvl="0" indent="-342900" algn="just">
              <a:buAutoNum type="arabicPeriod" startAt="3"/>
            </a:pPr>
            <a:r>
              <a:rPr lang="sk-SK" sz="1600" dirty="0" smtClean="0">
                <a:latin typeface="Century Gothic" panose="020B0502020202020204" pitchFamily="34" charset="0"/>
              </a:rPr>
              <a:t>žiadateľovi </a:t>
            </a:r>
            <a:r>
              <a:rPr lang="sk-SK" sz="1600" dirty="0">
                <a:latin typeface="Century Gothic" panose="020B0502020202020204" pitchFamily="34" charset="0"/>
              </a:rPr>
              <a:t>o NFP na jeho adresu, konkrétne osobe, ktorá je oprávnená konať za žiadateľa ako štatutárny orgán alebo jeho </a:t>
            </a:r>
            <a:r>
              <a:rPr lang="sk-SK" sz="1600" dirty="0" smtClean="0">
                <a:latin typeface="Century Gothic" panose="020B0502020202020204" pitchFamily="34" charset="0"/>
              </a:rPr>
              <a:t>člen</a:t>
            </a:r>
          </a:p>
          <a:p>
            <a:pPr lvl="0" algn="just"/>
            <a:endParaRPr lang="sk-SK" sz="1000" dirty="0">
              <a:latin typeface="Century Gothic" panose="020B0502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>
                <a:latin typeface="Century Gothic" panose="020B0502020202020204" pitchFamily="34" charset="0"/>
              </a:rPr>
              <a:t>v</a:t>
            </a:r>
            <a:r>
              <a:rPr lang="sk-SK" sz="1600" dirty="0" smtClean="0">
                <a:latin typeface="Century Gothic" panose="020B0502020202020204" pitchFamily="34" charset="0"/>
              </a:rPr>
              <a:t> </a:t>
            </a:r>
            <a:r>
              <a:rPr lang="sk-SK" sz="1600" dirty="0">
                <a:latin typeface="Century Gothic" panose="020B0502020202020204" pitchFamily="34" charset="0"/>
              </a:rPr>
              <a:t>prípade nejasností ohľadne adresy doručovania bude písomnosť doručená do sídla </a:t>
            </a:r>
            <a:r>
              <a:rPr lang="sk-SK" sz="1600" dirty="0" smtClean="0">
                <a:latin typeface="Century Gothic" panose="020B0502020202020204" pitchFamily="34" charset="0"/>
              </a:rPr>
              <a:t>žiadateľa</a:t>
            </a:r>
          </a:p>
          <a:p>
            <a:pPr algn="just"/>
            <a:endParaRPr lang="sk-SK" sz="1000" dirty="0" smtClean="0">
              <a:latin typeface="Century Gothic" panose="020B0502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>
                <a:latin typeface="Century Gothic" panose="020B0502020202020204" pitchFamily="34" charset="0"/>
              </a:rPr>
              <a:t>v</a:t>
            </a:r>
            <a:r>
              <a:rPr lang="sk-SK" sz="1600" dirty="0" smtClean="0">
                <a:latin typeface="Century Gothic" panose="020B0502020202020204" pitchFamily="34" charset="0"/>
              </a:rPr>
              <a:t> </a:t>
            </a:r>
            <a:r>
              <a:rPr lang="sk-SK" sz="1600" dirty="0">
                <a:latin typeface="Century Gothic" panose="020B0502020202020204" pitchFamily="34" charset="0"/>
              </a:rPr>
              <a:t>prípade, ak bude mať žiadateľ aktivovanú elektronickú schránku na doručovanie, bude </a:t>
            </a:r>
            <a:r>
              <a:rPr lang="sk-SK" sz="1600" dirty="0" smtClean="0">
                <a:latin typeface="Century Gothic" panose="020B0502020202020204" pitchFamily="34" charset="0"/>
              </a:rPr>
              <a:t>SO </a:t>
            </a:r>
            <a:r>
              <a:rPr lang="sk-SK" sz="1600" dirty="0">
                <a:latin typeface="Century Gothic" panose="020B0502020202020204" pitchFamily="34" charset="0"/>
              </a:rPr>
              <a:t>ako orgán verejnej moci komunikovať so žiadateľom v zmysle platnej legislatívy cez </a:t>
            </a:r>
            <a:r>
              <a:rPr lang="sk-SK" sz="1600" dirty="0" smtClean="0">
                <a:latin typeface="Century Gothic" panose="020B0502020202020204" pitchFamily="34" charset="0"/>
              </a:rPr>
              <a:t>e-schránku</a:t>
            </a:r>
            <a:endParaRPr lang="sk-SK" sz="1600" dirty="0">
              <a:latin typeface="Century Gothic" panose="020B0502020202020204" pitchFamily="34" charset="0"/>
            </a:endParaRPr>
          </a:p>
          <a:p>
            <a:pPr algn="just"/>
            <a:endParaRPr lang="sk-SK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9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4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665820" y="1878128"/>
            <a:ext cx="784887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B. Údaje o projekte</a:t>
            </a:r>
            <a:endParaRPr lang="sk-SK" sz="1600" dirty="0">
              <a:solidFill>
                <a:schemeClr val="tx2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endParaRPr lang="sk-SK" sz="1600" dirty="0">
              <a:latin typeface="Century Gothic" panose="020B0502020202020204" pitchFamily="34" charset="0"/>
            </a:endParaRPr>
          </a:p>
          <a:p>
            <a:pPr algn="just"/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Sekcia č. 5 Identifikácia projektu </a:t>
            </a:r>
            <a:endParaRPr lang="sk-SK" sz="1600" dirty="0">
              <a:latin typeface="Century Gothic" panose="020B0502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riadok </a:t>
            </a:r>
            <a:r>
              <a:rPr lang="sk-SK" sz="1600" dirty="0">
                <a:latin typeface="Century Gothic" panose="020B0502020202020204" pitchFamily="34" charset="0"/>
              </a:rPr>
              <a:t>Oblasť intervencie: </a:t>
            </a:r>
            <a:r>
              <a:rPr lang="sk-SK" sz="1600" b="1" dirty="0">
                <a:latin typeface="Century Gothic" panose="020B0502020202020204" pitchFamily="34" charset="0"/>
              </a:rPr>
              <a:t>012 – Iné zdroje obnoviteľnej energie </a:t>
            </a:r>
            <a:r>
              <a:rPr lang="sk-SK" sz="1600" dirty="0">
                <a:latin typeface="Century Gothic" panose="020B0502020202020204" pitchFamily="34" charset="0"/>
              </a:rPr>
              <a:t>(vrátane </a:t>
            </a:r>
            <a:r>
              <a:rPr lang="sk-SK" sz="1600" dirty="0" err="1">
                <a:latin typeface="Century Gothic" panose="020B0502020202020204" pitchFamily="34" charset="0"/>
              </a:rPr>
              <a:t>hydroelektrickej</a:t>
            </a:r>
            <a:r>
              <a:rPr lang="sk-SK" sz="1600" dirty="0">
                <a:latin typeface="Century Gothic" panose="020B0502020202020204" pitchFamily="34" charset="0"/>
              </a:rPr>
              <a:t> energie, geotermálnej energie a morskej energie) a integrácia energie z obnoviteľných zdrojov </a:t>
            </a:r>
            <a:endParaRPr lang="sk-SK" sz="1600" dirty="0" smtClean="0">
              <a:latin typeface="Century Gothic" panose="020B0502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riadok </a:t>
            </a:r>
            <a:r>
              <a:rPr lang="sk-SK" sz="1600" dirty="0">
                <a:latin typeface="Century Gothic" panose="020B0502020202020204" pitchFamily="34" charset="0"/>
              </a:rPr>
              <a:t>Hospodárska činnosť: </a:t>
            </a:r>
            <a:r>
              <a:rPr lang="sk-SK" sz="1600" b="1" dirty="0">
                <a:latin typeface="Century Gothic" panose="020B0502020202020204" pitchFamily="34" charset="0"/>
              </a:rPr>
              <a:t>022 </a:t>
            </a:r>
            <a:r>
              <a:rPr lang="sk-SK" sz="1600" b="1" dirty="0" smtClean="0">
                <a:latin typeface="Century Gothic" panose="020B0502020202020204" pitchFamily="34" charset="0"/>
              </a:rPr>
              <a:t>- Činnosti </a:t>
            </a:r>
            <a:r>
              <a:rPr lang="sk-SK" sz="1600" b="1" dirty="0">
                <a:latin typeface="Century Gothic" panose="020B0502020202020204" pitchFamily="34" charset="0"/>
              </a:rPr>
              <a:t>súvisiace so životným prostredím a zmenou klímy </a:t>
            </a:r>
            <a:r>
              <a:rPr lang="sk-SK" sz="1600" dirty="0">
                <a:latin typeface="Century Gothic" panose="020B0502020202020204" pitchFamily="34" charset="0"/>
              </a:rPr>
              <a:t>v súlade s inštrukciou vo formulári </a:t>
            </a:r>
            <a:r>
              <a:rPr lang="sk-SK" sz="1600" dirty="0" err="1">
                <a:latin typeface="Century Gothic" panose="020B0502020202020204" pitchFamily="34" charset="0"/>
              </a:rPr>
              <a:t>ŽoNFP</a:t>
            </a:r>
            <a:r>
              <a:rPr lang="sk-SK" sz="1600" dirty="0">
                <a:latin typeface="Century Gothic" panose="020B0502020202020204" pitchFamily="34" charset="0"/>
              </a:rPr>
              <a:t> 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pl-PL" sz="1200" b="1" dirty="0" smtClean="0">
              <a:latin typeface="Century Gothic" panose="020B0502020202020204" pitchFamily="34" charset="0"/>
            </a:endParaRPr>
          </a:p>
          <a:p>
            <a:pPr algn="just"/>
            <a:r>
              <a:rPr lang="pl-PL" sz="16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Sekcia </a:t>
            </a: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č. 6 Miesto realizácie projektu </a:t>
            </a:r>
            <a:endParaRPr lang="pl-PL" sz="1600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450850" indent="-450850" algn="just">
              <a:buFont typeface="Wingdings" panose="05000000000000000000" pitchFamily="2" charset="2"/>
              <a:buChar char="ü"/>
            </a:pPr>
            <a:r>
              <a:rPr lang="pl-PL" sz="1600" dirty="0" smtClean="0">
                <a:latin typeface="Century Gothic" panose="020B0502020202020204" pitchFamily="34" charset="0"/>
              </a:rPr>
              <a:t>uviesť všetky obce, na ktorých sa projekt fyzicky realizuje </a:t>
            </a:r>
          </a:p>
          <a:p>
            <a:pPr algn="just"/>
            <a:endParaRPr lang="sk-SK" sz="1200" dirty="0" smtClean="0">
              <a:latin typeface="Century Gothic" panose="020B0502020202020204" pitchFamily="34" charset="0"/>
            </a:endParaRPr>
          </a:p>
          <a:p>
            <a:pPr algn="just"/>
            <a:r>
              <a:rPr lang="pl-PL" sz="16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Sekcia </a:t>
            </a: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č. 7 Popis projektu </a:t>
            </a:r>
            <a:endParaRPr lang="pl-PL" sz="1600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450850" indent="-4508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stručný </a:t>
            </a:r>
            <a:r>
              <a:rPr lang="sk-SK" sz="1600" dirty="0">
                <a:latin typeface="Century Gothic" panose="020B0502020202020204" pitchFamily="34" charset="0"/>
              </a:rPr>
              <a:t>popis projektu </a:t>
            </a:r>
          </a:p>
          <a:p>
            <a:pPr marL="450850" indent="-4508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popis </a:t>
            </a:r>
            <a:r>
              <a:rPr lang="sk-SK" sz="1600" dirty="0">
                <a:latin typeface="Century Gothic" panose="020B0502020202020204" pitchFamily="34" charset="0"/>
              </a:rPr>
              <a:t>východiskovej situácie </a:t>
            </a:r>
          </a:p>
          <a:p>
            <a:pPr marL="450850" indent="-4508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spôsob </a:t>
            </a:r>
            <a:r>
              <a:rPr lang="sk-SK" sz="1600" dirty="0">
                <a:latin typeface="Century Gothic" panose="020B0502020202020204" pitchFamily="34" charset="0"/>
              </a:rPr>
              <a:t>realizácie aktivít projektu </a:t>
            </a:r>
            <a:endParaRPr lang="sk-SK" sz="1600" dirty="0" smtClean="0">
              <a:latin typeface="Century Gothic" panose="020B0502020202020204" pitchFamily="34" charset="0"/>
            </a:endParaRPr>
          </a:p>
          <a:p>
            <a:pPr marL="450850" indent="-450850" algn="just">
              <a:buFont typeface="Wingdings" panose="05000000000000000000" pitchFamily="2" charset="2"/>
              <a:buChar char="ü"/>
            </a:pPr>
            <a:r>
              <a:rPr lang="pl-PL" sz="1600" dirty="0" smtClean="0">
                <a:latin typeface="Century Gothic" panose="020B0502020202020204" pitchFamily="34" charset="0"/>
              </a:rPr>
              <a:t>situácia </a:t>
            </a:r>
            <a:r>
              <a:rPr lang="pl-PL" sz="1600" dirty="0">
                <a:latin typeface="Century Gothic" panose="020B0502020202020204" pitchFamily="34" charset="0"/>
              </a:rPr>
              <a:t>po realizácii projektu a udržateľnosť </a:t>
            </a:r>
            <a:r>
              <a:rPr lang="pl-PL" sz="1600" dirty="0" smtClean="0">
                <a:latin typeface="Century Gothic" panose="020B0502020202020204" pitchFamily="34" charset="0"/>
              </a:rPr>
              <a:t>projektu</a:t>
            </a:r>
          </a:p>
          <a:p>
            <a:pPr marL="450850" indent="-4508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administratívna </a:t>
            </a:r>
            <a:r>
              <a:rPr lang="sk-SK" sz="1600" dirty="0">
                <a:latin typeface="Century Gothic" panose="020B0502020202020204" pitchFamily="34" charset="0"/>
              </a:rPr>
              <a:t>a </a:t>
            </a:r>
            <a:r>
              <a:rPr lang="sk-SK" sz="1600" dirty="0" smtClean="0">
                <a:latin typeface="Century Gothic" panose="020B0502020202020204" pitchFamily="34" charset="0"/>
              </a:rPr>
              <a:t>prevádzková kapacita žiadateľa</a:t>
            </a:r>
            <a:endParaRPr lang="sk-SK" sz="1600" dirty="0">
              <a:latin typeface="Century Gothic" panose="020B0502020202020204" pitchFamily="34" charset="0"/>
            </a:endParaRPr>
          </a:p>
        </p:txBody>
      </p:sp>
      <p:sp>
        <p:nvSpPr>
          <p:cNvPr id="6" name="Obdĺžnik 6"/>
          <p:cNvSpPr/>
          <p:nvPr/>
        </p:nvSpPr>
        <p:spPr>
          <a:xfrm>
            <a:off x="2632015" y="1337385"/>
            <a:ext cx="45320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000" b="1" dirty="0">
                <a:solidFill>
                  <a:schemeClr val="accent2"/>
                </a:solidFill>
                <a:latin typeface="Century Gothic" pitchFamily="34" charset="0"/>
              </a:rPr>
              <a:t>Formulár žiadosti o poskytnutie </a:t>
            </a:r>
            <a:r>
              <a:rPr lang="sk-SK" sz="2000" b="1" dirty="0" smtClean="0">
                <a:solidFill>
                  <a:schemeClr val="accent2"/>
                </a:solidFill>
                <a:latin typeface="Century Gothic" pitchFamily="34" charset="0"/>
              </a:rPr>
              <a:t>NFP</a:t>
            </a:r>
            <a:endParaRPr lang="sk-SK" sz="2000" dirty="0">
              <a:solidFill>
                <a:schemeClr val="accent2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00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4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755576" y="1878128"/>
            <a:ext cx="777686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B. Údaje o projekte</a:t>
            </a:r>
            <a:endParaRPr lang="sk-SK" sz="1600" dirty="0">
              <a:solidFill>
                <a:schemeClr val="tx2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endParaRPr lang="sk-SK" sz="1200" dirty="0">
              <a:latin typeface="Century Gothic" panose="020B0502020202020204" pitchFamily="34" charset="0"/>
            </a:endParaRPr>
          </a:p>
          <a:p>
            <a:pPr algn="just"/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Sekcia č. </a:t>
            </a:r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8 Popis cieľovej skupiny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pre túto výzvu irelevantné</a:t>
            </a:r>
            <a:endParaRPr lang="pl-PL" sz="800" b="1" dirty="0">
              <a:latin typeface="Century Gothic" panose="020B0502020202020204" pitchFamily="34" charset="0"/>
            </a:endParaRPr>
          </a:p>
          <a:p>
            <a:pPr algn="just"/>
            <a:endParaRPr lang="pl-PL" sz="10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endParaRPr lang="pl-PL" sz="10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C. Harmonogram </a:t>
            </a:r>
            <a:r>
              <a:rPr lang="sk-SK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projektu a merateľné </a:t>
            </a:r>
            <a:r>
              <a:rPr lang="sk-SK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ukazovatele</a:t>
            </a:r>
          </a:p>
          <a:p>
            <a:endParaRPr lang="sk-SK" sz="1200" dirty="0"/>
          </a:p>
          <a:p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Sekcia č. 9 Harmonogram realizácie </a:t>
            </a:r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aktivít</a:t>
            </a:r>
          </a:p>
          <a:p>
            <a:pPr marL="357188" indent="-357188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Hlavná aktivita:  B </a:t>
            </a:r>
            <a:r>
              <a:rPr lang="sk-SK" sz="1600" dirty="0">
                <a:latin typeface="Century Gothic" panose="020B0502020202020204" pitchFamily="34" charset="0"/>
              </a:rPr>
              <a:t>Výstavba zariadení na výrobu </a:t>
            </a:r>
            <a:r>
              <a:rPr lang="sk-SK" sz="1600" dirty="0" err="1">
                <a:latin typeface="Century Gothic" panose="020B0502020202020204" pitchFamily="34" charset="0"/>
              </a:rPr>
              <a:t>biometánu</a:t>
            </a:r>
            <a:r>
              <a:rPr lang="sk-SK" sz="1600" dirty="0">
                <a:latin typeface="Century Gothic" panose="020B0502020202020204" pitchFamily="34" charset="0"/>
              </a:rPr>
              <a:t>; využitie vodnej energie; využitie </a:t>
            </a:r>
            <a:r>
              <a:rPr lang="sk-SK" sz="1600" dirty="0" err="1">
                <a:latin typeface="Century Gothic" panose="020B0502020202020204" pitchFamily="34" charset="0"/>
              </a:rPr>
              <a:t>aerotermálnej</a:t>
            </a:r>
            <a:r>
              <a:rPr lang="sk-SK" sz="1600" dirty="0">
                <a:latin typeface="Century Gothic" panose="020B0502020202020204" pitchFamily="34" charset="0"/>
              </a:rPr>
              <a:t>, </a:t>
            </a:r>
            <a:r>
              <a:rPr lang="sk-SK" sz="1600" dirty="0" err="1">
                <a:latin typeface="Century Gothic" panose="020B0502020202020204" pitchFamily="34" charset="0"/>
              </a:rPr>
              <a:t>hydrotermálnej</a:t>
            </a:r>
            <a:r>
              <a:rPr lang="sk-SK" sz="1600" dirty="0">
                <a:latin typeface="Century Gothic" panose="020B0502020202020204" pitchFamily="34" charset="0"/>
              </a:rPr>
              <a:t> alebo geotermálnej energie s použitím tepelného čerpadla; využitie geotermálnej energie priamym využitím na výrobu tepla a prípadne aj v kombinácii s tepelným čerpadlom a výrobu a energetické využívanie bioplynu, skládkového plynu a plynu z čistiarní odpadových </a:t>
            </a:r>
            <a:r>
              <a:rPr lang="sk-SK" sz="1600" dirty="0" smtClean="0">
                <a:latin typeface="Century Gothic" panose="020B0502020202020204" pitchFamily="34" charset="0"/>
              </a:rPr>
              <a:t>vôd</a:t>
            </a:r>
          </a:p>
          <a:p>
            <a:pPr marL="450850" algn="just"/>
            <a:endParaRPr lang="sk-SK" sz="800" dirty="0" smtClean="0">
              <a:latin typeface="Century Gothic" panose="020B0502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anose="020B0502020202020204" pitchFamily="34" charset="0"/>
              </a:rPr>
              <a:t>začiatok realizácie hlavnej aktivity </a:t>
            </a:r>
            <a:r>
              <a:rPr lang="sk-SK" sz="1600" dirty="0" smtClean="0">
                <a:latin typeface="Century Gothic" panose="020B0502020202020204" pitchFamily="34" charset="0"/>
              </a:rPr>
              <a:t>- </a:t>
            </a:r>
            <a:r>
              <a:rPr lang="sk-SK" sz="1600" dirty="0">
                <a:latin typeface="Century Gothic" panose="020B0502020202020204" pitchFamily="34" charset="0"/>
              </a:rPr>
              <a:t>vystavením prvej písomnej objednávky pre </a:t>
            </a:r>
            <a:r>
              <a:rPr lang="sk-SK" sz="1600" dirty="0" smtClean="0">
                <a:latin typeface="Century Gothic" panose="020B0502020202020204" pitchFamily="34" charset="0"/>
              </a:rPr>
              <a:t>dodávateľa / nadobudnutím </a:t>
            </a:r>
            <a:r>
              <a:rPr lang="sk-SK" sz="1600" dirty="0">
                <a:latin typeface="Century Gothic" panose="020B0502020202020204" pitchFamily="34" charset="0"/>
              </a:rPr>
              <a:t>účinnosti prvej zmluvy uzavretej s dodávateľom, ak nebola vystavená </a:t>
            </a:r>
            <a:r>
              <a:rPr lang="sk-SK" sz="1600" dirty="0" smtClean="0">
                <a:latin typeface="Century Gothic" panose="020B0502020202020204" pitchFamily="34" charset="0"/>
              </a:rPr>
              <a:t>objednávka</a:t>
            </a:r>
          </a:p>
          <a:p>
            <a:pPr algn="just"/>
            <a:endParaRPr lang="sk-SK" sz="800" dirty="0">
              <a:latin typeface="Century Gothic" panose="020B0502020202020204" pitchFamily="34" charset="0"/>
            </a:endParaRPr>
          </a:p>
        </p:txBody>
      </p:sp>
      <p:sp>
        <p:nvSpPr>
          <p:cNvPr id="6" name="Obdĺžnik 6"/>
          <p:cNvSpPr/>
          <p:nvPr/>
        </p:nvSpPr>
        <p:spPr>
          <a:xfrm>
            <a:off x="2632015" y="1337385"/>
            <a:ext cx="45320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000" b="1" dirty="0">
                <a:solidFill>
                  <a:schemeClr val="accent2"/>
                </a:solidFill>
                <a:latin typeface="Century Gothic" pitchFamily="34" charset="0"/>
              </a:rPr>
              <a:t>Formulár žiadosti o poskytnutie </a:t>
            </a:r>
            <a:r>
              <a:rPr lang="sk-SK" sz="2000" b="1" dirty="0" smtClean="0">
                <a:solidFill>
                  <a:schemeClr val="accent2"/>
                </a:solidFill>
                <a:latin typeface="Century Gothic" pitchFamily="34" charset="0"/>
              </a:rPr>
              <a:t>NFP</a:t>
            </a:r>
            <a:endParaRPr lang="sk-SK" sz="2000" dirty="0">
              <a:solidFill>
                <a:schemeClr val="accent2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49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4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827584" y="2276872"/>
            <a:ext cx="705678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C. Harmonogram </a:t>
            </a:r>
            <a:r>
              <a:rPr lang="sk-SK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projektu a merateľné </a:t>
            </a:r>
            <a:r>
              <a:rPr lang="sk-SK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ukazovatele</a:t>
            </a:r>
          </a:p>
          <a:p>
            <a:pPr algn="just"/>
            <a:endParaRPr lang="sk-SK" sz="16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Sekcia </a:t>
            </a:r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č. 9 Harmonogram realizácie aktivít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anose="020B0502020202020204" pitchFamily="34" charset="0"/>
              </a:rPr>
              <a:t>koniec </a:t>
            </a:r>
            <a:r>
              <a:rPr lang="sk-SK" sz="1600" b="1" dirty="0">
                <a:latin typeface="Century Gothic" panose="020B0502020202020204" pitchFamily="34" charset="0"/>
              </a:rPr>
              <a:t>realizácie hlavnej aktivity</a:t>
            </a:r>
            <a:r>
              <a:rPr lang="sk-SK" sz="1600" dirty="0">
                <a:latin typeface="Century Gothic" panose="020B0502020202020204" pitchFamily="34" charset="0"/>
              </a:rPr>
              <a:t>  - do 24 mesiacov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anose="020B0502020202020204" pitchFamily="34" charset="0"/>
              </a:rPr>
              <a:t>podporné </a:t>
            </a:r>
            <a:r>
              <a:rPr lang="sk-SK" sz="1600" b="1" dirty="0">
                <a:latin typeface="Century Gothic" panose="020B0502020202020204" pitchFamily="34" charset="0"/>
              </a:rPr>
              <a:t>aktivity</a:t>
            </a:r>
            <a:r>
              <a:rPr lang="sk-SK" sz="1600" dirty="0">
                <a:latin typeface="Century Gothic" panose="020B0502020202020204" pitchFamily="34" charset="0"/>
              </a:rPr>
              <a:t> – relevantné pre projekty mimo schémy ŠP</a:t>
            </a:r>
          </a:p>
          <a:p>
            <a:endParaRPr lang="sk-SK" sz="1200" b="1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Sekcia </a:t>
            </a:r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č.10 Aktivity projektu a očakávané merateľné </a:t>
            </a:r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ukazovatele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10.1 </a:t>
            </a:r>
            <a:r>
              <a:rPr lang="sk-SK" sz="1600" dirty="0">
                <a:latin typeface="Century Gothic" panose="020B0502020202020204" pitchFamily="34" charset="0"/>
              </a:rPr>
              <a:t>Aktivity projektu a očakávané merateľné ukazovatele </a:t>
            </a:r>
            <a:endParaRPr lang="sk-SK" sz="16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a-DK" sz="1600" dirty="0" smtClean="0">
                <a:latin typeface="Century Gothic" panose="020B0502020202020204" pitchFamily="34" charset="0"/>
              </a:rPr>
              <a:t>10.2 </a:t>
            </a:r>
            <a:r>
              <a:rPr lang="da-DK" sz="1600" dirty="0">
                <a:latin typeface="Century Gothic" panose="020B0502020202020204" pitchFamily="34" charset="0"/>
              </a:rPr>
              <a:t>Prehľad merateľných ukazovatelov projektu </a:t>
            </a:r>
            <a:endParaRPr lang="sk-SK" sz="1600" dirty="0" smtClean="0">
              <a:latin typeface="Century Gothic" panose="020B0502020202020204" pitchFamily="34" charset="0"/>
            </a:endParaRPr>
          </a:p>
          <a:p>
            <a:endParaRPr lang="sk-SK" sz="1200" dirty="0"/>
          </a:p>
          <a:p>
            <a:pPr algn="just"/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Sekcia č.11 Rozpočet </a:t>
            </a:r>
            <a:r>
              <a:rPr lang="pl-PL" sz="16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projektu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l-PL" sz="1600" dirty="0" smtClean="0">
                <a:latin typeface="Century Gothic" panose="020B0502020202020204" pitchFamily="34" charset="0"/>
              </a:rPr>
              <a:t>na </a:t>
            </a:r>
            <a:r>
              <a:rPr lang="pl-PL" sz="1600" dirty="0">
                <a:latin typeface="Century Gothic" panose="020B0502020202020204" pitchFamily="34" charset="0"/>
              </a:rPr>
              <a:t>základe prílohy </a:t>
            </a:r>
            <a:r>
              <a:rPr lang="pl-PL" sz="1600" b="1" dirty="0">
                <a:latin typeface="Century Gothic" panose="020B0502020202020204" pitchFamily="34" charset="0"/>
              </a:rPr>
              <a:t>č. </a:t>
            </a:r>
            <a:r>
              <a:rPr lang="pl-PL" sz="1600" b="1" dirty="0" smtClean="0">
                <a:latin typeface="Century Gothic" panose="020B0502020202020204" pitchFamily="34" charset="0"/>
              </a:rPr>
              <a:t>11 </a:t>
            </a:r>
            <a:r>
              <a:rPr lang="pl-PL" sz="1600" b="1" dirty="0">
                <a:latin typeface="Century Gothic" panose="020B0502020202020204" pitchFamily="34" charset="0"/>
              </a:rPr>
              <a:t>Podrobný rozpočet </a:t>
            </a:r>
            <a:r>
              <a:rPr lang="pl-PL" sz="1600" b="1" dirty="0" smtClean="0">
                <a:latin typeface="Century Gothic" panose="020B0502020202020204" pitchFamily="34" charset="0"/>
              </a:rPr>
              <a:t>projektu</a:t>
            </a:r>
            <a:endParaRPr lang="pl-PL" sz="1600" dirty="0">
              <a:latin typeface="Century Gothic" panose="020B0502020202020204" pitchFamily="34" charset="0"/>
            </a:endParaRPr>
          </a:p>
          <a:p>
            <a:pPr algn="just"/>
            <a:endParaRPr lang="pl-PL" sz="1000" dirty="0">
              <a:latin typeface="Century Gothic" panose="020B0502020202020204" pitchFamily="34" charset="0"/>
            </a:endParaRPr>
          </a:p>
          <a:p>
            <a:pPr algn="just"/>
            <a:r>
              <a:rPr lang="sk-SK" sz="1600" b="1" dirty="0" smtClean="0">
                <a:latin typeface="Century Gothic" panose="020B0502020202020204" pitchFamily="34" charset="0"/>
              </a:rPr>
              <a:t>Podporné aktivity - relevantné pre projekty mimo schémy ŠP</a:t>
            </a:r>
          </a:p>
          <a:p>
            <a:pPr algn="just"/>
            <a:endParaRPr lang="sk-SK" sz="800" dirty="0">
              <a:latin typeface="Century Gothic" panose="020B0502020202020204" pitchFamily="34" charset="0"/>
            </a:endParaRPr>
          </a:p>
          <a:p>
            <a:pPr algn="just"/>
            <a:endParaRPr lang="sk-SK" sz="800" dirty="0">
              <a:latin typeface="Century Gothic" panose="020B0502020202020204" pitchFamily="34" charset="0"/>
            </a:endParaRPr>
          </a:p>
        </p:txBody>
      </p:sp>
      <p:sp>
        <p:nvSpPr>
          <p:cNvPr id="6" name="Obdĺžnik 6"/>
          <p:cNvSpPr/>
          <p:nvPr/>
        </p:nvSpPr>
        <p:spPr>
          <a:xfrm>
            <a:off x="2666035" y="1536757"/>
            <a:ext cx="45320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000" b="1" dirty="0">
                <a:solidFill>
                  <a:schemeClr val="accent2"/>
                </a:solidFill>
                <a:latin typeface="Century Gothic" pitchFamily="34" charset="0"/>
              </a:rPr>
              <a:t>Formulár žiadosti o poskytnutie </a:t>
            </a:r>
            <a:r>
              <a:rPr lang="sk-SK" sz="2000" b="1" dirty="0" smtClean="0">
                <a:solidFill>
                  <a:schemeClr val="accent2"/>
                </a:solidFill>
                <a:latin typeface="Century Gothic" pitchFamily="34" charset="0"/>
              </a:rPr>
              <a:t>NFP</a:t>
            </a:r>
            <a:endParaRPr lang="sk-SK" sz="2000" dirty="0">
              <a:solidFill>
                <a:schemeClr val="accent2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72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4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701824" y="2118556"/>
            <a:ext cx="777686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E</a:t>
            </a:r>
            <a:r>
              <a:rPr lang="pt-BR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. Verejné obstarávanie a riziká projektu </a:t>
            </a:r>
            <a:endParaRPr lang="sk-SK" sz="1600" b="1" dirty="0">
              <a:solidFill>
                <a:schemeClr val="tx2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  <a:p>
            <a:pPr marL="712788" algn="just"/>
            <a:endParaRPr lang="pt-BR" sz="1200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Sekcia č.12 Verejné </a:t>
            </a:r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obstarávanie</a:t>
            </a:r>
            <a:endParaRPr lang="sk-SK" sz="1600" b="1" dirty="0" smtClean="0">
              <a:latin typeface="Century Gothic" panose="020B0502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uvedie </a:t>
            </a:r>
            <a:r>
              <a:rPr lang="sk-SK" sz="1600" dirty="0">
                <a:latin typeface="Century Gothic" panose="020B0502020202020204" pitchFamily="34" charset="0"/>
              </a:rPr>
              <a:t>sa názov VO a stručný opis predmetu VO, metóda podľa finančného limitu, celková hodnota zákazky, postup obstarávania, stav VO, začiatok a ukončenie VO, priradenie aktivity, dátum vyhlásenia VO (ak VO bolo vyhlásené)</a:t>
            </a:r>
          </a:p>
          <a:p>
            <a:pPr marL="712788" algn="just"/>
            <a:endParaRPr lang="sk-SK" sz="12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Sekcia </a:t>
            </a:r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č.13 Identifikácia rizík a prostriedky na ich elimináciu </a:t>
            </a:r>
          </a:p>
          <a:p>
            <a:pPr algn="just"/>
            <a:endParaRPr lang="sk-SK" sz="10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endParaRPr lang="sk-SK" sz="10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F</a:t>
            </a:r>
            <a:r>
              <a:rPr lang="sk-SK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. Podmienky poskytnutia </a:t>
            </a:r>
            <a:r>
              <a:rPr lang="sk-SK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príspevku</a:t>
            </a:r>
          </a:p>
          <a:p>
            <a:pPr algn="just"/>
            <a:endParaRPr lang="sk-SK" sz="1200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Sekcia č.14 Zoznam povinných príloh </a:t>
            </a:r>
            <a:r>
              <a:rPr lang="sk-SK" sz="1600" b="1" dirty="0" err="1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ŽoNFP</a:t>
            </a:r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(20 </a:t>
            </a:r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príloh</a:t>
            </a:r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)</a:t>
            </a:r>
          </a:p>
          <a:p>
            <a:pPr algn="just"/>
            <a:endParaRPr lang="sk-SK" sz="1200" b="1" dirty="0" smtClean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Sekcia č. 15 Čestné </a:t>
            </a:r>
            <a:r>
              <a:rPr lang="sk-SK" sz="1600" b="1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vyhlásenie </a:t>
            </a:r>
            <a:r>
              <a:rPr lang="sk-SK" sz="16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žiadateľa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rozdelená do 3 častí – žiadateľ v 3. časti vyberá relevantné vyhlásenia</a:t>
            </a:r>
            <a:endParaRPr lang="sk-SK" sz="1600" dirty="0">
              <a:latin typeface="Century Gothic" panose="020B0502020202020204" pitchFamily="34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2666035" y="1466657"/>
            <a:ext cx="45320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000" b="1" dirty="0">
                <a:solidFill>
                  <a:schemeClr val="accent2"/>
                </a:solidFill>
                <a:latin typeface="Century Gothic" pitchFamily="34" charset="0"/>
              </a:rPr>
              <a:t>Formulár žiadosti o poskytnutie </a:t>
            </a:r>
            <a:r>
              <a:rPr lang="sk-SK" sz="2000" b="1" dirty="0" smtClean="0">
                <a:solidFill>
                  <a:schemeClr val="accent2"/>
                </a:solidFill>
                <a:latin typeface="Century Gothic" pitchFamily="34" charset="0"/>
              </a:rPr>
              <a:t>NFP</a:t>
            </a:r>
            <a:endParaRPr lang="sk-SK" sz="2000" dirty="0">
              <a:solidFill>
                <a:schemeClr val="accent2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15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1184</TotalTime>
  <Words>2362</Words>
  <Application>Microsoft Office PowerPoint</Application>
  <PresentationFormat>Prezentácia na obrazovke (4:3)</PresentationFormat>
  <Paragraphs>452</Paragraphs>
  <Slides>32</Slides>
  <Notes>6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32</vt:i4>
      </vt:variant>
    </vt:vector>
  </HeadingPairs>
  <TitlesOfParts>
    <vt:vector size="33" baseType="lpstr">
      <vt:lpstr>Motív Office</vt:lpstr>
      <vt:lpstr>      operačný program  kvalita životného prostrediA   VÝZVA NA PREDKLADANIE ŽIADOSTÍ O POSKYTNUTIE NENÁVRATNÉHO FINANČNÉHO PRÍSPEVKU OPKZP-PO4-SC411-2018-41   10-07-2018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Marya</dc:creator>
  <cp:lastModifiedBy>Rastislav Milošovič</cp:lastModifiedBy>
  <cp:revision>294</cp:revision>
  <cp:lastPrinted>2014-10-23T07:24:07Z</cp:lastPrinted>
  <dcterms:created xsi:type="dcterms:W3CDTF">2014-09-16T10:23:01Z</dcterms:created>
  <dcterms:modified xsi:type="dcterms:W3CDTF">2018-07-10T13:02:20Z</dcterms:modified>
</cp:coreProperties>
</file>