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60" r:id="rId2"/>
    <p:sldId id="288" r:id="rId3"/>
    <p:sldId id="273" r:id="rId4"/>
    <p:sldId id="274" r:id="rId5"/>
    <p:sldId id="290" r:id="rId6"/>
    <p:sldId id="291" r:id="rId7"/>
    <p:sldId id="341" r:id="rId8"/>
    <p:sldId id="281" r:id="rId9"/>
    <p:sldId id="352" r:id="rId10"/>
    <p:sldId id="358" r:id="rId11"/>
    <p:sldId id="299" r:id="rId12"/>
    <p:sldId id="355" r:id="rId13"/>
    <p:sldId id="356" r:id="rId14"/>
    <p:sldId id="357" r:id="rId15"/>
    <p:sldId id="360" r:id="rId16"/>
    <p:sldId id="361" r:id="rId17"/>
    <p:sldId id="364" r:id="rId18"/>
    <p:sldId id="366" r:id="rId19"/>
    <p:sldId id="368" r:id="rId20"/>
    <p:sldId id="369" r:id="rId21"/>
    <p:sldId id="370" r:id="rId22"/>
    <p:sldId id="371" r:id="rId23"/>
    <p:sldId id="376" r:id="rId24"/>
    <p:sldId id="377" r:id="rId25"/>
    <p:sldId id="378" r:id="rId26"/>
    <p:sldId id="379" r:id="rId2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CCA"/>
    <a:srgbClr val="0000FF"/>
    <a:srgbClr val="55B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vetlý štýl 1 - zvýrazneni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9" autoAdjust="0"/>
    <p:restoredTop sz="94660"/>
  </p:normalViewPr>
  <p:slideViewPr>
    <p:cSldViewPr>
      <p:cViewPr varScale="1">
        <p:scale>
          <a:sx n="78" d="100"/>
          <a:sy n="78" d="100"/>
        </p:scale>
        <p:origin x="162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20.2.2019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93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20.2.2019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160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20.2.2019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2972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20.2.2019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7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20.2.2019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813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20.2.2019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911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20.2.2019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136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20.2.2019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331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20.2.2019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912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20.2.2019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828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20.2.2019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473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F745E-5CF1-44A9-BA9D-F38B0069A5FF}" type="datetimeFigureOut">
              <a:rPr lang="sk-SK" smtClean="0"/>
              <a:pPr/>
              <a:t>20.2.2019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154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5" name="Picture 14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256" y="878964"/>
            <a:ext cx="5087472" cy="5299992"/>
          </a:xfrm>
          <a:prstGeom prst="rect">
            <a:avLst/>
          </a:prstGeom>
        </p:spPr>
      </p:pic>
      <p:sp>
        <p:nvSpPr>
          <p:cNvPr id="16" name="Nadpis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50405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operačný program </a:t>
            </a:r>
            <a:b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kvalita životného prostredia</a:t>
            </a:r>
            <a:b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12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sk-SK" sz="2400" b="1" cap="all" dirty="0" smtClean="0">
                <a:ln w="0"/>
                <a:cs typeface="Arial"/>
              </a:rPr>
              <a:t>Výzva na predkladanie žiadostí o poskytnutie nenávratného finančného </a:t>
            </a:r>
            <a:r>
              <a:rPr lang="sk-SK" sz="2400" b="1" cap="all" dirty="0">
                <a:ln w="0"/>
                <a:cs typeface="Arial"/>
              </a:rPr>
              <a:t>príspevku </a:t>
            </a:r>
            <a:r>
              <a:rPr lang="sk-SK" altLang="sk-SK" sz="2400" b="1" cap="all">
                <a:ln w="0"/>
                <a:cs typeface="Arial"/>
              </a:rPr>
              <a:t/>
            </a:r>
            <a:br>
              <a:rPr lang="sk-SK" altLang="sk-SK" sz="2400" b="1" cap="all">
                <a:ln w="0"/>
                <a:cs typeface="Arial"/>
              </a:rPr>
            </a:br>
            <a:r>
              <a:rPr lang="sk-SK" altLang="sk-SK" sz="2400" b="1" cap="all" smtClean="0">
                <a:ln w="0"/>
                <a:cs typeface="Arial"/>
              </a:rPr>
              <a:t>OPKZP-PO4-SC421-2018-46</a:t>
            </a:r>
            <a:r>
              <a:rPr lang="sk-SK" altLang="sk-SK" sz="4000" cap="all" dirty="0">
                <a:ln w="0"/>
                <a:cs typeface="Arial"/>
              </a:rPr>
              <a:t/>
            </a:r>
            <a:br>
              <a:rPr lang="sk-SK" altLang="sk-SK" sz="4000" cap="all" dirty="0">
                <a:ln w="0"/>
                <a:cs typeface="Arial"/>
              </a:rPr>
            </a:br>
            <a: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sk-SK" altLang="sk-SK" sz="1400" b="1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sk-SK" altLang="sk-SK" sz="1400" b="1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sk-SK" sz="3600" cap="all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18-02-2019</a:t>
            </a: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endParaRPr lang="sk-SK" sz="4000" dirty="0"/>
          </a:p>
        </p:txBody>
      </p:sp>
      <p:grpSp>
        <p:nvGrpSpPr>
          <p:cNvPr id="9" name="Skupina 8"/>
          <p:cNvGrpSpPr/>
          <p:nvPr/>
        </p:nvGrpSpPr>
        <p:grpSpPr>
          <a:xfrm>
            <a:off x="755576" y="188640"/>
            <a:ext cx="7505700" cy="897889"/>
            <a:chOff x="0" y="0"/>
            <a:chExt cx="7506031" cy="898497"/>
          </a:xfrm>
        </p:grpSpPr>
        <p:pic>
          <p:nvPicPr>
            <p:cNvPr id="10" name="Obrázok 9" descr="C:\Users\rakovska\AppData\Local\Microsoft\Windows\Temporary Internet Files\Content.Word\Nový obrázok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3367"/>
              <a:ext cx="5550010" cy="7394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Obrázok 10" descr="C:\Users\rakovska\AppData\Local\Microsoft\Windows\Temporary Internet Files\Content.Word\Nový obrázok.bmp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8306" y="0"/>
              <a:ext cx="1677725" cy="898497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48189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  <a:spcAft>
                <a:spcPts val="300"/>
              </a:spcAft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13.	Podmienka oprávnenosti aktivít projektu</a:t>
            </a:r>
          </a:p>
          <a:p>
            <a:pPr marL="1431925" lvl="0" indent="-276225" algn="just">
              <a:lnSpc>
                <a:spcPts val="1920"/>
              </a:lnSpc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rekonštrukcia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 modernizácia systémov osvetlenia v 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objekte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430338" lvl="0" algn="just"/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aplikácia </a:t>
            </a:r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SŠP </a:t>
            </a:r>
            <a:r>
              <a:rPr lang="sk-SK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OEE</a:t>
            </a:r>
          </a:p>
          <a:p>
            <a:pPr lvl="0"/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Špecifické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podmienky opatrenia č.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  <a:p>
            <a:pPr lvl="0">
              <a:spcBef>
                <a:spcPts val="0"/>
              </a:spcBef>
            </a:pPr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74750" lvl="0" indent="-285750" algn="just" defTabSz="628650">
              <a:lnSpc>
                <a:spcPts val="192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projekt sa vzťahuje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výlučne na stavebné objekty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, ktoré sú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skutočne využívané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zapísané v katastri nehnuteľnosti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ako druhy stavieb: </a:t>
            </a:r>
          </a:p>
          <a:p>
            <a:pPr marL="1700213" lvl="1" indent="-360363" algn="just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Priemyselná budova,	      </a:t>
            </a:r>
          </a:p>
          <a:p>
            <a:pPr marL="1700213" lvl="2" indent="-360363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Administratívna budova</a:t>
            </a:r>
          </a:p>
          <a:p>
            <a:pPr marL="1166813" indent="-265113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1077913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a ku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dňu predloženia ŽoNFP sú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využívané prioritne na výkon vlastnej podnikateľskej činnosti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 v oprávnených odvetviach podpory –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Sekcia C Priemyselná výroba SK NACE Rev. 2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 a budú využívané na tento účel aj v čase udržateľnosti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projektu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algn="just"/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6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2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13.	Podmienka oprávnenosti aktivít projektu</a:t>
            </a:r>
          </a:p>
          <a:p>
            <a:pPr algn="just" defTabSz="627063">
              <a:spcBef>
                <a:spcPts val="0"/>
              </a:spcBef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901700" indent="-360363" algn="just">
              <a:spcBef>
                <a:spcPts val="600"/>
              </a:spcBef>
              <a:buAutoNum type="arabicPeriod" startAt="2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rekonštrukcia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modernizácia existujúcich EZ za účelom zvýšenia EÚ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 zníženia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emisií skleníkových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plynov</a:t>
            </a:r>
          </a:p>
          <a:p>
            <a:pPr marL="541337" algn="just">
              <a:spcBef>
                <a:spcPts val="600"/>
              </a:spcBef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	aplikácia </a:t>
            </a:r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SŠP OEE, OZE, VUKVET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 závislosti od typu projektu</a:t>
            </a:r>
          </a:p>
          <a:p>
            <a:pPr marL="541337" algn="just">
              <a:spcBef>
                <a:spcPts val="600"/>
              </a:spcBef>
            </a:pPr>
            <a:endParaRPr lang="sk-SK" sz="9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indent="-361950" algn="just">
              <a:lnSpc>
                <a:spcPts val="192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rekonštrukcia a modernizácia systémov výroby a rozvodu stlačeného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vzduchu</a:t>
            </a:r>
          </a:p>
          <a:p>
            <a:pPr marL="538163" lvl="0" algn="just">
              <a:lnSpc>
                <a:spcPts val="1920"/>
              </a:lnSpc>
              <a:spcBef>
                <a:spcPts val="0"/>
              </a:spcBef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	aplikácia </a:t>
            </a:r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SŠP </a:t>
            </a:r>
            <a:r>
              <a:rPr lang="sk-SK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OEE</a:t>
            </a:r>
          </a:p>
          <a:p>
            <a:pPr marL="538163" lvl="0" algn="just">
              <a:lnSpc>
                <a:spcPts val="1920"/>
              </a:lnSpc>
              <a:spcBef>
                <a:spcPts val="0"/>
              </a:spcBef>
            </a:pPr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indent="-361950" algn="just">
              <a:lnSpc>
                <a:spcPts val="192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zavádzanie systémov merania a riadenia, vrátane energetických a environmentálnych manažérskych systémov, najmä EMAS, v oblasti výroby a spotreby energie za účelom zníženia spotreby energie a emisií skleníkových plynov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(zavádzanie energetických / environmentálnych manažérskych systémov alebo EMAS môže byť realizované iba v kombinácii s inými opatreniami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marL="538163" lvl="0" algn="just">
              <a:lnSpc>
                <a:spcPts val="1920"/>
              </a:lnSpc>
              <a:spcBef>
                <a:spcPts val="600"/>
              </a:spcBef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	aplikácia </a:t>
            </a:r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SŠP OEE</a:t>
            </a:r>
          </a:p>
          <a:p>
            <a:pPr marL="900113" indent="-361950" algn="just">
              <a:lnSpc>
                <a:spcPts val="1920"/>
              </a:lnSpc>
              <a:spcBef>
                <a:spcPts val="600"/>
              </a:spcBef>
              <a:buFont typeface="+mj-lt"/>
              <a:buAutoNum type="arabicPeriod" startAt="3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13.	Podmienka oprávnenosti aktivít projektu</a:t>
            </a:r>
          </a:p>
          <a:p>
            <a:pPr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900113" indent="-361950" algn="just">
              <a:lnSpc>
                <a:spcPts val="192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výstavba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, modernizácia a rekonštrukcia rozvodov energie, resp. rozvodov energetických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médií</a:t>
            </a:r>
          </a:p>
          <a:p>
            <a:pPr marL="538163" lvl="0" algn="just">
              <a:lnSpc>
                <a:spcPts val="1920"/>
              </a:lnSpc>
              <a:spcBef>
                <a:spcPts val="600"/>
              </a:spcBef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	aplikácia </a:t>
            </a:r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SŠP OEE</a:t>
            </a:r>
          </a:p>
          <a:p>
            <a:pPr marL="900113" indent="-361950" algn="just">
              <a:lnSpc>
                <a:spcPts val="1920"/>
              </a:lnSpc>
              <a:spcBef>
                <a:spcPts val="0"/>
              </a:spcBef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indent="-361950" algn="just">
              <a:lnSpc>
                <a:spcPts val="1920"/>
              </a:lnSpc>
              <a:spcBef>
                <a:spcPts val="600"/>
              </a:spcBef>
              <a:buFont typeface="+mj-lt"/>
              <a:buAutoNum type="arabicPeriod" startAt="6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modernizácia a rekonštrukcia systémov vonkajšieho osvetlenia priemyselných areálov, ale len spolu s inými opatreniami na zníženie spotreby elektriny v 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podniku</a:t>
            </a:r>
          </a:p>
          <a:p>
            <a:pPr marL="538163" lvl="0" algn="just">
              <a:lnSpc>
                <a:spcPts val="1920"/>
              </a:lnSpc>
              <a:spcBef>
                <a:spcPts val="600"/>
              </a:spcBef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	aplikácia </a:t>
            </a:r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SŠP OEE</a:t>
            </a:r>
          </a:p>
          <a:p>
            <a:pPr marL="900113" indent="-361950" algn="just">
              <a:lnSpc>
                <a:spcPts val="1920"/>
              </a:lnSpc>
              <a:spcBef>
                <a:spcPts val="0"/>
              </a:spcBef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indent="-361950" algn="just">
              <a:lnSpc>
                <a:spcPts val="1920"/>
              </a:lnSpc>
              <a:spcBef>
                <a:spcPts val="600"/>
              </a:spcBef>
              <a:buFont typeface="+mj-lt"/>
              <a:buAutoNum type="arabicPeriod" startAt="7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iné opatrenia, ktoré prispievajú k znižovaniu spotreby primárnych energetických zdrojov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(nevzťahujúce sa na opatrenia 1 až 6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marL="538163" lvl="0" algn="just">
              <a:lnSpc>
                <a:spcPts val="1920"/>
              </a:lnSpc>
              <a:spcBef>
                <a:spcPts val="600"/>
              </a:spcBef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	aplikácia </a:t>
            </a:r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SŠP OEE</a:t>
            </a:r>
          </a:p>
          <a:p>
            <a:pPr marL="900113" indent="-361950" algn="just">
              <a:lnSpc>
                <a:spcPts val="1920"/>
              </a:lnSpc>
              <a:spcBef>
                <a:spcPts val="600"/>
              </a:spcBef>
              <a:buFont typeface="+mj-lt"/>
              <a:buAutoNum type="arabicPeriod" startAt="3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877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13.	Podmienka oprávnenosti aktivít projektu</a:t>
            </a:r>
          </a:p>
          <a:p>
            <a:pPr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>
              <a:spcBef>
                <a:spcPts val="600"/>
              </a:spcBef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Všeobecné pravidlá aplikácie opatrení</a:t>
            </a:r>
          </a:p>
          <a:p>
            <a:endParaRPr lang="sk-SK" sz="8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splnenie všetkých špecifických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podmienok a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všeobecných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pravidiel,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súlad so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Stratégiou pre redukciu PM</a:t>
            </a:r>
            <a:r>
              <a:rPr lang="sk-SK" sz="1600" b="1" baseline="-25000" dirty="0">
                <a:solidFill>
                  <a:schemeClr val="tx1"/>
                </a:solidFill>
                <a:latin typeface="Century Gothic" pitchFamily="34" charset="0"/>
              </a:rPr>
              <a:t>10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a programami na zlepšenie kvality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ovzdušia,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podpora iba pre </a:t>
            </a:r>
            <a:r>
              <a:rPr lang="sk-SK" sz="1600" dirty="0" err="1" smtClean="0">
                <a:solidFill>
                  <a:schemeClr val="tx1"/>
                </a:solidFill>
                <a:latin typeface="Century Gothic" pitchFamily="34" charset="0"/>
              </a:rPr>
              <a:t>nízkoemisné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zariadenia spaľovania palív,</a:t>
            </a:r>
          </a:p>
          <a:p>
            <a:pPr marL="901700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súlad s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Kritériami udržateľného využívania biomasy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pre spaľovacie zariadenia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biomasy,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NFP poskytnutý VP nesmie spôsobiť podstatné zníženie pracovných miest v danom území v rámci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EÚ,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projektom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sa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zníži energetická náročnosť podnikateľskej činnosti v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odvetviach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Sekcie C – Priemyselná výroba SK NACE Rev. 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2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,</a:t>
            </a:r>
          </a:p>
          <a:p>
            <a:pPr marL="901700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627063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292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196752"/>
            <a:ext cx="8217852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13.	Podmienka oprávnenosti aktivít projektu</a:t>
            </a:r>
          </a:p>
          <a:p>
            <a:pPr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>
              <a:spcBef>
                <a:spcPts val="600"/>
              </a:spcBef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Všeobecné pravidlá aplikácie opatrení</a:t>
            </a:r>
          </a:p>
          <a:p>
            <a:endParaRPr lang="sk-SK" sz="8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indent="-357188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realizácia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opatrení sa týka majetku vo vlastníctve/bezpodielovom spoluvlastníctve žiadateľa, ktorý žiadateľ využíva a počas udržateľnosti projektu bude využívať pri svojej podnikateľskej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činnosti,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indent="-357188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ďalšie pravidlá ustanovené výzvou.</a:t>
            </a:r>
          </a:p>
          <a:p>
            <a:pPr marL="627063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273050" lvl="0" defTabSz="1071563">
              <a:tabLst>
                <a:tab pos="1071563" algn="l"/>
              </a:tabLst>
            </a:pP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Negatívne vymedzenie opatrení (vylúčené z podpory)</a:t>
            </a:r>
          </a:p>
          <a:p>
            <a:pPr marL="273050" lvl="0" defTabSz="1071563">
              <a:spcBef>
                <a:spcPts val="0"/>
              </a:spcBef>
              <a:tabLst>
                <a:tab pos="1071563" algn="l"/>
              </a:tabLst>
            </a:pPr>
            <a:endParaRPr lang="sk-SK" sz="8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projekty vylúčené z podpory v zmysle SŠP,</a:t>
            </a:r>
          </a:p>
          <a:p>
            <a:pPr marL="901700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nové projekty využitia vodnej energie,</a:t>
            </a:r>
          </a:p>
          <a:p>
            <a:pPr marL="901700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p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rojekty výroby/využitia bioplynu/</a:t>
            </a:r>
            <a:r>
              <a:rPr lang="sk-SK" sz="1600" dirty="0" err="1" smtClean="0">
                <a:solidFill>
                  <a:schemeClr val="tx1"/>
                </a:solidFill>
                <a:latin typeface="Century Gothic" pitchFamily="34" charset="0"/>
              </a:rPr>
              <a:t>biometánu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,</a:t>
            </a:r>
          </a:p>
          <a:p>
            <a:pPr marL="901700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náhrady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existujúcich výrobných 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strojov, prístrojov a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technológií za nové energeticky 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efektívnejšie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.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894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13.	Podmienka oprávnenosti aktivít projektu</a:t>
            </a:r>
          </a:p>
          <a:p>
            <a:pPr algn="just" defTabSz="627063">
              <a:spcBef>
                <a:spcPts val="0"/>
              </a:spcBef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273050" lvl="0" algn="just" defTabSz="1071563">
              <a:spcBef>
                <a:spcPts val="600"/>
              </a:spcBef>
              <a:tabLst>
                <a:tab pos="1071563" algn="l"/>
              </a:tabLst>
            </a:pP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		Všeobecné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pravidlá aplikácie 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SŠP</a:t>
            </a:r>
            <a:endParaRPr lang="sk-SK" sz="16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273050" lvl="0" defTabSz="1071563">
              <a:spcBef>
                <a:spcPts val="0"/>
              </a:spcBef>
              <a:tabLst>
                <a:tab pos="1071563" algn="l"/>
              </a:tabLst>
            </a:pPr>
            <a:endParaRPr lang="sk-SK" sz="8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O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právnený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výdavok sa prideľuje k príslušnej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SŠP a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k opatreniu na základe jeho charakteru a špecifikácie v zmysle nasledujúcich pravidiel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:</a:t>
            </a:r>
          </a:p>
          <a:p>
            <a:pPr marL="1258888" lvl="0" indent="-354013" algn="just" defTabSz="1071563">
              <a:buFont typeface="Arial" panose="020B0604020202020204" pitchFamily="34" charset="0"/>
              <a:buChar char="•"/>
              <a:tabLst>
                <a:tab pos="992188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pre výdavok súvisiaci s OZE sa uplatňuje SŠP OZE,</a:t>
            </a:r>
          </a:p>
          <a:p>
            <a:pPr marL="1258888" lvl="0" indent="-354013" algn="just" defTabSz="1071563">
              <a:buFont typeface="Arial" panose="020B0604020202020204" pitchFamily="34" charset="0"/>
              <a:buChar char="•"/>
              <a:tabLst>
                <a:tab pos="992188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pre výdavok súvisiaci s VUKVET sa uplatňuje SŠP VUKVET,</a:t>
            </a:r>
          </a:p>
          <a:p>
            <a:pPr marL="1258888" lvl="0" indent="-354013" algn="just" defTabSz="1071563">
              <a:buFont typeface="Arial" panose="020B0604020202020204" pitchFamily="34" charset="0"/>
              <a:buChar char="•"/>
              <a:tabLst>
                <a:tab pos="992188" algn="l"/>
              </a:tabLst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p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re výdavok súvisiaci s KVET sa uplatňuje SŠP OEE,</a:t>
            </a:r>
          </a:p>
          <a:p>
            <a:pPr marL="1258888" lvl="0" indent="-354013" algn="just" defTabSz="1071563">
              <a:buFont typeface="Arial" panose="020B0604020202020204" pitchFamily="34" charset="0"/>
              <a:buChar char="•"/>
              <a:tabLst>
                <a:tab pos="992188" algn="l"/>
              </a:tabLst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p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re výdavok nesúvisiaci s SŠP OZE / VUKVET, uplatňuje sa SŠP OEE.</a:t>
            </a:r>
          </a:p>
          <a:p>
            <a:pPr marL="1258888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endParaRPr lang="sk-SK" sz="8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54013" algn="just" defTabSz="1071563">
              <a:spcBef>
                <a:spcPts val="0"/>
              </a:spcBef>
              <a:buFont typeface="Wingdings" pitchFamily="2" charset="2"/>
              <a:buChar char="ü"/>
              <a:tabLst>
                <a:tab pos="1071563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Oprávnené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sú výlučne projekty v zmysle čl. H písm. c) SŠP OZE, čl. H písm. a) SŠP VUKVET a čl. H SŠP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OEE.</a:t>
            </a:r>
          </a:p>
          <a:p>
            <a:pPr marL="627063" lvl="0" indent="-354013" algn="just" defTabSz="1071563">
              <a:spcBef>
                <a:spcPts val="600"/>
              </a:spcBef>
              <a:buFont typeface="Wingdings" pitchFamily="2" charset="2"/>
              <a:buChar char="ü"/>
              <a:tabLst>
                <a:tab pos="1071563" algn="l"/>
              </a:tabLst>
            </a:pP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1071563">
              <a:spcBef>
                <a:spcPts val="0"/>
              </a:spcBef>
              <a:tabLst>
                <a:tab pos="541338" algn="l"/>
              </a:tabLst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14.	Podmienka, že žiadateľ nezačal práce na projekte pred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	predložením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ŽoNFP</a:t>
            </a:r>
          </a:p>
          <a:p>
            <a:pPr marL="627063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097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50850" indent="-450850" algn="l">
              <a:spcBef>
                <a:spcPts val="0"/>
              </a:spcBef>
              <a:buFont typeface="+mj-lt"/>
              <a:buAutoNum type="romanUcPeriod" startAt="3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</a:t>
            </a: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výdavkov realizácie projektu</a:t>
            </a:r>
          </a:p>
          <a:p>
            <a:pPr marL="228600" indent="-228600" algn="just">
              <a:spcBef>
                <a:spcPts val="0"/>
              </a:spcBef>
              <a:buFont typeface="+mj-lt"/>
              <a:buAutoNum type="arabicPeriod" startAt="15"/>
            </a:pPr>
            <a:endParaRPr lang="sk-SK" sz="10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542925" indent="-542925" algn="just" defTabSz="627063">
              <a:buFont typeface="+mj-lt"/>
              <a:buAutoNum type="arabicPeriod" startAt="15"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Podmienka, že výdavky projektu sú oprávnené</a:t>
            </a:r>
          </a:p>
          <a:p>
            <a:pPr marL="627063" indent="-627063" algn="just" defTabSz="627063"/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901700" indent="-360363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výdavky projektu musia v súlade s podmienkami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oprávnenosti v zmysle: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1258888" lvl="1" indent="-360363" algn="just" defTabSz="901700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Príručka k oprávnenosti výdavkov pre dopytovo orientované projekty OP KŽP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2.1 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1258888" lvl="1" indent="-360363" algn="just" defTabSz="901700">
              <a:buFont typeface="Arial" panose="020B0604020202020204" pitchFamily="34" charset="0"/>
              <a:buChar char="•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Príloha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č. 4 Výzvy Osobitné podmienky oprávnenosti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výdavkov</a:t>
            </a:r>
          </a:p>
          <a:p>
            <a:pPr marL="1533525" indent="-285750" algn="just">
              <a:buFontTx/>
              <a:buChar char="-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zoznam oprávnených výdavkov podľa jednotlivých opatrení</a:t>
            </a:r>
          </a:p>
          <a:p>
            <a:pPr marL="1533525" indent="-285750" algn="just">
              <a:buFontTx/>
              <a:buChar char="-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percentuálne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limity, referenčné hodnoty vybraných výdavkov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projektu</a:t>
            </a:r>
          </a:p>
          <a:p>
            <a:pPr marL="1533525" indent="-285750" algn="just">
              <a:buFontTx/>
              <a:buChar char="-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spôsoby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určenia výšky oprávnených výdavkov v rámci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SŠP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1258888" indent="-360363" algn="just" defTabSz="901700"/>
            <a:endParaRPr lang="sk-SK" sz="8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indent="-360363" algn="just">
              <a:buFont typeface="Wingdings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oprávnené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 sú iba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výdavky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 na predmet projektu, ktorý sa využíva na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výkon vlastnej podnikateľskej činnosti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 v oprávnených odvetviach podpory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v rámci Sekcie C – Priemyselná výroba SK NACE Rev. 2 a pri výkone doplnkových 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činností</a:t>
            </a:r>
            <a:endParaRPr lang="sk-SK" sz="16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indent="-360363" algn="just">
              <a:buFont typeface="Wingdings" pitchFamily="2" charset="2"/>
              <a:buChar char="ü"/>
            </a:pPr>
            <a:endParaRPr lang="sk-SK" sz="8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168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4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514350" indent="-514350" algn="l">
              <a:spcBef>
                <a:spcPts val="0"/>
              </a:spcBef>
              <a:buFont typeface="+mj-lt"/>
              <a:buAutoNum type="romanUcPeriod" startAt="4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miesta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16.	Podmienka, že projekt je realizovaný na oprávnenom území</a:t>
            </a:r>
          </a:p>
          <a:p>
            <a:pPr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901700" indent="-3524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Oprávneným miestom realizácie projektu je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celé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územie Slovenskej republiky okrem regiónu NUTS II Bratislavský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kraj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5475" indent="-352425" algn="just">
              <a:buFont typeface="+mj-lt"/>
              <a:buAutoNum type="romanUcPeriod" startAt="4"/>
            </a:pPr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276225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pre stanovenie oprávnenosti je rozhodujúce miesto realizácie projektu, nie sídlo žiadateľa</a:t>
            </a:r>
          </a:p>
          <a:p>
            <a:pPr marL="901700" indent="-276225" algn="just">
              <a:buFont typeface="Wingdings" panose="05000000000000000000" pitchFamily="2" charset="2"/>
              <a:buChar char="ü"/>
            </a:pPr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276225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projekt môže byť realizovaný aj na viacerých miestach, avšak vždy na oprávnenom území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7063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910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5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514350" indent="-514350" algn="l">
              <a:spcBef>
                <a:spcPts val="0"/>
              </a:spcBef>
              <a:buFont typeface="+mj-lt"/>
              <a:buAutoNum type="romanUcPeriod" startAt="5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Kritériá pre výber projektov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17.	Podmienka splnenia kritérií pre výber projektov</a:t>
            </a: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901700" indent="-360363" algn="just">
              <a:spcBef>
                <a:spcPts val="0"/>
              </a:spcBef>
            </a:pPr>
            <a:endParaRPr lang="sk-SK" sz="8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1700" indent="-360363" algn="just">
              <a:spcBef>
                <a:spcPts val="600"/>
              </a:spcBef>
            </a:pP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Projekt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musí spĺňať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- </a:t>
            </a:r>
            <a:r>
              <a:rPr lang="sk-SK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Kritériá pre výber projektov Operačného programu Kvalita životného </a:t>
            </a:r>
            <a:r>
              <a:rPr lang="sk-SK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prostredia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verzia 2.1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0363" algn="just"/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0363" algn="just"/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Hodnotiace kritériá </a:t>
            </a:r>
          </a:p>
          <a:p>
            <a:pPr marL="901700" indent="-360363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kombinácia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vylučujúcich a bodovaných hodnotiacich kritérií)</a:t>
            </a:r>
          </a:p>
          <a:p>
            <a:pPr marL="827087" indent="-28575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13 hodnotiacich kritérií v 4 kategóriách</a:t>
            </a:r>
          </a:p>
          <a:p>
            <a:pPr marL="901700" indent="-36036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4 vylučujúce kritéria, 9 bodovaných</a:t>
            </a:r>
          </a:p>
          <a:p>
            <a:pPr marL="627063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5125" algn="just"/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Výberové kritériá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</a:p>
          <a:p>
            <a:pPr marL="901700" indent="-35401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aplikujú sa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iba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ak z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disponibilnej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alokácie určenej na výzvu nie je možné podporiť všetky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ŽoNFP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ktoré splnili kritériá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OH 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príslušnom hodnotiacom kole</a:t>
            </a: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644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6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514350" indent="-514350" algn="l">
              <a:spcBef>
                <a:spcPts val="0"/>
              </a:spcBef>
              <a:buFont typeface="+mj-lt"/>
              <a:buAutoNum type="romanUcPeriod" startAt="6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Spôsob financovania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18.	Podmienka relevantného spôsobu financovania</a:t>
            </a: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901700" indent="-365125" algn="just">
              <a:spcBef>
                <a:spcPts val="0"/>
              </a:spcBef>
            </a:pPr>
            <a:endParaRPr lang="sk-SK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5125" algn="just">
              <a:spcBef>
                <a:spcPts val="600"/>
              </a:spcBef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Uplatňujú sa nasledovné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spôsoby financovania:</a:t>
            </a: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refundácia,</a:t>
            </a: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r>
              <a:rPr lang="sk-SK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predfinancovanie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,</a:t>
            </a: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kombinácia oboch vyššie uvedených spôsobov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financovania,</a:t>
            </a:r>
          </a:p>
          <a:p>
            <a:pPr marL="536575" lvl="0" algn="just">
              <a:spcBef>
                <a:spcPts val="1200"/>
              </a:spcBef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súlade s pravidlami ustanovenými 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dokumente</a:t>
            </a:r>
          </a:p>
          <a:p>
            <a:pPr marL="536575" lvl="0" algn="just"/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Systém </a:t>
            </a:r>
            <a:r>
              <a:rPr lang="sk-SK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finančného riadenia štrukturálnych fondov, Kohézneho fondu a Európskeho námorného a rybárskeho fondu na programové obdobie 2014 – </a:t>
            </a:r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2020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2300" indent="-357188" algn="just">
              <a:spcBef>
                <a:spcPts val="0"/>
              </a:spcBef>
            </a:pPr>
            <a:endParaRPr lang="sk-SK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2300" indent="-85725" algn="just">
              <a:spcBef>
                <a:spcPts val="0"/>
              </a:spcBef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Forma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poskytovaného príspevku: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nenávratný finančný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príspevok.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73050" lvl="0" algn="just" defTabSz="1071563"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276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29389" y="1268760"/>
            <a:ext cx="8239763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altLang="sk-SK" sz="2600" b="1">
                <a:solidFill>
                  <a:schemeClr val="tx1"/>
                </a:solidFill>
                <a:latin typeface="Century Gothic" panose="020B0502020202020204" pitchFamily="34" charset="0"/>
              </a:rPr>
              <a:t>F</a:t>
            </a:r>
            <a:r>
              <a:rPr lang="sk-SK" altLang="sk-SK" sz="2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ormálne náležitosti výzvy</a:t>
            </a:r>
            <a:endParaRPr lang="sk-SK" altLang="sk-SK" sz="2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sk-SK" altLang="sk-SK" sz="17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2332038" algn="l"/>
              </a:tabLst>
            </a:pPr>
            <a:r>
              <a:rPr lang="pt-BR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Operačný program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</a:t>
            </a:r>
            <a:r>
              <a:rPr lang="pt-BR" altLang="sk-SK" sz="1900" dirty="0" smtClean="0">
                <a:latin typeface="Century Gothic" panose="020B0502020202020204" pitchFamily="34" charset="0"/>
              </a:rPr>
              <a:t> 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Kvalita životného prostredia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233203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Špecifický cieľ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</a:t>
            </a:r>
            <a:r>
              <a:rPr lang="pt-BR" altLang="sk-SK" sz="1900" dirty="0" smtClean="0">
                <a:latin typeface="Century Gothic" panose="020B0502020202020204" pitchFamily="34" charset="0"/>
              </a:rPr>
              <a:t> </a:t>
            </a:r>
            <a:r>
              <a:rPr lang="sk-SK" altLang="sk-SK" sz="1900" smtClean="0">
                <a:latin typeface="Century Gothic" panose="020B0502020202020204" pitchFamily="34" charset="0"/>
              </a:rPr>
              <a:t>	</a:t>
            </a:r>
            <a:r>
              <a:rPr lang="sk-SK" altLang="sk-SK" sz="190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4.2.1 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Zníženie energetickej </a:t>
            </a:r>
            <a:r>
              <a:rPr lang="sk-SK" altLang="sk-SK" sz="190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náročnosti a zvýšenie 	využívania 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OZE v podnikoch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233203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Fond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 </a:t>
            </a:r>
            <a:r>
              <a:rPr lang="sk-SK" altLang="sk-SK" sz="1900" smtClean="0">
                <a:latin typeface="Century Gothic" panose="020B0502020202020204" pitchFamily="34" charset="0"/>
              </a:rPr>
              <a:t>	</a:t>
            </a:r>
            <a:r>
              <a:rPr lang="sk-SK" altLang="sk-SK" sz="190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Európsky 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fond regionálneho rozvoja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233203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Poskytovateľ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 </a:t>
            </a:r>
            <a:r>
              <a:rPr lang="sk-SK" altLang="sk-SK" sz="1900" smtClean="0">
                <a:latin typeface="Century Gothic" panose="020B0502020202020204" pitchFamily="34" charset="0"/>
              </a:rPr>
              <a:t>	</a:t>
            </a:r>
            <a:r>
              <a:rPr lang="sk-SK" altLang="sk-SK" sz="190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Ministerstvo </a:t>
            </a:r>
            <a:r>
              <a:rPr lang="sk-SK" altLang="sk-SK" sz="190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životného </a:t>
            </a:r>
            <a:r>
              <a:rPr lang="sk-SK" altLang="sk-SK" sz="190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prostredia zastúpené 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SIEA</a:t>
            </a:r>
          </a:p>
          <a:p>
            <a:pPr algn="just">
              <a:spcBef>
                <a:spcPts val="432"/>
              </a:spcBef>
              <a:tabLst>
                <a:tab pos="5114925" algn="l"/>
              </a:tabLst>
            </a:pPr>
            <a:endParaRPr lang="sk-SK" altLang="sk-SK" sz="1900" b="1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1900" b="1" smtClean="0">
                <a:solidFill>
                  <a:schemeClr val="accent2"/>
                </a:solidFill>
                <a:latin typeface="Century Gothic" panose="020B0502020202020204" pitchFamily="34" charset="0"/>
              </a:rPr>
              <a:t>Indikatívna </a:t>
            </a: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výška finančných prostriedkov</a:t>
            </a:r>
            <a:r>
              <a:rPr lang="sk-SK" altLang="sk-SK" sz="1900" smtClean="0">
                <a:latin typeface="Century Gothic" panose="020B0502020202020204" pitchFamily="34" charset="0"/>
              </a:rPr>
              <a:t>: </a:t>
            </a:r>
            <a:r>
              <a:rPr lang="sk-SK" altLang="sk-SK" sz="1900">
                <a:latin typeface="Century Gothic" panose="020B0502020202020204" pitchFamily="34" charset="0"/>
              </a:rPr>
              <a:t>	</a:t>
            </a:r>
            <a:r>
              <a:rPr lang="sk-SK" altLang="sk-SK" sz="190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50 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000 000 €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Maximálna </a:t>
            </a:r>
            <a:r>
              <a:rPr lang="sk-SK" altLang="sk-SK" sz="1900" b="1" smtClean="0">
                <a:solidFill>
                  <a:schemeClr val="accent2"/>
                </a:solidFill>
                <a:latin typeface="Century Gothic" panose="020B0502020202020204" pitchFamily="34" charset="0"/>
              </a:rPr>
              <a:t>intenzita pomoci pre MSP</a:t>
            </a:r>
            <a:r>
              <a:rPr lang="sk-SK" altLang="sk-SK" sz="1900" smtClean="0">
                <a:latin typeface="Century Gothic" panose="020B0502020202020204" pitchFamily="34" charset="0"/>
              </a:rPr>
              <a:t>: 	</a:t>
            </a:r>
            <a:r>
              <a:rPr lang="sk-SK" altLang="sk-SK" sz="190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50 %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it-IT" altLang="sk-SK" sz="1900" b="1" smtClean="0">
                <a:solidFill>
                  <a:schemeClr val="accent2"/>
                </a:solidFill>
                <a:latin typeface="Century Gothic" panose="020B0502020202020204" pitchFamily="34" charset="0"/>
              </a:rPr>
              <a:t>Maximálna intenzita pomoci pre </a:t>
            </a:r>
            <a:r>
              <a:rPr lang="sk-SK" altLang="sk-SK" sz="1900" b="1" smtClean="0">
                <a:solidFill>
                  <a:schemeClr val="accent2"/>
                </a:solidFill>
                <a:latin typeface="Century Gothic" panose="020B0502020202020204" pitchFamily="34" charset="0"/>
              </a:rPr>
              <a:t>V</a:t>
            </a:r>
            <a:r>
              <a:rPr lang="it-IT" altLang="sk-SK" sz="1900" b="1" smtClean="0">
                <a:solidFill>
                  <a:schemeClr val="accent2"/>
                </a:solidFill>
                <a:latin typeface="Century Gothic" panose="020B0502020202020204" pitchFamily="34" charset="0"/>
              </a:rPr>
              <a:t>P</a:t>
            </a:r>
            <a:r>
              <a:rPr lang="it-IT" altLang="sk-SK" sz="190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: </a:t>
            </a:r>
            <a:r>
              <a:rPr lang="sk-SK" altLang="sk-SK" sz="190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	45</a:t>
            </a:r>
            <a:r>
              <a:rPr lang="it-IT" altLang="sk-SK" sz="190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 %</a:t>
            </a:r>
            <a:endParaRPr lang="sk-SK" altLang="sk-SK" sz="190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spcBef>
                <a:spcPts val="432"/>
              </a:spcBef>
              <a:tabLst>
                <a:tab pos="4929188" algn="l"/>
              </a:tabLst>
            </a:pPr>
            <a:endParaRPr lang="sk-SK" altLang="sk-SK" sz="1900" b="1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1900" b="1" smtClean="0">
                <a:solidFill>
                  <a:schemeClr val="accent2"/>
                </a:solidFill>
                <a:latin typeface="Century Gothic" panose="020B0502020202020204" pitchFamily="34" charset="0"/>
              </a:rPr>
              <a:t>Typ </a:t>
            </a: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výzvy</a:t>
            </a:r>
            <a:r>
              <a:rPr lang="sk-SK" altLang="sk-SK" sz="1900" smtClean="0">
                <a:latin typeface="Century Gothic" panose="020B0502020202020204" pitchFamily="34" charset="0"/>
              </a:rPr>
              <a:t>: 	</a:t>
            </a:r>
            <a:r>
              <a:rPr lang="sk-SK" altLang="sk-SK" sz="190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otvorená</a:t>
            </a:r>
            <a:r>
              <a:rPr lang="sk-SK" altLang="sk-SK" sz="1900" smtClean="0">
                <a:latin typeface="Century Gothic" panose="020B0502020202020204" pitchFamily="34" charset="0"/>
              </a:rPr>
              <a:t>		 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1900" b="1" smtClean="0">
                <a:solidFill>
                  <a:schemeClr val="accent2"/>
                </a:solidFill>
                <a:latin typeface="Century Gothic" panose="020B0502020202020204" pitchFamily="34" charset="0"/>
              </a:rPr>
              <a:t>Dátum vyhlásenia</a:t>
            </a:r>
            <a:r>
              <a:rPr lang="sk-SK" altLang="sk-SK" sz="1900" smtClean="0">
                <a:latin typeface="Century Gothic" panose="020B0502020202020204" pitchFamily="34" charset="0"/>
              </a:rPr>
              <a:t>: 	</a:t>
            </a:r>
            <a:r>
              <a:rPr lang="sk-SK" altLang="sk-SK" sz="190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20. decembra 2018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1900" b="1" smtClean="0">
                <a:solidFill>
                  <a:schemeClr val="accent2"/>
                </a:solidFill>
                <a:latin typeface="Century Gothic" panose="020B0502020202020204" pitchFamily="34" charset="0"/>
              </a:rPr>
              <a:t>Dátum </a:t>
            </a: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uzavretia 1. hodnotiaceho kola</a:t>
            </a:r>
            <a:r>
              <a:rPr lang="sk-SK" altLang="sk-SK" sz="1900" smtClean="0">
                <a:latin typeface="Century Gothic" panose="020B0502020202020204" pitchFamily="34" charset="0"/>
              </a:rPr>
              <a:t>: </a:t>
            </a:r>
            <a:r>
              <a:rPr lang="sk-SK" altLang="sk-SK" sz="1900">
                <a:latin typeface="Century Gothic" panose="020B0502020202020204" pitchFamily="34" charset="0"/>
              </a:rPr>
              <a:t>	</a:t>
            </a:r>
            <a:r>
              <a:rPr lang="sk-SK" altLang="sk-SK" sz="190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28. februára 2019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1900" b="1">
                <a:solidFill>
                  <a:schemeClr val="accent2"/>
                </a:solidFill>
                <a:latin typeface="Century Gothic" panose="020B0502020202020204" pitchFamily="34" charset="0"/>
              </a:rPr>
              <a:t>Dátum uzavretia </a:t>
            </a:r>
            <a:r>
              <a:rPr lang="sk-SK" altLang="sk-SK" sz="1900" b="1" smtClean="0">
                <a:solidFill>
                  <a:schemeClr val="accent2"/>
                </a:solidFill>
                <a:latin typeface="Century Gothic" panose="020B0502020202020204" pitchFamily="34" charset="0"/>
              </a:rPr>
              <a:t>2. </a:t>
            </a:r>
            <a:r>
              <a:rPr lang="sk-SK" altLang="sk-SK" sz="1900" b="1">
                <a:solidFill>
                  <a:schemeClr val="accent2"/>
                </a:solidFill>
                <a:latin typeface="Century Gothic" panose="020B0502020202020204" pitchFamily="34" charset="0"/>
              </a:rPr>
              <a:t>hodnotiaceho kola</a:t>
            </a:r>
            <a:r>
              <a:rPr lang="sk-SK" altLang="sk-SK" sz="1900">
                <a:latin typeface="Century Gothic" panose="020B0502020202020204" pitchFamily="34" charset="0"/>
              </a:rPr>
              <a:t>: 	</a:t>
            </a:r>
            <a:r>
              <a:rPr lang="sk-SK" altLang="sk-SK" sz="190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30. apríla 2019</a:t>
            </a:r>
            <a:endParaRPr lang="sk-SK" altLang="sk-SK" sz="190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536575" indent="-536575" algn="just">
              <a:spcBef>
                <a:spcPts val="0"/>
              </a:spcBef>
              <a:buFont typeface="+mj-lt"/>
              <a:buAutoNum type="romanUcPeriod" startAt="7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Podmienky poskytnutia príspevku vyplývajúce z osobitných predpisov</a:t>
            </a:r>
          </a:p>
          <a:p>
            <a:pPr algn="just">
              <a:spcBef>
                <a:spcPts val="0"/>
              </a:spcBef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60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19.	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Podmienky týkajúce sa štátnej pomoci a vyplývajúce zo schém štátnej pomoci</a:t>
            </a:r>
          </a:p>
          <a:p>
            <a:pPr marL="901700" indent="-360363" algn="just">
              <a:spcBef>
                <a:spcPts val="0"/>
              </a:spcBef>
            </a:pP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indent="-365125" algn="just">
              <a:spcBef>
                <a:spcPts val="0"/>
              </a:spcBef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Uplatňujú sa nasledovné SŠP:</a:t>
            </a: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SŠP na opatrenia energetickej efektívnosti v podnikoch (SŠP OEE)</a:t>
            </a: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SŠP na podporu využívania obnoviteľných zdrojov energie (SŠP OZE)</a:t>
            </a:r>
          </a:p>
          <a:p>
            <a:pPr marL="901700" indent="-365125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SŠP na podporu vysokoúčinnej kombinovanej výroby elektriny a tepla (SŠP VUKVET)</a:t>
            </a:r>
          </a:p>
          <a:p>
            <a:pPr marL="547687" algn="just">
              <a:spcBef>
                <a:spcPts val="600"/>
              </a:spcBef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20.	Podmienka neporušenia zákazu nelegálnej práce a nelegálneho zamestnávania za obdobie 5 rokov predchádzajúcich podaniu ŽoNFP</a:t>
            </a: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901700" indent="-360363" algn="just">
              <a:spcBef>
                <a:spcPts val="0"/>
              </a:spcBef>
            </a:pP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73050" lvl="0" algn="just" defTabSz="1071563"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865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196752"/>
            <a:ext cx="8217852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2300" indent="-622300" algn="just">
              <a:spcBef>
                <a:spcPts val="0"/>
              </a:spcBef>
              <a:buFont typeface="+mj-lt"/>
              <a:buAutoNum type="romanUcPeriod" startAt="8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alšie podmienky poskytnutia príspevku 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21.	Podmienka mať vysporiadané majetkovo-právne vzťahy a povolenia na realizáciu aktivít projektu</a:t>
            </a:r>
          </a:p>
          <a:p>
            <a:pPr marL="901700" indent="-360363" algn="just">
              <a:spcBef>
                <a:spcPts val="0"/>
              </a:spcBef>
            </a:pPr>
            <a:endParaRPr lang="sk-SK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1700" indent="-361950" algn="just" hangingPunct="0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dlhodobý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majetok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(napr. budovy, energetické zariadenia)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spolufinancovaný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z NFP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musí byť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vo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výlučnom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vlastníctve /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bezpodielovom spoluvlastníctve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žiadateľa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alebo v ich kombinácii </a:t>
            </a:r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1950" algn="just" hangingPunct="0">
              <a:buFont typeface="Wingdings" panose="05000000000000000000" pitchFamily="2" charset="2"/>
              <a:buChar char="ü"/>
            </a:pPr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1950" algn="just" hangingPunct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musia byť vysporiadané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majetkovo-právne vzťahy vo vzťahu k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pozemkom a stavbám, ktoré  sú nevyhnutné na realizáciu aktivít projektu, ale nespĺňajú podmienky podľa predchádzajúceho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odseku</a:t>
            </a:r>
          </a:p>
          <a:p>
            <a:pPr marL="901700" indent="-361950" algn="just" hangingPunct="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22.	Oprávnenosť z hľadiska preukázania súladu s požiadavkami v oblasti posudzovania vplyvov navrhovanej činnosti na životné prostredie</a:t>
            </a:r>
          </a:p>
          <a:p>
            <a:pPr marL="901700" indent="-361950" algn="just" hangingPunct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príspevok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nie je možné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poskytnúť na realizáciu projektu s negatívnym vplyvom na životné prostredie</a:t>
            </a:r>
          </a:p>
          <a:p>
            <a:pPr marL="541338" indent="-541338" algn="just" defTabSz="627063">
              <a:spcBef>
                <a:spcPts val="0"/>
              </a:spcBef>
            </a:pPr>
            <a:endParaRPr lang="sk-SK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73050" lvl="0" algn="just" defTabSz="1071563"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692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2300" indent="-622300" algn="just">
              <a:spcBef>
                <a:spcPts val="0"/>
              </a:spcBef>
              <a:buFont typeface="+mj-lt"/>
              <a:buAutoNum type="romanUcPeriod" startAt="8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alšie podmienky poskytnutia príspevku 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23.	Oprávnenosť z hľadiska preukázania súladu s požiadavkami v oblasti dopadu plánov a projektov na územia sústavy NATURA 2000</a:t>
            </a: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65125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rojekt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nemôže mať nepriaznivý vplyv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na územia európskej sústavy chránených území NATURA 2000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73050" lvl="0" algn="just" defTabSz="1071563"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24.	Oprávnenosť z hľadiska súladu s horizontálnymi princípmi</a:t>
            </a:r>
          </a:p>
          <a:p>
            <a:pPr marL="901700" indent="-360363" algn="just">
              <a:spcBef>
                <a:spcPts val="0"/>
              </a:spcBef>
            </a:pP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87425" indent="-44926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projekt musí byť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 súlade s horizontálnymi princípmi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Udržateľný rozvoj a Rovnosť mužov a žien a nediskriminácia</a:t>
            </a: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25.	Maximálna a minimálna výška príspevku</a:t>
            </a: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65125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1950" algn="just">
              <a:buFont typeface="Wingdings" panose="05000000000000000000" pitchFamily="2" charset="2"/>
              <a:buChar char="ü"/>
              <a:tabLst>
                <a:tab pos="3411538" algn="l"/>
              </a:tabLst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minimálna výška NFP </a:t>
            </a: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-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    200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000 EUR</a:t>
            </a:r>
          </a:p>
          <a:p>
            <a:pPr marL="901700" indent="-361950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maximálna výška </a:t>
            </a: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NFP - 2 000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000 EUR</a:t>
            </a: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449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2300" indent="-622300" algn="just">
              <a:spcBef>
                <a:spcPts val="0"/>
              </a:spcBef>
              <a:buFont typeface="+mj-lt"/>
              <a:buAutoNum type="romanUcPeriod" startAt="8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alšie podmienky poskytnutia príspevku 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26.	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Časová oprávnenosť realizácie projektu</a:t>
            </a: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65125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lvl="1" indent="-36036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maximálna dĺžka realizácie projektu je 18 mesiacov, pri dodržaní časovej oprávnenosti výdavkov</a:t>
            </a:r>
          </a:p>
          <a:p>
            <a:pPr marL="273050" lvl="0" algn="just" defTabSz="1071563"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27.	Podmienky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poskytnutia príspevku z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hľadiska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definovania merateľných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ukazovateľov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projektu</a:t>
            </a:r>
          </a:p>
          <a:p>
            <a:pPr marL="901700" indent="-360363" algn="just">
              <a:spcBef>
                <a:spcPts val="0"/>
              </a:spcBef>
            </a:pPr>
            <a:endParaRPr lang="sk-SK" sz="105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87425" indent="-44926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výsledky realizácie projektu musia byť kvantifikovateľné prostredníctvom merateľných ukazovateľov projektu</a:t>
            </a:r>
          </a:p>
          <a:p>
            <a:pPr marL="987425" indent="-44926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zoznam merateľných ukazovateľov projektu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- Príloha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č. 3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Výzvy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7425" indent="-44926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povinnosť stanovenia nenulových cieľových hodnôt relevantných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MÚ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28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.	Podmienka zákazu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opätovného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predloženia ŽoNFP s rovnakým predmetom projektu v prípade neukončenia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schvaľovacieho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procesu</a:t>
            </a: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374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4785395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8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Vypracovanie a predloženie ŽoNFP</a:t>
            </a:r>
          </a:p>
          <a:p>
            <a:pPr marL="0" lvl="0" indent="0" algn="ctr" defTabSz="688975" fontAlgn="base"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buClr>
                <a:schemeClr val="accent1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Všeobecné zásady</a:t>
            </a:r>
          </a:p>
          <a:p>
            <a:pPr marL="627063" indent="0" algn="just" defTabSz="688975">
              <a:spcBef>
                <a:spcPts val="0"/>
              </a:spcBef>
              <a:buClr>
                <a:schemeClr val="accent1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altLang="sk-SK" sz="1000" b="1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450850" indent="-4508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latin typeface="Century Gothic" panose="020B0502020202020204" pitchFamily="34" charset="0"/>
              </a:rPr>
              <a:t>používať vždy aktuálnu dokumentáciu k dátumu vyhlásenia výzvy</a:t>
            </a:r>
          </a:p>
          <a:p>
            <a:pPr marL="450850" indent="-4508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vždy </a:t>
            </a:r>
            <a:r>
              <a:rPr lang="sk-SK" sz="1600" dirty="0">
                <a:latin typeface="Century Gothic" panose="020B0502020202020204" pitchFamily="34" charset="0"/>
              </a:rPr>
              <a:t>používať formuláre upravené príslušným usmernením k </a:t>
            </a:r>
            <a:r>
              <a:rPr lang="sk-SK" sz="1600" dirty="0" smtClean="0">
                <a:latin typeface="Century Gothic" panose="020B0502020202020204" pitchFamily="34" charset="0"/>
              </a:rPr>
              <a:t>výzve</a:t>
            </a:r>
          </a:p>
          <a:p>
            <a:pPr marL="450850" indent="-4508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sk-SK" sz="1600" dirty="0">
              <a:latin typeface="Century Gothic" panose="020B0502020202020204" pitchFamily="34" charset="0"/>
            </a:endParaRPr>
          </a:p>
          <a:p>
            <a:pPr marL="0" indent="0" algn="just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Predkladanie ŽoNFP</a:t>
            </a: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457200" indent="-457200" algn="just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formulár </a:t>
            </a:r>
            <a:r>
              <a:rPr lang="sk-SK" sz="1600" b="1" dirty="0">
                <a:latin typeface="Century Gothic" panose="020B0502020202020204" pitchFamily="34" charset="0"/>
                <a:cs typeface="Arial" panose="020B0604020202020204" pitchFamily="34" charset="0"/>
              </a:rPr>
              <a:t>ŽoNFP vrátane všetkých príloh </a:t>
            </a: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ŽoNFP elektronicky </a:t>
            </a:r>
            <a:r>
              <a:rPr lang="sk-SK" sz="1600" dirty="0">
                <a:latin typeface="Century Gothic" panose="020B0502020202020204" pitchFamily="34" charset="0"/>
                <a:cs typeface="Arial" panose="020B0604020202020204" pitchFamily="34" charset="0"/>
              </a:rPr>
              <a:t>prostredníctvom </a:t>
            </a:r>
            <a:r>
              <a:rPr lang="sk-SK" sz="16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ITMS2014+ a zároveň</a:t>
            </a:r>
          </a:p>
          <a:p>
            <a:pPr marL="457200" indent="-457200" algn="just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dirty="0">
                <a:latin typeface="Century Gothic" panose="020B0502020202020204" pitchFamily="34" charset="0"/>
                <a:cs typeface="Arial" panose="020B0604020202020204" pitchFamily="34" charset="0"/>
              </a:rPr>
              <a:t>formulár ŽoNFP bez príloh v písomnej forme, a to:</a:t>
            </a:r>
          </a:p>
          <a:p>
            <a:pPr marL="901700" indent="-450850" algn="just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v elektronickej forme prostredníctvom </a:t>
            </a: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e-schránky SIEA alebo</a:t>
            </a:r>
          </a:p>
          <a:p>
            <a:pPr marL="901700" indent="-450850" algn="just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v listinnej forme v origináli</a:t>
            </a:r>
            <a:endParaRPr lang="sk-SK" sz="16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725488" indent="-547688" algn="just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sk-SK" sz="1600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81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 ŽoNFP 	</a:t>
            </a:r>
            <a:r>
              <a:rPr lang="sk-SK" altLang="sk-SK" sz="1800" b="1" dirty="0" smtClean="0">
                <a:latin typeface="Century Gothic" pitchFamily="34" charset="0"/>
              </a:rPr>
              <a:t>Plnomocenstvo </a:t>
            </a:r>
            <a:r>
              <a:rPr lang="sk-SK" altLang="sk-SK" sz="1800" dirty="0" smtClean="0">
                <a:latin typeface="Century Gothic" pitchFamily="34" charset="0"/>
              </a:rPr>
              <a:t>(ak relevantné)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 smtClean="0">
                <a:latin typeface="Century Gothic" pitchFamily="34" charset="0"/>
              </a:rPr>
              <a:t>Účtovná závierka za referenčné účtovné obdobie 		</a:t>
            </a:r>
            <a:r>
              <a:rPr lang="sk-SK" altLang="sk-SK" sz="1800" dirty="0" smtClean="0">
                <a:latin typeface="Century Gothic" pitchFamily="34" charset="0"/>
              </a:rPr>
              <a:t>(</a:t>
            </a:r>
            <a:r>
              <a:rPr lang="sk-SK" altLang="sk-SK" sz="1800" dirty="0">
                <a:latin typeface="Century Gothic" pitchFamily="34" charset="0"/>
              </a:rPr>
              <a:t>ak relevantné)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3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 smtClean="0">
                <a:latin typeface="Century Gothic" pitchFamily="34" charset="0"/>
              </a:rPr>
              <a:t>Dokumenty preukazujúce finančnú spôsobilosť 		žiadateľa </a:t>
            </a:r>
            <a:r>
              <a:rPr lang="sk-SK" altLang="sk-SK" sz="1800" dirty="0" smtClean="0">
                <a:latin typeface="Century Gothic" pitchFamily="34" charset="0"/>
              </a:rPr>
              <a:t>(záv. for. – Úverový prísľub)</a:t>
            </a:r>
            <a:endParaRPr lang="sk-SK" altLang="sk-SK" sz="1800" dirty="0">
              <a:latin typeface="Century Gothic" pitchFamily="34" charset="0"/>
            </a:endParaRP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4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 smtClean="0">
                <a:latin typeface="Century Gothic" pitchFamily="34" charset="0"/>
              </a:rPr>
              <a:t>Udelenie </a:t>
            </a:r>
            <a:r>
              <a:rPr lang="sk-SK" altLang="sk-SK" sz="1800" b="1" dirty="0">
                <a:latin typeface="Century Gothic" pitchFamily="34" charset="0"/>
              </a:rPr>
              <a:t>súhlasu pre poskytnutie výpisu z registra trestov / Výpis z registra trestov fyzickej osoby </a:t>
            </a:r>
            <a:r>
              <a:rPr lang="sk-SK" altLang="sk-SK" sz="1800" dirty="0">
                <a:latin typeface="Century Gothic" pitchFamily="34" charset="0"/>
              </a:rPr>
              <a:t>(</a:t>
            </a:r>
            <a:r>
              <a:rPr lang="sk-SK" altLang="sk-SK" sz="1800" dirty="0" smtClean="0">
                <a:latin typeface="Century Gothic" pitchFamily="34" charset="0"/>
              </a:rPr>
              <a:t>záv. for. </a:t>
            </a:r>
            <a:r>
              <a:rPr lang="sk-SK" altLang="sk-SK" sz="1800" dirty="0">
                <a:latin typeface="Century Gothic" pitchFamily="34" charset="0"/>
              </a:rPr>
              <a:t>– Udelenie súhlasu pre poskytnutie výpisu z registra </a:t>
            </a:r>
            <a:r>
              <a:rPr lang="sk-SK" altLang="sk-SK" sz="1800" dirty="0" smtClean="0">
                <a:latin typeface="Century Gothic" pitchFamily="34" charset="0"/>
              </a:rPr>
              <a:t>trestov)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5 ŽoNFP 	</a:t>
            </a:r>
            <a:r>
              <a:rPr lang="sk-SK" altLang="sk-SK" sz="1800" b="1" dirty="0" smtClean="0">
                <a:latin typeface="Century Gothic" pitchFamily="34" charset="0"/>
              </a:rPr>
              <a:t>Ukazovatele </a:t>
            </a:r>
            <a:r>
              <a:rPr lang="sk-SK" altLang="sk-SK" sz="1800" b="1" dirty="0">
                <a:latin typeface="Century Gothic" pitchFamily="34" charset="0"/>
              </a:rPr>
              <a:t>finančnej situácie žiadateľa </a:t>
            </a:r>
            <a:r>
              <a:rPr lang="sk-SK" altLang="sk-SK" sz="1800" dirty="0">
                <a:latin typeface="Century Gothic" pitchFamily="34" charset="0"/>
              </a:rPr>
              <a:t>(</a:t>
            </a:r>
            <a:r>
              <a:rPr lang="sk-SK" altLang="sk-SK" sz="1800" dirty="0" smtClean="0">
                <a:latin typeface="Century Gothic" pitchFamily="34" charset="0"/>
              </a:rPr>
              <a:t>záv. for.)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6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 smtClean="0">
                <a:latin typeface="Century Gothic" pitchFamily="34" charset="0"/>
              </a:rPr>
              <a:t>Energetický audit 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7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 smtClean="0">
                <a:latin typeface="Century Gothic" pitchFamily="34" charset="0"/>
              </a:rPr>
              <a:t>Projektová </a:t>
            </a:r>
            <a:r>
              <a:rPr lang="sk-SK" altLang="sk-SK" sz="1800" b="1" dirty="0">
                <a:latin typeface="Century Gothic" pitchFamily="34" charset="0"/>
              </a:rPr>
              <a:t>dokumentácia </a:t>
            </a:r>
            <a:r>
              <a:rPr lang="sk-SK" altLang="sk-SK" sz="1800" dirty="0">
                <a:latin typeface="Century Gothic" pitchFamily="34" charset="0"/>
              </a:rPr>
              <a:t>(ak relevantné)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8 ŽoNFP 	</a:t>
            </a:r>
            <a:r>
              <a:rPr lang="sk-SK" altLang="sk-SK" sz="1800" b="1" dirty="0" smtClean="0">
                <a:latin typeface="Century Gothic" pitchFamily="34" charset="0"/>
              </a:rPr>
              <a:t>Doklady </a:t>
            </a:r>
            <a:r>
              <a:rPr lang="sk-SK" altLang="sk-SK" sz="1800" b="1" dirty="0">
                <a:latin typeface="Century Gothic" pitchFamily="34" charset="0"/>
              </a:rPr>
              <a:t>preukazujúce vysporiadanie majetkovo - </a:t>
            </a:r>
            <a:r>
              <a:rPr lang="sk-SK" altLang="sk-SK" sz="1800" b="1" dirty="0" smtClean="0">
                <a:latin typeface="Century Gothic" pitchFamily="34" charset="0"/>
              </a:rPr>
              <a:t>		právnych </a:t>
            </a:r>
            <a:r>
              <a:rPr lang="sk-SK" altLang="sk-SK" sz="1800" b="1" dirty="0">
                <a:latin typeface="Century Gothic" pitchFamily="34" charset="0"/>
              </a:rPr>
              <a:t>vzťahov </a:t>
            </a:r>
            <a:endParaRPr lang="sk-SK" altLang="sk-SK" sz="18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86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9 ŽoNFP 	</a:t>
            </a:r>
            <a:r>
              <a:rPr lang="pl-PL" altLang="sk-SK" sz="1800" b="1" dirty="0" smtClean="0">
                <a:latin typeface="Century Gothic" pitchFamily="34" charset="0"/>
              </a:rPr>
              <a:t>Povolenie </a:t>
            </a:r>
            <a:r>
              <a:rPr lang="pl-PL" altLang="sk-SK" sz="1800" b="1" dirty="0">
                <a:latin typeface="Century Gothic" pitchFamily="34" charset="0"/>
              </a:rPr>
              <a:t>na realizáciu </a:t>
            </a:r>
            <a:r>
              <a:rPr lang="pl-PL" altLang="sk-SK" sz="1800" b="1" dirty="0" smtClean="0">
                <a:latin typeface="Century Gothic" pitchFamily="34" charset="0"/>
              </a:rPr>
              <a:t>projektu</a:t>
            </a:r>
            <a:r>
              <a:rPr lang="sk-SK" altLang="sk-SK" sz="1800" b="1" dirty="0" smtClean="0">
                <a:latin typeface="Century Gothic" pitchFamily="34" charset="0"/>
              </a:rPr>
              <a:t> </a:t>
            </a:r>
            <a:r>
              <a:rPr lang="sk-SK" altLang="sk-SK" sz="1800" dirty="0" smtClean="0">
                <a:latin typeface="Century Gothic" pitchFamily="34" charset="0"/>
              </a:rPr>
              <a:t>(ak relevantné)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10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 smtClean="0">
                <a:latin typeface="Century Gothic" pitchFamily="34" charset="0"/>
              </a:rPr>
              <a:t>Dokumentácia </a:t>
            </a:r>
            <a:r>
              <a:rPr lang="sk-SK" altLang="sk-SK" sz="1800" b="1" dirty="0">
                <a:latin typeface="Century Gothic" pitchFamily="34" charset="0"/>
              </a:rPr>
              <a:t>k oprávnenosti </a:t>
            </a:r>
            <a:r>
              <a:rPr lang="sk-SK" altLang="sk-SK" sz="1800" b="1" dirty="0" smtClean="0">
                <a:latin typeface="Century Gothic" pitchFamily="34" charset="0"/>
              </a:rPr>
              <a:t>výdavkov</a:t>
            </a:r>
            <a:r>
              <a:rPr lang="sk-SK" altLang="sk-SK" sz="1800" dirty="0">
                <a:latin typeface="Century Gothic" pitchFamily="34" charset="0"/>
              </a:rPr>
              <a:t> (záv. for</a:t>
            </a:r>
            <a:r>
              <a:rPr lang="sk-SK" altLang="sk-SK" sz="1800" dirty="0" smtClean="0">
                <a:latin typeface="Century Gothic" pitchFamily="34" charset="0"/>
              </a:rPr>
              <a:t>.)</a:t>
            </a:r>
            <a:endParaRPr lang="sk-SK" altLang="sk-SK" sz="1800" dirty="0">
              <a:latin typeface="Century Gothic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11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 smtClean="0">
                <a:latin typeface="Century Gothic" pitchFamily="34" charset="0"/>
              </a:rPr>
              <a:t>Podklad </a:t>
            </a:r>
            <a:r>
              <a:rPr lang="sk-SK" altLang="sk-SK" sz="1800" b="1" dirty="0">
                <a:latin typeface="Century Gothic" pitchFamily="34" charset="0"/>
              </a:rPr>
              <a:t>k stanoveniu investičných </a:t>
            </a:r>
            <a:r>
              <a:rPr lang="sk-SK" altLang="sk-SK" sz="1800" b="1" dirty="0" smtClean="0">
                <a:latin typeface="Century Gothic" pitchFamily="34" charset="0"/>
              </a:rPr>
              <a:t>výdavkov </a:t>
            </a:r>
            <a:r>
              <a:rPr lang="sk-SK" altLang="sk-SK" sz="1800" dirty="0">
                <a:latin typeface="Century Gothic" pitchFamily="34" charset="0"/>
              </a:rPr>
              <a:t>(záv. </a:t>
            </a:r>
            <a:r>
              <a:rPr lang="sk-SK" altLang="sk-SK" sz="1800" dirty="0" smtClean="0">
                <a:latin typeface="Century Gothic" pitchFamily="34" charset="0"/>
              </a:rPr>
              <a:t>		for</a:t>
            </a:r>
            <a:r>
              <a:rPr lang="sk-SK" altLang="sk-SK" sz="1800" dirty="0">
                <a:latin typeface="Century Gothic" pitchFamily="34" charset="0"/>
              </a:rPr>
              <a:t>.)</a:t>
            </a: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12 ŽoNFP 	</a:t>
            </a:r>
            <a:r>
              <a:rPr lang="sk-SK" altLang="sk-SK" sz="1800" b="1" dirty="0" smtClean="0">
                <a:latin typeface="Century Gothic" pitchFamily="34" charset="0"/>
              </a:rPr>
              <a:t>Dokumenty </a:t>
            </a:r>
            <a:r>
              <a:rPr lang="sk-SK" altLang="sk-SK" sz="1800" b="1" dirty="0">
                <a:latin typeface="Century Gothic" pitchFamily="34" charset="0"/>
              </a:rPr>
              <a:t>preukazujúce oprávnenosť z hľadiska plnenia požiadaviek v oblasti posudzovania vplyvov na </a:t>
            </a:r>
            <a:r>
              <a:rPr lang="sk-SK" altLang="sk-SK" sz="1800" b="1" dirty="0" smtClean="0">
                <a:latin typeface="Century Gothic" pitchFamily="34" charset="0"/>
              </a:rPr>
              <a:t>ŽP</a:t>
            </a: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13 ŽoNFP 	</a:t>
            </a:r>
            <a:r>
              <a:rPr lang="sk-SK" altLang="sk-SK" sz="1800" b="1" dirty="0" smtClean="0">
                <a:latin typeface="Century Gothic" pitchFamily="34" charset="0"/>
              </a:rPr>
              <a:t>Dokumenty </a:t>
            </a:r>
            <a:r>
              <a:rPr lang="sk-SK" altLang="sk-SK" sz="1800" b="1" dirty="0">
                <a:latin typeface="Century Gothic" pitchFamily="34" charset="0"/>
              </a:rPr>
              <a:t>preukazujúce súlad s požiadavkami v oblasti dopadu plánov a projektov na územia sústavy NATURA </a:t>
            </a:r>
            <a:r>
              <a:rPr lang="sk-SK" altLang="sk-SK" sz="1800" b="1" dirty="0" smtClean="0">
                <a:latin typeface="Century Gothic" pitchFamily="34" charset="0"/>
              </a:rPr>
              <a:t>2000</a:t>
            </a:r>
            <a:endParaRPr lang="sk-SK" altLang="sk-SK" sz="1800" dirty="0" smtClean="0">
              <a:latin typeface="Century Gothic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14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pl-PL" altLang="sk-SK" sz="1800" b="1" dirty="0" smtClean="0">
                <a:latin typeface="Century Gothic" pitchFamily="34" charset="0"/>
              </a:rPr>
              <a:t>Vyhlásenie </a:t>
            </a:r>
            <a:r>
              <a:rPr lang="sk-SK" altLang="sk-SK" sz="1800" b="1" dirty="0" smtClean="0">
                <a:latin typeface="Century Gothic" pitchFamily="34" charset="0"/>
              </a:rPr>
              <a:t>o veľkosti podniku </a:t>
            </a:r>
            <a:r>
              <a:rPr lang="sk-SK" altLang="sk-SK" sz="1800" dirty="0" smtClean="0">
                <a:latin typeface="Century Gothic" pitchFamily="34" charset="0"/>
              </a:rPr>
              <a:t>(záv. for.)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15 ŽoNFP 	</a:t>
            </a:r>
            <a:r>
              <a:rPr lang="sk-SK" altLang="sk-SK" sz="1800" b="1" dirty="0" smtClean="0">
                <a:latin typeface="Century Gothic" pitchFamily="34" charset="0"/>
              </a:rPr>
              <a:t>Technické a environmentálne ukazovatele </a:t>
            </a:r>
            <a:r>
              <a:rPr lang="sk-SK" altLang="sk-SK" sz="1800" dirty="0" smtClean="0">
                <a:latin typeface="Century Gothic" pitchFamily="34" charset="0"/>
              </a:rPr>
              <a:t>(záv</a:t>
            </a:r>
            <a:r>
              <a:rPr lang="sk-SK" altLang="sk-SK" sz="1800" dirty="0">
                <a:latin typeface="Century Gothic" pitchFamily="34" charset="0"/>
              </a:rPr>
              <a:t>. </a:t>
            </a:r>
            <a:r>
              <a:rPr lang="sk-SK" altLang="sk-SK" sz="1800" dirty="0" smtClean="0">
                <a:latin typeface="Century Gothic" pitchFamily="34" charset="0"/>
              </a:rPr>
              <a:t>		for.)</a:t>
            </a:r>
          </a:p>
        </p:txBody>
      </p:sp>
    </p:spTree>
    <p:extLst>
      <p:ext uri="{BB962C8B-B14F-4D97-AF65-F5344CB8AC3E}">
        <p14:creationId xmlns:p14="http://schemas.microsoft.com/office/powerpoint/2010/main" val="339697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8" name="Obdĺžnik 7"/>
          <p:cNvSpPr/>
          <p:nvPr/>
        </p:nvSpPr>
        <p:spPr>
          <a:xfrm>
            <a:off x="529389" y="1412776"/>
            <a:ext cx="8219075" cy="4290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sk-SK" altLang="sk-SK" sz="2400" b="1" dirty="0" smtClean="0">
                <a:latin typeface="Century Gothic" panose="020B0502020202020204" pitchFamily="34" charset="0"/>
              </a:rPr>
              <a:t>Podmienky poskytnutia príspevku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buSzPct val="100000"/>
            </a:pPr>
            <a:endParaRPr lang="sk-SK" altLang="sk-SK" sz="1000" b="1" dirty="0" smtClean="0">
              <a:latin typeface="Century Gothic" panose="020B0502020202020204" pitchFamily="34" charset="0"/>
            </a:endParaRP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+mj-lt"/>
              <a:buAutoNum type="romanUcPeriod"/>
            </a:pP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výdavkov realizácie projektu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miesta realizácie projektu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Kritériá pre výber projektov</a:t>
            </a: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Spôsob financovania</a:t>
            </a: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Podmienky poskytnutia príspevku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vyplývajúce z </a:t>
            </a: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osobitných predpisoch</a:t>
            </a: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Ďalšie podmienky poskytnutia príspevku</a:t>
            </a:r>
          </a:p>
        </p:txBody>
      </p:sp>
      <p:pic>
        <p:nvPicPr>
          <p:cNvPr id="6" name="Picture 1" descr="symbolOPKZPppt.jpg"/>
          <p:cNvPicPr>
            <a:picLocks noChangeAspect="1"/>
          </p:cNvPicPr>
          <p:nvPr/>
        </p:nvPicPr>
        <p:blipFill>
          <a:blip r:embed="rId4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4884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algn="l">
              <a:spcBef>
                <a:spcPts val="600"/>
              </a:spcBef>
            </a:pPr>
            <a:endParaRPr lang="sk-SK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60000" indent="-355600" algn="l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Právna forma</a:t>
            </a:r>
          </a:p>
          <a:p>
            <a:pPr marL="7200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ž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iadateľ - FO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alebo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PO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podľa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§ 2 ods. 2, písm. a) a b) zákona č. 513/1991 Zb.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Obchodný zákonník, </a:t>
            </a:r>
          </a:p>
          <a:p>
            <a:pPr marL="720000" indent="-342900" algn="just">
              <a:spcBef>
                <a:spcPts val="24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podnikajúca v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Priemyselných odvetviach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 a v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Službách nadväzujúcich na tieto odvetvia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, </a:t>
            </a:r>
          </a:p>
          <a:p>
            <a:pPr marL="720000" indent="-342900" algn="just">
              <a:spcBef>
                <a:spcPts val="24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 oprávneným predmetom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podnikania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ustanoveným v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príslušnom registri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najmenej 36 kalendárnych mesiacov ku dňu predloženia ŽoNFP</a:t>
            </a:r>
            <a:endParaRPr lang="sk-SK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60000" lvl="0" algn="just">
              <a:spcBef>
                <a:spcPts val="600"/>
              </a:spcBef>
            </a:pPr>
            <a:endParaRPr lang="sk-SK" sz="1600" b="1" u="sng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60000" indent="-342900" algn="just">
              <a:spcBef>
                <a:spcPts val="0"/>
              </a:spcBef>
              <a:buFont typeface="+mj-lt"/>
              <a:buAutoNum type="arabicPeriod" startAt="2"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 nebyť dlžníkom na daniach, vedeným miestne príslušným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daňovým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úradom</a:t>
            </a:r>
          </a:p>
          <a:p>
            <a:pPr marL="720000" indent="-342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žiadateľ nesmie byť dlžníkom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na daniach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v sume vyššej ako 40 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EUR</a:t>
            </a:r>
            <a:endParaRPr lang="sk-SK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55600" lvl="0" algn="just"/>
            <a:endParaRPr lang="sk-SK" sz="18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algn="l">
              <a:spcBef>
                <a:spcPts val="600"/>
              </a:spcBef>
            </a:pPr>
            <a:endParaRPr lang="sk-SK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60000" indent="-342900" algn="just">
              <a:spcBef>
                <a:spcPts val="0"/>
              </a:spcBef>
              <a:buFont typeface="+mj-lt"/>
              <a:buAutoNum type="arabicPeriod" startAt="3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 nebyť dlžníkom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poistného na zdravotnom poistení</a:t>
            </a:r>
          </a:p>
          <a:p>
            <a:pPr marL="7200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žiadateľ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nesmie byť dlžníkom poistného na zdravotnom poistení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v žiadnej zdravotnej poisťovni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v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sume vyššej ako 100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EUR</a:t>
            </a:r>
            <a:endParaRPr lang="sk-SK" sz="1600" b="1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803275" indent="-4413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6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360000" indent="-342900" algn="just">
              <a:spcBef>
                <a:spcPts val="0"/>
              </a:spcBef>
              <a:buFont typeface="+mj-lt"/>
              <a:buAutoNum type="arabicPeriod" startAt="4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 nebyť dlžníkom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na sociálnom poistení </a:t>
            </a:r>
          </a:p>
          <a:p>
            <a:pPr marL="7200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žiadateľ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nesmie byť dlžníkom na sociálnom poistení v sume vyššej ako 40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EUR </a:t>
            </a:r>
            <a:endParaRPr lang="sk-SK" sz="1600" b="1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803275" indent="-4413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360000" indent="-342900" algn="just">
              <a:buFont typeface="+mj-lt"/>
              <a:buAutoNum type="arabicPeriod" startAt="5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že voči žiadateľovi nie je vedené konkurzné konanie, reštrukturalizačné konanie, nie  je v konkurze alebo v reštrukturalizácii</a:t>
            </a:r>
          </a:p>
          <a:p>
            <a:pPr marL="803275" indent="-441325" algn="just">
              <a:buFont typeface="Wingdings" panose="05000000000000000000" pitchFamily="2" charset="2"/>
              <a:buChar char="ü"/>
            </a:pPr>
            <a:endParaRPr lang="sk-SK" sz="16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361950" algn="just"/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29389" y="1268760"/>
            <a:ext cx="8253663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sk-SK" altLang="sk-SK" sz="8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algn="just">
              <a:spcBef>
                <a:spcPts val="600"/>
              </a:spcBef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360000" indent="-342000" algn="just">
              <a:spcBef>
                <a:spcPts val="600"/>
              </a:spcBef>
              <a:buFont typeface="+mj-lt"/>
              <a:buAutoNum type="arabicPeriod" startAt="6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 zákazu vedenia výkonu rozhodnutia voči žiadateľovi </a:t>
            </a:r>
            <a:r>
              <a:rPr lang="sk-SK" sz="1800" dirty="0" smtClean="0">
                <a:solidFill>
                  <a:schemeClr val="tx1"/>
                </a:solidFill>
                <a:latin typeface="Century Gothic" pitchFamily="34" charset="0"/>
              </a:rPr>
              <a:t>	</a:t>
            </a:r>
          </a:p>
          <a:p>
            <a:pPr marL="360000" indent="-342000" algn="just">
              <a:spcBef>
                <a:spcPts val="0"/>
              </a:spcBef>
              <a:buAutoNum type="arabicPeriod" startAt="7"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Podmienka, že žiadateľ nie je podnikom v ťažkostiach</a:t>
            </a:r>
          </a:p>
          <a:p>
            <a:pPr marL="7200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podmienky pre určenie – Inštrukcia k určeniu podniku v </a:t>
            </a:r>
            <a:r>
              <a:rPr lang="pl-PL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ťažkostiach</a:t>
            </a:r>
          </a:p>
          <a:p>
            <a:pPr marL="377100" algn="just">
              <a:spcBef>
                <a:spcPts val="300"/>
              </a:spcBef>
            </a:pPr>
            <a:endParaRPr lang="pl-PL" sz="16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60363" lvl="0" indent="-342900" algn="just">
              <a:spcBef>
                <a:spcPts val="300"/>
              </a:spcBef>
              <a:buFont typeface="+mj-lt"/>
              <a:buAutoNum type="arabicPeriod" startAt="8"/>
            </a:pPr>
            <a:r>
              <a:rPr lang="sk-SK" sz="1800" b="1" dirty="0" smtClean="0">
                <a:solidFill>
                  <a:srgbClr val="C0504D"/>
                </a:solidFill>
                <a:latin typeface="Century Gothic" pitchFamily="34" charset="0"/>
              </a:rPr>
              <a:t>Podmienka</a:t>
            </a:r>
            <a:r>
              <a:rPr lang="sk-SK" sz="1800" b="1" dirty="0">
                <a:solidFill>
                  <a:srgbClr val="C0504D"/>
                </a:solidFill>
                <a:latin typeface="Century Gothic" pitchFamily="34" charset="0"/>
              </a:rPr>
              <a:t>, že voči žiadateľovi sa nenárokuje vrátenie pomoci na základe rozhodnutia EK, ktorým bola pomoc označená za neoprávnenú a </a:t>
            </a:r>
            <a:r>
              <a:rPr lang="sk-SK" sz="1800" b="1">
                <a:solidFill>
                  <a:srgbClr val="C0504D"/>
                </a:solidFill>
                <a:latin typeface="Century Gothic" pitchFamily="34" charset="0"/>
              </a:rPr>
              <a:t>nezlučiteľnú </a:t>
            </a:r>
            <a:r>
              <a:rPr lang="sk-SK" sz="1800" b="1" smtClean="0">
                <a:solidFill>
                  <a:srgbClr val="C0504D"/>
                </a:solidFill>
                <a:latin typeface="Century Gothic" pitchFamily="34" charset="0"/>
              </a:rPr>
              <a:t>s vnútorným </a:t>
            </a:r>
            <a:r>
              <a:rPr lang="sk-SK" sz="1800" b="1" dirty="0">
                <a:solidFill>
                  <a:srgbClr val="C0504D"/>
                </a:solidFill>
                <a:latin typeface="Century Gothic" pitchFamily="34" charset="0"/>
              </a:rPr>
              <a:t>trhom</a:t>
            </a:r>
          </a:p>
          <a:p>
            <a:pPr marL="357188" indent="-357188" algn="just">
              <a:spcBef>
                <a:spcPts val="60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60000" indent="-342000" algn="just">
              <a:spcBef>
                <a:spcPts val="0"/>
              </a:spcBef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9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.	Podmienka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finančnej spôsobilosti spolufinancovania projektu</a:t>
            </a:r>
          </a:p>
          <a:p>
            <a:pPr marL="720000" indent="-342900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pl-PL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žiadateľ má zabezpečené finančné zdroje minimálne vo výške rozdielu COV a </a:t>
            </a:r>
            <a:r>
              <a:rPr lang="pl-PL" sz="16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žiadaného </a:t>
            </a:r>
            <a:r>
              <a:rPr lang="pl-PL" sz="160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NFP</a:t>
            </a:r>
            <a:endParaRPr lang="pl-PL" sz="16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96000" indent="-357188" algn="just">
              <a:spcBef>
                <a:spcPts val="600"/>
              </a:spcBef>
              <a:defRPr/>
            </a:pPr>
            <a:endParaRPr lang="pl-PL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indent="-458788" algn="just">
              <a:spcBef>
                <a:spcPts val="432"/>
              </a:spcBef>
              <a:defRPr/>
            </a:pPr>
            <a:endParaRPr lang="pl-PL" sz="18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457200" indent="-457200" algn="just">
              <a:spcBef>
                <a:spcPts val="432"/>
              </a:spcBef>
              <a:buAutoNum type="arabicPeriod" startAt="7"/>
            </a:pP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8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49685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  <a:endParaRPr lang="sk-SK" sz="22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indent="-458788" algn="just">
              <a:spcBef>
                <a:spcPts val="600"/>
              </a:spcBef>
              <a:defRPr/>
            </a:pPr>
            <a:endParaRPr lang="pl-PL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468000" indent="-468000" algn="just">
              <a:spcBef>
                <a:spcPts val="0"/>
              </a:spcBef>
              <a:buFont typeface="+mj-lt"/>
              <a:buAutoNum type="arabicPeriod" startAt="10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že žiadateľ, ani jeho štatutárny orgán, ani žiadny člen štatutárneho orgánu, ani prokurista/i, ani osoba splnomocnená zastupovať žiadateľa v konaní o ŽoNFP, neboli právoplatne odsúdení za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TČ korupcie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za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TČ poškodzovania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finančných záujmov EÚ, za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TČ legalizácie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príjmu z trestnej činnosti, za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TČ založenia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zosnovania a podporovania zločineckej skupiny, alebo za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TČ machinácie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pri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VO 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verejnej dražbe </a:t>
            </a:r>
          </a:p>
          <a:p>
            <a:pPr marL="468000" indent="-468000" algn="just">
              <a:spcBef>
                <a:spcPts val="600"/>
              </a:spcBef>
            </a:pPr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468000" indent="-468000" algn="just">
              <a:spcBef>
                <a:spcPts val="0"/>
              </a:spcBef>
              <a:defRPr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11. 	Podmienka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že žiadateľ, ktorým je PO, nemá právoplatne uložený trest zákazu prijímať dotácie alebo subvencie, trest zákazu prijímať pomoc a podporu poskytovanú z fondov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EÚ alebo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trest zákazu účasti vo </a:t>
            </a:r>
            <a:r>
              <a:rPr lang="sk-SK" sz="1800" b="1" dirty="0" err="1" smtClean="0">
                <a:solidFill>
                  <a:schemeClr val="accent2"/>
                </a:solidFill>
                <a:latin typeface="Century Gothic" pitchFamily="34" charset="0"/>
              </a:rPr>
              <a:t>VO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 podľa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osobitného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predpisu</a:t>
            </a:r>
          </a:p>
          <a:p>
            <a:pPr marL="534988" indent="-534988" algn="just">
              <a:defRPr/>
            </a:pPr>
            <a:endParaRPr lang="pl-PL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536575" indent="-536575" algn="just" defTabSz="536575">
              <a:buFont typeface="+mj-lt"/>
              <a:buAutoNum type="arabicPeriod" startAt="9"/>
              <a:defRPr/>
            </a:pP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900113" indent="-458788" algn="just">
              <a:defRPr/>
            </a:pPr>
            <a:endParaRPr lang="pl-PL" sz="18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457200" indent="-457200" algn="just">
              <a:buAutoNum type="arabicPeriod" startAt="7"/>
            </a:pP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60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4884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400050" algn="l">
              <a:spcBef>
                <a:spcPts val="0"/>
              </a:spcBef>
              <a:buFont typeface="+mj-lt"/>
              <a:buAutoNum type="romanUcPeriod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360000" indent="-34200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</a:t>
            </a: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žiadateľa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68000" indent="-468000" algn="just">
              <a:spcBef>
                <a:spcPts val="0"/>
              </a:spcBef>
              <a:buFont typeface="+mj-lt"/>
              <a:buAutoNum type="arabicPeriod" startAt="12"/>
              <a:defRPr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 Podmienka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že podnik žiadateľa je aktívny</a:t>
            </a:r>
          </a:p>
          <a:p>
            <a:pPr marL="900000" indent="-360363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endParaRPr lang="sk-SK" sz="100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900000" indent="-360363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sk-SK" sz="160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kumulatívne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splnenie 2 </a:t>
            </a:r>
            <a:r>
              <a:rPr lang="sk-SK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subpodmienok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:</a:t>
            </a:r>
            <a:endParaRPr lang="sk-SK" sz="16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34988" lvl="0" algn="just"/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A. 	Podnik </a:t>
            </a:r>
            <a:r>
              <a:rPr lang="sk-SK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žiadateľa aktívne pôsobí na trhu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: </a:t>
            </a:r>
          </a:p>
          <a:p>
            <a:pPr marL="900113" lvl="0" indent="-365125" algn="just"/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	Ukazovateľ: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Pomer tržieb k celkovým aktívam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= podiel tržieb (súčet tržieb z predaja tovaru, vlastných výrobkov a služieb) a hodnoty celkového majetku (suma všetkých aktív) podniku = </a:t>
            </a:r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min. </a:t>
            </a:r>
            <a:r>
              <a:rPr lang="sk-SK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0,20 </a:t>
            </a:r>
            <a:endParaRPr lang="sk-SK" sz="16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877888" lvl="0" indent="-342900" algn="just">
              <a:buFont typeface="+mj-lt"/>
              <a:buAutoNum type="alphaUcPeriod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34988" lvl="0" algn="just"/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B.	Majetkové </a:t>
            </a:r>
            <a:r>
              <a:rPr lang="sk-SK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zložky podniku žiadateľa sú primerané k veľkosti projektu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: </a:t>
            </a:r>
          </a:p>
          <a:p>
            <a:pPr marL="901700" lvl="0" indent="-366713" algn="just"/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	Ukazovateľ: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Pomer celkových aktív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 výške COV žiadateľa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=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podiel hodnoty celkového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majetku podniku (suma všetkých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	aktív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) a výšky COV žiadateľa = </a:t>
            </a:r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min. </a:t>
            </a:r>
            <a:r>
              <a:rPr lang="sk-SK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0,60</a:t>
            </a:r>
          </a:p>
          <a:p>
            <a:pPr marL="534988" lvl="0" algn="just"/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	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7800" lvl="0" algn="just"/>
            <a:r>
              <a:rPr lang="sk-SK" sz="1600" dirty="0" smtClean="0"/>
              <a:t>	</a:t>
            </a: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  <a:spcAft>
                <a:spcPts val="300"/>
              </a:spcAft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13.	Podmienka oprávnenosti aktivít projektu</a:t>
            </a:r>
          </a:p>
          <a:p>
            <a:pPr marL="901700" indent="-360363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oprávnený typ aktivity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</a:p>
          <a:p>
            <a:pPr marL="541337" algn="just">
              <a:spcBef>
                <a:spcPts val="30"/>
              </a:spcBef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B.     Implementácia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opatrení z energetických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auditov</a:t>
            </a:r>
          </a:p>
          <a:p>
            <a:pPr marL="273050" lvl="0" algn="just">
              <a:spcBef>
                <a:spcPts val="0"/>
              </a:spcBef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0363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7 oprávnených typov opatrení vyplývajúcich z EA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indent="-361950" algn="just">
              <a:lnSpc>
                <a:spcPts val="192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rekonštrukcia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modernizácia stavebných objektov v oblasti priemyslu a služieb na to nadväzujúcich za účelom zníženia ich energetickej náročnosti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66813" indent="-277813" algn="just" defTabSz="628650">
              <a:lnSpc>
                <a:spcPts val="192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zníženie spotreby energie pri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prevádzke stavebných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objektov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realizáciou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jednotlivého alebo optimálnej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kombinácie nasledovných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podopatrení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431925" lvl="0" indent="-276225" algn="just">
              <a:lnSpc>
                <a:spcPts val="1920"/>
              </a:lnSpc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zlepšovanie tepelno-technických vlastností stavebných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konštrukcií,</a:t>
            </a:r>
          </a:p>
          <a:p>
            <a:pPr marL="1430338" lvl="0" algn="just">
              <a:lnSpc>
                <a:spcPts val="1920"/>
              </a:lnSpc>
              <a:spcBef>
                <a:spcPts val="0"/>
              </a:spcBef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aplikácia </a:t>
            </a:r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SŠP </a:t>
            </a:r>
            <a:r>
              <a:rPr lang="sk-SK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OEE</a:t>
            </a:r>
          </a:p>
          <a:p>
            <a:pPr marL="1431925" lvl="0" indent="-276225" algn="just">
              <a:lnSpc>
                <a:spcPts val="1920"/>
              </a:lnSpc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rekonštrukcia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 modernizácia vykurovacích/klimatizačných systémov, systémov prípravy teplej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vody</a:t>
            </a:r>
          </a:p>
          <a:p>
            <a:pPr marL="1430338" algn="just">
              <a:lnSpc>
                <a:spcPts val="1920"/>
              </a:lnSpc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aplikácia </a:t>
            </a:r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SŠP </a:t>
            </a:r>
            <a:r>
              <a:rPr lang="sk-SK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OEE, OZE, VUKVET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 závislosti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od typu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projektu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431925" lvl="0" indent="-276225" algn="just">
              <a:lnSpc>
                <a:spcPts val="1920"/>
              </a:lnSpc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6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5090</TotalTime>
  <Words>484</Words>
  <Application>Microsoft Office PowerPoint</Application>
  <PresentationFormat>Prezentácia na obrazovke (4:3)</PresentationFormat>
  <Paragraphs>386</Paragraphs>
  <Slides>26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Gothic</vt:lpstr>
      <vt:lpstr>Courier New</vt:lpstr>
      <vt:lpstr>Wingdings</vt:lpstr>
      <vt:lpstr>Motív Office</vt:lpstr>
      <vt:lpstr> operačný program  kvalita životného prostredia   Výzva na predkladanie žiadostí o poskytnutie nenávratného finančného príspevku  OPKZP-PO4-SC421-2018-46   18-02-2019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Marya</dc:creator>
  <cp:lastModifiedBy>Murinova Zuzana</cp:lastModifiedBy>
  <cp:revision>284</cp:revision>
  <cp:lastPrinted>2014-10-23T07:24:07Z</cp:lastPrinted>
  <dcterms:created xsi:type="dcterms:W3CDTF">2014-09-16T10:23:01Z</dcterms:created>
  <dcterms:modified xsi:type="dcterms:W3CDTF">2019-02-20T09:39:18Z</dcterms:modified>
</cp:coreProperties>
</file>