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25"/>
  </p:notesMasterIdLst>
  <p:sldIdLst>
    <p:sldId id="260" r:id="rId2"/>
    <p:sldId id="387" r:id="rId3"/>
    <p:sldId id="273" r:id="rId4"/>
    <p:sldId id="274" r:id="rId5"/>
    <p:sldId id="290" r:id="rId6"/>
    <p:sldId id="291" r:id="rId7"/>
    <p:sldId id="352" r:id="rId8"/>
    <p:sldId id="358" r:id="rId9"/>
    <p:sldId id="381" r:id="rId10"/>
    <p:sldId id="380" r:id="rId11"/>
    <p:sldId id="360" r:id="rId12"/>
    <p:sldId id="388" r:id="rId13"/>
    <p:sldId id="389" r:id="rId14"/>
    <p:sldId id="390" r:id="rId15"/>
    <p:sldId id="391" r:id="rId16"/>
    <p:sldId id="392" r:id="rId17"/>
    <p:sldId id="393" r:id="rId18"/>
    <p:sldId id="395" r:id="rId19"/>
    <p:sldId id="396" r:id="rId20"/>
    <p:sldId id="397" r:id="rId21"/>
    <p:sldId id="398" r:id="rId22"/>
    <p:sldId id="399" r:id="rId23"/>
    <p:sldId id="400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8CCA"/>
    <a:srgbClr val="0000FF"/>
    <a:srgbClr val="55B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vetlý štýl 1 - zvýrazneni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9" autoAdjust="0"/>
    <p:restoredTop sz="94660"/>
  </p:normalViewPr>
  <p:slideViewPr>
    <p:cSldViewPr>
      <p:cViewPr>
        <p:scale>
          <a:sx n="120" d="100"/>
          <a:sy n="120" d="100"/>
        </p:scale>
        <p:origin x="-105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2D4DF-D955-487E-803B-9C6F16E66C9F}" type="datetimeFigureOut">
              <a:rPr lang="en-AU" smtClean="0"/>
              <a:t>12/03/2019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27466-8B08-402D-8D6D-AEF18170BC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405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Upravila </a:t>
            </a:r>
            <a:r>
              <a:rPr lang="sk-SK" dirty="0" err="1" smtClean="0"/>
              <a:t>somkontakt</a:t>
            </a:r>
            <a:r>
              <a:rPr lang="sk-SK" dirty="0" smtClean="0"/>
              <a:t> na SIEA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D3DA0-11EA-4FAB-A91F-076921D68A0E}" type="slidenum">
              <a:rPr lang="sk-SK" smtClean="0"/>
              <a:pPr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9955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12. 3. 2019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93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12. 3. 2019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160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12. 3. 2019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972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12. 3. 2019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7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12. 3. 2019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813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12. 3. 2019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911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12. 3. 2019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1362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12. 3. 2019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331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12. 3. 2019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912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12. 3. 2019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828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F745E-5CF1-44A9-BA9D-F38B0069A5FF}" type="datetimeFigureOut">
              <a:rPr lang="sk-SK" smtClean="0"/>
              <a:pPr/>
              <a:t>12. 3. 2019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473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F745E-5CF1-44A9-BA9D-F38B0069A5FF}" type="datetimeFigureOut">
              <a:rPr lang="sk-SK" smtClean="0"/>
              <a:pPr/>
              <a:t>12. 3. 2019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DB469-5749-46F5-8CAE-D6A3AC4BBA80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154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iea.sk/" TargetMode="External"/><Relationship Id="rId5" Type="http://schemas.openxmlformats.org/officeDocument/2006/relationships/hyperlink" Target="http://www.op-kzp.sk/" TargetMode="Externa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5" name="Picture 14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256" y="878964"/>
            <a:ext cx="5087472" cy="5299992"/>
          </a:xfrm>
          <a:prstGeom prst="rect">
            <a:avLst/>
          </a:prstGeom>
        </p:spPr>
      </p:pic>
      <p:sp>
        <p:nvSpPr>
          <p:cNvPr id="16" name="Nadpis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50405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operačný program </a:t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kvalita životného prostredia</a:t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sk-SK" sz="12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sk-SK" sz="2400" b="1" cap="all" dirty="0" smtClean="0">
                <a:ln w="0"/>
                <a:cs typeface="Arial"/>
              </a:rPr>
              <a:t>Výzva na predkladanie žiadostí o poskytnutie nenávratného finančného </a:t>
            </a:r>
            <a:r>
              <a:rPr lang="sk-SK" sz="2400" b="1" cap="all" dirty="0">
                <a:ln w="0"/>
                <a:cs typeface="Arial"/>
              </a:rPr>
              <a:t>príspevku </a:t>
            </a:r>
            <a:r>
              <a:rPr lang="sk-SK" altLang="sk-SK" sz="2400" b="1" cap="all" dirty="0">
                <a:ln w="0"/>
                <a:cs typeface="Arial"/>
              </a:rPr>
              <a:t/>
            </a:r>
            <a:br>
              <a:rPr lang="sk-SK" altLang="sk-SK" sz="2400" b="1" cap="all" dirty="0">
                <a:ln w="0"/>
                <a:cs typeface="Arial"/>
              </a:rPr>
            </a:br>
            <a:r>
              <a:rPr lang="sk-SK" altLang="sk-SK" sz="2400" b="1" cap="all" dirty="0" smtClean="0">
                <a:ln w="0"/>
                <a:cs typeface="Arial"/>
              </a:rPr>
              <a:t>OPKZP-PO4-SC431-2018-48</a:t>
            </a:r>
            <a:r>
              <a:rPr lang="sk-SK" altLang="sk-SK" sz="4000" cap="all" dirty="0">
                <a:ln w="0"/>
                <a:cs typeface="Arial"/>
              </a:rPr>
              <a:t/>
            </a:r>
            <a:br>
              <a:rPr lang="sk-SK" altLang="sk-SK" sz="4000" cap="all" dirty="0">
                <a:ln w="0"/>
                <a:cs typeface="Arial"/>
              </a:rPr>
            </a:br>
            <a: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sk-SK" altLang="sk-SK" sz="1400" b="1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sk-SK" alt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06</a:t>
            </a:r>
            <a:r>
              <a:rPr lang="sk-SK" sz="3600" cap="all" dirty="0" smtClean="0">
                <a:ln w="0"/>
                <a:solidFill>
                  <a:srgbClr val="55B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-03-2019</a:t>
            </a:r>
            <a:r>
              <a:rPr lang="sk-SK" sz="4000" cap="all" dirty="0" smtClean="0">
                <a:ln w="0"/>
                <a:cs typeface="Arial"/>
              </a:rPr>
              <a:t/>
            </a:r>
            <a:br>
              <a:rPr lang="sk-SK" sz="4000" cap="all" dirty="0" smtClean="0">
                <a:ln w="0"/>
                <a:cs typeface="Arial"/>
              </a:rPr>
            </a:br>
            <a:endParaRPr lang="sk-SK" sz="4000" dirty="0"/>
          </a:p>
        </p:txBody>
      </p:sp>
      <p:grpSp>
        <p:nvGrpSpPr>
          <p:cNvPr id="9" name="Skupina 8"/>
          <p:cNvGrpSpPr/>
          <p:nvPr/>
        </p:nvGrpSpPr>
        <p:grpSpPr>
          <a:xfrm>
            <a:off x="755576" y="188640"/>
            <a:ext cx="7505700" cy="897889"/>
            <a:chOff x="0" y="0"/>
            <a:chExt cx="7506031" cy="898497"/>
          </a:xfrm>
        </p:grpSpPr>
        <p:pic>
          <p:nvPicPr>
            <p:cNvPr id="10" name="Obrázok 9" descr="C:\Users\rakovska\AppData\Local\Microsoft\Windows\Temporary Internet Files\Content.Word\Nový obrázok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3367"/>
              <a:ext cx="5550010" cy="7394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Obrázok 10" descr="C:\Users\rakovska\AppData\Local\Microsoft\Windows\Temporary Internet Files\Content.Word\Nový obrázok.bmp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306" y="0"/>
              <a:ext cx="1677725" cy="898497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48189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361868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0850" indent="-450850" algn="just" defTabSz="627063">
              <a:spcBef>
                <a:spcPts val="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 oprávnenosti aktivít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projektu</a:t>
            </a:r>
          </a:p>
          <a:p>
            <a:pPr>
              <a:spcBef>
                <a:spcPts val="0"/>
              </a:spcBef>
            </a:pPr>
            <a:endParaRPr lang="sk-SK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Podmienky oprávnenosti projektov</a:t>
            </a:r>
          </a:p>
          <a:p>
            <a:pPr>
              <a:spcBef>
                <a:spcPts val="0"/>
              </a:spcBef>
            </a:pPr>
            <a:endParaRPr lang="sk-SK" sz="9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811213" indent="-360363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neoprávnené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sú projekty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odpojenia od účinných CZT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alebo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ak sa inštaláciou zariadení OZE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zvýšia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emisie znečisťujúcich látok do ovzdušia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 porovnaní so súčasným stavom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 predmetnej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lokalite,</a:t>
            </a:r>
          </a:p>
          <a:p>
            <a:pPr marL="811213" indent="-360363" algn="just"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verejná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budova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je vo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vlastníctve alebo 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správe oprávneného žiadateľa,</a:t>
            </a:r>
          </a:p>
          <a:p>
            <a:pPr marL="811213" indent="-3603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verejné budovy bude preukázateľne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dlhodobo využívať verejný sektor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 realizáciou projektu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nedôjde k zmene charakteru využitia budovy,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podpora budov s vybudovaním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bezbariérovým prístupom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alebo pre ktoré sa bezbariérový prístup plánuje v rámci projektu (súlad so stavebným zákonom a vyhláškou MŽP SR č.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532/2002 Z. z.).</a:t>
            </a:r>
          </a:p>
          <a:p>
            <a:pPr marL="811213" indent="-360363" algn="just"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0850" indent="-450850" algn="just" defTabSz="627063">
              <a:spcBef>
                <a:spcPts val="0"/>
              </a:spcBef>
              <a:spcAft>
                <a:spcPts val="300"/>
              </a:spcAft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10.	Podmienka, že žiadateľ neukončil fyzickú realizáciu všetkých oprávnených aktivít projektu pred predložením ŽoNFP</a:t>
            </a:r>
          </a:p>
          <a:p>
            <a:pPr marL="811213" indent="-360363" algn="just"/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7687" algn="just"/>
            <a:r>
              <a:rPr lang="sk-SK" sz="1800" dirty="0" smtClean="0"/>
              <a:t>	</a:t>
            </a:r>
          </a:p>
          <a:p>
            <a:pPr algn="just" defTabSz="627063">
              <a:spcBef>
                <a:spcPts val="0"/>
              </a:spcBef>
              <a:spcAft>
                <a:spcPts val="300"/>
              </a:spcAft>
            </a:pP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8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36186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50850" indent="-450850" algn="l">
              <a:spcBef>
                <a:spcPts val="0"/>
              </a:spcBef>
              <a:buFont typeface="+mj-lt"/>
              <a:buAutoNum type="romanUcPeriod" startAt="3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výdavkov realizácie projektu</a:t>
            </a:r>
          </a:p>
          <a:p>
            <a:pPr marL="539750" lvl="0" algn="just" defTabSz="1071563">
              <a:spcBef>
                <a:spcPts val="0"/>
              </a:spcBef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450850" indent="-450850" algn="just" defTabSz="627063">
              <a:buFont typeface="+mj-lt"/>
              <a:buAutoNum type="arabicPeriod" startAt="11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Podmienka, že výdavky projektu sú oprávnené</a:t>
            </a:r>
          </a:p>
          <a:p>
            <a:pPr marL="811213" indent="-354013" algn="just" defTabSz="811213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54013" algn="just" defTabSz="811213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súlad s podmienkami oprávnenosti v zmysle:</a:t>
            </a:r>
          </a:p>
          <a:p>
            <a:pPr marL="1262063" indent="-444500" algn="just">
              <a:buFont typeface="Wingdings" panose="05000000000000000000" pitchFamily="2" charset="2"/>
              <a:buChar char="Ø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Príručky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k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OV pre DOP OP KŽP</a:t>
            </a:r>
          </a:p>
          <a:p>
            <a:pPr marL="1262063" indent="-444500" algn="just">
              <a:buFont typeface="Wingdings" panose="05000000000000000000" pitchFamily="2" charset="2"/>
              <a:buChar char="Ø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Prílohou 4 -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Osobitné podmienky oprávnenosti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výdavkov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5401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ýdavky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na inštaláciu zariadení na využívanie OZE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 oprávnené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len ako súčasť komplexného projektu na zlepšenie energetickej hospodárnosti verejných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budov</a:t>
            </a:r>
          </a:p>
          <a:p>
            <a:pPr marL="811213" indent="-354013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eoprávnené nesúvisiace so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znížením energetickej náročnosti verejných budov (napr. nadstavba, prístavba budovy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marL="811213" indent="-35401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výška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OV projektu závislá od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plánovaných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úspor energie na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vykurovanie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: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8875" indent="-357188" algn="just">
              <a:buFont typeface="Arial" panose="020B0604020202020204" pitchFamily="34" charset="0"/>
              <a:buChar char="•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COV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= 100 %,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ak </a:t>
            </a:r>
            <a:r>
              <a:rPr lang="sk-SK" sz="1600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PÚnV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&gt;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50 %,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8875" indent="-357188" algn="just">
              <a:buFont typeface="Arial" panose="020B0604020202020204" pitchFamily="34" charset="0"/>
              <a:buChar char="•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COV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=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9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5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%, ak </a:t>
            </a: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PÚnV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&gt;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40 %,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&lt;=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50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%,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8875" indent="-357188" algn="just">
              <a:buFont typeface="Arial" panose="020B0604020202020204" pitchFamily="34" charset="0"/>
              <a:buChar char="•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COV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=   90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%, ak </a:t>
            </a: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PÚnV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&gt;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3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%,</a:t>
            </a:r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&lt;= </a:t>
            </a:r>
            <a:r>
              <a:rPr lang="en-US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4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%,</a:t>
            </a:r>
          </a:p>
          <a:p>
            <a:pPr marL="1158875" indent="-357188" algn="just">
              <a:buFont typeface="Arial" panose="020B0604020202020204" pitchFamily="34" charset="0"/>
              <a:buChar char="•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ak </a:t>
            </a: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</a:t>
            </a:r>
            <a:r>
              <a:rPr lang="sk-SK" sz="1600" b="1" dirty="0" err="1" smtClean="0">
                <a:solidFill>
                  <a:schemeClr val="tx1"/>
                </a:solidFill>
                <a:latin typeface="Century Gothic" panose="020B0502020202020204" pitchFamily="34" charset="0"/>
              </a:rPr>
              <a:t>ÚnV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&lt;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=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30 %, projekt </a:t>
            </a: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je ne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oprávnený</a:t>
            </a:r>
            <a:r>
              <a:rPr lang="sk-SK" sz="1600" dirty="0"/>
              <a:t>	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097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4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50850" indent="-450850" algn="l">
              <a:spcBef>
                <a:spcPts val="0"/>
              </a:spcBef>
              <a:buFont typeface="+mj-lt"/>
              <a:buAutoNum type="romanUcPeriod" startAt="4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miesta realizácie projektu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0850" indent="-450850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12.	Podmienka, že projekt je realizovaný na oprávnenom území</a:t>
            </a:r>
          </a:p>
          <a:p>
            <a:pPr algn="just" defTabSz="627063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811213" indent="-360363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Oprávneným miestom realizácie projektu je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celé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územie Slovenskej republiky okrem regiónu NUTS II Bratislavský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kraj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buFont typeface="+mj-lt"/>
              <a:buAutoNum type="romanUcPeriod" startAt="4"/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Oprávneným územím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je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územie nasledujúcich regiónov NUTS II:</a:t>
            </a:r>
          </a:p>
          <a:p>
            <a:pPr marL="1158875" indent="-363538" algn="just">
              <a:buFont typeface="Wingdings" panose="05000000000000000000" pitchFamily="2" charset="2"/>
              <a:buChar char="Ø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Západné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Slovensko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(Trnavský samosprávny kraj, Nitriansky samosprávny kraj, Trenčiansky samosprávny kraj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8875" indent="-363538" algn="just">
              <a:buFont typeface="Wingdings" panose="05000000000000000000" pitchFamily="2" charset="2"/>
              <a:buChar char="Ø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Stredné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Slovensko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(Žilinský samosprávny kraj, Banskobystrický samosprávny kraj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8875" indent="-363538" algn="just">
              <a:buFont typeface="Wingdings" panose="05000000000000000000" pitchFamily="2" charset="2"/>
              <a:buChar char="Ø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Východné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Slovensko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(Košický samosprávny kraj, Prešovský samosprávny kraj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)</a:t>
            </a: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121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5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50850" indent="-450850" algn="l">
              <a:spcBef>
                <a:spcPts val="0"/>
              </a:spcBef>
              <a:buFont typeface="+mj-lt"/>
              <a:buAutoNum type="romanUcPeriod" startAt="5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Kritériá pre výber projektov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0850" indent="-450850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13.	Podmienka splnenia kritérií pre výber projektov</a:t>
            </a: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60363" algn="just">
              <a:spcBef>
                <a:spcPts val="0"/>
              </a:spcBef>
            </a:pPr>
            <a:endParaRPr lang="sk-SK" sz="8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811213" indent="-360363" algn="just">
              <a:spcBef>
                <a:spcPts val="60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Projekt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musí spĺňať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- </a:t>
            </a:r>
            <a:r>
              <a:rPr lang="sk-SK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Kritériá pre výber projektov Operačného programu Kvalita životného </a:t>
            </a:r>
            <a:r>
              <a:rPr lang="sk-SK" sz="16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prostredia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verzia 2.1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/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Hodnotiace kritériá </a:t>
            </a:r>
          </a:p>
          <a:p>
            <a:pPr marL="901700" indent="-360363" algn="just"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kombinácia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vylučujúcich a bodovaných </a:t>
            </a:r>
            <a:r>
              <a:rPr lang="sk-SK" sz="1600">
                <a:solidFill>
                  <a:schemeClr val="tx1"/>
                </a:solidFill>
                <a:latin typeface="Century Gothic" panose="020B0502020202020204" pitchFamily="34" charset="0"/>
              </a:rPr>
              <a:t>hodnotiacich </a:t>
            </a:r>
            <a:r>
              <a:rPr lang="sk-SK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kritérií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27087" indent="-285750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13 hodnotiacich kritérií v 4 kategóriách</a:t>
            </a:r>
          </a:p>
          <a:p>
            <a:pPr marL="901700" indent="-3603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4 vylučujúce kritéria, 9 bodovaných</a:t>
            </a:r>
          </a:p>
          <a:p>
            <a:pPr marL="627063" lvl="0" indent="-354013" algn="just" defTabSz="1071563">
              <a:buFont typeface="Wingdings" pitchFamily="2" charset="2"/>
              <a:buChar char="ü"/>
              <a:tabLst>
                <a:tab pos="1071563" algn="l"/>
              </a:tabLst>
            </a:pPr>
            <a:endParaRPr lang="sk-SK" sz="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/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Výberové kritériá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  <a:p>
            <a:pPr marL="901700" indent="-35401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aplikujú sa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iba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ak z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disponibilnej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alokácie určenej na výzvu nie je možné podporiť všetky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ŽoNFP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ktoré splnili kritériá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OH 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príslušnom hodnotiacom kole</a:t>
            </a: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76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Font typeface="+mj-lt"/>
              <a:buAutoNum type="romanUcPeriod" startAt="6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50850" indent="-450850" algn="l">
              <a:spcBef>
                <a:spcPts val="0"/>
              </a:spcBef>
              <a:buFont typeface="+mj-lt"/>
              <a:buAutoNum type="romanUcPeriod" startAt="6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Spôsob financovania</a:t>
            </a:r>
          </a:p>
          <a:p>
            <a:pPr marL="450850" indent="-450850"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0850" indent="-450850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14.	Podmienka relevantného spôsobu financovania</a:t>
            </a: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65125" algn="just">
              <a:spcBef>
                <a:spcPts val="0"/>
              </a:spcBef>
            </a:pPr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6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Uplatňujú sa nasledovné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spôsoby financovania:</a:t>
            </a:r>
          </a:p>
          <a:p>
            <a:pPr marL="811213" lvl="0" indent="-3603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refundácia,</a:t>
            </a:r>
          </a:p>
          <a:p>
            <a:pPr marL="811213" lvl="0" indent="-360363" algn="just">
              <a:buFont typeface="Wingdings" panose="05000000000000000000" pitchFamily="2" charset="2"/>
              <a:buChar char="ü"/>
            </a:pPr>
            <a:r>
              <a:rPr lang="sk-SK" sz="1600" dirty="0" err="1">
                <a:solidFill>
                  <a:schemeClr val="tx1"/>
                </a:solidFill>
                <a:latin typeface="Century Gothic" panose="020B0502020202020204" pitchFamily="34" charset="0"/>
              </a:rPr>
              <a:t>predfinancovanie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,</a:t>
            </a:r>
          </a:p>
          <a:p>
            <a:pPr marL="811213" lvl="0" indent="-3603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kombinácia oboch vyššie uvedených spôsobov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financovania,</a:t>
            </a:r>
          </a:p>
          <a:p>
            <a:pPr marL="811213" lvl="0" indent="-360363" algn="just">
              <a:spcBef>
                <a:spcPts val="1200"/>
              </a:spcBef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súlade s pravidlami ustanovenými 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dokumente</a:t>
            </a:r>
          </a:p>
          <a:p>
            <a:pPr marL="811213" lvl="0" indent="-360363" algn="just"/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Systém </a:t>
            </a:r>
            <a:r>
              <a:rPr lang="sk-SK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finančného riadenia štrukturálnych fondov, Kohézneho fondu a Európskeho námorného a rybárskeho fondu na programové obdobie 2014 – </a:t>
            </a:r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2020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0"/>
              </a:spcBef>
            </a:pPr>
            <a:endParaRPr lang="sk-SK" sz="8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Forma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poskytovaného príspevku: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nenávratný finančný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príspevok.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996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36186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536575" indent="-536575" algn="just">
              <a:spcBef>
                <a:spcPts val="0"/>
              </a:spcBef>
              <a:buFont typeface="+mj-lt"/>
              <a:buAutoNum type="romanUcPeriod" startAt="7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poskytnutia príspevku vyplývajúce z osobitných predpisov</a:t>
            </a:r>
          </a:p>
          <a:p>
            <a:pPr algn="just">
              <a:spcBef>
                <a:spcPts val="0"/>
              </a:spcBef>
            </a:pP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60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15.	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Podmienky týkajúce sa štátnej pomoci a vyplývajúce zo schém štátnej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pomoci/pomoci de </a:t>
            </a:r>
            <a:r>
              <a:rPr lang="sk-SK" sz="1800" b="1" dirty="0" err="1" smtClean="0">
                <a:solidFill>
                  <a:schemeClr val="accent2"/>
                </a:solidFill>
                <a:latin typeface="Century Gothic" pitchFamily="34" charset="0"/>
              </a:rPr>
              <a:t>minimis</a:t>
            </a: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60363" algn="just">
              <a:spcBef>
                <a:spcPts val="0"/>
              </a:spcBef>
            </a:pP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verejné budovy využívané na nehospodárske činnosti/zmiešané využitie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</a:t>
            </a:r>
          </a:p>
          <a:p>
            <a:pPr marL="901700" lvl="0" indent="-3651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pri zmiešanom využití je hospodárska činnosť:</a:t>
            </a:r>
          </a:p>
          <a:p>
            <a:pPr marL="1262063" lvl="0" indent="-365125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čisto sprievodnou činnosť priamo spojená s prevádzkou infraštruktúry,</a:t>
            </a:r>
          </a:p>
          <a:p>
            <a:pPr marL="1262063" lvl="0" indent="-365125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je nevyhnutná alebo spojená s jej hlavným nehospodárskym využitím,</a:t>
            </a:r>
          </a:p>
          <a:p>
            <a:pPr marL="901700" lvl="0" indent="-3651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hospodárska činnosť neprekračuje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20 % celkovej ročnej kapacity infraštruktúry</a:t>
            </a:r>
          </a:p>
          <a:p>
            <a:pPr marL="547687" algn="just">
              <a:spcBef>
                <a:spcPts val="600"/>
              </a:spcBef>
            </a:pP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16.	Podmienka neporušenia zákazu nelegálneho zamestnávania štátneho príslušníka tretej krajiny za obdobie 5 rokov predchádzajúcich podaniu ŽoNFP</a:t>
            </a:r>
            <a:endParaRPr lang="sk-SK" sz="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60363" algn="just">
              <a:spcBef>
                <a:spcPts val="0"/>
              </a:spcBef>
            </a:pP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294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196752"/>
            <a:ext cx="8217852" cy="55446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alšie podmienky poskytnutia príspevku 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17.	Podmienka mať vysporiadané majetkovo-právne vzťahy a povolenia na realizáciu aktivít projektu</a:t>
            </a:r>
          </a:p>
          <a:p>
            <a:pPr marL="901700" indent="-360363" algn="just">
              <a:spcBef>
                <a:spcPts val="0"/>
              </a:spcBef>
            </a:pPr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1700" indent="-361950" algn="just" hangingPunct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verejná budova je vo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výlučnom vlastníctve, v podielovom spoluvlastníctve alebo v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správe žiadateľa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1950" algn="just" hangingPunct="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prípade podielového spoluvlastníctva k stavbe - kumulatívne splnené nasledujúce podmienky:</a:t>
            </a:r>
          </a:p>
          <a:p>
            <a:pPr marL="1254125" indent="-357188" algn="just" hangingPunct="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všetci spoluvlastníci dotknutej stavby musia spĺňať podmienku oprávnenej právnej formy žiadateľa </a:t>
            </a:r>
          </a:p>
          <a:p>
            <a:pPr marL="1254125" indent="-357188" algn="just" hangingPunct="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žiadateľ musí byť vlastníkom alebo správcom väčšinového podielu k stavbe</a:t>
            </a:r>
          </a:p>
          <a:p>
            <a:pPr marL="1254125" indent="-357188" algn="just" hangingPunct="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žiadateľ musí disponovať súhlasmi všetkých ostatných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podielových spoluvlastníkov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stavby</a:t>
            </a:r>
          </a:p>
          <a:p>
            <a:pPr marL="896938" indent="-357188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896938" algn="l"/>
              </a:tabLst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iné právo k stavbe, na ktorej dochádza k realizácii projektu, nie je možné považovať za splnenie podmienky </a:t>
            </a:r>
          </a:p>
          <a:p>
            <a:pPr marL="896938" indent="-357188" algn="just">
              <a:buFont typeface="Wingdings" panose="05000000000000000000" pitchFamily="2" charset="2"/>
              <a:buChar char="ü"/>
              <a:tabLst>
                <a:tab pos="896938" algn="l"/>
              </a:tabLst>
            </a:pPr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700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17852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alšie podmienky poskytnutia príspevku 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  <a:buAutoNum type="arabicPeriod" startAt="18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Oprávnenosť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z hľadiska preukázania súladu s požiadavkami v oblasti posudzovania vplyvov navrhovanej činnosti na životné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prostredie</a:t>
            </a:r>
          </a:p>
          <a:p>
            <a:pPr marL="541338" indent="-541338" algn="just" defTabSz="627063">
              <a:spcBef>
                <a:spcPts val="0"/>
              </a:spcBef>
              <a:buAutoNum type="arabicPeriod" startAt="18"/>
            </a:pPr>
            <a:endParaRPr lang="sk-SK" sz="10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901700" indent="-361950" algn="just" hangingPunct="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príspevok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nie je možné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poskytnúť na realizáciu projektu s negatívnym vplyvom na životné prostredie</a:t>
            </a:r>
          </a:p>
          <a:p>
            <a:pPr marL="541338" indent="-541338" algn="just" defTabSz="627063">
              <a:spcBef>
                <a:spcPts val="0"/>
              </a:spcBef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19. Oprávnenosť z hľadiska preukázania súladu s požiadavkami v oblasti dopadu plánov a projektov na územia sústavy NATURA 2000</a:t>
            </a: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0" indent="-365125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nemôže mať nepriaznivý vplyv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na územia európskej sústavy chránených území NATURA 2000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20.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	Oprávnenosť z hľadiska súladu s horizontálnymi princípmi</a:t>
            </a:r>
          </a:p>
          <a:p>
            <a:pPr marL="901700" indent="-360363" algn="just">
              <a:spcBef>
                <a:spcPts val="0"/>
              </a:spcBef>
            </a:pPr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987425" indent="-449263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projekt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musí byť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 súlade s horizontálnymi princípmi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Udržateľný rozvoj a Rovnosť mužov a žien a nediskriminácia</a:t>
            </a: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85838" indent="-357188" algn="just"/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235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361868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alšie podmienky poskytnutia príspevku </a:t>
            </a:r>
          </a:p>
          <a:p>
            <a:pPr marL="538163" lvl="0" algn="just">
              <a:lnSpc>
                <a:spcPts val="1920"/>
              </a:lnSpc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21.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	Maximálna a minimálna výška príspevku</a:t>
            </a: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0" indent="-365125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indent="-361950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3411538" algn="l"/>
              </a:tabLst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minimálna výška NFP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       70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000 EUR</a:t>
            </a:r>
          </a:p>
          <a:p>
            <a:pPr marL="901700" indent="-36195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maximálna výška NFP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 3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000 000 EUR</a:t>
            </a: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22.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	Časová oprávnenosť realizácie projektu</a:t>
            </a: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536575" lvl="0" algn="just">
              <a:spcBef>
                <a:spcPts val="0"/>
              </a:spcBef>
            </a:pPr>
            <a:endParaRPr lang="sk-SK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901700" lvl="1" indent="-360363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povinnosť ukončiť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realizáciu hlavných aktivít projektu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do 24 mesiacov od účinnosti Zmluvy o poskytnutí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NFP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,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pri dodržaní časovej oprávnenosti výdavkov uvedenej v Príručke k OV pre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DOP</a:t>
            </a:r>
          </a:p>
          <a:p>
            <a:pPr marL="273050" lvl="0" algn="just" defTabSz="1071563">
              <a:tabLst>
                <a:tab pos="1071563" algn="l"/>
              </a:tabLst>
            </a:pPr>
            <a:endParaRPr lang="sk-SK" sz="16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23.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	Podmienky poskytnutia príspevku z hľadiska definovania merateľných ukazovateľov projektu</a:t>
            </a:r>
          </a:p>
          <a:p>
            <a:pPr marL="901700" indent="-360363" algn="just">
              <a:spcBef>
                <a:spcPts val="0"/>
              </a:spcBef>
            </a:pPr>
            <a:endParaRPr lang="sk-SK" sz="105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87425" indent="-449263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zoznam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merateľných ukazovateľov projektu - Príloha č. 3 Výzvy</a:t>
            </a:r>
          </a:p>
          <a:p>
            <a:pPr marL="987425" indent="-449263" algn="just"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povinnosť stanovenia nenulových cieľových hodnôt relevantných MÚ</a:t>
            </a:r>
          </a:p>
          <a:p>
            <a:pPr marL="900113" lvl="0" indent="-361950" algn="just">
              <a:lnSpc>
                <a:spcPts val="1920"/>
              </a:lnSpc>
              <a:buFont typeface="+mj-lt"/>
              <a:buAutoNum type="arabicPeriod" startAt="3"/>
            </a:pP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6728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89860" cy="5472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Font typeface="+mj-lt"/>
              <a:buAutoNum type="romanUcPeriod" startAt="7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2300" indent="-622300" algn="just">
              <a:spcBef>
                <a:spcPts val="0"/>
              </a:spcBef>
              <a:buFont typeface="+mj-lt"/>
              <a:buAutoNum type="romanUcPeriod" startAt="8"/>
            </a:pPr>
            <a:r>
              <a:rPr lang="sk-SK" altLang="sk-SK" sz="2200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</a:t>
            </a: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alšie podmienky poskytnutia príspevku </a:t>
            </a:r>
          </a:p>
          <a:p>
            <a:pPr algn="just"/>
            <a:endParaRPr lang="sk-SK" sz="10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538163" lvl="0" algn="just">
              <a:lnSpc>
                <a:spcPts val="1920"/>
              </a:lnSpc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541338" indent="-541338" algn="just" defTabSz="627063">
              <a:spcBef>
                <a:spcPts val="0"/>
              </a:spcBef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24.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	Podmienka zákazu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opätovného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predloženia ŽoNFP s rovnakým predmetom projektu v prípade neukončenia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schvaľovacieho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procesu</a:t>
            </a: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0113" lvl="0" indent="-361950" algn="just">
              <a:lnSpc>
                <a:spcPts val="1920"/>
              </a:lnSpc>
              <a:spcBef>
                <a:spcPts val="0"/>
              </a:spcBef>
              <a:buFont typeface="+mj-lt"/>
              <a:buAutoNum type="arabicPeriod" startAt="3"/>
            </a:pPr>
            <a:endParaRPr lang="sk-SK" sz="1000" b="1" dirty="0">
              <a:solidFill>
                <a:schemeClr val="tx1"/>
              </a:solidFill>
              <a:latin typeface="Century Gothic" pitchFamily="34" charset="0"/>
            </a:endParaRPr>
          </a:p>
          <a:p>
            <a:pPr marL="901700" lvl="1" indent="-360363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zákaz predloženia tej istej ŽoNFP s rovnakým predmetom projektu:</a:t>
            </a:r>
          </a:p>
          <a:p>
            <a:pPr marL="1255713" lvl="1" indent="-360363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ak už bola schválená v rámci výzvy OP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KŽP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1255713" lvl="1" indent="-360363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schvaľovanie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ešte nebolo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ukončené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právoplatným rozhodnutím o </a:t>
            </a:r>
            <a:r>
              <a:rPr lang="sk-SK" sz="1600" dirty="0" smtClean="0">
                <a:solidFill>
                  <a:schemeClr val="tx1"/>
                </a:solidFill>
                <a:latin typeface="Century Gothic" pitchFamily="34" charset="0"/>
              </a:rPr>
              <a:t>ŽoNFP</a:t>
            </a: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985838" indent="-357188" algn="just">
              <a:buFont typeface="Wingdings" panose="05000000000000000000" pitchFamily="2" charset="2"/>
              <a:buChar char="ü"/>
            </a:pPr>
            <a:endParaRPr lang="sk-SK" sz="16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r>
              <a:rPr lang="sk-SK" sz="10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488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29389" y="1268760"/>
            <a:ext cx="8239763" cy="5112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altLang="sk-SK" sz="2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</a:t>
            </a:r>
            <a:r>
              <a:rPr lang="sk-SK" altLang="sk-SK" sz="2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ormálne náležitosti výzvy</a:t>
            </a:r>
          </a:p>
          <a:p>
            <a:pPr algn="just"/>
            <a:endParaRPr lang="sk-SK" altLang="sk-SK" sz="17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pt-BR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Operačný program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</a:t>
            </a:r>
            <a:r>
              <a:rPr lang="pt-BR" altLang="sk-SK" sz="1900" dirty="0" smtClean="0">
                <a:latin typeface="Century Gothic" panose="020B0502020202020204" pitchFamily="34" charset="0"/>
              </a:rPr>
              <a:t> 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Kvalita životného prostredia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Špecifický cieľ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</a:t>
            </a:r>
            <a:r>
              <a:rPr lang="pt-BR" altLang="sk-SK" sz="1900" dirty="0" smtClean="0">
                <a:latin typeface="Century Gothic" panose="020B0502020202020204" pitchFamily="34" charset="0"/>
              </a:rPr>
              <a:t> 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4.3.1 Zníženie spotreby energie pri prevádzke 	verejných budov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Fond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Európsky fond regionálneho rozvoja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233203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Poskytovateľ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Ministerstvo </a:t>
            </a:r>
            <a:r>
              <a:rPr lang="sk-SK" altLang="sk-SK" sz="19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životného 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prostredia zastúpené SIEA</a:t>
            </a:r>
          </a:p>
          <a:p>
            <a:pPr algn="just">
              <a:spcBef>
                <a:spcPts val="432"/>
              </a:spcBef>
              <a:tabLst>
                <a:tab pos="5114925" algn="l"/>
              </a:tabLst>
            </a:pPr>
            <a:endParaRPr lang="sk-SK" altLang="sk-SK" sz="19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Indikatívna výška finančných prostriedkov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</a:t>
            </a:r>
            <a:r>
              <a:rPr lang="sk-SK" altLang="sk-SK" sz="1900" dirty="0">
                <a:latin typeface="Century Gothic" panose="020B0502020202020204" pitchFamily="34" charset="0"/>
              </a:rPr>
              <a:t>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50 000 000 €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Maximálna intenzita pomoci:</a:t>
            </a:r>
          </a:p>
          <a:p>
            <a:pPr marL="180975" indent="-180975" algn="just">
              <a:lnSpc>
                <a:spcPct val="110000"/>
              </a:lnSpc>
              <a:spcBef>
                <a:spcPts val="432"/>
              </a:spcBef>
              <a:buFont typeface="Arial" panose="020B0604020202020204" pitchFamily="34" charset="0"/>
              <a:buChar char="•"/>
              <a:tabLst>
                <a:tab pos="4929188" algn="l"/>
              </a:tabLst>
            </a:pPr>
            <a:r>
              <a:rPr lang="sk-SK" altLang="sk-SK" sz="19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Organizácie štátnej správy (ŠRO, ŠPO)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100 % (NFP)</a:t>
            </a:r>
          </a:p>
          <a:p>
            <a:pPr marL="180975" indent="-180975" algn="just">
              <a:lnSpc>
                <a:spcPct val="110000"/>
              </a:lnSpc>
              <a:spcBef>
                <a:spcPts val="432"/>
              </a:spcBef>
              <a:buFont typeface="Arial" panose="020B0604020202020204" pitchFamily="34" charset="0"/>
              <a:buChar char="•"/>
              <a:tabLst>
                <a:tab pos="4929188" algn="l"/>
              </a:tabLst>
            </a:pPr>
            <a:r>
              <a:rPr lang="sk-SK" sz="19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Ostatné subjekty VS </a:t>
            </a:r>
            <a:r>
              <a:rPr 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(ŠÚF, SPF, </a:t>
            </a:r>
            <a:r>
              <a:rPr lang="sk-SK" sz="1900" b="1" smtClean="0">
                <a:solidFill>
                  <a:schemeClr val="accent2"/>
                </a:solidFill>
                <a:latin typeface="Century Gothic" panose="020B0502020202020204" pitchFamily="34" charset="0"/>
              </a:rPr>
              <a:t>VpU):</a:t>
            </a:r>
            <a:r>
              <a:rPr 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	</a:t>
            </a:r>
            <a:r>
              <a:rPr lang="sk-SK" sz="19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  </a:t>
            </a:r>
            <a:r>
              <a:rPr 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95 </a:t>
            </a:r>
            <a:r>
              <a:rPr lang="sk-SK" altLang="sk-SK" sz="1900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% (NFP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) + 5 % (VZ)</a:t>
            </a:r>
            <a:endParaRPr lang="sk-SK" sz="19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endParaRPr lang="sk-SK" altLang="sk-SK" sz="19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Typ výzvy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otvorená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		 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Dátum vyhlásenia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21. decembra 2018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Dátum uzavretia 1. hodnotiaceho kola</a:t>
            </a:r>
            <a:r>
              <a:rPr lang="sk-SK" altLang="sk-SK" sz="1900" dirty="0" smtClean="0">
                <a:latin typeface="Century Gothic" panose="020B0502020202020204" pitchFamily="34" charset="0"/>
              </a:rPr>
              <a:t>: </a:t>
            </a:r>
            <a:r>
              <a:rPr lang="sk-SK" altLang="sk-SK" sz="1900" dirty="0">
                <a:latin typeface="Century Gothic" panose="020B0502020202020204" pitchFamily="34" charset="0"/>
              </a:rPr>
              <a:t>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29. marca 2019</a:t>
            </a:r>
          </a:p>
          <a:p>
            <a:pPr algn="just">
              <a:lnSpc>
                <a:spcPct val="110000"/>
              </a:lnSpc>
              <a:spcBef>
                <a:spcPts val="432"/>
              </a:spcBef>
              <a:tabLst>
                <a:tab pos="4929188" algn="l"/>
              </a:tabLst>
            </a:pPr>
            <a:r>
              <a:rPr lang="sk-SK" altLang="sk-SK" sz="19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Dátum uzavretia </a:t>
            </a:r>
            <a:r>
              <a:rPr lang="sk-SK" altLang="sk-SK" sz="19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2. </a:t>
            </a:r>
            <a:r>
              <a:rPr lang="sk-SK" altLang="sk-SK" sz="1900" b="1" dirty="0">
                <a:solidFill>
                  <a:schemeClr val="accent2"/>
                </a:solidFill>
                <a:latin typeface="Century Gothic" panose="020B0502020202020204" pitchFamily="34" charset="0"/>
              </a:rPr>
              <a:t>hodnotiaceho kola</a:t>
            </a:r>
            <a:r>
              <a:rPr lang="sk-SK" altLang="sk-SK" sz="1900" dirty="0">
                <a:latin typeface="Century Gothic" panose="020B0502020202020204" pitchFamily="34" charset="0"/>
              </a:rPr>
              <a:t>: 	</a:t>
            </a:r>
            <a:r>
              <a:rPr lang="sk-SK" altLang="sk-SK" sz="1900" dirty="0" smtClean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28. júna 2019</a:t>
            </a:r>
            <a:endParaRPr lang="sk-SK" altLang="sk-SK" sz="1900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9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4785395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Vypracovanie a predloženie ŽoNFP</a:t>
            </a:r>
          </a:p>
          <a:p>
            <a:pPr marL="0" lvl="0" indent="0" algn="ctr" defTabSz="688975" fontAlgn="base"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8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buClr>
                <a:schemeClr val="accent1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Všeobecné zásady</a:t>
            </a:r>
          </a:p>
          <a:p>
            <a:pPr marL="627063" indent="0" algn="just" defTabSz="688975">
              <a:spcBef>
                <a:spcPts val="0"/>
              </a:spcBef>
              <a:buClr>
                <a:schemeClr val="accent1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altLang="sk-SK" sz="1000" b="1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450850" indent="-4508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latin typeface="Century Gothic" panose="020B0502020202020204" pitchFamily="34" charset="0"/>
              </a:rPr>
              <a:t>používať vždy aktuálnu dokumentáciu k dátumu vyhlásenia výzvy</a:t>
            </a:r>
          </a:p>
          <a:p>
            <a:pPr marL="450850" indent="-4508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</a:rPr>
              <a:t>vždy </a:t>
            </a:r>
            <a:r>
              <a:rPr lang="sk-SK" sz="1600" dirty="0">
                <a:latin typeface="Century Gothic" panose="020B0502020202020204" pitchFamily="34" charset="0"/>
              </a:rPr>
              <a:t>používať formuláre upravené príslušným usmernením k </a:t>
            </a:r>
            <a:r>
              <a:rPr lang="sk-SK" sz="1600" dirty="0" smtClean="0">
                <a:latin typeface="Century Gothic" panose="020B0502020202020204" pitchFamily="34" charset="0"/>
              </a:rPr>
              <a:t>výzve</a:t>
            </a:r>
          </a:p>
          <a:p>
            <a:pPr marL="450850" indent="-4508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sk-SK" sz="1600" dirty="0">
              <a:latin typeface="Century Gothic" panose="020B0502020202020204" pitchFamily="34" charset="0"/>
            </a:endParaRPr>
          </a:p>
          <a:p>
            <a:pPr marL="0" indent="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Predkladanie ŽoNFP</a:t>
            </a: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457200" indent="-45720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formulár </a:t>
            </a:r>
            <a:r>
              <a:rPr lang="sk-SK" sz="1600" b="1" dirty="0">
                <a:latin typeface="Century Gothic" panose="020B0502020202020204" pitchFamily="34" charset="0"/>
                <a:cs typeface="Arial" panose="020B0604020202020204" pitchFamily="34" charset="0"/>
              </a:rPr>
              <a:t>ŽoNFP vrátane všetkých príloh </a:t>
            </a: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ŽoNFP elektronicky </a:t>
            </a:r>
            <a:r>
              <a:rPr lang="sk-SK" sz="1600" dirty="0">
                <a:latin typeface="Century Gothic" panose="020B0502020202020204" pitchFamily="34" charset="0"/>
                <a:cs typeface="Arial" panose="020B0604020202020204" pitchFamily="34" charset="0"/>
              </a:rPr>
              <a:t>prostredníctvom </a:t>
            </a:r>
            <a:r>
              <a:rPr lang="sk-SK" sz="16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ITMS2014+ a zároveň</a:t>
            </a:r>
          </a:p>
          <a:p>
            <a:pPr marL="457200" indent="-457200" algn="just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b="1" dirty="0">
                <a:latin typeface="Century Gothic" panose="020B0502020202020204" pitchFamily="34" charset="0"/>
                <a:cs typeface="Arial" panose="020B0604020202020204" pitchFamily="34" charset="0"/>
              </a:rPr>
              <a:t>formulár ŽoNFP bez príloh v písomnej forme, a to:</a:t>
            </a:r>
          </a:p>
          <a:p>
            <a:pPr marL="901700" indent="-450850" algn="just">
              <a:lnSpc>
                <a:spcPts val="18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v elektronickej forme prostredníctvom </a:t>
            </a: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e-schránky SIEA alebo</a:t>
            </a:r>
          </a:p>
          <a:p>
            <a:pPr marL="901700" indent="-450850" algn="just">
              <a:lnSpc>
                <a:spcPts val="1800"/>
              </a:lnSpc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v listinnej forme v origináli</a:t>
            </a:r>
            <a:endParaRPr lang="sk-SK" sz="16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725488" indent="-547688" algn="just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sk-SK" sz="1600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3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 ŽoNFP 	</a:t>
            </a:r>
            <a:r>
              <a:rPr lang="sk-SK" altLang="sk-SK" sz="1800" b="1" dirty="0" smtClean="0">
                <a:latin typeface="Century Gothic" pitchFamily="34" charset="0"/>
              </a:rPr>
              <a:t>Plnomocenstvo </a:t>
            </a:r>
            <a:r>
              <a:rPr lang="sk-SK" altLang="sk-SK" sz="1800" dirty="0" smtClean="0">
                <a:latin typeface="Century Gothic" pitchFamily="34" charset="0"/>
              </a:rPr>
              <a:t>(ak relevantné)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2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 smtClean="0">
                <a:latin typeface="Century Gothic" pitchFamily="34" charset="0"/>
              </a:rPr>
              <a:t>Test podniku v ťažkostiach </a:t>
            </a:r>
            <a:r>
              <a:rPr lang="sk-SK" altLang="sk-SK" sz="1800" dirty="0">
                <a:latin typeface="Century Gothic" pitchFamily="34" charset="0"/>
              </a:rPr>
              <a:t>(záv. for.)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latin typeface="Century Gothic" pitchFamily="34" charset="0"/>
              </a:rPr>
              <a:t>		Účtovná závierka za referenčné účtovné obdobie 		</a:t>
            </a:r>
            <a:r>
              <a:rPr lang="sk-SK" altLang="sk-SK" sz="1800" dirty="0" smtClean="0">
                <a:latin typeface="Century Gothic" pitchFamily="34" charset="0"/>
              </a:rPr>
              <a:t>(</a:t>
            </a:r>
            <a:r>
              <a:rPr lang="sk-SK" altLang="sk-SK" sz="1800" dirty="0">
                <a:latin typeface="Century Gothic" pitchFamily="34" charset="0"/>
              </a:rPr>
              <a:t>ak relevantné)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č. 3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 smtClean="0">
                <a:latin typeface="Century Gothic" pitchFamily="34" charset="0"/>
              </a:rPr>
              <a:t>Udelenie </a:t>
            </a:r>
            <a:r>
              <a:rPr lang="sk-SK" altLang="sk-SK" sz="1800" b="1" dirty="0">
                <a:latin typeface="Century Gothic" pitchFamily="34" charset="0"/>
              </a:rPr>
              <a:t>súhlasu pre poskytnutie výpisu z registra trestov / Výpis z registra trestov fyzickej osoby </a:t>
            </a:r>
            <a:r>
              <a:rPr lang="sk-SK" altLang="sk-SK" sz="1800" dirty="0">
                <a:latin typeface="Century Gothic" pitchFamily="34" charset="0"/>
              </a:rPr>
              <a:t>(</a:t>
            </a:r>
            <a:r>
              <a:rPr lang="sk-SK" altLang="sk-SK" sz="1800" dirty="0" smtClean="0">
                <a:latin typeface="Century Gothic" pitchFamily="34" charset="0"/>
              </a:rPr>
              <a:t>záv. for. </a:t>
            </a:r>
            <a:r>
              <a:rPr lang="sk-SK" altLang="sk-SK" sz="1800" dirty="0">
                <a:latin typeface="Century Gothic" pitchFamily="34" charset="0"/>
              </a:rPr>
              <a:t>– Udelenie súhlasu pre poskytnutie výpisu z registra </a:t>
            </a:r>
            <a:r>
              <a:rPr lang="sk-SK" altLang="sk-SK" sz="1800" dirty="0" smtClean="0">
                <a:latin typeface="Century Gothic" pitchFamily="34" charset="0"/>
              </a:rPr>
              <a:t>trestov)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4 ŽoNFP 	</a:t>
            </a:r>
            <a:r>
              <a:rPr lang="sk-SK" altLang="sk-SK" sz="1800" b="1" dirty="0" smtClean="0">
                <a:latin typeface="Century Gothic" pitchFamily="34" charset="0"/>
              </a:rPr>
              <a:t>Doklady </a:t>
            </a:r>
            <a:r>
              <a:rPr lang="sk-SK" altLang="sk-SK" sz="1800" b="1" dirty="0">
                <a:latin typeface="Century Gothic" pitchFamily="34" charset="0"/>
              </a:rPr>
              <a:t>preukazujúce vysporiadanie majetkovo - </a:t>
            </a:r>
            <a:r>
              <a:rPr lang="sk-SK" altLang="sk-SK" sz="1800" b="1" dirty="0" smtClean="0">
                <a:latin typeface="Century Gothic" pitchFamily="34" charset="0"/>
              </a:rPr>
              <a:t>		právnych </a:t>
            </a:r>
            <a:r>
              <a:rPr lang="sk-SK" altLang="sk-SK" sz="1800" b="1" dirty="0">
                <a:latin typeface="Century Gothic" pitchFamily="34" charset="0"/>
              </a:rPr>
              <a:t>vzťahov </a:t>
            </a:r>
            <a:endParaRPr lang="sk-SK" altLang="sk-SK" sz="1800" b="1" dirty="0" smtClean="0">
              <a:latin typeface="Century Gothic" pitchFamily="34" charset="0"/>
            </a:endParaRP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5 ŽoNFP 	</a:t>
            </a:r>
            <a:r>
              <a:rPr lang="sk-SK" altLang="sk-SK" sz="1800" b="1" dirty="0">
                <a:latin typeface="Century Gothic" pitchFamily="34" charset="0"/>
              </a:rPr>
              <a:t>Povolenie na realizáciu projektu, vrátane </a:t>
            </a:r>
            <a:r>
              <a:rPr lang="sk-SK" altLang="sk-SK" sz="1800" b="1" dirty="0" smtClean="0">
                <a:latin typeface="Century Gothic" pitchFamily="34" charset="0"/>
              </a:rPr>
              <a:t>projektovej </a:t>
            </a:r>
            <a:r>
              <a:rPr lang="sk-SK" altLang="sk-SK" sz="1800" b="1" dirty="0">
                <a:latin typeface="Century Gothic" pitchFamily="34" charset="0"/>
              </a:rPr>
              <a:t>dokumentácie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Príloha č. 6 ŽoNFP 	</a:t>
            </a:r>
            <a:r>
              <a:rPr lang="sk-SK" altLang="sk-SK" sz="1800" b="1" dirty="0">
                <a:latin typeface="Century Gothic" pitchFamily="34" charset="0"/>
              </a:rPr>
              <a:t>Podporná dokumentácia k oprávnenosti </a:t>
            </a:r>
            <a:r>
              <a:rPr lang="sk-SK" altLang="sk-SK" sz="1800" b="1" dirty="0" smtClean="0">
                <a:latin typeface="Century Gothic" pitchFamily="34" charset="0"/>
              </a:rPr>
              <a:t>výdavkov </a:t>
            </a:r>
            <a:r>
              <a:rPr lang="sk-SK" altLang="sk-SK" sz="1800" dirty="0">
                <a:latin typeface="Century Gothic" pitchFamily="34" charset="0"/>
              </a:rPr>
              <a:t>(záv. for.)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endParaRPr lang="sk-SK" altLang="sk-SK" sz="1800" dirty="0">
              <a:latin typeface="Century Gothic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endParaRPr lang="sk-SK" altLang="sk-SK" sz="1800" b="1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15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278" y="-554585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530612" y="1196752"/>
            <a:ext cx="8217852" cy="5112568"/>
          </a:xfrm>
        </p:spPr>
        <p:txBody>
          <a:bodyPr>
            <a:noAutofit/>
          </a:bodyPr>
          <a:lstStyle/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300" b="1" dirty="0" smtClean="0">
              <a:latin typeface="Century Gothic" panose="020B0502020202020204" pitchFamily="34" charset="0"/>
            </a:endParaRP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r>
              <a:rPr lang="sk-SK" sz="2200" b="1" dirty="0" smtClean="0">
                <a:latin typeface="Century Gothic" panose="020B0502020202020204" pitchFamily="34" charset="0"/>
              </a:rPr>
              <a:t>Prílohy ŽoNFP</a:t>
            </a:r>
          </a:p>
          <a:p>
            <a:pPr marL="0" lvl="0" indent="0" algn="ctr" defTabSz="688975" fontAlgn="base">
              <a:spcBef>
                <a:spcPts val="0"/>
              </a:spcBef>
              <a:spcAft>
                <a:spcPct val="0"/>
              </a:spcAft>
              <a:buClr>
                <a:srgbClr val="0066FF"/>
              </a:buClr>
              <a:buNone/>
              <a:tabLst>
                <a:tab pos="1979613" algn="l"/>
                <a:tab pos="2692400" algn="l"/>
              </a:tabLst>
              <a:defRPr/>
            </a:pPr>
            <a:endParaRPr lang="sk-SK" sz="1000" b="1" dirty="0" smtClean="0">
              <a:solidFill>
                <a:schemeClr val="accent2"/>
              </a:solidFill>
              <a:latin typeface="Century Gothic" panose="020B0502020202020204" pitchFamily="34" charset="0"/>
            </a:endParaRP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7 ŽoNFP 	</a:t>
            </a:r>
            <a:r>
              <a:rPr lang="pl-PL" altLang="sk-SK" sz="1800" b="1" dirty="0" smtClean="0">
                <a:latin typeface="Century Gothic" pitchFamily="34" charset="0"/>
              </a:rPr>
              <a:t>Ukazovatele </a:t>
            </a:r>
            <a:r>
              <a:rPr lang="pl-PL" altLang="sk-SK" sz="1800" b="1" dirty="0">
                <a:latin typeface="Century Gothic" pitchFamily="34" charset="0"/>
              </a:rPr>
              <a:t>finančnej situácie </a:t>
            </a:r>
            <a:r>
              <a:rPr lang="pl-PL" altLang="sk-SK" sz="1800" b="1" dirty="0" smtClean="0">
                <a:latin typeface="Century Gothic" pitchFamily="34" charset="0"/>
              </a:rPr>
              <a:t>žiadateľa </a:t>
            </a:r>
            <a:r>
              <a:rPr lang="sk-SK" altLang="sk-SK" sz="1800" dirty="0">
                <a:latin typeface="Century Gothic" pitchFamily="34" charset="0"/>
              </a:rPr>
              <a:t>(záv. for</a:t>
            </a:r>
            <a:r>
              <a:rPr lang="sk-SK" altLang="sk-SK" sz="1800" dirty="0" smtClean="0">
                <a:latin typeface="Century Gothic" pitchFamily="34" charset="0"/>
              </a:rPr>
              <a:t>.)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č. 8</a:t>
            </a: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 </a:t>
            </a:r>
            <a:r>
              <a:rPr lang="sk-SK" altLang="sk-SK" sz="1800" b="1" dirty="0">
                <a:solidFill>
                  <a:schemeClr val="accent2"/>
                </a:solidFill>
                <a:latin typeface="Century Gothic" pitchFamily="34" charset="0"/>
              </a:rPr>
              <a:t>ŽoNFP 	</a:t>
            </a:r>
            <a:r>
              <a:rPr lang="sk-SK" altLang="sk-SK" sz="1800" b="1" dirty="0">
                <a:latin typeface="Century Gothic" pitchFamily="34" charset="0"/>
              </a:rPr>
              <a:t>Technické a environmentálne ukazovatele </a:t>
            </a:r>
            <a:r>
              <a:rPr lang="sk-SK" altLang="sk-SK" sz="1800" dirty="0">
                <a:latin typeface="Century Gothic" pitchFamily="34" charset="0"/>
              </a:rPr>
              <a:t>(záv. 		for.)</a:t>
            </a:r>
          </a:p>
          <a:p>
            <a:pPr marL="0" indent="0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9 ŽoNFP 	</a:t>
            </a:r>
            <a:r>
              <a:rPr lang="sk-SK" altLang="sk-SK" sz="1800" b="1" dirty="0">
                <a:latin typeface="Century Gothic" pitchFamily="34" charset="0"/>
              </a:rPr>
              <a:t>Energetický </a:t>
            </a:r>
            <a:r>
              <a:rPr lang="sk-SK" altLang="sk-SK" sz="1800" b="1" dirty="0" smtClean="0">
                <a:latin typeface="Century Gothic" pitchFamily="34" charset="0"/>
              </a:rPr>
              <a:t>audit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10 ŽoNFP 	</a:t>
            </a:r>
            <a:r>
              <a:rPr lang="sk-SK" altLang="sk-SK" sz="1800" b="1" dirty="0">
                <a:latin typeface="Century Gothic" pitchFamily="34" charset="0"/>
              </a:rPr>
              <a:t>Dokumenty preukazujúce oprávnenosť z hľadiska </a:t>
            </a:r>
            <a:r>
              <a:rPr lang="sk-SK" altLang="sk-SK" sz="1800" b="1" dirty="0" smtClean="0">
                <a:latin typeface="Century Gothic" pitchFamily="34" charset="0"/>
              </a:rPr>
              <a:t>plnenia </a:t>
            </a:r>
            <a:r>
              <a:rPr lang="sk-SK" altLang="sk-SK" sz="1800" b="1" dirty="0">
                <a:latin typeface="Century Gothic" pitchFamily="34" charset="0"/>
              </a:rPr>
              <a:t>požiadaviek v </a:t>
            </a:r>
            <a:r>
              <a:rPr lang="sk-SK" altLang="sk-SK" sz="1800" b="1" dirty="0" smtClean="0">
                <a:latin typeface="Century Gothic" pitchFamily="34" charset="0"/>
              </a:rPr>
              <a:t>oblasti posudzovania vplyvov </a:t>
            </a:r>
            <a:r>
              <a:rPr lang="sk-SK" altLang="sk-SK" sz="1800" b="1" dirty="0">
                <a:latin typeface="Century Gothic" pitchFamily="34" charset="0"/>
              </a:rPr>
              <a:t>na ŽP</a:t>
            </a:r>
          </a:p>
          <a:p>
            <a:pPr marL="2420938" indent="-2420938" algn="just" defTabSz="688975">
              <a:spcBef>
                <a:spcPts val="600"/>
              </a:spcBef>
              <a:buClr>
                <a:schemeClr val="accent1"/>
              </a:buClr>
              <a:buNone/>
              <a:tabLst>
                <a:tab pos="1979613" algn="l"/>
                <a:tab pos="2420938" algn="l"/>
              </a:tabLst>
              <a:defRPr/>
            </a:pPr>
            <a:r>
              <a:rPr lang="sk-SK" alt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Príloha č. 11 ŽoNFP 	</a:t>
            </a:r>
            <a:r>
              <a:rPr lang="sk-SK" altLang="sk-SK" sz="1800" b="1" dirty="0" smtClean="0">
                <a:latin typeface="Century Gothic" pitchFamily="34" charset="0"/>
              </a:rPr>
              <a:t>Dokumenty </a:t>
            </a:r>
            <a:r>
              <a:rPr lang="sk-SK" altLang="sk-SK" sz="1800" b="1" dirty="0">
                <a:latin typeface="Century Gothic" pitchFamily="34" charset="0"/>
              </a:rPr>
              <a:t>preukazujúce súlad s požiadavkami v oblasti dopadu plánov a projektov na územia sústavy NATURA </a:t>
            </a:r>
            <a:r>
              <a:rPr lang="sk-SK" altLang="sk-SK" sz="1800" b="1" dirty="0" smtClean="0">
                <a:latin typeface="Century Gothic" pitchFamily="34" charset="0"/>
              </a:rPr>
              <a:t>2000</a:t>
            </a:r>
            <a:endParaRPr lang="sk-SK" altLang="sk-SK" sz="1800" dirty="0" smtClean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35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ymbolOPKZPppt.jpg"/>
          <p:cNvPicPr>
            <a:picLocks noChangeAspect="1"/>
          </p:cNvPicPr>
          <p:nvPr/>
        </p:nvPicPr>
        <p:blipFill>
          <a:blip r:embed="rId3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-531440"/>
            <a:ext cx="5087472" cy="5299992"/>
          </a:xfrm>
          <a:prstGeom prst="rect">
            <a:avLst/>
          </a:prstGeom>
        </p:spPr>
      </p:pic>
      <p:pic>
        <p:nvPicPr>
          <p:cNvPr id="6" name="Picture 5" descr="krivkaRA.jpg"/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sp>
        <p:nvSpPr>
          <p:cNvPr id="8" name="Obdĺžnik 5"/>
          <p:cNvSpPr/>
          <p:nvPr/>
        </p:nvSpPr>
        <p:spPr>
          <a:xfrm>
            <a:off x="-3564" y="2492896"/>
            <a:ext cx="9147564" cy="6955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lnSpc>
                <a:spcPct val="140000"/>
              </a:lnSpc>
            </a:pPr>
            <a:r>
              <a:rPr lang="sk-SK" sz="2800" b="1" cap="all" spc="0" dirty="0" smtClean="0">
                <a:ln w="0"/>
                <a:solidFill>
                  <a:srgbClr val="55B848"/>
                </a:solidFill>
                <a:effectLst/>
                <a:latin typeface="+mj-lt"/>
                <a:cs typeface="Arial"/>
              </a:rPr>
              <a:t>ĎAKUJEME ZA POZORNOSŤ</a:t>
            </a:r>
            <a:endParaRPr lang="sk-SK" sz="2800" b="1" cap="all" spc="0" dirty="0">
              <a:ln w="0"/>
              <a:solidFill>
                <a:srgbClr val="55B848"/>
              </a:solidFill>
              <a:effectLst/>
              <a:latin typeface="+mj-lt"/>
              <a:cs typeface="Arial"/>
            </a:endParaRP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>
          <a:xfrm>
            <a:off x="323528" y="1247141"/>
            <a:ext cx="8229600" cy="48965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Font typeface="Arial" pitchFamily="34" charset="0"/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2400" dirty="0" smtClean="0"/>
          </a:p>
          <a:p>
            <a:pPr marL="0" indent="0">
              <a:buNone/>
            </a:pPr>
            <a:endParaRPr lang="sk-SK" sz="800" dirty="0" smtClean="0"/>
          </a:p>
          <a:p>
            <a:pPr marL="0" indent="0">
              <a:buNone/>
            </a:pPr>
            <a:r>
              <a:rPr lang="sk-SK" sz="1700" b="1" dirty="0" smtClean="0">
                <a:solidFill>
                  <a:srgbClr val="55B848"/>
                </a:solidFill>
              </a:rPr>
              <a:t>Slovenská </a:t>
            </a:r>
            <a:r>
              <a:rPr lang="sk-SK" sz="1700" b="1" dirty="0">
                <a:solidFill>
                  <a:srgbClr val="55B848"/>
                </a:solidFill>
              </a:rPr>
              <a:t>inovačná a energetická agentúra</a:t>
            </a:r>
          </a:p>
          <a:p>
            <a:pPr marL="0" indent="0">
              <a:buNone/>
            </a:pPr>
            <a:r>
              <a:rPr lang="sk-SK" sz="1700" dirty="0">
                <a:solidFill>
                  <a:srgbClr val="898989"/>
                </a:solidFill>
              </a:rPr>
              <a:t>Bajkalská 27/A, 827 99 Bratislava</a:t>
            </a:r>
          </a:p>
          <a:p>
            <a:pPr marL="0" indent="0">
              <a:buNone/>
            </a:pPr>
            <a:r>
              <a:rPr lang="sk-SK" sz="1800" dirty="0" err="1" smtClean="0">
                <a:hlinkClick r:id="rId5"/>
              </a:rPr>
              <a:t>www.op-kzp.sk</a:t>
            </a:r>
            <a:endParaRPr lang="sk-SK" sz="1800" dirty="0" smtClean="0"/>
          </a:p>
          <a:p>
            <a:pPr marL="0" indent="0">
              <a:buNone/>
            </a:pPr>
            <a:r>
              <a:rPr lang="sk-SK" sz="1800" dirty="0" err="1" smtClean="0">
                <a:hlinkClick r:id="rId6"/>
              </a:rPr>
              <a:t>www.siea.sk</a:t>
            </a:r>
            <a:endParaRPr lang="sk-SK" sz="1800" dirty="0" smtClean="0"/>
          </a:p>
          <a:p>
            <a:pPr marL="0" indent="0">
              <a:buNone/>
            </a:pPr>
            <a:endParaRPr lang="sk-SK" sz="1800" dirty="0"/>
          </a:p>
          <a:p>
            <a:pPr marL="0" indent="0">
              <a:buFont typeface="Arial" pitchFamily="34" charset="0"/>
              <a:buNone/>
            </a:pPr>
            <a:endParaRPr lang="sk-SK" sz="1700" dirty="0" smtClean="0"/>
          </a:p>
          <a:p>
            <a:pPr marL="0" indent="0">
              <a:buFont typeface="Arial" pitchFamily="34" charset="0"/>
              <a:buNone/>
            </a:pPr>
            <a:endParaRPr lang="sk-SK" sz="1200" b="1" dirty="0" smtClean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755576" y="188640"/>
            <a:ext cx="7505700" cy="897889"/>
            <a:chOff x="0" y="0"/>
            <a:chExt cx="7506031" cy="898497"/>
          </a:xfrm>
        </p:grpSpPr>
        <p:pic>
          <p:nvPicPr>
            <p:cNvPr id="12" name="Obrázok 11" descr="C:\Users\rakovska\AppData\Local\Microsoft\Windows\Temporary Internet Files\Content.Word\Nový obrázok.pn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03367"/>
              <a:ext cx="5550010" cy="7394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Obrázok 12" descr="C:\Users\rakovska\AppData\Local\Microsoft\Windows\Temporary Internet Files\Content.Word\Nový obrázok.bmp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8306" y="0"/>
              <a:ext cx="1677725" cy="898497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2646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8" name="Obdĺžnik 7"/>
          <p:cNvSpPr/>
          <p:nvPr/>
        </p:nvSpPr>
        <p:spPr>
          <a:xfrm>
            <a:off x="529389" y="1412776"/>
            <a:ext cx="8291083" cy="429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ct val="100000"/>
            </a:pPr>
            <a:r>
              <a:rPr lang="sk-SK" altLang="sk-SK" sz="2400" b="1" dirty="0" smtClean="0">
                <a:latin typeface="Century Gothic" panose="020B0502020202020204" pitchFamily="34" charset="0"/>
              </a:rPr>
              <a:t>Podmienky poskytnutia príspevku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buSzPct val="100000"/>
            </a:pPr>
            <a:endParaRPr lang="sk-SK" altLang="sk-SK" sz="1000" b="1" dirty="0" smtClean="0">
              <a:latin typeface="Century Gothic" panose="020B0502020202020204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+mj-lt"/>
              <a:buAutoNum type="romanUcPeriod"/>
            </a:pP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výdavkov realizácie projektu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miesta realizácie projektu</a:t>
            </a:r>
            <a:endParaRPr lang="sk-SK" altLang="sk-SK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Kritériá pre výber projektov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Spôsob financovania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Podmienky poskytnutia príspevku </a:t>
            </a:r>
            <a:r>
              <a:rPr lang="sk-SK" altLang="sk-SK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vyplývajúce z </a:t>
            </a: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osobitných predpisoch</a:t>
            </a:r>
          </a:p>
          <a:p>
            <a:pPr marL="627063" indent="-627063" algn="just">
              <a:lnSpc>
                <a:spcPct val="90000"/>
              </a:lnSpc>
              <a:spcBef>
                <a:spcPts val="1200"/>
              </a:spcBef>
              <a:buSzPct val="100000"/>
              <a:buFont typeface="Calibri" pitchFamily="34" charset="0"/>
              <a:buAutoNum type="romanUcPeriod"/>
            </a:pPr>
            <a:r>
              <a:rPr lang="sk-SK" altLang="sk-SK" b="1" dirty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Ďalšie podmienky poskytnutia príspevku</a:t>
            </a:r>
          </a:p>
        </p:txBody>
      </p:sp>
      <p:pic>
        <p:nvPicPr>
          <p:cNvPr id="6" name="Picture 1" descr="symbolOPKZPppt.jpg"/>
          <p:cNvPicPr>
            <a:picLocks noChangeAspect="1"/>
          </p:cNvPicPr>
          <p:nvPr/>
        </p:nvPicPr>
        <p:blipFill>
          <a:blip r:embed="rId4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89860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endParaRPr lang="sk-SK" altLang="sk-SK" sz="3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algn="l">
              <a:spcBef>
                <a:spcPts val="600"/>
              </a:spcBef>
            </a:pP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60000" indent="-355600" algn="l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Právna forma</a:t>
            </a:r>
          </a:p>
          <a:p>
            <a:pPr marL="7200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7200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subjekty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ústrednej správy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– štátne rozpočtové organizácie a štátne príspevkové organizácie, štátne účelové fondy a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Slovenský pozemkový fond</a:t>
            </a:r>
            <a:endParaRPr lang="sk-SK" sz="16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720000" indent="-3429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verejnoprávne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ustanovizne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– subjekt vedený v Registri organizácií spravovanom Štatistickým úradom SR s identifikovanou právnou formou: „verejnoprávna inštitúcia“ v zmysle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§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3 </a:t>
            </a: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ods. 2 zákona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č. 523/2004 Z. z. </a:t>
            </a: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77100" algn="just">
              <a:spcBef>
                <a:spcPts val="600"/>
              </a:spcBef>
            </a:pPr>
            <a:endParaRPr lang="sk-SK" sz="1600" u="sng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60000" indent="-342900" algn="just">
              <a:spcBef>
                <a:spcPts val="0"/>
              </a:spcBef>
              <a:buFont typeface="+mj-lt"/>
              <a:buAutoNum type="arabicPeriod" startAt="2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nebyť dlžníkom na daniach, vedeným miestne príslušným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daňovým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úradom</a:t>
            </a:r>
          </a:p>
          <a:p>
            <a:pPr marL="720000" indent="-3420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b="1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720000" indent="-3420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žiadateľ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nesmie byť dlžníkom </a:t>
            </a: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na daniach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v sume vyššej ako 40 </a:t>
            </a:r>
            <a:r>
              <a:rPr lang="sk-SK" sz="1600" b="1" dirty="0" smtClean="0">
                <a:solidFill>
                  <a:schemeClr val="tx1"/>
                </a:solidFill>
                <a:latin typeface="Century Gothic" pitchFamily="34" charset="0"/>
              </a:rPr>
              <a:t>EUR</a:t>
            </a:r>
            <a:endParaRPr lang="sk-SK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55600" lvl="0" algn="just">
              <a:spcBef>
                <a:spcPts val="600"/>
              </a:spcBef>
            </a:pPr>
            <a:endParaRPr lang="sk-SK" sz="16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89860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endParaRPr lang="sk-SK" altLang="sk-SK" sz="8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algn="l">
              <a:spcBef>
                <a:spcPts val="600"/>
              </a:spcBef>
            </a:pPr>
            <a:endParaRPr lang="sk-SK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60000" indent="-342900" algn="just">
              <a:spcBef>
                <a:spcPts val="0"/>
              </a:spcBef>
              <a:buFont typeface="+mj-lt"/>
              <a:buAutoNum type="arabicPeriod" startAt="3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 nebyť dlžníkom poistného na zdravotnom poistení</a:t>
            </a:r>
          </a:p>
          <a:p>
            <a:pPr marL="7200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7200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žiadateľ </a:t>
            </a:r>
            <a:r>
              <a:rPr lang="sk-SK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nesmie byť dlžníkom poistného na zdravotnom poistení </a:t>
            </a:r>
            <a:r>
              <a:rPr lang="sk-SK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 žiadnej zdravotnej poisťovni </a:t>
            </a:r>
            <a:r>
              <a:rPr lang="sk-SK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v sume vyššej ako 100 EUR</a:t>
            </a:r>
          </a:p>
          <a:p>
            <a:pPr marL="360000" indent="-342900" algn="just">
              <a:spcBef>
                <a:spcPts val="0"/>
              </a:spcBef>
              <a:buFont typeface="+mj-lt"/>
              <a:buAutoNum type="arabicPeriod" startAt="4"/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360000" indent="-342900" algn="just">
              <a:spcBef>
                <a:spcPts val="0"/>
              </a:spcBef>
              <a:buFont typeface="+mj-lt"/>
              <a:buAutoNum type="arabicPeriod" startAt="4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nebyť dlžníkom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na sociálnom poistení </a:t>
            </a:r>
          </a:p>
          <a:p>
            <a:pPr marL="7200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7200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žiadateľ </a:t>
            </a:r>
            <a:r>
              <a:rPr lang="sk-SK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nesmie byť dlžníkom na sociálnom poistení v sume vyššej ako 40 </a:t>
            </a:r>
            <a:r>
              <a:rPr lang="sk-SK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EUR </a:t>
            </a:r>
            <a:endParaRPr lang="sk-SK" sz="1600" b="1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361950" algn="just">
              <a:spcBef>
                <a:spcPts val="600"/>
              </a:spcBef>
            </a:pP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 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zákazu vedenia výkonu rozhodnutia voči žiadateľovi</a:t>
            </a:r>
          </a:p>
          <a:p>
            <a:pPr marL="714375" indent="-354013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sk-SK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714375" indent="-354013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nevzťahuje sa </a:t>
            </a:r>
            <a:r>
              <a:rPr lang="sk-SK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na ministerstvá, ostatné ústredné orgány štátnej správy </a:t>
            </a: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a ostatné štátne </a:t>
            </a:r>
            <a:r>
              <a:rPr lang="pl-PL" sz="16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rozpočtové </a:t>
            </a:r>
            <a:r>
              <a:rPr lang="pl-PL" sz="160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organizácie </a:t>
            </a: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	</a:t>
            </a:r>
          </a:p>
          <a:p>
            <a:pPr algn="just">
              <a:spcBef>
                <a:spcPts val="600"/>
              </a:spcBef>
            </a:pPr>
            <a:r>
              <a:rPr lang="sk-SK" sz="1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29389" y="1268760"/>
            <a:ext cx="8292639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sk-SK" altLang="sk-SK" sz="800" b="1" dirty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00050" indent="-400050" algn="l">
              <a:spcBef>
                <a:spcPts val="0"/>
              </a:spcBef>
              <a:buFont typeface="+mj-lt"/>
              <a:buAutoNum type="romanUcPeriod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žiadateľa</a:t>
            </a:r>
          </a:p>
          <a:p>
            <a:pPr marL="18000" algn="just">
              <a:spcBef>
                <a:spcPts val="600"/>
              </a:spcBef>
            </a:pPr>
            <a:endParaRPr lang="sk-SK" sz="1600" dirty="0">
              <a:solidFill>
                <a:schemeClr val="tx1"/>
              </a:solidFill>
              <a:latin typeface="Century Gothic" pitchFamily="34" charset="0"/>
            </a:endParaRPr>
          </a:p>
          <a:p>
            <a:pPr marL="360900" indent="-342900" algn="just">
              <a:spcBef>
                <a:spcPts val="0"/>
              </a:spcBef>
              <a:buFont typeface="+mj-lt"/>
              <a:buAutoNum type="arabicPeriod" startAt="6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Podmienka, že žiadateľ nie je podnikom v ťažkostiach</a:t>
            </a:r>
          </a:p>
          <a:p>
            <a:pPr marL="7200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pl-PL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7200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podmienky </a:t>
            </a: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pre určenie – Inštrukcia k určeniu podniku v ťažkostiach</a:t>
            </a:r>
          </a:p>
          <a:p>
            <a:pPr marL="720000" indent="-342900" algn="just">
              <a:spcBef>
                <a:spcPts val="300"/>
              </a:spcBef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nevzťahuje sa na štátne rozpočtové organizácie</a:t>
            </a:r>
          </a:p>
          <a:p>
            <a:pPr marL="377100" algn="just">
              <a:spcBef>
                <a:spcPts val="600"/>
              </a:spcBef>
            </a:pPr>
            <a:endParaRPr lang="pl-PL" sz="1800" dirty="0"/>
          </a:p>
          <a:p>
            <a:pPr marL="360363" lvl="0" indent="-342900" algn="just">
              <a:spcBef>
                <a:spcPts val="0"/>
              </a:spcBef>
              <a:buFont typeface="+mj-lt"/>
              <a:buAutoNum type="arabicPeriod" startAt="7"/>
            </a:pPr>
            <a:r>
              <a:rPr lang="sk-SK" sz="1800" b="1" dirty="0">
                <a:solidFill>
                  <a:srgbClr val="C0504D"/>
                </a:solidFill>
                <a:latin typeface="Century Gothic" pitchFamily="34" charset="0"/>
              </a:rPr>
              <a:t>Podmienka finančnej spôsobilosti spolufinancovania projektu</a:t>
            </a:r>
          </a:p>
          <a:p>
            <a:pPr marL="714375" indent="-357188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pl-PL" sz="1000" dirty="0" smtClean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714375" indent="-357188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nevzťahuje </a:t>
            </a:r>
            <a:r>
              <a:rPr lang="pl-PL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sa na ŠRO a ŠPO</a:t>
            </a:r>
            <a:endParaRPr lang="sk-SK" sz="16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  <a:p>
            <a:pPr marL="468000" indent="-468000" algn="just">
              <a:spcBef>
                <a:spcPts val="0"/>
              </a:spcBef>
              <a:buFont typeface="+mj-lt"/>
              <a:buAutoNum type="arabicPeriod" startAt="8"/>
            </a:pP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468000" indent="-468000" algn="just">
              <a:spcBef>
                <a:spcPts val="0"/>
              </a:spcBef>
              <a:buFont typeface="+mj-lt"/>
              <a:buAutoNum type="arabicPeriod" startAt="8"/>
            </a:pP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Podmienka</a:t>
            </a: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, že žiadateľ, ani jeho štatutárny orgán, ani žiadny člen štatutárneho orgánu, ani prokurista/i, ani osoba splnomocnená zastupovať žiadateľa v konaní o ŽoNFP, neboli právoplatne odsúdení za TČ korupcie, za TČ poškodzovania finančných záujmov EÚ, za TČ legalizácie príjmu z trestnej činnosti, za TČ založenia, zosnovania a podporovania zločineckej skupiny, alebo za TČ machinácie pri VO a verejnej dražbe </a:t>
            </a:r>
          </a:p>
          <a:p>
            <a:pPr marL="900113" indent="-458788" algn="just">
              <a:spcBef>
                <a:spcPts val="432"/>
              </a:spcBef>
              <a:defRPr/>
            </a:pPr>
            <a:endParaRPr lang="pl-PL" sz="1800" dirty="0" smtClean="0">
              <a:solidFill>
                <a:schemeClr val="tx1"/>
              </a:solidFill>
              <a:latin typeface="Century Gothic" pitchFamily="34" charset="0"/>
            </a:endParaRPr>
          </a:p>
          <a:p>
            <a:pPr marL="457200" indent="-457200" algn="just">
              <a:spcBef>
                <a:spcPts val="432"/>
              </a:spcBef>
              <a:buAutoNum type="arabicPeriod" startAt="7"/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8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361868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3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0850" indent="-450850" algn="just" defTabSz="627063">
              <a:spcBef>
                <a:spcPts val="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 oprávnenosti aktivít projektu</a:t>
            </a:r>
          </a:p>
          <a:p>
            <a:pPr marL="811213" indent="-360363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714375" algn="l"/>
              </a:tabLst>
            </a:pPr>
            <a:endParaRPr lang="sk-SK" sz="1000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714375" algn="l"/>
              </a:tabLst>
            </a:pPr>
            <a:r>
              <a:rPr lang="sk-SK" sz="16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oprávnený </a:t>
            </a:r>
            <a:r>
              <a:rPr lang="sk-SK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typ aktivity:</a:t>
            </a:r>
          </a:p>
          <a:p>
            <a:pPr marL="811213" indent="-360363" algn="just">
              <a:spcBef>
                <a:spcPts val="300"/>
              </a:spcBef>
              <a:buAutoNum type="alphaUcPeriod"/>
              <a:tabLst>
                <a:tab pos="896938" algn="l"/>
              </a:tabLst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Zníženie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energetickej náročnosti verejných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budov</a:t>
            </a:r>
          </a:p>
          <a:p>
            <a:pPr marL="811213" indent="-360363" algn="just">
              <a:spcBef>
                <a:spcPts val="30"/>
              </a:spcBef>
              <a:buAutoNum type="alphaUcPeriod"/>
              <a:tabLst>
                <a:tab pos="896938" algn="l"/>
              </a:tabLst>
            </a:pPr>
            <a:endParaRPr lang="sk-SK" sz="16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1262063" algn="l"/>
              </a:tabLst>
            </a:pPr>
            <a:r>
              <a:rPr lang="pl-PL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podpora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zníženia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spotreby energie pri prevádzke verejných budov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optimálnou kombináciou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nasledovných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opatrení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vyplývajúcich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z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EA: 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8875" indent="-347663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zlepšovanie tepelno-technických vlastností stavebných konštrukcií</a:t>
            </a:r>
          </a:p>
          <a:p>
            <a:pPr marL="1158875" indent="-347663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modernizácia vykurovacích/klimatizačných systémov, systémov prípravy teplej vody, osvetlenia, výťahov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pre zníženie spotreby energie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8875" indent="-347663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inštalácia systémov merania a riadenia</a:t>
            </a:r>
          </a:p>
          <a:p>
            <a:pPr marL="1158875" indent="-347663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zmena spôsobu zásobovania teplom smerom k využívaniu účinných systémov CZT</a:t>
            </a:r>
          </a:p>
          <a:p>
            <a:pPr marL="1158875" indent="-347663" algn="just"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inštalácia zariadení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využívajúcich OZE pre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spotrebu energie v budove</a:t>
            </a:r>
          </a:p>
          <a:p>
            <a:pPr marL="896938" algn="just">
              <a:spcBef>
                <a:spcPts val="30"/>
              </a:spcBef>
            </a:pPr>
            <a:endParaRPr lang="sk-SK" sz="16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431925" lvl="0" indent="-276225" algn="just">
              <a:lnSpc>
                <a:spcPts val="1920"/>
              </a:lnSpc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6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289860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endParaRPr lang="sk-SK" altLang="sk-SK" sz="300" b="1" dirty="0" smtClean="0">
              <a:solidFill>
                <a:schemeClr val="accent3">
                  <a:lumMod val="50000"/>
                </a:schemeClr>
              </a:solidFill>
              <a:latin typeface="Century Gothic" pitchFamily="34" charset="0"/>
            </a:endParaRPr>
          </a:p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0850" indent="-450850" algn="just" defTabSz="627063">
              <a:spcBef>
                <a:spcPts val="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 oprávnenosti aktivít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projektu</a:t>
            </a:r>
          </a:p>
          <a:p>
            <a:pPr>
              <a:spcBef>
                <a:spcPts val="0"/>
              </a:spcBef>
            </a:pPr>
            <a:endParaRPr lang="sk-SK" sz="1000" b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Podmienky oprávnenosti projektov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endParaRPr lang="sk-SK" sz="800" dirty="0"/>
          </a:p>
          <a:p>
            <a:pPr marL="811213" indent="-3603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verejné budovy nachádzajúce sa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na území jednej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obce spadajúce do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kategórie uvedenej v § 3 ods. 5, písm. c) a d) zákona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č. 555/2005 Z. z. ,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t. j.: </a:t>
            </a:r>
          </a:p>
          <a:p>
            <a:pPr marL="1158875" indent="-360363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administratívne budovy 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8875" indent="-360363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budovy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škôl a školských zariadení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s výnimkou budov základných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škôl v zriaďovateľskej pôsobnosti obcí,</a:t>
            </a:r>
          </a:p>
          <a:p>
            <a:pPr marL="811213" indent="-3603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opatrenia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na úsporu energie v budove budú navrhnuté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nad rámec splnenia minimálnych požiadaviek na energetickú hospodárnosť budov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podľa všeobecne záväzných právnych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predpisov,</a:t>
            </a:r>
          </a:p>
          <a:p>
            <a:pPr marL="811213" indent="-3603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realizáciou projektu sa dosiahne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plánovaná úspora potreby energie na vykurovanie vo výške viac ako 30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%,</a:t>
            </a:r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obnovená budova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musí spĺňať hornú hranicu, minimálne energetickej triedy B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, pre všetky miesta spotreby energie nachádzajúce sa v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budove,</a:t>
            </a:r>
          </a:p>
          <a:p>
            <a:pPr marL="811213" indent="-3603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60363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endParaRPr lang="sk-SK" sz="1600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 defTabSz="627063">
              <a:spcBef>
                <a:spcPts val="0"/>
              </a:spcBef>
              <a:spcAft>
                <a:spcPts val="300"/>
              </a:spcAft>
            </a:pP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357188" indent="-357188"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64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ymbolOPKZPppt.jpg"/>
          <p:cNvPicPr>
            <a:picLocks noChangeAspect="1"/>
          </p:cNvPicPr>
          <p:nvPr/>
        </p:nvPicPr>
        <p:blipFill>
          <a:blip r:embed="rId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-531440"/>
            <a:ext cx="5087472" cy="5299992"/>
          </a:xfrm>
          <a:prstGeom prst="rect">
            <a:avLst/>
          </a:prstGeom>
        </p:spPr>
      </p:pic>
      <p:pic>
        <p:nvPicPr>
          <p:cNvPr id="5" name="Picture 4" descr="krivkaRA.jpg"/>
          <p:cNvPicPr>
            <a:picLocks noChangeAspect="1"/>
          </p:cNvPicPr>
          <p:nvPr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381"/>
            <a:ext cx="9180512" cy="1465003"/>
          </a:xfrm>
          <a:prstGeom prst="rect">
            <a:avLst/>
          </a:prstGeom>
        </p:spPr>
      </p:pic>
      <p:pic>
        <p:nvPicPr>
          <p:cNvPr id="11" name="Picture 10" descr="logoOPKZPppt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12" y="476672"/>
            <a:ext cx="3969380" cy="720080"/>
          </a:xfrm>
          <a:prstGeom prst="rect">
            <a:avLst/>
          </a:prstGeom>
        </p:spPr>
      </p:pic>
      <p:sp>
        <p:nvSpPr>
          <p:cNvPr id="6" name="Zástupný symbol obsahu 2"/>
          <p:cNvSpPr txBox="1">
            <a:spLocks/>
          </p:cNvSpPr>
          <p:nvPr/>
        </p:nvSpPr>
        <p:spPr>
          <a:xfrm>
            <a:off x="530612" y="1268760"/>
            <a:ext cx="8361868" cy="5040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4500" indent="-444500" algn="l">
              <a:spcBef>
                <a:spcPts val="0"/>
              </a:spcBef>
              <a:buFont typeface="+mj-lt"/>
              <a:buAutoNum type="romanUcPeriod" startAt="2"/>
            </a:pPr>
            <a:r>
              <a:rPr lang="sk-SK" altLang="sk-SK" sz="2200" b="1" dirty="0" smtClean="0">
                <a:solidFill>
                  <a:schemeClr val="accent3">
                    <a:lumMod val="50000"/>
                  </a:schemeClr>
                </a:solidFill>
                <a:latin typeface="Century Gothic" pitchFamily="34" charset="0"/>
              </a:rPr>
              <a:t>Oprávnenosť aktivít realizácie projektu</a:t>
            </a:r>
          </a:p>
          <a:p>
            <a:pPr algn="just">
              <a:spcBef>
                <a:spcPts val="0"/>
              </a:spcBef>
            </a:pPr>
            <a:endParaRPr lang="sk-SK" sz="16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marL="450850" indent="-450850" algn="just" defTabSz="627063">
              <a:spcBef>
                <a:spcPts val="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sk-SK" sz="1800" b="1" dirty="0">
                <a:solidFill>
                  <a:schemeClr val="accent2"/>
                </a:solidFill>
                <a:latin typeface="Century Gothic" pitchFamily="34" charset="0"/>
              </a:rPr>
              <a:t>Podmienka oprávnenosti aktivít </a:t>
            </a:r>
            <a:r>
              <a:rPr lang="sk-SK" sz="1800" b="1" dirty="0" smtClean="0">
                <a:solidFill>
                  <a:schemeClr val="accent2"/>
                </a:solidFill>
                <a:latin typeface="Century Gothic" pitchFamily="34" charset="0"/>
              </a:rPr>
              <a:t>projektu</a:t>
            </a:r>
          </a:p>
          <a:p>
            <a:pPr>
              <a:spcBef>
                <a:spcPts val="0"/>
              </a:spcBef>
            </a:pPr>
            <a:endParaRPr lang="sk-SK" sz="1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>
              <a:spcBef>
                <a:spcPts val="0"/>
              </a:spcBef>
            </a:pP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Podmienky oprávnenosti projektov</a:t>
            </a:r>
          </a:p>
          <a:p>
            <a:pPr>
              <a:spcBef>
                <a:spcPts val="0"/>
              </a:spcBef>
            </a:pPr>
            <a:endParaRPr lang="sk-SK" sz="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marL="809625" indent="-35877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pre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projekty so žiadosťou o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vydanie stavebného povolenia po 31. decembri 2015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- minimálna požiadavka pre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globálny ukazovateľ horná hranica energetickej triedy </a:t>
            </a: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A1,</a:t>
            </a:r>
            <a:endParaRPr lang="sk-SK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09625" indent="-35877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pre projekty so žiadosťou o vydanie stavebného povolenia s termínom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po 31. decembri 2018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- požiadavka pre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globálny ukazovateľ horná hranica energetickej triedy A0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1158875" indent="-358775" algn="just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sk-SK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ak 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nie je technicky alebo funkčne uskutočniteľné dosiahnutie A0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 – zdôvodnenie pri podaní 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ŽoNFP,</a:t>
            </a: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811213" indent="-376238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811213" algn="l"/>
              </a:tabLst>
            </a:pP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súlad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s</a:t>
            </a:r>
            <a:r>
              <a:rPr lang="sk-SK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Kritériami udržateľného využívania biomasy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pre spaľovacie zariadenia biomasy</a:t>
            </a:r>
            <a:r>
              <a:rPr lang="sk-SK" sz="1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,</a:t>
            </a:r>
          </a:p>
          <a:p>
            <a:pPr marL="811213" lvl="0" indent="-376238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811213" algn="l"/>
              </a:tabLst>
            </a:pPr>
            <a:r>
              <a:rPr lang="sk-SK" sz="1600" dirty="0">
                <a:solidFill>
                  <a:schemeClr val="tx1"/>
                </a:solidFill>
                <a:latin typeface="Century Gothic" pitchFamily="34" charset="0"/>
              </a:rPr>
              <a:t>súlad so 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Stratégiou pre redukciu PM</a:t>
            </a:r>
            <a:r>
              <a:rPr lang="sk-SK" sz="1600" b="1" baseline="-25000" dirty="0">
                <a:solidFill>
                  <a:schemeClr val="tx1"/>
                </a:solidFill>
                <a:latin typeface="Century Gothic" pitchFamily="34" charset="0"/>
              </a:rPr>
              <a:t>10</a:t>
            </a:r>
            <a:r>
              <a:rPr lang="sk-SK" sz="1600" b="1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sk-SK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 programami na zlepšenie kvality ovzdušia,</a:t>
            </a:r>
          </a:p>
          <a:p>
            <a:pPr marL="434975" algn="just">
              <a:spcBef>
                <a:spcPts val="600"/>
              </a:spcBef>
              <a:tabLst>
                <a:tab pos="811213" algn="l"/>
              </a:tabLst>
            </a:pPr>
            <a:endParaRPr lang="sk-SK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sk-SK" sz="1800" dirty="0"/>
              <a:t>	</a:t>
            </a:r>
          </a:p>
          <a:p>
            <a:endParaRPr lang="sk-SK" sz="1800" dirty="0"/>
          </a:p>
          <a:p>
            <a:r>
              <a:rPr lang="sk-SK" sz="1800" dirty="0"/>
              <a:t>	</a:t>
            </a:r>
          </a:p>
          <a:p>
            <a:pPr algn="just" defTabSz="627063">
              <a:spcBef>
                <a:spcPts val="0"/>
              </a:spcBef>
              <a:spcAft>
                <a:spcPts val="300"/>
              </a:spcAft>
            </a:pPr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 defTabSz="627063">
              <a:spcBef>
                <a:spcPts val="0"/>
              </a:spcBef>
              <a:spcAft>
                <a:spcPts val="300"/>
              </a:spcAft>
            </a:pPr>
            <a:endParaRPr lang="sk-SK" sz="1800" b="1" dirty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800" b="1" dirty="0" smtClean="0">
              <a:solidFill>
                <a:schemeClr val="accent2"/>
              </a:solidFill>
              <a:latin typeface="Century Gothic" pitchFamily="34" charset="0"/>
            </a:endParaRPr>
          </a:p>
          <a:p>
            <a:pPr algn="just"/>
            <a:endParaRPr lang="sk-SK" sz="1000" dirty="0" smtClean="0">
              <a:solidFill>
                <a:schemeClr val="tx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47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5703</TotalTime>
  <Words>998</Words>
  <Application>Microsoft Office PowerPoint</Application>
  <PresentationFormat>Prezentácia na obrazovke (4:3)</PresentationFormat>
  <Paragraphs>342</Paragraphs>
  <Slides>23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4" baseType="lpstr">
      <vt:lpstr>Motív Office</vt:lpstr>
      <vt:lpstr> operačný program  kvalita životného prostredia   Výzva na predkladanie žiadostí o poskytnutie nenávratného finančného príspevku  OPKZP-PO4-SC431-2018-48   06-03-2019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Marya</dc:creator>
  <cp:lastModifiedBy>Rakovska Denisa</cp:lastModifiedBy>
  <cp:revision>341</cp:revision>
  <cp:lastPrinted>2014-10-23T07:24:07Z</cp:lastPrinted>
  <dcterms:created xsi:type="dcterms:W3CDTF">2014-09-16T10:23:01Z</dcterms:created>
  <dcterms:modified xsi:type="dcterms:W3CDTF">2019-03-12T08:49:09Z</dcterms:modified>
</cp:coreProperties>
</file>