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Lst>
  <p:notesMasterIdLst>
    <p:notesMasterId r:id="rId42"/>
  </p:notesMasterIdLst>
  <p:handoutMasterIdLst>
    <p:handoutMasterId r:id="rId43"/>
  </p:handoutMasterIdLst>
  <p:sldIdLst>
    <p:sldId id="256" r:id="rId2"/>
    <p:sldId id="257" r:id="rId3"/>
    <p:sldId id="443" r:id="rId4"/>
    <p:sldId id="401" r:id="rId5"/>
    <p:sldId id="402" r:id="rId6"/>
    <p:sldId id="403" r:id="rId7"/>
    <p:sldId id="398" r:id="rId8"/>
    <p:sldId id="399" r:id="rId9"/>
    <p:sldId id="400" r:id="rId10"/>
    <p:sldId id="404" r:id="rId11"/>
    <p:sldId id="406" r:id="rId12"/>
    <p:sldId id="445" r:id="rId13"/>
    <p:sldId id="457" r:id="rId14"/>
    <p:sldId id="458" r:id="rId15"/>
    <p:sldId id="459" r:id="rId16"/>
    <p:sldId id="460" r:id="rId17"/>
    <p:sldId id="461" r:id="rId18"/>
    <p:sldId id="463" r:id="rId19"/>
    <p:sldId id="464" r:id="rId20"/>
    <p:sldId id="466" r:id="rId21"/>
    <p:sldId id="430" r:id="rId22"/>
    <p:sldId id="428" r:id="rId23"/>
    <p:sldId id="431" r:id="rId24"/>
    <p:sldId id="468" r:id="rId25"/>
    <p:sldId id="469" r:id="rId26"/>
    <p:sldId id="470" r:id="rId27"/>
    <p:sldId id="471" r:id="rId28"/>
    <p:sldId id="420" r:id="rId29"/>
    <p:sldId id="454" r:id="rId30"/>
    <p:sldId id="455" r:id="rId31"/>
    <p:sldId id="456" r:id="rId32"/>
    <p:sldId id="436" r:id="rId33"/>
    <p:sldId id="453" r:id="rId34"/>
    <p:sldId id="467" r:id="rId35"/>
    <p:sldId id="390" r:id="rId36"/>
    <p:sldId id="369" r:id="rId37"/>
    <p:sldId id="438" r:id="rId38"/>
    <p:sldId id="394" r:id="rId39"/>
    <p:sldId id="472" r:id="rId40"/>
    <p:sldId id="258" r:id="rId41"/>
  </p:sldIdLst>
  <p:sldSz cx="9144000" cy="6858000" type="screen4x3"/>
  <p:notesSz cx="9874250" cy="672465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B8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redný štý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Stredný štýl 4 - zvýrazneni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Tmavý štýl 1 - zvýrazneni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3" autoAdjust="0"/>
    <p:restoredTop sz="94660" autoAdjust="0"/>
  </p:normalViewPr>
  <p:slideViewPr>
    <p:cSldViewPr snapToGrid="0">
      <p:cViewPr varScale="1">
        <p:scale>
          <a:sx n="106" d="100"/>
          <a:sy n="106" d="100"/>
        </p:scale>
        <p:origin x="1662"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72"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1" y="0"/>
            <a:ext cx="4278842" cy="337401"/>
          </a:xfrm>
          <a:prstGeom prst="rect">
            <a:avLst/>
          </a:prstGeom>
        </p:spPr>
        <p:txBody>
          <a:bodyPr vert="horz" lIns="91423" tIns="45711" rIns="91423" bIns="45711" rtlCol="0"/>
          <a:lstStyle>
            <a:lvl1pPr algn="l">
              <a:defRPr sz="1200"/>
            </a:lvl1pPr>
          </a:lstStyle>
          <a:p>
            <a:endParaRPr lang="sk-SK"/>
          </a:p>
        </p:txBody>
      </p:sp>
      <p:sp>
        <p:nvSpPr>
          <p:cNvPr id="3" name="Zástupný symbol dátumu 2"/>
          <p:cNvSpPr>
            <a:spLocks noGrp="1"/>
          </p:cNvSpPr>
          <p:nvPr>
            <p:ph type="dt" sz="quarter" idx="1"/>
          </p:nvPr>
        </p:nvSpPr>
        <p:spPr>
          <a:xfrm>
            <a:off x="5593125" y="0"/>
            <a:ext cx="4278842" cy="337401"/>
          </a:xfrm>
          <a:prstGeom prst="rect">
            <a:avLst/>
          </a:prstGeom>
        </p:spPr>
        <p:txBody>
          <a:bodyPr vert="horz" lIns="91423" tIns="45711" rIns="91423" bIns="45711" rtlCol="0"/>
          <a:lstStyle>
            <a:lvl1pPr algn="r">
              <a:defRPr sz="1200"/>
            </a:lvl1pPr>
          </a:lstStyle>
          <a:p>
            <a:fld id="{CE87BEDB-97B9-41C8-856C-FADE51A5C186}" type="datetimeFigureOut">
              <a:rPr lang="sk-SK" smtClean="0"/>
              <a:pPr/>
              <a:t>19. 11. 2019</a:t>
            </a:fld>
            <a:endParaRPr lang="sk-SK"/>
          </a:p>
        </p:txBody>
      </p:sp>
      <p:sp>
        <p:nvSpPr>
          <p:cNvPr id="4" name="Zástupný symbol päty 3"/>
          <p:cNvSpPr>
            <a:spLocks noGrp="1"/>
          </p:cNvSpPr>
          <p:nvPr>
            <p:ph type="ftr" sz="quarter" idx="2"/>
          </p:nvPr>
        </p:nvSpPr>
        <p:spPr>
          <a:xfrm>
            <a:off x="1" y="6387250"/>
            <a:ext cx="4278842" cy="337400"/>
          </a:xfrm>
          <a:prstGeom prst="rect">
            <a:avLst/>
          </a:prstGeom>
        </p:spPr>
        <p:txBody>
          <a:bodyPr vert="horz" lIns="91423" tIns="45711" rIns="91423" bIns="45711" rtlCol="0" anchor="b"/>
          <a:lstStyle>
            <a:lvl1pPr algn="l">
              <a:defRPr sz="1200"/>
            </a:lvl1pPr>
          </a:lstStyle>
          <a:p>
            <a:endParaRPr lang="sk-SK"/>
          </a:p>
        </p:txBody>
      </p:sp>
      <p:sp>
        <p:nvSpPr>
          <p:cNvPr id="5" name="Zástupný symbol čísla snímky 4"/>
          <p:cNvSpPr>
            <a:spLocks noGrp="1"/>
          </p:cNvSpPr>
          <p:nvPr>
            <p:ph type="sldNum" sz="quarter" idx="3"/>
          </p:nvPr>
        </p:nvSpPr>
        <p:spPr>
          <a:xfrm>
            <a:off x="5593125" y="6387250"/>
            <a:ext cx="4278842" cy="337400"/>
          </a:xfrm>
          <a:prstGeom prst="rect">
            <a:avLst/>
          </a:prstGeom>
        </p:spPr>
        <p:txBody>
          <a:bodyPr vert="horz" lIns="91423" tIns="45711" rIns="91423" bIns="45711" rtlCol="0" anchor="b"/>
          <a:lstStyle>
            <a:lvl1pPr algn="r">
              <a:defRPr sz="1200"/>
            </a:lvl1pPr>
          </a:lstStyle>
          <a:p>
            <a:fld id="{E41DF8AA-CDB8-4208-8219-7369B1F29475}" type="slidenum">
              <a:rPr lang="sk-SK" smtClean="0"/>
              <a:pPr/>
              <a:t>‹#›</a:t>
            </a:fld>
            <a:endParaRPr lang="sk-SK"/>
          </a:p>
        </p:txBody>
      </p:sp>
    </p:spTree>
    <p:extLst>
      <p:ext uri="{BB962C8B-B14F-4D97-AF65-F5344CB8AC3E}">
        <p14:creationId xmlns:p14="http://schemas.microsoft.com/office/powerpoint/2010/main" val="1543763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1" y="0"/>
            <a:ext cx="4279533" cy="337092"/>
          </a:xfrm>
          <a:prstGeom prst="rect">
            <a:avLst/>
          </a:prstGeom>
        </p:spPr>
        <p:txBody>
          <a:bodyPr vert="horz" lIns="90608" tIns="45304" rIns="90608" bIns="45304" rtlCol="0"/>
          <a:lstStyle>
            <a:lvl1pPr algn="l">
              <a:defRPr sz="1200"/>
            </a:lvl1pPr>
          </a:lstStyle>
          <a:p>
            <a:endParaRPr lang="sk-SK"/>
          </a:p>
        </p:txBody>
      </p:sp>
      <p:sp>
        <p:nvSpPr>
          <p:cNvPr id="3" name="Zástupný symbol dátumu 2"/>
          <p:cNvSpPr>
            <a:spLocks noGrp="1"/>
          </p:cNvSpPr>
          <p:nvPr>
            <p:ph type="dt" idx="1"/>
          </p:nvPr>
        </p:nvSpPr>
        <p:spPr>
          <a:xfrm>
            <a:off x="5592414" y="0"/>
            <a:ext cx="4279533" cy="337092"/>
          </a:xfrm>
          <a:prstGeom prst="rect">
            <a:avLst/>
          </a:prstGeom>
        </p:spPr>
        <p:txBody>
          <a:bodyPr vert="horz" lIns="90608" tIns="45304" rIns="90608" bIns="45304" rtlCol="0"/>
          <a:lstStyle>
            <a:lvl1pPr algn="r">
              <a:defRPr sz="1200"/>
            </a:lvl1pPr>
          </a:lstStyle>
          <a:p>
            <a:fld id="{5AB6D548-D271-4916-99E0-5E476DC7CF2D}" type="datetimeFigureOut">
              <a:rPr lang="sk-SK" smtClean="0"/>
              <a:t>19. 11. 2019</a:t>
            </a:fld>
            <a:endParaRPr lang="sk-SK"/>
          </a:p>
        </p:txBody>
      </p:sp>
      <p:sp>
        <p:nvSpPr>
          <p:cNvPr id="4" name="Zástupný symbol obrazu snímky 3"/>
          <p:cNvSpPr>
            <a:spLocks noGrp="1" noRot="1" noChangeAspect="1"/>
          </p:cNvSpPr>
          <p:nvPr>
            <p:ph type="sldImg" idx="2"/>
          </p:nvPr>
        </p:nvSpPr>
        <p:spPr>
          <a:xfrm>
            <a:off x="3424238" y="841375"/>
            <a:ext cx="3025775" cy="2268538"/>
          </a:xfrm>
          <a:prstGeom prst="rect">
            <a:avLst/>
          </a:prstGeom>
          <a:noFill/>
          <a:ln w="12700">
            <a:solidFill>
              <a:prstClr val="black"/>
            </a:solidFill>
          </a:ln>
        </p:spPr>
        <p:txBody>
          <a:bodyPr vert="horz" lIns="90608" tIns="45304" rIns="90608" bIns="45304" rtlCol="0" anchor="ctr"/>
          <a:lstStyle/>
          <a:p>
            <a:endParaRPr lang="sk-SK"/>
          </a:p>
        </p:txBody>
      </p:sp>
      <p:sp>
        <p:nvSpPr>
          <p:cNvPr id="5" name="Zástupný symbol poznámok 4"/>
          <p:cNvSpPr>
            <a:spLocks noGrp="1"/>
          </p:cNvSpPr>
          <p:nvPr>
            <p:ph type="body" sz="quarter" idx="3"/>
          </p:nvPr>
        </p:nvSpPr>
        <p:spPr>
          <a:xfrm>
            <a:off x="988117" y="3236722"/>
            <a:ext cx="7898017" cy="2647348"/>
          </a:xfrm>
          <a:prstGeom prst="rect">
            <a:avLst/>
          </a:prstGeom>
        </p:spPr>
        <p:txBody>
          <a:bodyPr vert="horz" lIns="90608" tIns="45304" rIns="90608" bIns="45304" rtlCol="0"/>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1" y="6387558"/>
            <a:ext cx="4279533" cy="337092"/>
          </a:xfrm>
          <a:prstGeom prst="rect">
            <a:avLst/>
          </a:prstGeom>
        </p:spPr>
        <p:txBody>
          <a:bodyPr vert="horz" lIns="90608" tIns="45304" rIns="90608" bIns="45304"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5592414" y="6387558"/>
            <a:ext cx="4279533" cy="337092"/>
          </a:xfrm>
          <a:prstGeom prst="rect">
            <a:avLst/>
          </a:prstGeom>
        </p:spPr>
        <p:txBody>
          <a:bodyPr vert="horz" lIns="90608" tIns="45304" rIns="90608" bIns="45304" rtlCol="0" anchor="b"/>
          <a:lstStyle>
            <a:lvl1pPr algn="r">
              <a:defRPr sz="1200"/>
            </a:lvl1pPr>
          </a:lstStyle>
          <a:p>
            <a:fld id="{836574F9-6C98-4321-A45B-F239A35D335D}" type="slidenum">
              <a:rPr lang="sk-SK" smtClean="0"/>
              <a:t>‹#›</a:t>
            </a:fld>
            <a:endParaRPr lang="sk-SK"/>
          </a:p>
        </p:txBody>
      </p:sp>
    </p:spTree>
    <p:extLst>
      <p:ext uri="{BB962C8B-B14F-4D97-AF65-F5344CB8AC3E}">
        <p14:creationId xmlns:p14="http://schemas.microsoft.com/office/powerpoint/2010/main" val="828756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836574F9-6C98-4321-A45B-F239A35D335D}" type="slidenum">
              <a:rPr lang="sk-SK" smtClean="0"/>
              <a:t>5</a:t>
            </a:fld>
            <a:endParaRPr lang="sk-SK"/>
          </a:p>
        </p:txBody>
      </p:sp>
    </p:spTree>
    <p:extLst>
      <p:ext uri="{BB962C8B-B14F-4D97-AF65-F5344CB8AC3E}">
        <p14:creationId xmlns:p14="http://schemas.microsoft.com/office/powerpoint/2010/main" val="2021367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á snímk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7007" y="1730828"/>
            <a:ext cx="7772400" cy="1608365"/>
          </a:xfrm>
        </p:spPr>
        <p:txBody>
          <a:bodyPr anchor="b">
            <a:normAutofit/>
          </a:bodyPr>
          <a:lstStyle>
            <a:lvl1pPr algn="ctr">
              <a:defRPr sz="1400">
                <a:solidFill>
                  <a:schemeClr val="tx1"/>
                </a:solidFill>
              </a:defRPr>
            </a:lvl1pPr>
          </a:lstStyle>
          <a:p>
            <a:endParaRPr lang="en-US" dirty="0"/>
          </a:p>
        </p:txBody>
      </p:sp>
    </p:spTree>
    <p:extLst>
      <p:ext uri="{BB962C8B-B14F-4D97-AF65-F5344CB8AC3E}">
        <p14:creationId xmlns:p14="http://schemas.microsoft.com/office/powerpoint/2010/main" val="1669331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Len nadp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9665" y="1921612"/>
            <a:ext cx="7886700" cy="1325563"/>
          </a:xfrm>
        </p:spPr>
        <p:txBody>
          <a:bodyPr/>
          <a:lstStyle/>
          <a:p>
            <a:r>
              <a:rPr lang="sk-SK" dirty="0"/>
              <a:t>Upravte štýly predlohy textu</a:t>
            </a:r>
            <a:endParaRPr lang="en-US" dirty="0"/>
          </a:p>
        </p:txBody>
      </p:sp>
    </p:spTree>
    <p:extLst>
      <p:ext uri="{BB962C8B-B14F-4D97-AF65-F5344CB8AC3E}">
        <p14:creationId xmlns:p14="http://schemas.microsoft.com/office/powerpoint/2010/main" val="230760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30679" y="2191034"/>
            <a:ext cx="7886700" cy="1325563"/>
          </a:xfrm>
        </p:spPr>
        <p:txBody>
          <a:bodyPr/>
          <a:lstStyle>
            <a:lvl1pPr>
              <a:defRPr/>
            </a:lvl1pPr>
          </a:lstStyle>
          <a:p>
            <a:r>
              <a:rPr lang="sk-SK" dirty="0"/>
              <a:t>ĎAKUJEME ZA POZORNOSŤ!</a:t>
            </a:r>
            <a:endParaRPr lang="en-US" dirty="0"/>
          </a:p>
        </p:txBody>
      </p:sp>
      <p:sp>
        <p:nvSpPr>
          <p:cNvPr id="6" name="Title 1"/>
          <p:cNvSpPr txBox="1">
            <a:spLocks/>
          </p:cNvSpPr>
          <p:nvPr userDrawn="1"/>
        </p:nvSpPr>
        <p:spPr>
          <a:xfrm>
            <a:off x="620485" y="4338824"/>
            <a:ext cx="2441123" cy="66095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a:solidFill>
                  <a:srgbClr val="55B848"/>
                </a:solidFill>
                <a:latin typeface="Myriad Pro" panose="020B0503030403020204" pitchFamily="34" charset="0"/>
                <a:ea typeface="+mj-ea"/>
                <a:cs typeface="+mj-cs"/>
              </a:defRPr>
            </a:lvl1pPr>
          </a:lstStyle>
          <a:p>
            <a:pPr algn="l"/>
            <a:r>
              <a:rPr lang="sk-SK" sz="1400" dirty="0">
                <a:solidFill>
                  <a:schemeClr val="tx1"/>
                </a:solidFill>
              </a:rPr>
              <a:t>Meno Priezvisko</a:t>
            </a:r>
            <a:endParaRPr lang="en-US" sz="1400" dirty="0">
              <a:solidFill>
                <a:schemeClr val="tx1"/>
              </a:solidFill>
            </a:endParaRPr>
          </a:p>
        </p:txBody>
      </p:sp>
    </p:spTree>
    <p:extLst>
      <p:ext uri="{BB962C8B-B14F-4D97-AF65-F5344CB8AC3E}">
        <p14:creationId xmlns:p14="http://schemas.microsoft.com/office/powerpoint/2010/main" val="11240598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652191"/>
            <a:ext cx="7886700" cy="1325563"/>
          </a:xfrm>
          <a:prstGeom prst="rect">
            <a:avLst/>
          </a:prstGeom>
        </p:spPr>
        <p:txBody>
          <a:bodyPr vert="horz" lIns="91440" tIns="45720" rIns="91440" bIns="45720" rtlCol="0" anchor="ctr">
            <a:normAutofit/>
          </a:bodyPr>
          <a:lstStyle/>
          <a:p>
            <a:r>
              <a:rPr lang="sk-SK" dirty="0"/>
              <a:t>OPERAČNÝ PROGRAM</a:t>
            </a:r>
            <a:br>
              <a:rPr lang="sk-SK" dirty="0"/>
            </a:br>
            <a:r>
              <a:rPr lang="sk-SK" dirty="0"/>
              <a:t>KVALITA ŽIVOTNÉHO PROSTREDIA</a:t>
            </a:r>
            <a:endParaRPr lang="en-US" dirty="0"/>
          </a:p>
        </p:txBody>
      </p:sp>
      <p:sp>
        <p:nvSpPr>
          <p:cNvPr id="3" name="Text Placeholder 2"/>
          <p:cNvSpPr>
            <a:spLocks noGrp="1"/>
          </p:cNvSpPr>
          <p:nvPr>
            <p:ph type="body" idx="1"/>
          </p:nvPr>
        </p:nvSpPr>
        <p:spPr>
          <a:xfrm>
            <a:off x="628650" y="3510642"/>
            <a:ext cx="7886700" cy="2261507"/>
          </a:xfrm>
          <a:prstGeom prst="rect">
            <a:avLst/>
          </a:prstGeom>
        </p:spPr>
        <p:txBody>
          <a:bodyPr vert="horz" lIns="91440" tIns="45720" rIns="91440" bIns="45720" rtlCol="0">
            <a:normAutofit/>
          </a:bodyPr>
          <a:lstStyle/>
          <a:p>
            <a:pPr lvl="0"/>
            <a:r>
              <a:rPr lang="sk-SK" dirty="0"/>
              <a:t>NÁZOV PREZENTÁCIE</a:t>
            </a:r>
          </a:p>
          <a:p>
            <a:pPr lvl="0"/>
            <a:endParaRPr lang="sk-SK" dirty="0"/>
          </a:p>
          <a:p>
            <a:pPr lvl="0"/>
            <a:endParaRPr lang="sk-SK" dirty="0"/>
          </a:p>
          <a:p>
            <a:pPr lvl="0"/>
            <a:r>
              <a:rPr lang="sk-SK" dirty="0"/>
              <a:t>DEŇ – MESIAC - ROK</a:t>
            </a:r>
          </a:p>
          <a:p>
            <a:pPr lvl="0"/>
            <a:endParaRPr lang="sk-SK" dirty="0"/>
          </a:p>
          <a:p>
            <a:pPr lvl="0"/>
            <a:endParaRPr lang="sk-SK" dirty="0"/>
          </a:p>
          <a:p>
            <a:pPr lvl="0"/>
            <a:endParaRPr lang="sk-SK" dirty="0"/>
          </a:p>
          <a:p>
            <a:pPr lvl="0"/>
            <a:endParaRPr lang="sk-SK" dirty="0"/>
          </a:p>
          <a:p>
            <a:pPr lvl="0"/>
            <a:endParaRPr lang="sk-SK" dirty="0"/>
          </a:p>
        </p:txBody>
      </p:sp>
    </p:spTree>
    <p:extLst>
      <p:ext uri="{BB962C8B-B14F-4D97-AF65-F5344CB8AC3E}">
        <p14:creationId xmlns:p14="http://schemas.microsoft.com/office/powerpoint/2010/main" val="1446874656"/>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Lst>
  <p:txStyles>
    <p:titleStyle>
      <a:lvl1pPr algn="ctr" defTabSz="914400" rtl="0" eaLnBrk="1" latinLnBrk="0" hangingPunct="1">
        <a:lnSpc>
          <a:spcPct val="90000"/>
        </a:lnSpc>
        <a:spcBef>
          <a:spcPct val="0"/>
        </a:spcBef>
        <a:buNone/>
        <a:defRPr sz="4000" kern="1200">
          <a:solidFill>
            <a:srgbClr val="55B848"/>
          </a:solidFill>
          <a:latin typeface="Myriad Pro" panose="020B0503030403020204" pitchFamily="34" charset="0"/>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registeruz.s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minzp.sk/oblasti/ovzdusie/ochrana-ovzdusia/dokumenty/vseobecne-emisne-faktory-spalovacie-zariadenia/"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shmu.sk/sk/?page=99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ebgis.biomonitoring.sk/" TargetMode="External"/><Relationship Id="rId2" Type="http://schemas.openxmlformats.org/officeDocument/2006/relationships/hyperlink" Target="http://www.sopsr.sk/cinnost/doc/Mapka_VCHU.jpg"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op-kzp.sk/obsah-dokumenty/prirucka-k-procesu-verejneho-obstaravania/"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vyzvy.opkzp@enviro.gov.sk"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BlokTextu 3"/>
          <p:cNvSpPr txBox="1"/>
          <p:nvPr/>
        </p:nvSpPr>
        <p:spPr>
          <a:xfrm>
            <a:off x="749644" y="1694992"/>
            <a:ext cx="7644712" cy="1015663"/>
          </a:xfrm>
          <a:prstGeom prst="rect">
            <a:avLst/>
          </a:prstGeom>
          <a:noFill/>
        </p:spPr>
        <p:txBody>
          <a:bodyPr wrap="square" rtlCol="0">
            <a:spAutoFit/>
          </a:bodyPr>
          <a:lstStyle/>
          <a:p>
            <a:pPr algn="ctr"/>
            <a:r>
              <a:rPr lang="sk-SK" sz="3000" b="1" dirty="0">
                <a:solidFill>
                  <a:srgbClr val="55B848"/>
                </a:solidFill>
                <a:latin typeface="Arial" panose="020B0604020202020204" pitchFamily="34" charset="0"/>
                <a:cs typeface="Arial" panose="020B0604020202020204" pitchFamily="34" charset="0"/>
              </a:rPr>
              <a:t>OPERAČNÝ PROGRAM </a:t>
            </a:r>
          </a:p>
          <a:p>
            <a:pPr algn="ctr"/>
            <a:r>
              <a:rPr lang="sk-SK" sz="3000" b="1" dirty="0">
                <a:solidFill>
                  <a:srgbClr val="55B848"/>
                </a:solidFill>
                <a:latin typeface="Arial" panose="020B0604020202020204" pitchFamily="34" charset="0"/>
                <a:cs typeface="Arial" panose="020B0604020202020204" pitchFamily="34" charset="0"/>
              </a:rPr>
              <a:t>KVALITA ŽIVOTNÉHO PROSTREDIA</a:t>
            </a:r>
          </a:p>
        </p:txBody>
      </p:sp>
      <p:sp>
        <p:nvSpPr>
          <p:cNvPr id="5" name="BlokTextu 4"/>
          <p:cNvSpPr txBox="1"/>
          <p:nvPr/>
        </p:nvSpPr>
        <p:spPr>
          <a:xfrm>
            <a:off x="230659" y="2873398"/>
            <a:ext cx="8674444" cy="1292662"/>
          </a:xfrm>
          <a:prstGeom prst="rect">
            <a:avLst/>
          </a:prstGeom>
          <a:noFill/>
        </p:spPr>
        <p:txBody>
          <a:bodyPr wrap="square" rtlCol="0">
            <a:spAutoFit/>
          </a:bodyPr>
          <a:lstStyle/>
          <a:p>
            <a:pPr algn="ctr"/>
            <a:r>
              <a:rPr lang="sk-SK" sz="3200" b="1" dirty="0">
                <a:solidFill>
                  <a:schemeClr val="bg1">
                    <a:lumMod val="50000"/>
                  </a:schemeClr>
                </a:solidFill>
                <a:latin typeface="Arial" panose="020B0604020202020204" pitchFamily="34" charset="0"/>
                <a:cs typeface="Arial" panose="020B0604020202020204" pitchFamily="34" charset="0"/>
              </a:rPr>
              <a:t>5</a:t>
            </a:r>
            <a:r>
              <a:rPr lang="sk-SK" sz="3200" b="1" dirty="0" smtClean="0">
                <a:solidFill>
                  <a:schemeClr val="bg1">
                    <a:lumMod val="50000"/>
                  </a:schemeClr>
                </a:solidFill>
                <a:latin typeface="Arial" panose="020B0604020202020204" pitchFamily="34" charset="0"/>
                <a:cs typeface="Arial" panose="020B0604020202020204" pitchFamily="34" charset="0"/>
              </a:rPr>
              <a:t>5. </a:t>
            </a:r>
            <a:r>
              <a:rPr lang="sk-SK" sz="3200" b="1" dirty="0">
                <a:solidFill>
                  <a:schemeClr val="bg1">
                    <a:lumMod val="50000"/>
                  </a:schemeClr>
                </a:solidFill>
                <a:latin typeface="Arial" panose="020B0604020202020204" pitchFamily="34" charset="0"/>
                <a:cs typeface="Arial" panose="020B0604020202020204" pitchFamily="34" charset="0"/>
              </a:rPr>
              <a:t>výzva na predkladanie ŽoNFP</a:t>
            </a:r>
          </a:p>
          <a:p>
            <a:pPr algn="ctr"/>
            <a:endParaRPr lang="sk-SK" sz="1000" b="1" dirty="0">
              <a:solidFill>
                <a:schemeClr val="bg1">
                  <a:lumMod val="50000"/>
                </a:schemeClr>
              </a:solidFill>
              <a:latin typeface="Arial" panose="020B0604020202020204" pitchFamily="34" charset="0"/>
              <a:cs typeface="Arial" panose="020B0604020202020204" pitchFamily="34" charset="0"/>
            </a:endParaRPr>
          </a:p>
          <a:p>
            <a:pPr algn="ctr"/>
            <a:r>
              <a:rPr lang="sk-SK" dirty="0" smtClean="0">
                <a:solidFill>
                  <a:schemeClr val="bg1">
                    <a:lumMod val="50000"/>
                  </a:schemeClr>
                </a:solidFill>
                <a:latin typeface="Arial" panose="020B0604020202020204" pitchFamily="34" charset="0"/>
                <a:cs typeface="Arial" panose="020B0604020202020204" pitchFamily="34" charset="0"/>
              </a:rPr>
              <a:t>Náhrady zastaraných spaľovacích zariadení v domácnostiach za </a:t>
            </a:r>
            <a:r>
              <a:rPr lang="sk-SK" dirty="0" err="1" smtClean="0">
                <a:solidFill>
                  <a:schemeClr val="bg1">
                    <a:lumMod val="50000"/>
                  </a:schemeClr>
                </a:solidFill>
                <a:latin typeface="Arial" panose="020B0604020202020204" pitchFamily="34" charset="0"/>
                <a:cs typeface="Arial" panose="020B0604020202020204" pitchFamily="34" charset="0"/>
              </a:rPr>
              <a:t>nízkoemisné</a:t>
            </a:r>
            <a:r>
              <a:rPr lang="sk-SK" dirty="0" smtClean="0">
                <a:solidFill>
                  <a:schemeClr val="bg1">
                    <a:lumMod val="50000"/>
                  </a:schemeClr>
                </a:solidFill>
                <a:latin typeface="Arial" panose="020B0604020202020204" pitchFamily="34" charset="0"/>
                <a:cs typeface="Arial" panose="020B0604020202020204" pitchFamily="34" charset="0"/>
              </a:rPr>
              <a:t> </a:t>
            </a:r>
            <a:br>
              <a:rPr lang="sk-SK" dirty="0" smtClean="0">
                <a:solidFill>
                  <a:schemeClr val="bg1">
                    <a:lumMod val="50000"/>
                  </a:schemeClr>
                </a:solidFill>
                <a:latin typeface="Arial" panose="020B0604020202020204" pitchFamily="34" charset="0"/>
                <a:cs typeface="Arial" panose="020B0604020202020204" pitchFamily="34" charset="0"/>
              </a:rPr>
            </a:br>
            <a:r>
              <a:rPr lang="sk-SK" dirty="0" smtClean="0">
                <a:solidFill>
                  <a:schemeClr val="bg1">
                    <a:lumMod val="50000"/>
                  </a:schemeClr>
                </a:solidFill>
                <a:latin typeface="Arial" panose="020B0604020202020204" pitchFamily="34" charset="0"/>
                <a:cs typeface="Arial" panose="020B0604020202020204" pitchFamily="34" charset="0"/>
              </a:rPr>
              <a:t>(s výnimkou OZE)</a:t>
            </a:r>
            <a:endParaRPr lang="sk-SK" sz="500" dirty="0">
              <a:solidFill>
                <a:schemeClr val="bg1">
                  <a:lumMod val="50000"/>
                </a:schemeClr>
              </a:solidFill>
              <a:latin typeface="Arial" panose="020B0604020202020204" pitchFamily="34" charset="0"/>
              <a:cs typeface="Arial" panose="020B0604020202020204" pitchFamily="34" charset="0"/>
            </a:endParaRPr>
          </a:p>
        </p:txBody>
      </p:sp>
      <p:sp>
        <p:nvSpPr>
          <p:cNvPr id="6" name="BlokTextu 5"/>
          <p:cNvSpPr txBox="1"/>
          <p:nvPr/>
        </p:nvSpPr>
        <p:spPr>
          <a:xfrm>
            <a:off x="2407654" y="5556970"/>
            <a:ext cx="4364337" cy="369332"/>
          </a:xfrm>
          <a:prstGeom prst="rect">
            <a:avLst/>
          </a:prstGeom>
          <a:noFill/>
        </p:spPr>
        <p:txBody>
          <a:bodyPr wrap="square" rtlCol="0">
            <a:spAutoFit/>
          </a:bodyPr>
          <a:lstStyle/>
          <a:p>
            <a:pPr algn="ctr"/>
            <a:r>
              <a:rPr lang="sk-SK" b="1" dirty="0" smtClean="0">
                <a:solidFill>
                  <a:schemeClr val="accent6"/>
                </a:solidFill>
                <a:latin typeface="Arial" panose="020B0604020202020204" pitchFamily="34" charset="0"/>
                <a:cs typeface="Arial" panose="020B0604020202020204" pitchFamily="34" charset="0"/>
              </a:rPr>
              <a:t>    18. november 2019 – Bratislava</a:t>
            </a:r>
          </a:p>
        </p:txBody>
      </p:sp>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173" y="5606521"/>
            <a:ext cx="1352381" cy="295238"/>
          </a:xfrm>
          <a:prstGeom prst="rect">
            <a:avLst/>
          </a:prstGeom>
        </p:spPr>
      </p:pic>
      <p:pic>
        <p:nvPicPr>
          <p:cNvPr id="7" name="Obrázo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7545" y="5611302"/>
            <a:ext cx="1352381" cy="295238"/>
          </a:xfrm>
          <a:prstGeom prst="rect">
            <a:avLst/>
          </a:prstGeom>
        </p:spPr>
      </p:pic>
    </p:spTree>
    <p:extLst>
      <p:ext uri="{BB962C8B-B14F-4D97-AF65-F5344CB8AC3E}">
        <p14:creationId xmlns:p14="http://schemas.microsoft.com/office/powerpoint/2010/main" val="1093002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011129"/>
            <a:ext cx="7886700" cy="503947"/>
          </a:xfrm>
        </p:spPr>
        <p:txBody>
          <a:bodyPr>
            <a:normAutofit fontScale="90000"/>
          </a:bodyPr>
          <a:lstStyle/>
          <a:p>
            <a:pPr algn="just"/>
            <a:r>
              <a:rPr lang="sk-SK" sz="3200" b="1" dirty="0" smtClean="0">
                <a:latin typeface="Arial" panose="020B0604020202020204" pitchFamily="34" charset="0"/>
                <a:cs typeface="Arial" panose="020B0604020202020204" pitchFamily="34" charset="0"/>
              </a:rPr>
              <a:t>Financovanie projektu</a:t>
            </a:r>
            <a:endParaRPr lang="sk-SK" sz="3200" b="1" dirty="0">
              <a:latin typeface="Arial" panose="020B0604020202020204" pitchFamily="34" charset="0"/>
              <a:cs typeface="Arial" panose="020B0604020202020204" pitchFamily="34" charset="0"/>
            </a:endParaRPr>
          </a:p>
        </p:txBody>
      </p:sp>
      <p:sp>
        <p:nvSpPr>
          <p:cNvPr id="9" name="Obdĺžnik 8"/>
          <p:cNvSpPr/>
          <p:nvPr/>
        </p:nvSpPr>
        <p:spPr>
          <a:xfrm>
            <a:off x="464637" y="1655064"/>
            <a:ext cx="8214725" cy="2677656"/>
          </a:xfrm>
          <a:prstGeom prst="rect">
            <a:avLst/>
          </a:prstGeom>
        </p:spPr>
        <p:txBody>
          <a:bodyPr wrap="square">
            <a:spAutoFit/>
          </a:bodyPr>
          <a:lstStyle/>
          <a:p>
            <a:pPr algn="just"/>
            <a:r>
              <a:rPr lang="sk-SK" sz="2400" dirty="0" smtClean="0">
                <a:solidFill>
                  <a:schemeClr val="bg1">
                    <a:lumMod val="50000"/>
                  </a:schemeClr>
                </a:solidFill>
              </a:rPr>
              <a:t>Základné východiska nastavenia financovania výziev:</a:t>
            </a:r>
          </a:p>
          <a:p>
            <a:pPr algn="just"/>
            <a:endParaRPr lang="sk-SK" sz="2400" dirty="0">
              <a:solidFill>
                <a:schemeClr val="bg1">
                  <a:lumMod val="50000"/>
                </a:schemeClr>
              </a:solidFill>
            </a:endParaRPr>
          </a:p>
          <a:p>
            <a:pPr marL="457200" indent="-457200" algn="just">
              <a:buFont typeface="+mj-lt"/>
              <a:buAutoNum type="arabicPeriod"/>
            </a:pPr>
            <a:r>
              <a:rPr lang="sk-SK" sz="2400" dirty="0" smtClean="0">
                <a:solidFill>
                  <a:schemeClr val="bg1">
                    <a:lumMod val="50000"/>
                  </a:schemeClr>
                </a:solidFill>
              </a:rPr>
              <a:t>V rámci výzvy sa neuplatňujú pravidlá štátnej pomoci,</a:t>
            </a:r>
          </a:p>
          <a:p>
            <a:pPr marL="457200" indent="-457200" algn="just">
              <a:buFont typeface="+mj-lt"/>
              <a:buAutoNum type="arabicPeriod"/>
            </a:pPr>
            <a:r>
              <a:rPr lang="sk-SK" sz="2400" dirty="0" smtClean="0">
                <a:solidFill>
                  <a:schemeClr val="bg1">
                    <a:lumMod val="50000"/>
                  </a:schemeClr>
                </a:solidFill>
              </a:rPr>
              <a:t>Miera príspevku (Intenzita) je ovplyvnená právnou formou žiadateľa (subjekty ústrednej správy – štátne rozpočtové alebo príspevkové organizácie, alebo subjekty územnej samosprávy)</a:t>
            </a:r>
          </a:p>
        </p:txBody>
      </p:sp>
      <p:graphicFrame>
        <p:nvGraphicFramePr>
          <p:cNvPr id="4" name="Tabuľka 3"/>
          <p:cNvGraphicFramePr>
            <a:graphicFrameLocks noGrp="1"/>
          </p:cNvGraphicFramePr>
          <p:nvPr>
            <p:extLst>
              <p:ext uri="{D42A27DB-BD31-4B8C-83A1-F6EECF244321}">
                <p14:modId xmlns:p14="http://schemas.microsoft.com/office/powerpoint/2010/main" val="764448001"/>
              </p:ext>
            </p:extLst>
          </p:nvPr>
        </p:nvGraphicFramePr>
        <p:xfrm>
          <a:off x="1005083" y="4332720"/>
          <a:ext cx="7674279" cy="1591986"/>
        </p:xfrm>
        <a:graphic>
          <a:graphicData uri="http://schemas.openxmlformats.org/drawingml/2006/table">
            <a:tbl>
              <a:tblPr firstRow="1" firstCol="1" bandRow="1">
                <a:tableStyleId>{5C22544A-7EE6-4342-B048-85BDC9FD1C3A}</a:tableStyleId>
              </a:tblPr>
              <a:tblGrid>
                <a:gridCol w="3597702"/>
                <a:gridCol w="1255512"/>
                <a:gridCol w="1255512"/>
                <a:gridCol w="1565553"/>
              </a:tblGrid>
              <a:tr h="424529">
                <a:tc rowSpan="2">
                  <a:txBody>
                    <a:bodyPr/>
                    <a:lstStyle/>
                    <a:p>
                      <a:pPr algn="ctr">
                        <a:spcBef>
                          <a:spcPts val="300"/>
                        </a:spcBef>
                        <a:spcAft>
                          <a:spcPts val="300"/>
                        </a:spcAft>
                      </a:pPr>
                      <a:r>
                        <a:rPr lang="sk-SK" sz="1100" dirty="0">
                          <a:effectLst/>
                        </a:rPr>
                        <a:t>Žiadateľ</a:t>
                      </a:r>
                      <a:endParaRPr lang="sk-SK" sz="1100" dirty="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spcBef>
                          <a:spcPts val="300"/>
                        </a:spcBef>
                        <a:spcAft>
                          <a:spcPts val="300"/>
                        </a:spcAft>
                      </a:pPr>
                      <a:r>
                        <a:rPr lang="sk-SK" sz="1100" dirty="0">
                          <a:effectLst/>
                        </a:rPr>
                        <a:t>Miera príspevku z OP KŽP v%</a:t>
                      </a:r>
                      <a:br>
                        <a:rPr lang="sk-SK" sz="1100" dirty="0">
                          <a:effectLst/>
                        </a:rPr>
                      </a:br>
                      <a:r>
                        <a:rPr lang="sk-SK" sz="1100" dirty="0">
                          <a:effectLst/>
                        </a:rPr>
                        <a:t>v rozdelení podľa zdrojov</a:t>
                      </a:r>
                      <a:endParaRPr lang="sk-SK" sz="11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sk-SK"/>
                    </a:p>
                  </a:txBody>
                  <a:tcPr/>
                </a:tc>
                <a:tc rowSpan="2">
                  <a:txBody>
                    <a:bodyPr/>
                    <a:lstStyle/>
                    <a:p>
                      <a:pPr algn="ctr">
                        <a:spcBef>
                          <a:spcPts val="300"/>
                        </a:spcBef>
                        <a:spcAft>
                          <a:spcPts val="300"/>
                        </a:spcAft>
                      </a:pPr>
                      <a:r>
                        <a:rPr lang="sk-SK" sz="1100">
                          <a:effectLst/>
                        </a:rPr>
                        <a:t>Miera spolufinancovania zo zdrojov prijímateľa v %</a:t>
                      </a:r>
                      <a:endParaRPr lang="sk-SK" sz="1100">
                        <a:effectLst/>
                        <a:latin typeface="Times New Roman" panose="02020603050405020304" pitchFamily="18" charset="0"/>
                        <a:ea typeface="Times New Roman" panose="02020603050405020304" pitchFamily="18" charset="0"/>
                      </a:endParaRPr>
                    </a:p>
                  </a:txBody>
                  <a:tcPr marL="68580" marR="68580" marT="0" marB="0" anchor="ctr"/>
                </a:tc>
              </a:tr>
              <a:tr h="265331">
                <a:tc vMerge="1">
                  <a:txBody>
                    <a:bodyPr/>
                    <a:lstStyle/>
                    <a:p>
                      <a:endParaRPr lang="sk-SK"/>
                    </a:p>
                  </a:txBody>
                  <a:tcPr/>
                </a:tc>
                <a:tc>
                  <a:txBody>
                    <a:bodyPr/>
                    <a:lstStyle/>
                    <a:p>
                      <a:pPr algn="ctr">
                        <a:spcBef>
                          <a:spcPts val="300"/>
                        </a:spcBef>
                        <a:spcAft>
                          <a:spcPts val="300"/>
                        </a:spcAft>
                      </a:pPr>
                      <a:r>
                        <a:rPr lang="sk-SK" sz="1100">
                          <a:effectLst/>
                        </a:rPr>
                        <a:t>Kohézny fond</a:t>
                      </a:r>
                      <a:endParaRPr lang="sk-SK"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300"/>
                        </a:spcBef>
                        <a:spcAft>
                          <a:spcPts val="300"/>
                        </a:spcAft>
                      </a:pPr>
                      <a:r>
                        <a:rPr lang="sk-SK" sz="1100">
                          <a:effectLst/>
                        </a:rPr>
                        <a:t>Štátny rozpočet</a:t>
                      </a:r>
                      <a:endParaRPr lang="sk-SK" sz="1100">
                        <a:effectLst/>
                        <a:latin typeface="Times New Roman" panose="02020603050405020304" pitchFamily="18" charset="0"/>
                        <a:ea typeface="Times New Roman" panose="02020603050405020304" pitchFamily="18" charset="0"/>
                      </a:endParaRPr>
                    </a:p>
                  </a:txBody>
                  <a:tcPr marL="68580" marR="68580" marT="0" marB="0" anchor="ctr"/>
                </a:tc>
                <a:tc vMerge="1">
                  <a:txBody>
                    <a:bodyPr/>
                    <a:lstStyle/>
                    <a:p>
                      <a:endParaRPr lang="sk-SK"/>
                    </a:p>
                  </a:txBody>
                  <a:tcPr/>
                </a:tc>
              </a:tr>
              <a:tr h="636795">
                <a:tc>
                  <a:txBody>
                    <a:bodyPr/>
                    <a:lstStyle/>
                    <a:p>
                      <a:pPr marL="0" lvl="0" indent="0" algn="just">
                        <a:spcBef>
                          <a:spcPts val="300"/>
                        </a:spcBef>
                        <a:spcAft>
                          <a:spcPts val="300"/>
                        </a:spcAft>
                        <a:buFont typeface="+mj-lt"/>
                        <a:buNone/>
                      </a:pPr>
                      <a:r>
                        <a:rPr lang="sk-SK" sz="1100" dirty="0" smtClean="0">
                          <a:effectLst/>
                        </a:rPr>
                        <a:t>1. Subjekty </a:t>
                      </a:r>
                      <a:r>
                        <a:rPr lang="sk-SK" sz="1100" dirty="0">
                          <a:effectLst/>
                        </a:rPr>
                        <a:t>ústrednej správy – organizácie štátnej správy s pôsobnosťou v oblasti tvorby a ochrany životného prostredia</a:t>
                      </a:r>
                      <a:endParaRPr lang="sk-SK"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sk-SK" sz="1100">
                          <a:effectLst/>
                        </a:rPr>
                        <a:t>85 %</a:t>
                      </a:r>
                      <a:endParaRPr lang="sk-SK"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300"/>
                        </a:spcBef>
                        <a:spcAft>
                          <a:spcPts val="300"/>
                        </a:spcAft>
                      </a:pPr>
                      <a:r>
                        <a:rPr lang="sk-SK" sz="1100">
                          <a:effectLst/>
                        </a:rPr>
                        <a:t>15 %</a:t>
                      </a:r>
                      <a:endParaRPr lang="sk-SK"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300"/>
                        </a:spcBef>
                        <a:spcAft>
                          <a:spcPts val="300"/>
                        </a:spcAft>
                      </a:pPr>
                      <a:r>
                        <a:rPr lang="sk-SK" sz="1100" dirty="0">
                          <a:effectLst/>
                        </a:rPr>
                        <a:t>0 %</a:t>
                      </a:r>
                      <a:endParaRPr lang="sk-SK" sz="1100" dirty="0">
                        <a:effectLst/>
                        <a:latin typeface="Times New Roman" panose="02020603050405020304" pitchFamily="18" charset="0"/>
                        <a:ea typeface="Times New Roman" panose="02020603050405020304" pitchFamily="18" charset="0"/>
                      </a:endParaRPr>
                    </a:p>
                  </a:txBody>
                  <a:tcPr marL="68580" marR="68580" marT="0" marB="0" anchor="ctr"/>
                </a:tc>
              </a:tr>
              <a:tr h="265331">
                <a:tc>
                  <a:txBody>
                    <a:bodyPr/>
                    <a:lstStyle/>
                    <a:p>
                      <a:pPr marL="0" lvl="0" indent="0" algn="just">
                        <a:spcBef>
                          <a:spcPts val="300"/>
                        </a:spcBef>
                        <a:spcAft>
                          <a:spcPts val="300"/>
                        </a:spcAft>
                        <a:buFont typeface="+mj-lt"/>
                        <a:buNone/>
                      </a:pPr>
                      <a:r>
                        <a:rPr lang="sk-SK" sz="1100" dirty="0" smtClean="0">
                          <a:effectLst/>
                        </a:rPr>
                        <a:t>2. Subjekty </a:t>
                      </a:r>
                      <a:r>
                        <a:rPr lang="sk-SK" sz="1100" dirty="0">
                          <a:effectLst/>
                        </a:rPr>
                        <a:t>územnej samosprávy - vyššie územné celky</a:t>
                      </a:r>
                      <a:endParaRPr lang="sk-SK"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sk-SK" sz="1100">
                          <a:effectLst/>
                        </a:rPr>
                        <a:t>85 %</a:t>
                      </a:r>
                      <a:endParaRPr lang="sk-SK"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300"/>
                        </a:spcBef>
                        <a:spcAft>
                          <a:spcPts val="300"/>
                        </a:spcAft>
                      </a:pPr>
                      <a:r>
                        <a:rPr lang="sk-SK" sz="1100">
                          <a:effectLst/>
                        </a:rPr>
                        <a:t>10 %</a:t>
                      </a:r>
                      <a:endParaRPr lang="sk-SK"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300"/>
                        </a:spcBef>
                        <a:spcAft>
                          <a:spcPts val="300"/>
                        </a:spcAft>
                      </a:pPr>
                      <a:r>
                        <a:rPr lang="sk-SK" sz="1100" dirty="0">
                          <a:effectLst/>
                        </a:rPr>
                        <a:t>5 %</a:t>
                      </a:r>
                      <a:endParaRPr lang="sk-SK" sz="1100"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58090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803758"/>
            <a:ext cx="7886700" cy="879253"/>
          </a:xfrm>
        </p:spPr>
        <p:txBody>
          <a:bodyPr>
            <a:normAutofit/>
          </a:bodyPr>
          <a:lstStyle/>
          <a:p>
            <a:pPr algn="just"/>
            <a:r>
              <a:rPr lang="sk-SK" sz="3200" b="1" dirty="0" smtClean="0">
                <a:latin typeface="Arial" panose="020B0604020202020204" pitchFamily="34" charset="0"/>
                <a:cs typeface="Arial" panose="020B0604020202020204" pitchFamily="34" charset="0"/>
              </a:rPr>
              <a:t>Podmienky poskytnutia príspevku</a:t>
            </a:r>
            <a:endParaRPr lang="sk-SK" sz="3200" b="1" dirty="0">
              <a:latin typeface="Arial" panose="020B0604020202020204" pitchFamily="34" charset="0"/>
              <a:cs typeface="Arial" panose="020B0604020202020204" pitchFamily="34" charset="0"/>
            </a:endParaRPr>
          </a:p>
        </p:txBody>
      </p:sp>
      <p:sp>
        <p:nvSpPr>
          <p:cNvPr id="4" name="TextovéPole 3"/>
          <p:cNvSpPr txBox="1"/>
          <p:nvPr/>
        </p:nvSpPr>
        <p:spPr>
          <a:xfrm>
            <a:off x="265670" y="1386292"/>
            <a:ext cx="8612660" cy="5016758"/>
          </a:xfrm>
          <a:prstGeom prst="rect">
            <a:avLst/>
          </a:prstGeom>
          <a:noFill/>
        </p:spPr>
        <p:txBody>
          <a:bodyPr wrap="square" rtlCol="0">
            <a:spAutoFit/>
          </a:bodyPr>
          <a:lstStyle/>
          <a:p>
            <a:pPr algn="just"/>
            <a:r>
              <a:rPr lang="sk-SK" sz="2000" dirty="0">
                <a:solidFill>
                  <a:schemeClr val="bg1">
                    <a:lumMod val="50000"/>
                  </a:schemeClr>
                </a:solidFill>
              </a:rPr>
              <a:t>Podmienky poskytnutia príspevku predstavujú súbor podmienok overovaných RO pre OP KŽP, v rámci konania o žiadosti o NFP (schvaľovací proces) </a:t>
            </a:r>
          </a:p>
          <a:p>
            <a:pPr algn="just"/>
            <a:endParaRPr lang="sk-SK" sz="2000" dirty="0">
              <a:solidFill>
                <a:schemeClr val="bg1">
                  <a:lumMod val="50000"/>
                </a:schemeClr>
              </a:solidFill>
            </a:endParaRPr>
          </a:p>
          <a:p>
            <a:pPr marL="1069975" indent="-514350"/>
            <a:r>
              <a:rPr lang="sk-SK" sz="2000" b="1" dirty="0">
                <a:solidFill>
                  <a:schemeClr val="bg1">
                    <a:lumMod val="50000"/>
                  </a:schemeClr>
                </a:solidFill>
              </a:rPr>
              <a:t>Kategórie podmienok poskytnutia príspevku</a:t>
            </a:r>
            <a:r>
              <a:rPr lang="sk-SK" sz="2000" dirty="0">
                <a:solidFill>
                  <a:schemeClr val="bg1">
                    <a:lumMod val="50000"/>
                  </a:schemeClr>
                </a:solidFill>
              </a:rPr>
              <a:t>:</a:t>
            </a:r>
          </a:p>
          <a:p>
            <a:pPr marL="1317625" indent="-514350" algn="just">
              <a:buFont typeface="+mj-lt"/>
              <a:buAutoNum type="romanUcPeriod"/>
            </a:pPr>
            <a:r>
              <a:rPr lang="sk-SK" sz="2000" i="1" dirty="0">
                <a:solidFill>
                  <a:schemeClr val="bg1">
                    <a:lumMod val="50000"/>
                  </a:schemeClr>
                </a:solidFill>
              </a:rPr>
              <a:t>Oprávnenosť </a:t>
            </a:r>
            <a:r>
              <a:rPr lang="sk-SK" sz="2000" i="1" dirty="0" smtClean="0">
                <a:solidFill>
                  <a:schemeClr val="bg1">
                    <a:lumMod val="50000"/>
                  </a:schemeClr>
                </a:solidFill>
              </a:rPr>
              <a:t>žiadateľa</a:t>
            </a:r>
          </a:p>
          <a:p>
            <a:pPr marL="1317625" indent="-514350" algn="just">
              <a:buFont typeface="+mj-lt"/>
              <a:buAutoNum type="romanUcPeriod"/>
            </a:pPr>
            <a:r>
              <a:rPr lang="sk-SK" sz="2000" i="1" dirty="0" smtClean="0">
                <a:solidFill>
                  <a:schemeClr val="bg1">
                    <a:lumMod val="50000"/>
                  </a:schemeClr>
                </a:solidFill>
              </a:rPr>
              <a:t>Oprávnenosť užívateľa</a:t>
            </a:r>
            <a:endParaRPr lang="sk-SK" sz="2000" i="1" dirty="0">
              <a:solidFill>
                <a:schemeClr val="bg1">
                  <a:lumMod val="50000"/>
                </a:schemeClr>
              </a:solidFill>
            </a:endParaRPr>
          </a:p>
          <a:p>
            <a:pPr marL="1317625" indent="-514350" algn="just">
              <a:buFont typeface="+mj-lt"/>
              <a:buAutoNum type="romanUcPeriod"/>
            </a:pPr>
            <a:r>
              <a:rPr lang="sk-SK" sz="2000" i="1" dirty="0">
                <a:solidFill>
                  <a:schemeClr val="bg1">
                    <a:lumMod val="50000"/>
                  </a:schemeClr>
                </a:solidFill>
              </a:rPr>
              <a:t>Oprávnenosť aktivít realizácie projektu</a:t>
            </a:r>
          </a:p>
          <a:p>
            <a:pPr marL="1317625" indent="-514350" algn="just">
              <a:buFont typeface="+mj-lt"/>
              <a:buAutoNum type="romanUcPeriod"/>
            </a:pPr>
            <a:r>
              <a:rPr lang="sk-SK" sz="2000" i="1" dirty="0">
                <a:solidFill>
                  <a:schemeClr val="bg1">
                    <a:lumMod val="50000"/>
                  </a:schemeClr>
                </a:solidFill>
              </a:rPr>
              <a:t>Oprávnenosť výdavkov realizácie projektu</a:t>
            </a:r>
          </a:p>
          <a:p>
            <a:pPr marL="1317625" indent="-514350" algn="just">
              <a:buFont typeface="+mj-lt"/>
              <a:buAutoNum type="romanUcPeriod"/>
            </a:pPr>
            <a:r>
              <a:rPr lang="sk-SK" sz="2000" i="1" dirty="0">
                <a:solidFill>
                  <a:schemeClr val="bg1">
                    <a:lumMod val="50000"/>
                  </a:schemeClr>
                </a:solidFill>
              </a:rPr>
              <a:t>Oprávnenosť miesta realizácie projektu</a:t>
            </a:r>
          </a:p>
          <a:p>
            <a:pPr marL="1317625" indent="-514350" algn="just">
              <a:buFont typeface="+mj-lt"/>
              <a:buAutoNum type="romanUcPeriod"/>
            </a:pPr>
            <a:r>
              <a:rPr lang="sk-SK" sz="2000" i="1" dirty="0">
                <a:solidFill>
                  <a:schemeClr val="bg1">
                    <a:lumMod val="50000"/>
                  </a:schemeClr>
                </a:solidFill>
              </a:rPr>
              <a:t>Kritériá pre výber projektov 	</a:t>
            </a:r>
          </a:p>
          <a:p>
            <a:pPr marL="1317625" indent="-514350" algn="just">
              <a:buFont typeface="+mj-lt"/>
              <a:buAutoNum type="romanUcPeriod"/>
            </a:pPr>
            <a:r>
              <a:rPr lang="sk-SK" sz="2000" i="1" dirty="0">
                <a:solidFill>
                  <a:schemeClr val="bg1">
                    <a:lumMod val="50000"/>
                  </a:schemeClr>
                </a:solidFill>
              </a:rPr>
              <a:t>Spôsob financovania</a:t>
            </a:r>
          </a:p>
          <a:p>
            <a:pPr marL="1317625" indent="-514350" algn="just">
              <a:buFont typeface="+mj-lt"/>
              <a:buAutoNum type="romanUcPeriod"/>
            </a:pPr>
            <a:r>
              <a:rPr lang="sk-SK" sz="2000" i="1" dirty="0">
                <a:solidFill>
                  <a:schemeClr val="bg1">
                    <a:lumMod val="50000"/>
                  </a:schemeClr>
                </a:solidFill>
              </a:rPr>
              <a:t>Podmienky poskytnutia príspevku vyplývajúce z osobitných predpisov</a:t>
            </a:r>
          </a:p>
          <a:p>
            <a:pPr marL="1317625" indent="-514350" algn="just">
              <a:buFont typeface="+mj-lt"/>
              <a:buAutoNum type="romanUcPeriod"/>
            </a:pPr>
            <a:r>
              <a:rPr lang="sk-SK" sz="2000" i="1" dirty="0">
                <a:solidFill>
                  <a:schemeClr val="bg1">
                    <a:lumMod val="50000"/>
                  </a:schemeClr>
                </a:solidFill>
              </a:rPr>
              <a:t>Ďalšie podmienky poskytnutia príspevku</a:t>
            </a:r>
          </a:p>
          <a:p>
            <a:endParaRPr lang="sk-SK" sz="2000" dirty="0">
              <a:solidFill>
                <a:schemeClr val="bg1">
                  <a:lumMod val="50000"/>
                </a:schemeClr>
              </a:solidFill>
            </a:endParaRPr>
          </a:p>
          <a:p>
            <a:r>
              <a:rPr lang="sk-SK" sz="2000" dirty="0">
                <a:solidFill>
                  <a:schemeClr val="bg1">
                    <a:lumMod val="50000"/>
                  </a:schemeClr>
                </a:solidFill>
              </a:rPr>
              <a:t>Celkovo </a:t>
            </a:r>
            <a:r>
              <a:rPr lang="sk-SK" sz="2000" dirty="0" smtClean="0">
                <a:solidFill>
                  <a:schemeClr val="bg1">
                    <a:lumMod val="50000"/>
                  </a:schemeClr>
                </a:solidFill>
              </a:rPr>
              <a:t>25</a:t>
            </a:r>
            <a:r>
              <a:rPr lang="sk-SK" sz="2000" b="1" dirty="0" smtClean="0">
                <a:solidFill>
                  <a:schemeClr val="bg1">
                    <a:lumMod val="50000"/>
                  </a:schemeClr>
                </a:solidFill>
              </a:rPr>
              <a:t>podmienok </a:t>
            </a:r>
            <a:r>
              <a:rPr lang="sk-SK" sz="2000" b="1" dirty="0">
                <a:solidFill>
                  <a:schemeClr val="bg1">
                    <a:lumMod val="50000"/>
                  </a:schemeClr>
                </a:solidFill>
              </a:rPr>
              <a:t>poskytnutia </a:t>
            </a:r>
            <a:r>
              <a:rPr lang="sk-SK" sz="2000" b="1" dirty="0" smtClean="0">
                <a:solidFill>
                  <a:schemeClr val="bg1">
                    <a:lumMod val="50000"/>
                  </a:schemeClr>
                </a:solidFill>
              </a:rPr>
              <a:t>príspevku</a:t>
            </a:r>
            <a:r>
              <a:rPr lang="sk-SK" sz="2000" dirty="0" smtClean="0">
                <a:solidFill>
                  <a:schemeClr val="bg1">
                    <a:lumMod val="50000"/>
                  </a:schemeClr>
                </a:solidFill>
              </a:rPr>
              <a:t>, </a:t>
            </a:r>
            <a:r>
              <a:rPr lang="sk-SK" sz="2000" dirty="0">
                <a:solidFill>
                  <a:schemeClr val="bg1">
                    <a:lumMod val="50000"/>
                  </a:schemeClr>
                </a:solidFill>
              </a:rPr>
              <a:t>ktorých splnenie je podmienkou schválenia </a:t>
            </a:r>
            <a:r>
              <a:rPr lang="sk-SK" sz="2000" dirty="0" smtClean="0">
                <a:solidFill>
                  <a:schemeClr val="bg1">
                    <a:lumMod val="50000"/>
                  </a:schemeClr>
                </a:solidFill>
              </a:rPr>
              <a:t>žiadosti o NFP.</a:t>
            </a:r>
            <a:endParaRPr lang="sk-SK" sz="2000" dirty="0">
              <a:solidFill>
                <a:schemeClr val="bg1">
                  <a:lumMod val="50000"/>
                </a:schemeClr>
              </a:solidFill>
            </a:endParaRPr>
          </a:p>
        </p:txBody>
      </p:sp>
    </p:spTree>
    <p:extLst>
      <p:ext uri="{BB962C8B-B14F-4D97-AF65-F5344CB8AC3E}">
        <p14:creationId xmlns:p14="http://schemas.microsoft.com/office/powerpoint/2010/main" val="1399601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011129"/>
            <a:ext cx="7886700" cy="503947"/>
          </a:xfrm>
        </p:spPr>
        <p:txBody>
          <a:bodyPr>
            <a:normAutofit fontScale="90000"/>
          </a:bodyPr>
          <a:lstStyle/>
          <a:p>
            <a:pPr algn="just"/>
            <a:r>
              <a:rPr lang="sk-SK" sz="3200" b="1" dirty="0">
                <a:latin typeface="Arial" panose="020B0604020202020204" pitchFamily="34" charset="0"/>
                <a:cs typeface="Arial" panose="020B0604020202020204" pitchFamily="34" charset="0"/>
              </a:rPr>
              <a:t>Spôsob preukazovania splnenia PPP</a:t>
            </a:r>
          </a:p>
        </p:txBody>
      </p:sp>
      <p:sp>
        <p:nvSpPr>
          <p:cNvPr id="5" name="Rectangle 1"/>
          <p:cNvSpPr>
            <a:spLocks noChangeArrowheads="1"/>
          </p:cNvSpPr>
          <p:nvPr/>
        </p:nvSpPr>
        <p:spPr bwMode="auto">
          <a:xfrm>
            <a:off x="1298575" y="3740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800" b="0" i="0" u="none" strike="noStrike" cap="none" normalizeH="0" baseline="0" smtClean="0">
                <a:ln>
                  <a:noFill/>
                </a:ln>
                <a:solidFill>
                  <a:schemeClr val="tx1"/>
                </a:solidFill>
                <a:effectLst/>
                <a:latin typeface="Arial" panose="020B0604020202020204" pitchFamily="34" charset="0"/>
              </a:rPr>
              <a:t/>
            </a:r>
            <a:br>
              <a:rPr kumimoji="0" lang="sk-SK" altLang="sk-SK" sz="1800" b="0" i="0" u="none" strike="noStrike" cap="none" normalizeH="0" baseline="0" smtClean="0">
                <a:ln>
                  <a:noFill/>
                </a:ln>
                <a:solidFill>
                  <a:schemeClr val="tx1"/>
                </a:solidFill>
                <a:effectLst/>
                <a:latin typeface="Arial" panose="020B0604020202020204" pitchFamily="34" charset="0"/>
              </a:rPr>
            </a:br>
            <a:endParaRPr kumimoji="0" lang="sk-SK" altLang="sk-SK"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7" name="Tabuľka 6"/>
          <p:cNvGraphicFramePr>
            <a:graphicFrameLocks noGrp="1"/>
          </p:cNvGraphicFramePr>
          <p:nvPr>
            <p:extLst>
              <p:ext uri="{D42A27DB-BD31-4B8C-83A1-F6EECF244321}">
                <p14:modId xmlns:p14="http://schemas.microsoft.com/office/powerpoint/2010/main" val="3777075509"/>
              </p:ext>
            </p:extLst>
          </p:nvPr>
        </p:nvGraphicFramePr>
        <p:xfrm>
          <a:off x="156258" y="1515076"/>
          <a:ext cx="8859273" cy="5104092"/>
        </p:xfrm>
        <a:graphic>
          <a:graphicData uri="http://schemas.openxmlformats.org/drawingml/2006/table">
            <a:tbl>
              <a:tblPr>
                <a:tableStyleId>{69CF1AB2-1976-4502-BF36-3FF5EA218861}</a:tableStyleId>
              </a:tblPr>
              <a:tblGrid>
                <a:gridCol w="504776"/>
                <a:gridCol w="1149945"/>
                <a:gridCol w="2919719"/>
                <a:gridCol w="4284833"/>
              </a:tblGrid>
              <a:tr h="155324">
                <a:tc>
                  <a:txBody>
                    <a:bodyPr/>
                    <a:lstStyle/>
                    <a:p>
                      <a:pPr algn="ctr" fontAlgn="b"/>
                      <a:r>
                        <a:rPr lang="sk-SK" sz="1600" u="none" strike="noStrike" dirty="0">
                          <a:effectLst/>
                        </a:rPr>
                        <a:t>PPP</a:t>
                      </a:r>
                      <a:endParaRPr lang="sk-SK" sz="1600" b="1" i="0" u="none" strike="noStrike" dirty="0">
                        <a:solidFill>
                          <a:srgbClr val="FFFFFF"/>
                        </a:solidFill>
                        <a:effectLst/>
                        <a:latin typeface="Calibri" panose="020F0502020204030204" pitchFamily="34" charset="0"/>
                      </a:endParaRPr>
                    </a:p>
                  </a:txBody>
                  <a:tcPr marL="5670" marR="5670" marT="5670" marB="0" anchor="ctr"/>
                </a:tc>
                <a:tc>
                  <a:txBody>
                    <a:bodyPr/>
                    <a:lstStyle/>
                    <a:p>
                      <a:pPr algn="ctr" fontAlgn="b"/>
                      <a:r>
                        <a:rPr lang="sk-SK" sz="1600" u="none" strike="noStrike" dirty="0">
                          <a:effectLst/>
                        </a:rPr>
                        <a:t>Skrátený názov PPP</a:t>
                      </a:r>
                      <a:endParaRPr lang="sk-SK" sz="1600" b="1" i="0" u="none" strike="noStrike" dirty="0">
                        <a:solidFill>
                          <a:srgbClr val="FFFFFF"/>
                        </a:solidFill>
                        <a:effectLst/>
                        <a:latin typeface="Calibri" panose="020F0502020204030204" pitchFamily="34" charset="0"/>
                      </a:endParaRPr>
                    </a:p>
                  </a:txBody>
                  <a:tcPr marL="5670" marR="5670" marT="5670" marB="0" anchor="ctr"/>
                </a:tc>
                <a:tc>
                  <a:txBody>
                    <a:bodyPr/>
                    <a:lstStyle/>
                    <a:p>
                      <a:pPr algn="ctr" fontAlgn="b"/>
                      <a:r>
                        <a:rPr lang="sk-SK" sz="1600" u="none" strike="noStrike" dirty="0">
                          <a:effectLst/>
                        </a:rPr>
                        <a:t>Opis podmienky</a:t>
                      </a:r>
                      <a:endParaRPr lang="sk-SK" sz="1600" b="1" i="0" u="none" strike="noStrike" dirty="0">
                        <a:solidFill>
                          <a:srgbClr val="FFFFFF"/>
                        </a:solidFill>
                        <a:effectLst/>
                        <a:latin typeface="Calibri" panose="020F0502020204030204" pitchFamily="34" charset="0"/>
                      </a:endParaRPr>
                    </a:p>
                  </a:txBody>
                  <a:tcPr marL="5670" marR="5670" marT="5670" marB="0" anchor="ctr"/>
                </a:tc>
                <a:tc>
                  <a:txBody>
                    <a:bodyPr/>
                    <a:lstStyle/>
                    <a:p>
                      <a:pPr algn="ctr" fontAlgn="b"/>
                      <a:r>
                        <a:rPr lang="sk-SK" sz="1600" u="none" strike="noStrike" dirty="0">
                          <a:effectLst/>
                        </a:rPr>
                        <a:t>Spôsob preukázania/overenie PPP</a:t>
                      </a:r>
                      <a:endParaRPr lang="sk-SK" sz="1600" b="1" i="0" u="none" strike="noStrike" dirty="0">
                        <a:solidFill>
                          <a:srgbClr val="FFFFFF"/>
                        </a:solidFill>
                        <a:effectLst/>
                        <a:latin typeface="Calibri" panose="020F0502020204030204" pitchFamily="34" charset="0"/>
                      </a:endParaRPr>
                    </a:p>
                  </a:txBody>
                  <a:tcPr marL="5670" marR="5670" marT="5670" marB="0" anchor="ctr"/>
                </a:tc>
              </a:tr>
              <a:tr h="147928">
                <a:tc gridSpan="4">
                  <a:txBody>
                    <a:bodyPr/>
                    <a:lstStyle/>
                    <a:p>
                      <a:pPr algn="l" fontAlgn="b"/>
                      <a:r>
                        <a:rPr lang="sk-SK" sz="1600" u="none" strike="noStrike">
                          <a:effectLst/>
                        </a:rPr>
                        <a:t>Oprávnenosť žiadateľa</a:t>
                      </a:r>
                      <a:endParaRPr lang="sk-SK" sz="1600" b="0" i="0" u="none" strike="noStrike">
                        <a:solidFill>
                          <a:srgbClr val="000000"/>
                        </a:solidFill>
                        <a:effectLst/>
                        <a:latin typeface="Calibri" panose="020F0502020204030204" pitchFamily="34" charset="0"/>
                      </a:endParaRPr>
                    </a:p>
                  </a:txBody>
                  <a:tcPr marL="5670" marR="5670" marT="5670" marB="0" anchor="b"/>
                </a:tc>
                <a:tc hMerge="1">
                  <a:txBody>
                    <a:bodyPr/>
                    <a:lstStyle/>
                    <a:p>
                      <a:endParaRPr lang="sk-SK"/>
                    </a:p>
                  </a:txBody>
                  <a:tcPr/>
                </a:tc>
                <a:tc hMerge="1">
                  <a:txBody>
                    <a:bodyPr/>
                    <a:lstStyle/>
                    <a:p>
                      <a:endParaRPr lang="sk-SK"/>
                    </a:p>
                  </a:txBody>
                  <a:tcPr/>
                </a:tc>
                <a:tc hMerge="1">
                  <a:txBody>
                    <a:bodyPr/>
                    <a:lstStyle/>
                    <a:p>
                      <a:endParaRPr lang="sk-SK"/>
                    </a:p>
                  </a:txBody>
                  <a:tcPr/>
                </a:tc>
              </a:tr>
              <a:tr h="591711">
                <a:tc rowSpan="3">
                  <a:txBody>
                    <a:bodyPr/>
                    <a:lstStyle/>
                    <a:p>
                      <a:pPr algn="ctr" fontAlgn="ctr"/>
                      <a:r>
                        <a:rPr lang="sk-SK" sz="1600" u="none" strike="noStrike">
                          <a:effectLst/>
                        </a:rPr>
                        <a:t>1</a:t>
                      </a:r>
                      <a:endParaRPr lang="sk-SK" sz="1600" b="0" i="0" u="none" strike="noStrike">
                        <a:solidFill>
                          <a:srgbClr val="000000"/>
                        </a:solidFill>
                        <a:effectLst/>
                        <a:latin typeface="Calibri" panose="020F0502020204030204" pitchFamily="34" charset="0"/>
                      </a:endParaRPr>
                    </a:p>
                  </a:txBody>
                  <a:tcPr marL="5670" marR="5670" marT="5670" marB="0" anchor="ctr"/>
                </a:tc>
                <a:tc rowSpan="3">
                  <a:txBody>
                    <a:bodyPr/>
                    <a:lstStyle/>
                    <a:p>
                      <a:pPr algn="l" fontAlgn="ctr"/>
                      <a:r>
                        <a:rPr lang="sk-SK" sz="1600" u="none" strike="noStrike" dirty="0">
                          <a:effectLst/>
                        </a:rPr>
                        <a:t>Právna forma</a:t>
                      </a:r>
                      <a:endParaRPr lang="sk-SK" sz="1600" b="0" i="0" u="none" strike="noStrike" dirty="0">
                        <a:solidFill>
                          <a:srgbClr val="000000"/>
                        </a:solidFill>
                        <a:effectLst/>
                        <a:latin typeface="Calibri" panose="020F0502020204030204" pitchFamily="34" charset="0"/>
                      </a:endParaRPr>
                    </a:p>
                  </a:txBody>
                  <a:tcPr marL="5670" marR="5670" marT="5670" marB="0" anchor="ctr"/>
                </a:tc>
                <a:tc>
                  <a:txBody>
                    <a:bodyPr/>
                    <a:lstStyle/>
                    <a:p>
                      <a:pPr algn="l" fontAlgn="ctr"/>
                      <a:r>
                        <a:rPr lang="sk-SK" sz="1600" u="none" strike="noStrike" dirty="0">
                          <a:effectLst/>
                        </a:rPr>
                        <a:t>1. Subjekty ústrednej správy - ŠRO, ŠPO</a:t>
                      </a:r>
                      <a:endParaRPr lang="sk-SK" sz="1600" b="0" i="0" u="none" strike="noStrike" dirty="0">
                        <a:solidFill>
                          <a:srgbClr val="000000"/>
                        </a:solidFill>
                        <a:effectLst/>
                        <a:latin typeface="Calibri" panose="020F0502020204030204" pitchFamily="34" charset="0"/>
                      </a:endParaRPr>
                    </a:p>
                  </a:txBody>
                  <a:tcPr marL="5670" marR="5670" marT="5670" marB="0" anchor="ctr"/>
                </a:tc>
                <a:tc>
                  <a:txBody>
                    <a:bodyPr/>
                    <a:lstStyle/>
                    <a:p>
                      <a:pPr algn="l" fontAlgn="ctr"/>
                      <a:r>
                        <a:rPr lang="sk-SK" sz="1600" u="sng" strike="noStrike" dirty="0">
                          <a:effectLst/>
                        </a:rPr>
                        <a:t>Príloha č. 1 ŽoNFP</a:t>
                      </a:r>
                      <a:r>
                        <a:rPr lang="sk-SK" sz="1600" u="none" strike="noStrike" dirty="0">
                          <a:effectLst/>
                        </a:rPr>
                        <a:t/>
                      </a:r>
                      <a:br>
                        <a:rPr lang="sk-SK" sz="1600" u="none" strike="noStrike" dirty="0">
                          <a:effectLst/>
                        </a:rPr>
                      </a:br>
                      <a:r>
                        <a:rPr lang="sk-SK" sz="1600" u="none" strike="noStrike" dirty="0">
                          <a:effectLst/>
                        </a:rPr>
                        <a:t>1. zriaďovaciu listinu organizácie a</a:t>
                      </a:r>
                      <a:br>
                        <a:rPr lang="sk-SK" sz="1600" u="none" strike="noStrike" dirty="0">
                          <a:effectLst/>
                        </a:rPr>
                      </a:br>
                      <a:r>
                        <a:rPr lang="sk-SK" sz="1600" u="none" strike="noStrike" dirty="0">
                          <a:effectLst/>
                        </a:rPr>
                        <a:t>2. menovací dekrét aktuálneho štatutárneho orgánu žiadateľa, resp. jeho zástupcu </a:t>
                      </a:r>
                      <a:endParaRPr lang="sk-SK" sz="1600" b="0" i="0" u="none" strike="noStrike" dirty="0">
                        <a:solidFill>
                          <a:srgbClr val="000000"/>
                        </a:solidFill>
                        <a:effectLst/>
                        <a:latin typeface="Calibri" panose="020F0502020204030204" pitchFamily="34" charset="0"/>
                      </a:endParaRPr>
                    </a:p>
                  </a:txBody>
                  <a:tcPr marL="5670" marR="5670" marT="5670" marB="0" anchor="ctr"/>
                </a:tc>
              </a:tr>
              <a:tr h="584316">
                <a:tc vMerge="1">
                  <a:txBody>
                    <a:bodyPr/>
                    <a:lstStyle/>
                    <a:p>
                      <a:endParaRPr lang="sk-SK"/>
                    </a:p>
                  </a:txBody>
                  <a:tcPr/>
                </a:tc>
                <a:tc vMerge="1">
                  <a:txBody>
                    <a:bodyPr/>
                    <a:lstStyle/>
                    <a:p>
                      <a:endParaRPr lang="sk-SK"/>
                    </a:p>
                  </a:txBody>
                  <a:tcPr/>
                </a:tc>
                <a:tc>
                  <a:txBody>
                    <a:bodyPr/>
                    <a:lstStyle/>
                    <a:p>
                      <a:pPr algn="l" fontAlgn="ctr"/>
                      <a:r>
                        <a:rPr lang="sk-SK" sz="1600" u="none" strike="noStrike" dirty="0">
                          <a:effectLst/>
                        </a:rPr>
                        <a:t>2. Subjekty územnej samosprávy - VÚC</a:t>
                      </a:r>
                      <a:endParaRPr lang="sk-SK" sz="1600" b="0" i="0" u="none" strike="noStrike" dirty="0">
                        <a:solidFill>
                          <a:srgbClr val="000000"/>
                        </a:solidFill>
                        <a:effectLst/>
                        <a:latin typeface="Calibri" panose="020F0502020204030204" pitchFamily="34" charset="0"/>
                      </a:endParaRPr>
                    </a:p>
                  </a:txBody>
                  <a:tcPr marL="5670" marR="5670" marT="5670" marB="0" anchor="ctr"/>
                </a:tc>
                <a:tc>
                  <a:txBody>
                    <a:bodyPr/>
                    <a:lstStyle/>
                    <a:p>
                      <a:pPr algn="l" fontAlgn="ctr"/>
                      <a:r>
                        <a:rPr lang="sk-SK" sz="1600" u="none" strike="noStrike">
                          <a:effectLst/>
                        </a:rPr>
                        <a:t>Formulár ŽoNFP, tabuľka č. 1 Identifikácia žiadateľa</a:t>
                      </a:r>
                      <a:endParaRPr lang="sk-SK" sz="1600" b="0" i="0" u="none" strike="noStrike">
                        <a:solidFill>
                          <a:srgbClr val="000000"/>
                        </a:solidFill>
                        <a:effectLst/>
                        <a:latin typeface="Calibri" panose="020F0502020204030204" pitchFamily="34" charset="0"/>
                      </a:endParaRPr>
                    </a:p>
                  </a:txBody>
                  <a:tcPr marL="5670" marR="5670" marT="5670" marB="0" anchor="ctr"/>
                </a:tc>
              </a:tr>
              <a:tr h="584316">
                <a:tc vMerge="1">
                  <a:txBody>
                    <a:bodyPr/>
                    <a:lstStyle/>
                    <a:p>
                      <a:endParaRPr lang="sk-SK"/>
                    </a:p>
                  </a:txBody>
                  <a:tcPr/>
                </a:tc>
                <a:tc vMerge="1">
                  <a:txBody>
                    <a:bodyPr/>
                    <a:lstStyle/>
                    <a:p>
                      <a:endParaRPr lang="sk-SK"/>
                    </a:p>
                  </a:txBody>
                  <a:tcPr/>
                </a:tc>
                <a:tc>
                  <a:txBody>
                    <a:bodyPr/>
                    <a:lstStyle/>
                    <a:p>
                      <a:pPr algn="l" fontAlgn="ctr"/>
                      <a:r>
                        <a:rPr lang="sk-SK" sz="1600" u="none" strike="noStrike" dirty="0">
                          <a:effectLst/>
                        </a:rPr>
                        <a:t>Ak koná iná FO než je </a:t>
                      </a:r>
                      <a:r>
                        <a:rPr lang="sk-SK" sz="1600" u="none" strike="noStrike" dirty="0" smtClean="0">
                          <a:effectLst/>
                        </a:rPr>
                        <a:t>štatutár</a:t>
                      </a:r>
                      <a:endParaRPr lang="sk-SK" sz="1600" b="0" i="0" u="none" strike="noStrike" dirty="0">
                        <a:solidFill>
                          <a:srgbClr val="000000"/>
                        </a:solidFill>
                        <a:effectLst/>
                        <a:latin typeface="Calibri" panose="020F0502020204030204" pitchFamily="34" charset="0"/>
                      </a:endParaRPr>
                    </a:p>
                  </a:txBody>
                  <a:tcPr marL="5670" marR="5670" marT="5670" marB="0" anchor="ctr"/>
                </a:tc>
                <a:tc>
                  <a:txBody>
                    <a:bodyPr/>
                    <a:lstStyle/>
                    <a:p>
                      <a:pPr algn="l" fontAlgn="ctr"/>
                      <a:r>
                        <a:rPr lang="sk-SK" sz="1600" u="none" strike="noStrike" dirty="0">
                          <a:effectLst/>
                        </a:rPr>
                        <a:t>Príloha č. 1 ŽoNFP – Plnomocenstvo </a:t>
                      </a:r>
                      <a:r>
                        <a:rPr lang="sk-SK" sz="1600" u="none" strike="noStrike" dirty="0">
                          <a:solidFill>
                            <a:srgbClr val="FF0000"/>
                          </a:solidFill>
                          <a:effectLst/>
                        </a:rPr>
                        <a:t>(ak relevantné)</a:t>
                      </a:r>
                      <a:endParaRPr lang="sk-SK" sz="1600" b="0" i="0" u="none" strike="noStrike" dirty="0">
                        <a:solidFill>
                          <a:srgbClr val="FF0000"/>
                        </a:solidFill>
                        <a:effectLst/>
                        <a:latin typeface="Calibri" panose="020F0502020204030204" pitchFamily="34" charset="0"/>
                      </a:endParaRPr>
                    </a:p>
                  </a:txBody>
                  <a:tcPr marL="5670" marR="5670" marT="5670" marB="0" anchor="ctr"/>
                </a:tc>
              </a:tr>
              <a:tr h="295856">
                <a:tc>
                  <a:txBody>
                    <a:bodyPr/>
                    <a:lstStyle/>
                    <a:p>
                      <a:pPr algn="ctr" fontAlgn="ctr"/>
                      <a:r>
                        <a:rPr lang="sk-SK" sz="1600" u="none" strike="noStrike">
                          <a:effectLst/>
                        </a:rPr>
                        <a:t>2</a:t>
                      </a:r>
                      <a:endParaRPr lang="sk-SK" sz="1600" b="0" i="0" u="none" strike="noStrike">
                        <a:solidFill>
                          <a:srgbClr val="000000"/>
                        </a:solidFill>
                        <a:effectLst/>
                        <a:latin typeface="Calibri" panose="020F0502020204030204" pitchFamily="34" charset="0"/>
                      </a:endParaRPr>
                    </a:p>
                  </a:txBody>
                  <a:tcPr marL="5670" marR="5670" marT="5670" marB="0" anchor="ctr"/>
                </a:tc>
                <a:tc>
                  <a:txBody>
                    <a:bodyPr/>
                    <a:lstStyle/>
                    <a:p>
                      <a:pPr algn="l" fontAlgn="ctr"/>
                      <a:r>
                        <a:rPr lang="sk-SK" sz="1600" u="none" strike="noStrike">
                          <a:effectLst/>
                        </a:rPr>
                        <a:t>Dlhy na daniach</a:t>
                      </a:r>
                      <a:endParaRPr lang="sk-SK" sz="1600" b="0" i="0" u="none" strike="noStrike">
                        <a:solidFill>
                          <a:srgbClr val="000000"/>
                        </a:solidFill>
                        <a:effectLst/>
                        <a:latin typeface="Calibri" panose="020F0502020204030204" pitchFamily="34" charset="0"/>
                      </a:endParaRPr>
                    </a:p>
                  </a:txBody>
                  <a:tcPr marL="5670" marR="5670" marT="5670" marB="0" anchor="ctr"/>
                </a:tc>
                <a:tc>
                  <a:txBody>
                    <a:bodyPr/>
                    <a:lstStyle/>
                    <a:p>
                      <a:pPr algn="l" fontAlgn="b"/>
                      <a:r>
                        <a:rPr lang="sk-SK" sz="1600" u="none" strike="noStrike" dirty="0">
                          <a:effectLst/>
                        </a:rPr>
                        <a:t>Dlhy nesmú byť vyššie ako 40 EUR.</a:t>
                      </a:r>
                      <a:br>
                        <a:rPr lang="sk-SK" sz="1600" u="none" strike="noStrike" dirty="0">
                          <a:effectLst/>
                        </a:rPr>
                      </a:br>
                      <a:r>
                        <a:rPr lang="sk-SK" sz="1600" u="none" strike="noStrike" dirty="0">
                          <a:effectLst/>
                        </a:rPr>
                        <a:t>Splátkový kalendár sa neuznáva.</a:t>
                      </a:r>
                      <a:endParaRPr lang="sk-SK" sz="1600" b="0" i="0" u="none" strike="noStrike" dirty="0">
                        <a:solidFill>
                          <a:srgbClr val="000000"/>
                        </a:solidFill>
                        <a:effectLst/>
                        <a:latin typeface="Calibri" panose="020F0502020204030204" pitchFamily="34" charset="0"/>
                      </a:endParaRPr>
                    </a:p>
                  </a:txBody>
                  <a:tcPr marL="5670" marR="5670" marT="5670" marB="0" anchor="b"/>
                </a:tc>
                <a:tc>
                  <a:txBody>
                    <a:bodyPr/>
                    <a:lstStyle/>
                    <a:p>
                      <a:pPr algn="l" fontAlgn="ctr"/>
                      <a:r>
                        <a:rPr lang="sk-SK" sz="1600" u="none" strike="noStrike" dirty="0">
                          <a:effectLst/>
                        </a:rPr>
                        <a:t>Primárne: Integrácia ITMS2014+</a:t>
                      </a:r>
                      <a:br>
                        <a:rPr lang="sk-SK" sz="1600" u="none" strike="noStrike" dirty="0">
                          <a:effectLst/>
                        </a:rPr>
                      </a:br>
                      <a:r>
                        <a:rPr lang="sk-SK" sz="1600" u="none" strike="noStrike" dirty="0">
                          <a:effectLst/>
                        </a:rPr>
                        <a:t>Formulár ŽoNFP, tabuľka č. 15 Čestné vyhlásenie žiadateľa </a:t>
                      </a:r>
                      <a:endParaRPr lang="sk-SK" sz="1600" b="0" i="0" u="none" strike="noStrike" dirty="0">
                        <a:solidFill>
                          <a:srgbClr val="000000"/>
                        </a:solidFill>
                        <a:effectLst/>
                        <a:latin typeface="Calibri" panose="020F0502020204030204" pitchFamily="34" charset="0"/>
                      </a:endParaRPr>
                    </a:p>
                  </a:txBody>
                  <a:tcPr marL="5670" marR="5670" marT="5670" marB="0" anchor="ctr"/>
                </a:tc>
              </a:tr>
              <a:tr h="295856">
                <a:tc>
                  <a:txBody>
                    <a:bodyPr/>
                    <a:lstStyle/>
                    <a:p>
                      <a:pPr algn="ctr" fontAlgn="ctr"/>
                      <a:r>
                        <a:rPr lang="sk-SK" sz="1600" u="none" strike="noStrike">
                          <a:effectLst/>
                        </a:rPr>
                        <a:t>3</a:t>
                      </a:r>
                      <a:endParaRPr lang="sk-SK" sz="1600" b="0" i="0" u="none" strike="noStrike">
                        <a:solidFill>
                          <a:srgbClr val="000000"/>
                        </a:solidFill>
                        <a:effectLst/>
                        <a:latin typeface="Calibri" panose="020F0502020204030204" pitchFamily="34" charset="0"/>
                      </a:endParaRPr>
                    </a:p>
                  </a:txBody>
                  <a:tcPr marL="5670" marR="5670" marT="5670" marB="0" anchor="ctr"/>
                </a:tc>
                <a:tc>
                  <a:txBody>
                    <a:bodyPr/>
                    <a:lstStyle/>
                    <a:p>
                      <a:pPr algn="l" fontAlgn="ctr"/>
                      <a:r>
                        <a:rPr lang="sk-SK" sz="1600" u="none" strike="noStrike">
                          <a:effectLst/>
                        </a:rPr>
                        <a:t>Dlhy na zdravotnom</a:t>
                      </a:r>
                      <a:endParaRPr lang="sk-SK" sz="1600" b="0" i="0" u="none" strike="noStrike">
                        <a:solidFill>
                          <a:srgbClr val="000000"/>
                        </a:solidFill>
                        <a:effectLst/>
                        <a:latin typeface="Calibri" panose="020F0502020204030204" pitchFamily="34" charset="0"/>
                      </a:endParaRPr>
                    </a:p>
                  </a:txBody>
                  <a:tcPr marL="5670" marR="5670" marT="5670" marB="0" anchor="ctr"/>
                </a:tc>
                <a:tc>
                  <a:txBody>
                    <a:bodyPr/>
                    <a:lstStyle/>
                    <a:p>
                      <a:pPr algn="l" fontAlgn="b"/>
                      <a:r>
                        <a:rPr lang="sk-SK" sz="1600" u="none" strike="noStrike" dirty="0">
                          <a:effectLst/>
                        </a:rPr>
                        <a:t>Dlhy nesmú byť vyššie ako 100 </a:t>
                      </a:r>
                      <a:r>
                        <a:rPr lang="sk-SK" sz="1400" u="none" strike="noStrike" dirty="0">
                          <a:effectLst/>
                        </a:rPr>
                        <a:t>EUR</a:t>
                      </a:r>
                      <a:r>
                        <a:rPr lang="sk-SK" sz="1600" u="none" strike="noStrike" dirty="0">
                          <a:effectLst/>
                        </a:rPr>
                        <a:t>.</a:t>
                      </a:r>
                      <a:br>
                        <a:rPr lang="sk-SK" sz="1600" u="none" strike="noStrike" dirty="0">
                          <a:effectLst/>
                        </a:rPr>
                      </a:br>
                      <a:r>
                        <a:rPr lang="sk-SK" sz="1600" u="none" strike="noStrike" dirty="0">
                          <a:effectLst/>
                        </a:rPr>
                        <a:t>Splátkový kalendár sa neuznáva.</a:t>
                      </a:r>
                      <a:endParaRPr lang="sk-SK" sz="1600" b="0" i="0" u="none" strike="noStrike" dirty="0">
                        <a:solidFill>
                          <a:srgbClr val="000000"/>
                        </a:solidFill>
                        <a:effectLst/>
                        <a:latin typeface="Calibri" panose="020F0502020204030204" pitchFamily="34" charset="0"/>
                      </a:endParaRPr>
                    </a:p>
                  </a:txBody>
                  <a:tcPr marL="5670" marR="5670" marT="5670" marB="0" anchor="b"/>
                </a:tc>
                <a:tc>
                  <a:txBody>
                    <a:bodyPr/>
                    <a:lstStyle/>
                    <a:p>
                      <a:pPr algn="l" fontAlgn="ctr"/>
                      <a:r>
                        <a:rPr lang="sk-SK" sz="1600" u="none" strike="noStrike">
                          <a:effectLst/>
                        </a:rPr>
                        <a:t>Primárne: Integrácia ITMS2014+</a:t>
                      </a:r>
                      <a:br>
                        <a:rPr lang="sk-SK" sz="1600" u="none" strike="noStrike">
                          <a:effectLst/>
                        </a:rPr>
                      </a:br>
                      <a:r>
                        <a:rPr lang="sk-SK" sz="1600" u="none" strike="noStrike">
                          <a:effectLst/>
                        </a:rPr>
                        <a:t>Formulár ŽoNFP, tabuľka č. 15 Čestné vyhlásenie žiadateľa </a:t>
                      </a:r>
                      <a:endParaRPr lang="sk-SK" sz="1600" b="0" i="0" u="none" strike="noStrike">
                        <a:solidFill>
                          <a:srgbClr val="000000"/>
                        </a:solidFill>
                        <a:effectLst/>
                        <a:latin typeface="Calibri" panose="020F0502020204030204" pitchFamily="34" charset="0"/>
                      </a:endParaRPr>
                    </a:p>
                  </a:txBody>
                  <a:tcPr marL="5670" marR="5670" marT="5670" marB="0" anchor="ctr"/>
                </a:tc>
              </a:tr>
              <a:tr h="295856">
                <a:tc>
                  <a:txBody>
                    <a:bodyPr/>
                    <a:lstStyle/>
                    <a:p>
                      <a:pPr algn="ctr" fontAlgn="ctr"/>
                      <a:r>
                        <a:rPr lang="sk-SK" sz="1600" u="none" strike="noStrike">
                          <a:effectLst/>
                        </a:rPr>
                        <a:t>4</a:t>
                      </a:r>
                      <a:endParaRPr lang="sk-SK" sz="1600" b="0" i="0" u="none" strike="noStrike">
                        <a:solidFill>
                          <a:srgbClr val="000000"/>
                        </a:solidFill>
                        <a:effectLst/>
                        <a:latin typeface="Calibri" panose="020F0502020204030204" pitchFamily="34" charset="0"/>
                      </a:endParaRPr>
                    </a:p>
                  </a:txBody>
                  <a:tcPr marL="5670" marR="5670" marT="5670" marB="0" anchor="ctr"/>
                </a:tc>
                <a:tc>
                  <a:txBody>
                    <a:bodyPr/>
                    <a:lstStyle/>
                    <a:p>
                      <a:pPr algn="l" fontAlgn="ctr"/>
                      <a:r>
                        <a:rPr lang="sk-SK" sz="1600" u="none" strike="noStrike">
                          <a:effectLst/>
                        </a:rPr>
                        <a:t>Dlhy na sociálnom</a:t>
                      </a:r>
                      <a:endParaRPr lang="sk-SK" sz="1600" b="0" i="0" u="none" strike="noStrike">
                        <a:solidFill>
                          <a:srgbClr val="000000"/>
                        </a:solidFill>
                        <a:effectLst/>
                        <a:latin typeface="Calibri" panose="020F0502020204030204" pitchFamily="34" charset="0"/>
                      </a:endParaRPr>
                    </a:p>
                  </a:txBody>
                  <a:tcPr marL="5670" marR="5670" marT="5670" marB="0" anchor="ctr"/>
                </a:tc>
                <a:tc>
                  <a:txBody>
                    <a:bodyPr/>
                    <a:lstStyle/>
                    <a:p>
                      <a:pPr algn="l" fontAlgn="b"/>
                      <a:r>
                        <a:rPr lang="sk-SK" sz="1600" u="none" strike="noStrike" dirty="0">
                          <a:effectLst/>
                        </a:rPr>
                        <a:t>Dlhy nesmú byť vyššie ako 40 EUR.</a:t>
                      </a:r>
                      <a:br>
                        <a:rPr lang="sk-SK" sz="1600" u="none" strike="noStrike" dirty="0">
                          <a:effectLst/>
                        </a:rPr>
                      </a:br>
                      <a:r>
                        <a:rPr lang="sk-SK" sz="1600" u="none" strike="noStrike" dirty="0">
                          <a:effectLst/>
                        </a:rPr>
                        <a:t>Splátkový kalendár sa neuznáva.</a:t>
                      </a:r>
                      <a:endParaRPr lang="sk-SK" sz="1600" b="0" i="0" u="none" strike="noStrike" dirty="0">
                        <a:solidFill>
                          <a:srgbClr val="000000"/>
                        </a:solidFill>
                        <a:effectLst/>
                        <a:latin typeface="Calibri" panose="020F0502020204030204" pitchFamily="34" charset="0"/>
                      </a:endParaRPr>
                    </a:p>
                  </a:txBody>
                  <a:tcPr marL="5670" marR="5670" marT="5670" marB="0" anchor="b"/>
                </a:tc>
                <a:tc>
                  <a:txBody>
                    <a:bodyPr/>
                    <a:lstStyle/>
                    <a:p>
                      <a:pPr algn="l" fontAlgn="ctr"/>
                      <a:r>
                        <a:rPr lang="sk-SK" sz="1600" u="none" strike="noStrike" dirty="0">
                          <a:effectLst/>
                        </a:rPr>
                        <a:t>Primárne: Integrácia ITMS2014+</a:t>
                      </a:r>
                      <a:br>
                        <a:rPr lang="sk-SK" sz="1600" u="none" strike="noStrike" dirty="0">
                          <a:effectLst/>
                        </a:rPr>
                      </a:br>
                      <a:r>
                        <a:rPr lang="sk-SK" sz="1600" u="none" strike="noStrike" dirty="0">
                          <a:effectLst/>
                        </a:rPr>
                        <a:t>Formulár ŽoNFP, tabuľka č. 15 Čestné vyhlásenie žiadateľa </a:t>
                      </a:r>
                      <a:endParaRPr lang="sk-SK" sz="1600" b="0" i="0" u="none" strike="noStrike" dirty="0">
                        <a:solidFill>
                          <a:srgbClr val="000000"/>
                        </a:solidFill>
                        <a:effectLst/>
                        <a:latin typeface="Calibri" panose="020F0502020204030204" pitchFamily="34" charset="0"/>
                      </a:endParaRPr>
                    </a:p>
                  </a:txBody>
                  <a:tcPr marL="5670" marR="5670" marT="5670" marB="0" anchor="ctr"/>
                </a:tc>
              </a:tr>
            </a:tbl>
          </a:graphicData>
        </a:graphic>
      </p:graphicFrame>
    </p:spTree>
    <p:extLst>
      <p:ext uri="{BB962C8B-B14F-4D97-AF65-F5344CB8AC3E}">
        <p14:creationId xmlns:p14="http://schemas.microsoft.com/office/powerpoint/2010/main" val="4040280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298575" y="3740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800" b="0" i="0" u="none" strike="noStrike" cap="none" normalizeH="0" baseline="0" smtClean="0">
                <a:ln>
                  <a:noFill/>
                </a:ln>
                <a:solidFill>
                  <a:schemeClr val="tx1"/>
                </a:solidFill>
                <a:effectLst/>
                <a:latin typeface="Arial" panose="020B0604020202020204" pitchFamily="34" charset="0"/>
              </a:rPr>
              <a:t/>
            </a:r>
            <a:br>
              <a:rPr kumimoji="0" lang="sk-SK" altLang="sk-SK" sz="1800" b="0" i="0" u="none" strike="noStrike" cap="none" normalizeH="0" baseline="0" smtClean="0">
                <a:ln>
                  <a:noFill/>
                </a:ln>
                <a:solidFill>
                  <a:schemeClr val="tx1"/>
                </a:solidFill>
                <a:effectLst/>
                <a:latin typeface="Arial" panose="020B0604020202020204" pitchFamily="34" charset="0"/>
              </a:rPr>
            </a:br>
            <a:endParaRPr kumimoji="0" lang="sk-SK" altLang="sk-SK"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6" name="Tabuľka 5"/>
          <p:cNvGraphicFramePr>
            <a:graphicFrameLocks noGrp="1"/>
          </p:cNvGraphicFramePr>
          <p:nvPr>
            <p:extLst>
              <p:ext uri="{D42A27DB-BD31-4B8C-83A1-F6EECF244321}">
                <p14:modId xmlns:p14="http://schemas.microsoft.com/office/powerpoint/2010/main" val="2213218247"/>
              </p:ext>
            </p:extLst>
          </p:nvPr>
        </p:nvGraphicFramePr>
        <p:xfrm>
          <a:off x="47625" y="963254"/>
          <a:ext cx="9012237" cy="5872075"/>
        </p:xfrm>
        <a:graphic>
          <a:graphicData uri="http://schemas.openxmlformats.org/drawingml/2006/table">
            <a:tbl>
              <a:tblPr>
                <a:tableStyleId>{69CF1AB2-1976-4502-BF36-3FF5EA218861}</a:tableStyleId>
              </a:tblPr>
              <a:tblGrid>
                <a:gridCol w="394653"/>
                <a:gridCol w="1244414"/>
                <a:gridCol w="2968450"/>
                <a:gridCol w="4404720"/>
              </a:tblGrid>
              <a:tr h="454015">
                <a:tc>
                  <a:txBody>
                    <a:bodyPr/>
                    <a:lstStyle/>
                    <a:p>
                      <a:pPr algn="ctr" fontAlgn="b"/>
                      <a:r>
                        <a:rPr lang="sk-SK" sz="1600" u="none" strike="noStrike" dirty="0">
                          <a:effectLst/>
                        </a:rPr>
                        <a:t>PPP</a:t>
                      </a:r>
                      <a:endParaRPr lang="sk-SK" sz="1600" b="1" i="0" u="none" strike="noStrike" dirty="0">
                        <a:solidFill>
                          <a:srgbClr val="FFFFFF"/>
                        </a:solidFill>
                        <a:effectLst/>
                        <a:latin typeface="Calibri" panose="020F0502020204030204" pitchFamily="34" charset="0"/>
                      </a:endParaRPr>
                    </a:p>
                  </a:txBody>
                  <a:tcPr marL="3983" marR="3983" marT="3983" marB="0" anchor="ctr"/>
                </a:tc>
                <a:tc>
                  <a:txBody>
                    <a:bodyPr/>
                    <a:lstStyle/>
                    <a:p>
                      <a:pPr algn="ctr" fontAlgn="b"/>
                      <a:r>
                        <a:rPr lang="sk-SK" sz="1600" u="none" strike="noStrike">
                          <a:effectLst/>
                        </a:rPr>
                        <a:t>Skrátený názov PPP</a:t>
                      </a:r>
                      <a:endParaRPr lang="sk-SK" sz="1600" b="1" i="0" u="none" strike="noStrike">
                        <a:solidFill>
                          <a:srgbClr val="FFFFFF"/>
                        </a:solidFill>
                        <a:effectLst/>
                        <a:latin typeface="Calibri" panose="020F0502020204030204" pitchFamily="34" charset="0"/>
                      </a:endParaRPr>
                    </a:p>
                  </a:txBody>
                  <a:tcPr marL="3983" marR="3983" marT="3983" marB="0" anchor="ctr"/>
                </a:tc>
                <a:tc>
                  <a:txBody>
                    <a:bodyPr/>
                    <a:lstStyle/>
                    <a:p>
                      <a:pPr algn="ctr" fontAlgn="b"/>
                      <a:r>
                        <a:rPr lang="sk-SK" sz="1600" u="none" strike="noStrike">
                          <a:effectLst/>
                        </a:rPr>
                        <a:t>Opis podmienky</a:t>
                      </a:r>
                      <a:endParaRPr lang="sk-SK" sz="1600" b="1" i="0" u="none" strike="noStrike">
                        <a:solidFill>
                          <a:srgbClr val="FFFFFF"/>
                        </a:solidFill>
                        <a:effectLst/>
                        <a:latin typeface="Calibri" panose="020F0502020204030204" pitchFamily="34" charset="0"/>
                      </a:endParaRPr>
                    </a:p>
                  </a:txBody>
                  <a:tcPr marL="3983" marR="3983" marT="3983" marB="0" anchor="ctr"/>
                </a:tc>
                <a:tc>
                  <a:txBody>
                    <a:bodyPr/>
                    <a:lstStyle/>
                    <a:p>
                      <a:pPr algn="ctr" fontAlgn="b"/>
                      <a:r>
                        <a:rPr lang="sk-SK" sz="1600" u="none" strike="noStrike" dirty="0">
                          <a:effectLst/>
                        </a:rPr>
                        <a:t>Spôsob preukázania/overenie PPP</a:t>
                      </a:r>
                      <a:endParaRPr lang="sk-SK" sz="1600" b="1" i="0" u="none" strike="noStrike" dirty="0">
                        <a:solidFill>
                          <a:srgbClr val="FFFFFF"/>
                        </a:solidFill>
                        <a:effectLst/>
                        <a:latin typeface="Calibri" panose="020F0502020204030204" pitchFamily="34" charset="0"/>
                      </a:endParaRPr>
                    </a:p>
                  </a:txBody>
                  <a:tcPr marL="3983" marR="3983" marT="3983" marB="0" anchor="ctr"/>
                </a:tc>
              </a:tr>
              <a:tr h="228846">
                <a:tc gridSpan="4">
                  <a:txBody>
                    <a:bodyPr/>
                    <a:lstStyle/>
                    <a:p>
                      <a:pPr algn="l" fontAlgn="b"/>
                      <a:r>
                        <a:rPr lang="sk-SK" sz="1600" u="none" strike="noStrike" dirty="0">
                          <a:effectLst/>
                        </a:rPr>
                        <a:t>Oprávnenosť žiadateľa</a:t>
                      </a:r>
                      <a:endParaRPr lang="sk-SK" sz="1600" b="0" i="0" u="none" strike="noStrike" dirty="0">
                        <a:solidFill>
                          <a:srgbClr val="000000"/>
                        </a:solidFill>
                        <a:effectLst/>
                        <a:latin typeface="Calibri" panose="020F0502020204030204" pitchFamily="34" charset="0"/>
                      </a:endParaRPr>
                    </a:p>
                  </a:txBody>
                  <a:tcPr marL="3983" marR="3983" marT="3983" marB="0" anchor="b"/>
                </a:tc>
                <a:tc hMerge="1">
                  <a:txBody>
                    <a:bodyPr/>
                    <a:lstStyle/>
                    <a:p>
                      <a:endParaRPr lang="sk-SK"/>
                    </a:p>
                  </a:txBody>
                  <a:tcPr/>
                </a:tc>
                <a:tc hMerge="1">
                  <a:txBody>
                    <a:bodyPr/>
                    <a:lstStyle/>
                    <a:p>
                      <a:endParaRPr lang="sk-SK"/>
                    </a:p>
                  </a:txBody>
                  <a:tcPr/>
                </a:tc>
                <a:tc hMerge="1">
                  <a:txBody>
                    <a:bodyPr/>
                    <a:lstStyle/>
                    <a:p>
                      <a:endParaRPr lang="sk-SK"/>
                    </a:p>
                  </a:txBody>
                  <a:tcPr/>
                </a:tc>
              </a:tr>
              <a:tr h="1579857">
                <a:tc>
                  <a:txBody>
                    <a:bodyPr/>
                    <a:lstStyle/>
                    <a:p>
                      <a:pPr algn="ctr" fontAlgn="ctr"/>
                      <a:r>
                        <a:rPr lang="sk-SK" sz="1600" u="none" strike="noStrike">
                          <a:effectLst/>
                        </a:rPr>
                        <a:t>5</a:t>
                      </a:r>
                      <a:endParaRPr lang="sk-SK" sz="1600" b="0" i="0" u="none" strike="noStrike">
                        <a:solidFill>
                          <a:srgbClr val="000000"/>
                        </a:solidFill>
                        <a:effectLst/>
                        <a:latin typeface="Calibri" panose="020F0502020204030204" pitchFamily="34" charset="0"/>
                      </a:endParaRPr>
                    </a:p>
                  </a:txBody>
                  <a:tcPr marL="3983" marR="3983" marT="3983" marB="0" anchor="ctr"/>
                </a:tc>
                <a:tc>
                  <a:txBody>
                    <a:bodyPr/>
                    <a:lstStyle/>
                    <a:p>
                      <a:pPr algn="l" fontAlgn="ctr"/>
                      <a:r>
                        <a:rPr lang="sk-SK" sz="1600" u="none" strike="noStrike" dirty="0">
                          <a:effectLst/>
                        </a:rPr>
                        <a:t>Výkon rozhodnutia</a:t>
                      </a:r>
                      <a:endParaRPr lang="sk-SK" sz="1600" b="0" i="0" u="none" strike="noStrike" dirty="0">
                        <a:solidFill>
                          <a:srgbClr val="000000"/>
                        </a:solidFill>
                        <a:effectLst/>
                        <a:latin typeface="Calibri" panose="020F0502020204030204" pitchFamily="34" charset="0"/>
                      </a:endParaRPr>
                    </a:p>
                  </a:txBody>
                  <a:tcPr marL="3983" marR="3983" marT="3983" marB="0" anchor="ctr"/>
                </a:tc>
                <a:tc>
                  <a:txBody>
                    <a:bodyPr/>
                    <a:lstStyle/>
                    <a:p>
                      <a:pPr algn="l" fontAlgn="ctr"/>
                      <a:r>
                        <a:rPr lang="sk-SK" sz="1600" u="none" strike="noStrike" dirty="0">
                          <a:solidFill>
                            <a:srgbClr val="FF0000"/>
                          </a:solidFill>
                          <a:effectLst/>
                        </a:rPr>
                        <a:t>Pre ŠRO </a:t>
                      </a:r>
                      <a:r>
                        <a:rPr lang="sk-SK" sz="1600" u="none" strike="noStrike" dirty="0" smtClean="0">
                          <a:solidFill>
                            <a:srgbClr val="FF0000"/>
                          </a:solidFill>
                          <a:effectLst/>
                        </a:rPr>
                        <a:t>nerelevantné</a:t>
                      </a:r>
                      <a:r>
                        <a:rPr lang="sk-SK" sz="1600" u="none" strike="noStrike" dirty="0">
                          <a:effectLst/>
                        </a:rPr>
                        <a:t/>
                      </a:r>
                      <a:br>
                        <a:rPr lang="sk-SK" sz="1600" u="none" strike="noStrike" dirty="0">
                          <a:effectLst/>
                        </a:rPr>
                      </a:br>
                      <a:r>
                        <a:rPr lang="sk-SK" sz="1600" u="none" strike="noStrike" dirty="0" err="1" smtClean="0">
                          <a:effectLst/>
                        </a:rPr>
                        <a:t>Ostaní</a:t>
                      </a:r>
                      <a:r>
                        <a:rPr lang="sk-SK" sz="1600" u="none" strike="noStrike" dirty="0" smtClean="0">
                          <a:effectLst/>
                        </a:rPr>
                        <a:t> </a:t>
                      </a:r>
                      <a:r>
                        <a:rPr lang="sk-SK" sz="1600" u="none" strike="noStrike" dirty="0">
                          <a:effectLst/>
                        </a:rPr>
                        <a:t>žiadatelia:</a:t>
                      </a:r>
                      <a:br>
                        <a:rPr lang="sk-SK" sz="1600" u="none" strike="noStrike" dirty="0">
                          <a:effectLst/>
                        </a:rPr>
                      </a:br>
                      <a:r>
                        <a:rPr lang="sk-SK" sz="1600" u="none" strike="noStrike" dirty="0">
                          <a:effectLst/>
                        </a:rPr>
                        <a:t>1. Exekúcia, resp. iný výkon rozhodnutia zaplatiť peňažnú sumu vyššiu ako 1% z NFP.</a:t>
                      </a:r>
                      <a:br>
                        <a:rPr lang="sk-SK" sz="1600" u="none" strike="noStrike" dirty="0">
                          <a:effectLst/>
                        </a:rPr>
                      </a:br>
                      <a:r>
                        <a:rPr lang="sk-SK" sz="1600" u="none" strike="noStrike" dirty="0">
                          <a:effectLst/>
                        </a:rPr>
                        <a:t>2. výkon rozhodnutia iný než peňažný, ktorý súvisí s projektom</a:t>
                      </a:r>
                      <a:endParaRPr lang="sk-SK" sz="1600" b="0" i="0" u="none" strike="noStrike" dirty="0">
                        <a:solidFill>
                          <a:srgbClr val="000000"/>
                        </a:solidFill>
                        <a:effectLst/>
                        <a:latin typeface="Calibri" panose="020F0502020204030204" pitchFamily="34" charset="0"/>
                      </a:endParaRPr>
                    </a:p>
                  </a:txBody>
                  <a:tcPr marL="3983" marR="3983" marT="3983" marB="0" anchor="ctr"/>
                </a:tc>
                <a:tc>
                  <a:txBody>
                    <a:bodyPr/>
                    <a:lstStyle/>
                    <a:p>
                      <a:pPr algn="l" fontAlgn="ctr"/>
                      <a:r>
                        <a:rPr lang="sk-SK" sz="1600" u="none" strike="noStrike" dirty="0">
                          <a:effectLst/>
                        </a:rPr>
                        <a:t>Primárne: www.cre.sk</a:t>
                      </a:r>
                      <a:br>
                        <a:rPr lang="sk-SK" sz="1600" u="none" strike="noStrike" dirty="0">
                          <a:effectLst/>
                        </a:rPr>
                      </a:br>
                      <a:r>
                        <a:rPr lang="sk-SK" sz="1600" u="none" strike="noStrike" dirty="0">
                          <a:effectLst/>
                        </a:rPr>
                        <a:t>Formulár ŽoNFP, tabuľka č. 15 Čestné vyhlásenie žiadateľa </a:t>
                      </a:r>
                      <a:endParaRPr lang="sk-SK" sz="1600" b="0" i="0" u="none" strike="noStrike" dirty="0">
                        <a:solidFill>
                          <a:srgbClr val="000000"/>
                        </a:solidFill>
                        <a:effectLst/>
                        <a:latin typeface="Calibri" panose="020F0502020204030204" pitchFamily="34" charset="0"/>
                      </a:endParaRPr>
                    </a:p>
                  </a:txBody>
                  <a:tcPr marL="3983" marR="3983" marT="3983" marB="0" anchor="ctr"/>
                </a:tc>
              </a:tr>
              <a:tr h="1129520">
                <a:tc>
                  <a:txBody>
                    <a:bodyPr/>
                    <a:lstStyle/>
                    <a:p>
                      <a:pPr algn="ctr" fontAlgn="ctr"/>
                      <a:r>
                        <a:rPr lang="sk-SK" sz="1600" u="none" strike="noStrike">
                          <a:effectLst/>
                        </a:rPr>
                        <a:t>6</a:t>
                      </a:r>
                      <a:endParaRPr lang="sk-SK" sz="1600" b="0" i="0" u="none" strike="noStrike">
                        <a:solidFill>
                          <a:srgbClr val="000000"/>
                        </a:solidFill>
                        <a:effectLst/>
                        <a:latin typeface="Calibri" panose="020F0502020204030204" pitchFamily="34" charset="0"/>
                      </a:endParaRPr>
                    </a:p>
                  </a:txBody>
                  <a:tcPr marL="3983" marR="3983" marT="3983" marB="0" anchor="ctr"/>
                </a:tc>
                <a:tc>
                  <a:txBody>
                    <a:bodyPr/>
                    <a:lstStyle/>
                    <a:p>
                      <a:pPr algn="l" fontAlgn="ctr"/>
                      <a:r>
                        <a:rPr lang="sk-SK" sz="1600" u="none" strike="noStrike">
                          <a:effectLst/>
                        </a:rPr>
                        <a:t>Podnik v ťažkostiach</a:t>
                      </a:r>
                      <a:endParaRPr lang="sk-SK" sz="1600" b="0" i="0" u="none" strike="noStrike">
                        <a:solidFill>
                          <a:srgbClr val="000000"/>
                        </a:solidFill>
                        <a:effectLst/>
                        <a:latin typeface="Calibri" panose="020F0502020204030204" pitchFamily="34" charset="0"/>
                      </a:endParaRPr>
                    </a:p>
                  </a:txBody>
                  <a:tcPr marL="3983" marR="3983" marT="3983" marB="0" anchor="ctr"/>
                </a:tc>
                <a:tc>
                  <a:txBody>
                    <a:bodyPr/>
                    <a:lstStyle/>
                    <a:p>
                      <a:pPr algn="l" fontAlgn="ctr"/>
                      <a:r>
                        <a:rPr lang="sk-SK" sz="1600" u="none" strike="noStrike" dirty="0">
                          <a:solidFill>
                            <a:srgbClr val="FF0000"/>
                          </a:solidFill>
                          <a:effectLst/>
                        </a:rPr>
                        <a:t>Pre ŠRO nerelevantné</a:t>
                      </a:r>
                      <a:r>
                        <a:rPr lang="sk-SK" sz="1600" u="none" strike="noStrike" dirty="0">
                          <a:effectLst/>
                        </a:rPr>
                        <a:t/>
                      </a:r>
                      <a:br>
                        <a:rPr lang="sk-SK" sz="1600" u="none" strike="noStrike" dirty="0">
                          <a:effectLst/>
                        </a:rPr>
                      </a:br>
                      <a:r>
                        <a:rPr lang="sk-SK" sz="1600" u="none" strike="noStrike" dirty="0">
                          <a:effectLst/>
                        </a:rPr>
                        <a:t>Ostatní </a:t>
                      </a:r>
                      <a:r>
                        <a:rPr lang="sk-SK" sz="1600" u="none" strike="noStrike" dirty="0" err="1">
                          <a:effectLst/>
                        </a:rPr>
                        <a:t>deklarajú</a:t>
                      </a:r>
                      <a:r>
                        <a:rPr lang="sk-SK" sz="1600" u="none" strike="noStrike" dirty="0">
                          <a:effectLst/>
                        </a:rPr>
                        <a:t> údaje pre posúdenie podniku v ťažkostiach.</a:t>
                      </a:r>
                      <a:endParaRPr lang="sk-SK" sz="1600" b="0" i="0" u="none" strike="noStrike" dirty="0">
                        <a:solidFill>
                          <a:srgbClr val="000000"/>
                        </a:solidFill>
                        <a:effectLst/>
                        <a:latin typeface="Calibri" panose="020F0502020204030204" pitchFamily="34" charset="0"/>
                      </a:endParaRPr>
                    </a:p>
                  </a:txBody>
                  <a:tcPr marL="3983" marR="3983" marT="3983" marB="0" anchor="ctr"/>
                </a:tc>
                <a:tc>
                  <a:txBody>
                    <a:bodyPr/>
                    <a:lstStyle/>
                    <a:p>
                      <a:pPr algn="l" fontAlgn="ctr"/>
                      <a:r>
                        <a:rPr lang="sk-SK" sz="1600" u="sng" strike="noStrike" dirty="0">
                          <a:effectLst/>
                        </a:rPr>
                        <a:t>Príloha č. 2 ŽoNFP - test podniku v ťažkostiach</a:t>
                      </a:r>
                      <a:r>
                        <a:rPr lang="sk-SK" sz="1600" u="none" strike="noStrike" dirty="0">
                          <a:effectLst/>
                        </a:rPr>
                        <a:t/>
                      </a:r>
                      <a:br>
                        <a:rPr lang="sk-SK" sz="1600" u="none" strike="noStrike" dirty="0">
                          <a:effectLst/>
                        </a:rPr>
                      </a:br>
                      <a:r>
                        <a:rPr lang="sk-SK" sz="1600" u="none" strike="noStrike" dirty="0">
                          <a:effectLst/>
                        </a:rPr>
                        <a:t>1. ŠPO - údaje účtovných výkazov + prehlásenie o nútenej správe </a:t>
                      </a:r>
                      <a:r>
                        <a:rPr lang="sk-SK" sz="1600" u="none" strike="noStrike" dirty="0" smtClean="0">
                          <a:effectLst/>
                        </a:rPr>
                        <a:t>zriaďovateľa</a:t>
                      </a:r>
                      <a:r>
                        <a:rPr lang="sk-SK" sz="1600" u="none" strike="noStrike" dirty="0">
                          <a:effectLst/>
                        </a:rPr>
                        <a:t/>
                      </a:r>
                      <a:br>
                        <a:rPr lang="sk-SK" sz="1600" u="none" strike="noStrike" dirty="0">
                          <a:effectLst/>
                        </a:rPr>
                      </a:br>
                      <a:r>
                        <a:rPr lang="sk-SK" sz="1600" u="none" strike="noStrike" dirty="0">
                          <a:effectLst/>
                        </a:rPr>
                        <a:t>2. VÚC - prehlásenie o nútenej správe </a:t>
                      </a:r>
                      <a:r>
                        <a:rPr lang="sk-SK" sz="1600" u="none" strike="noStrike" dirty="0" smtClean="0">
                          <a:effectLst/>
                        </a:rPr>
                        <a:t>VÚC</a:t>
                      </a:r>
                    </a:p>
                    <a:p>
                      <a:pPr algn="l" fontAlgn="ctr"/>
                      <a:r>
                        <a:rPr lang="sk-SK" sz="1600" u="none" strike="noStrike" dirty="0" smtClean="0">
                          <a:effectLst/>
                        </a:rPr>
                        <a:t>Overenie ÚZ: cez </a:t>
                      </a:r>
                      <a:r>
                        <a:rPr lang="sk-SK" sz="1600" u="none" strike="noStrike" dirty="0" smtClean="0">
                          <a:effectLst/>
                          <a:hlinkClick r:id="rId2"/>
                        </a:rPr>
                        <a:t>www.registeruz.sk</a:t>
                      </a:r>
                      <a:r>
                        <a:rPr lang="sk-SK" sz="1600" u="none" strike="noStrike" dirty="0" smtClean="0">
                          <a:effectLst/>
                        </a:rPr>
                        <a:t> alebo ÚZ (2018)</a:t>
                      </a:r>
                      <a:endParaRPr lang="sk-SK" sz="1600" b="0" i="0" u="none" strike="noStrike" dirty="0">
                        <a:solidFill>
                          <a:srgbClr val="000000"/>
                        </a:solidFill>
                        <a:effectLst/>
                        <a:latin typeface="Calibri" panose="020F0502020204030204" pitchFamily="34" charset="0"/>
                      </a:endParaRPr>
                    </a:p>
                  </a:txBody>
                  <a:tcPr marL="3983" marR="3983" marT="3983" marB="0" anchor="ctr"/>
                </a:tc>
              </a:tr>
              <a:tr h="2030194">
                <a:tc>
                  <a:txBody>
                    <a:bodyPr/>
                    <a:lstStyle/>
                    <a:p>
                      <a:pPr algn="ctr" fontAlgn="ctr"/>
                      <a:r>
                        <a:rPr lang="sk-SK" sz="1600" u="none" strike="noStrike">
                          <a:effectLst/>
                        </a:rPr>
                        <a:t>7</a:t>
                      </a:r>
                      <a:endParaRPr lang="sk-SK" sz="1600" b="0" i="0" u="none" strike="noStrike">
                        <a:solidFill>
                          <a:srgbClr val="000000"/>
                        </a:solidFill>
                        <a:effectLst/>
                        <a:latin typeface="Calibri" panose="020F0502020204030204" pitchFamily="34" charset="0"/>
                      </a:endParaRPr>
                    </a:p>
                  </a:txBody>
                  <a:tcPr marL="3983" marR="3983" marT="3983" marB="0" anchor="ctr"/>
                </a:tc>
                <a:tc>
                  <a:txBody>
                    <a:bodyPr/>
                    <a:lstStyle/>
                    <a:p>
                      <a:pPr algn="l" fontAlgn="ctr"/>
                      <a:r>
                        <a:rPr lang="sk-SK" sz="1600" u="none" strike="noStrike">
                          <a:effectLst/>
                        </a:rPr>
                        <a:t>Finančná spôsobilosť</a:t>
                      </a:r>
                      <a:endParaRPr lang="sk-SK" sz="1600" b="0" i="0" u="none" strike="noStrike">
                        <a:solidFill>
                          <a:srgbClr val="000000"/>
                        </a:solidFill>
                        <a:effectLst/>
                        <a:latin typeface="Calibri" panose="020F0502020204030204" pitchFamily="34" charset="0"/>
                      </a:endParaRPr>
                    </a:p>
                  </a:txBody>
                  <a:tcPr marL="3983" marR="3983" marT="3983" marB="0" anchor="ctr"/>
                </a:tc>
                <a:tc>
                  <a:txBody>
                    <a:bodyPr/>
                    <a:lstStyle/>
                    <a:p>
                      <a:pPr algn="l" fontAlgn="ctr"/>
                      <a:r>
                        <a:rPr lang="sk-SK" sz="1600" u="none" strike="noStrike" dirty="0">
                          <a:solidFill>
                            <a:srgbClr val="FF0000"/>
                          </a:solidFill>
                          <a:effectLst/>
                        </a:rPr>
                        <a:t>Relevantné len pre VÚC</a:t>
                      </a:r>
                      <a:endParaRPr lang="sk-SK" sz="1600" b="0" i="0" u="none" strike="noStrike" dirty="0">
                        <a:solidFill>
                          <a:srgbClr val="FF0000"/>
                        </a:solidFill>
                        <a:effectLst/>
                        <a:latin typeface="Calibri" panose="020F0502020204030204" pitchFamily="34" charset="0"/>
                      </a:endParaRPr>
                    </a:p>
                  </a:txBody>
                  <a:tcPr marL="3983" marR="3983" marT="3983" marB="0" anchor="ctr"/>
                </a:tc>
                <a:tc>
                  <a:txBody>
                    <a:bodyPr/>
                    <a:lstStyle/>
                    <a:p>
                      <a:pPr algn="l" fontAlgn="ctr"/>
                      <a:r>
                        <a:rPr lang="sk-SK" sz="1600" u="sng" strike="noStrike" dirty="0">
                          <a:effectLst/>
                        </a:rPr>
                        <a:t>Príloha č. 3 ŽoNFP – Dokumenty preukazujúce finančnú spôsobilosť žiadateľa:</a:t>
                      </a:r>
                      <a:br>
                        <a:rPr lang="sk-SK" sz="1600" u="sng" strike="noStrike" dirty="0">
                          <a:effectLst/>
                        </a:rPr>
                      </a:br>
                      <a:r>
                        <a:rPr lang="sk-SK" sz="1600" u="none" strike="noStrike" dirty="0">
                          <a:effectLst/>
                        </a:rPr>
                        <a:t>Uznesenie zastupiteľstva VÚC:</a:t>
                      </a:r>
                      <a:br>
                        <a:rPr lang="sk-SK" sz="1600" u="none" strike="noStrike" dirty="0">
                          <a:effectLst/>
                        </a:rPr>
                      </a:br>
                      <a:r>
                        <a:rPr lang="sk-SK" sz="1600" u="none" strike="noStrike" dirty="0">
                          <a:effectLst/>
                        </a:rPr>
                        <a:t>- názov projektu,</a:t>
                      </a:r>
                      <a:br>
                        <a:rPr lang="sk-SK" sz="1600" u="none" strike="noStrike" dirty="0">
                          <a:effectLst/>
                        </a:rPr>
                      </a:br>
                      <a:r>
                        <a:rPr lang="sk-SK" sz="1600" u="none" strike="noStrike" dirty="0">
                          <a:effectLst/>
                        </a:rPr>
                        <a:t>- výška spolufinancovania v sume EUR,</a:t>
                      </a:r>
                      <a:br>
                        <a:rPr lang="sk-SK" sz="1600" u="none" strike="noStrike" dirty="0">
                          <a:effectLst/>
                        </a:rPr>
                      </a:br>
                      <a:r>
                        <a:rPr lang="sk-SK" sz="1600" u="none" strike="noStrike" dirty="0">
                          <a:effectLst/>
                        </a:rPr>
                        <a:t>- kód výzvy OPKZP-PO1-SC141-2019-55</a:t>
                      </a:r>
                      <a:br>
                        <a:rPr lang="sk-SK" sz="1600" u="none" strike="noStrike" dirty="0">
                          <a:effectLst/>
                        </a:rPr>
                      </a:br>
                      <a:r>
                        <a:rPr lang="sk-SK" sz="1600" u="none" strike="noStrike" dirty="0">
                          <a:effectLst/>
                        </a:rPr>
                        <a:t/>
                      </a:r>
                      <a:br>
                        <a:rPr lang="sk-SK" sz="1600" u="none" strike="noStrike" dirty="0">
                          <a:effectLst/>
                        </a:rPr>
                      </a:br>
                      <a:r>
                        <a:rPr lang="sk-SK" sz="1600" u="none" strike="noStrike" dirty="0">
                          <a:effectLst/>
                        </a:rPr>
                        <a:t>Formulár ŽoNFP, tabuľka č. 15 Čestné vyhlásenie žiadateľa</a:t>
                      </a:r>
                      <a:endParaRPr lang="sk-SK" sz="1600" b="0" i="0" u="sng" strike="noStrike" dirty="0">
                        <a:solidFill>
                          <a:srgbClr val="000000"/>
                        </a:solidFill>
                        <a:effectLst/>
                        <a:latin typeface="Calibri" panose="020F0502020204030204" pitchFamily="34" charset="0"/>
                      </a:endParaRPr>
                    </a:p>
                  </a:txBody>
                  <a:tcPr marL="3983" marR="3983" marT="3983" marB="0" anchor="ctr"/>
                </a:tc>
              </a:tr>
            </a:tbl>
          </a:graphicData>
        </a:graphic>
      </p:graphicFrame>
    </p:spTree>
    <p:extLst>
      <p:ext uri="{BB962C8B-B14F-4D97-AF65-F5344CB8AC3E}">
        <p14:creationId xmlns:p14="http://schemas.microsoft.com/office/powerpoint/2010/main" val="3611040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298575" y="3740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800" b="0" i="0" u="none" strike="noStrike" cap="none" normalizeH="0" baseline="0" smtClean="0">
                <a:ln>
                  <a:noFill/>
                </a:ln>
                <a:solidFill>
                  <a:schemeClr val="tx1"/>
                </a:solidFill>
                <a:effectLst/>
                <a:latin typeface="Arial" panose="020B0604020202020204" pitchFamily="34" charset="0"/>
              </a:rPr>
              <a:t/>
            </a:r>
            <a:br>
              <a:rPr kumimoji="0" lang="sk-SK" altLang="sk-SK" sz="1800" b="0" i="0" u="none" strike="noStrike" cap="none" normalizeH="0" baseline="0" smtClean="0">
                <a:ln>
                  <a:noFill/>
                </a:ln>
                <a:solidFill>
                  <a:schemeClr val="tx1"/>
                </a:solidFill>
                <a:effectLst/>
                <a:latin typeface="Arial" panose="020B0604020202020204" pitchFamily="34" charset="0"/>
              </a:rPr>
            </a:br>
            <a:endParaRPr kumimoji="0" lang="sk-SK" altLang="sk-SK"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2" name="Tabuľka 1"/>
          <p:cNvGraphicFramePr>
            <a:graphicFrameLocks noGrp="1"/>
          </p:cNvGraphicFramePr>
          <p:nvPr>
            <p:extLst>
              <p:ext uri="{D42A27DB-BD31-4B8C-83A1-F6EECF244321}">
                <p14:modId xmlns:p14="http://schemas.microsoft.com/office/powerpoint/2010/main" val="1956126508"/>
              </p:ext>
            </p:extLst>
          </p:nvPr>
        </p:nvGraphicFramePr>
        <p:xfrm>
          <a:off x="166255" y="1117600"/>
          <a:ext cx="8892021" cy="5387160"/>
        </p:xfrm>
        <a:graphic>
          <a:graphicData uri="http://schemas.openxmlformats.org/drawingml/2006/table">
            <a:tbl>
              <a:tblPr>
                <a:tableStyleId>{69CF1AB2-1976-4502-BF36-3FF5EA218861}</a:tableStyleId>
              </a:tblPr>
              <a:tblGrid>
                <a:gridCol w="386190"/>
                <a:gridCol w="1494653"/>
                <a:gridCol w="2860737"/>
                <a:gridCol w="124412"/>
                <a:gridCol w="4026029"/>
              </a:tblGrid>
              <a:tr h="119062">
                <a:tc>
                  <a:txBody>
                    <a:bodyPr/>
                    <a:lstStyle/>
                    <a:p>
                      <a:pPr algn="ctr" fontAlgn="b"/>
                      <a:r>
                        <a:rPr lang="sk-SK" sz="1600" u="none" strike="noStrike" dirty="0">
                          <a:effectLst/>
                        </a:rPr>
                        <a:t>PPP</a:t>
                      </a:r>
                      <a:endParaRPr lang="sk-SK" sz="1600" b="1" i="0" u="none" strike="noStrike" dirty="0">
                        <a:solidFill>
                          <a:srgbClr val="FFFFFF"/>
                        </a:solidFill>
                        <a:effectLst/>
                        <a:latin typeface="Calibri" panose="020F0502020204030204" pitchFamily="34" charset="0"/>
                      </a:endParaRPr>
                    </a:p>
                  </a:txBody>
                  <a:tcPr marL="5670" marR="5670" marT="5670" marB="0" anchor="ctr"/>
                </a:tc>
                <a:tc>
                  <a:txBody>
                    <a:bodyPr/>
                    <a:lstStyle/>
                    <a:p>
                      <a:pPr algn="ctr" fontAlgn="b"/>
                      <a:r>
                        <a:rPr lang="sk-SK" sz="1600" u="none" strike="noStrike" dirty="0">
                          <a:effectLst/>
                        </a:rPr>
                        <a:t>Skrátený názov PPP</a:t>
                      </a:r>
                      <a:endParaRPr lang="sk-SK" sz="1600" b="1" i="0" u="none" strike="noStrike" dirty="0">
                        <a:solidFill>
                          <a:srgbClr val="FFFFFF"/>
                        </a:solidFill>
                        <a:effectLst/>
                        <a:latin typeface="Calibri" panose="020F0502020204030204" pitchFamily="34" charset="0"/>
                      </a:endParaRPr>
                    </a:p>
                  </a:txBody>
                  <a:tcPr marL="5670" marR="5670" marT="5670" marB="0" anchor="ctr"/>
                </a:tc>
                <a:tc>
                  <a:txBody>
                    <a:bodyPr/>
                    <a:lstStyle/>
                    <a:p>
                      <a:pPr algn="ctr" fontAlgn="b"/>
                      <a:r>
                        <a:rPr lang="sk-SK" sz="1600" u="none" strike="noStrike">
                          <a:effectLst/>
                        </a:rPr>
                        <a:t>Opis podmienky</a:t>
                      </a:r>
                      <a:endParaRPr lang="sk-SK" sz="1600" b="1" i="0" u="none" strike="noStrike">
                        <a:solidFill>
                          <a:srgbClr val="FFFFFF"/>
                        </a:solidFill>
                        <a:effectLst/>
                        <a:latin typeface="Calibri" panose="020F0502020204030204" pitchFamily="34" charset="0"/>
                      </a:endParaRPr>
                    </a:p>
                  </a:txBody>
                  <a:tcPr marL="5670" marR="5670" marT="5670" marB="0" anchor="ctr"/>
                </a:tc>
                <a:tc gridSpan="2">
                  <a:txBody>
                    <a:bodyPr/>
                    <a:lstStyle/>
                    <a:p>
                      <a:pPr algn="ctr" fontAlgn="b"/>
                      <a:r>
                        <a:rPr lang="sk-SK" sz="1600" u="none" strike="noStrike" dirty="0">
                          <a:effectLst/>
                        </a:rPr>
                        <a:t>Spôsob preukázania/overenie PPP</a:t>
                      </a:r>
                      <a:endParaRPr lang="sk-SK" sz="1600" b="1" i="0" u="none" strike="noStrike" dirty="0">
                        <a:solidFill>
                          <a:srgbClr val="FFFFFF"/>
                        </a:solidFill>
                        <a:effectLst/>
                        <a:latin typeface="Calibri" panose="020F0502020204030204" pitchFamily="34" charset="0"/>
                      </a:endParaRPr>
                    </a:p>
                  </a:txBody>
                  <a:tcPr marL="5670" marR="5670" marT="5670" marB="0" anchor="ctr"/>
                </a:tc>
                <a:tc hMerge="1">
                  <a:txBody>
                    <a:bodyPr/>
                    <a:lstStyle/>
                    <a:p>
                      <a:endParaRPr lang="sk-SK"/>
                    </a:p>
                  </a:txBody>
                  <a:tcPr/>
                </a:tc>
              </a:tr>
              <a:tr h="113393">
                <a:tc gridSpan="5">
                  <a:txBody>
                    <a:bodyPr/>
                    <a:lstStyle/>
                    <a:p>
                      <a:pPr algn="l" fontAlgn="b"/>
                      <a:r>
                        <a:rPr lang="sk-SK" sz="1600" u="none" strike="noStrike">
                          <a:effectLst/>
                        </a:rPr>
                        <a:t>Oprávnenosť žiadateľa</a:t>
                      </a:r>
                      <a:endParaRPr lang="sk-SK" sz="1600" b="0" i="0" u="none" strike="noStrike">
                        <a:solidFill>
                          <a:srgbClr val="000000"/>
                        </a:solidFill>
                        <a:effectLst/>
                        <a:latin typeface="Calibri" panose="020F0502020204030204" pitchFamily="34" charset="0"/>
                      </a:endParaRPr>
                    </a:p>
                  </a:txBody>
                  <a:tcPr marL="5670" marR="5670" marT="5670" marB="0" anchor="b"/>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r>
              <a:tr h="907143">
                <a:tc>
                  <a:txBody>
                    <a:bodyPr/>
                    <a:lstStyle/>
                    <a:p>
                      <a:pPr algn="ctr" fontAlgn="ctr"/>
                      <a:r>
                        <a:rPr lang="sk-SK" sz="1600" u="none" strike="noStrike">
                          <a:effectLst/>
                        </a:rPr>
                        <a:t>8</a:t>
                      </a:r>
                      <a:endParaRPr lang="sk-SK" sz="1600" b="0" i="0" u="none" strike="noStrike">
                        <a:solidFill>
                          <a:srgbClr val="000000"/>
                        </a:solidFill>
                        <a:effectLst/>
                        <a:latin typeface="Calibri" panose="020F0502020204030204" pitchFamily="34" charset="0"/>
                      </a:endParaRPr>
                    </a:p>
                  </a:txBody>
                  <a:tcPr marL="5670" marR="5670" marT="5670" marB="0" anchor="ctr"/>
                </a:tc>
                <a:tc>
                  <a:txBody>
                    <a:bodyPr/>
                    <a:lstStyle/>
                    <a:p>
                      <a:pPr algn="l" fontAlgn="ctr"/>
                      <a:r>
                        <a:rPr lang="sk-SK" sz="1600" u="none" strike="noStrike">
                          <a:effectLst/>
                        </a:rPr>
                        <a:t>PHSR + ÚD</a:t>
                      </a:r>
                      <a:endParaRPr lang="sk-SK" sz="1600" b="0" i="0" u="none" strike="noStrike">
                        <a:solidFill>
                          <a:srgbClr val="000000"/>
                        </a:solidFill>
                        <a:effectLst/>
                        <a:latin typeface="Calibri" panose="020F0502020204030204" pitchFamily="34" charset="0"/>
                      </a:endParaRPr>
                    </a:p>
                  </a:txBody>
                  <a:tcPr marL="5670" marR="5670" marT="5670" marB="0" anchor="ctr"/>
                </a:tc>
                <a:tc gridSpan="2">
                  <a:txBody>
                    <a:bodyPr/>
                    <a:lstStyle/>
                    <a:p>
                      <a:pPr algn="l" fontAlgn="ctr"/>
                      <a:r>
                        <a:rPr lang="sk-SK" sz="1600" u="none" strike="noStrike" dirty="0">
                          <a:solidFill>
                            <a:srgbClr val="FF0000"/>
                          </a:solidFill>
                          <a:effectLst/>
                        </a:rPr>
                        <a:t>Relevantné len pre VÚC</a:t>
                      </a:r>
                      <a:endParaRPr lang="sk-SK" sz="1600" b="0" i="0" u="none" strike="noStrike" dirty="0">
                        <a:solidFill>
                          <a:srgbClr val="FF0000"/>
                        </a:solidFill>
                        <a:effectLst/>
                        <a:latin typeface="Calibri" panose="020F0502020204030204" pitchFamily="34" charset="0"/>
                      </a:endParaRPr>
                    </a:p>
                  </a:txBody>
                  <a:tcPr marL="5670" marR="5670" marT="5670" marB="0" anchor="ctr"/>
                </a:tc>
                <a:tc hMerge="1">
                  <a:txBody>
                    <a:bodyPr/>
                    <a:lstStyle/>
                    <a:p>
                      <a:pPr algn="l" fontAlgn="ctr"/>
                      <a:endParaRPr lang="sk-SK" sz="1600" b="0" i="0" u="sng" strike="noStrike" dirty="0">
                        <a:solidFill>
                          <a:srgbClr val="000000"/>
                        </a:solidFill>
                        <a:effectLst/>
                        <a:latin typeface="Calibri" panose="020F0502020204030204" pitchFamily="34" charset="0"/>
                      </a:endParaRPr>
                    </a:p>
                  </a:txBody>
                  <a:tcPr marL="5670" marR="5670" marT="5670" marB="0" anchor="ctr"/>
                </a:tc>
                <a:tc>
                  <a:txBody>
                    <a:bodyPr/>
                    <a:lstStyle/>
                    <a:p>
                      <a:pPr algn="l" fontAlgn="ctr"/>
                      <a:r>
                        <a:rPr lang="sk-SK" sz="1600" u="sng" strike="noStrike" dirty="0">
                          <a:effectLst/>
                        </a:rPr>
                        <a:t>Príloha č. 4 ŽoNFP - Uznesenie (výpis z uznesenia) o schválení programu rozvoja a príslušnej územnoplánovacej dokumentácie</a:t>
                      </a:r>
                      <a:br>
                        <a:rPr lang="sk-SK" sz="1600" u="sng" strike="noStrike" dirty="0">
                          <a:effectLst/>
                        </a:rPr>
                      </a:br>
                      <a:r>
                        <a:rPr lang="sk-SK" sz="1600" u="sng" strike="noStrike" dirty="0">
                          <a:effectLst/>
                        </a:rPr>
                        <a:t/>
                      </a:r>
                      <a:br>
                        <a:rPr lang="sk-SK" sz="1600" u="sng" strike="noStrike" dirty="0">
                          <a:effectLst/>
                        </a:rPr>
                      </a:br>
                      <a:r>
                        <a:rPr lang="sk-SK" sz="1600" u="none" strike="noStrike" dirty="0">
                          <a:effectLst/>
                        </a:rPr>
                        <a:t>Možnosť nahradiť predloženie prílohy odkazom na web VÚC vo formulár ŽoNFP, tabuľka č. 7.1 Popis východiskovej situácie.</a:t>
                      </a:r>
                      <a:endParaRPr lang="sk-SK" sz="1600" b="0" i="0" u="sng" strike="noStrike" dirty="0">
                        <a:solidFill>
                          <a:srgbClr val="000000"/>
                        </a:solidFill>
                        <a:effectLst/>
                        <a:latin typeface="Calibri" panose="020F0502020204030204" pitchFamily="34" charset="0"/>
                      </a:endParaRPr>
                    </a:p>
                  </a:txBody>
                  <a:tcPr marL="5670" marR="5670" marT="5670" marB="0" anchor="ctr"/>
                </a:tc>
              </a:tr>
              <a:tr h="1122589">
                <a:tc>
                  <a:txBody>
                    <a:bodyPr/>
                    <a:lstStyle/>
                    <a:p>
                      <a:pPr algn="ctr" fontAlgn="ctr"/>
                      <a:r>
                        <a:rPr lang="sk-SK" sz="1600" u="none" strike="noStrike">
                          <a:effectLst/>
                        </a:rPr>
                        <a:t>9</a:t>
                      </a:r>
                      <a:endParaRPr lang="sk-SK" sz="1600" b="0" i="0" u="none" strike="noStrike">
                        <a:solidFill>
                          <a:srgbClr val="000000"/>
                        </a:solidFill>
                        <a:effectLst/>
                        <a:latin typeface="Calibri" panose="020F0502020204030204" pitchFamily="34" charset="0"/>
                      </a:endParaRPr>
                    </a:p>
                  </a:txBody>
                  <a:tcPr marL="5670" marR="5670" marT="5670" marB="0" anchor="ctr"/>
                </a:tc>
                <a:tc>
                  <a:txBody>
                    <a:bodyPr/>
                    <a:lstStyle/>
                    <a:p>
                      <a:pPr algn="l" fontAlgn="ctr"/>
                      <a:r>
                        <a:rPr lang="sk-SK" sz="1600" u="none" strike="noStrike">
                          <a:effectLst/>
                        </a:rPr>
                        <a:t>Bezúhonnosť FO</a:t>
                      </a:r>
                      <a:endParaRPr lang="sk-SK" sz="1600" b="0" i="0" u="none" strike="noStrike">
                        <a:solidFill>
                          <a:srgbClr val="000000"/>
                        </a:solidFill>
                        <a:effectLst/>
                        <a:latin typeface="Calibri" panose="020F0502020204030204" pitchFamily="34" charset="0"/>
                      </a:endParaRPr>
                    </a:p>
                  </a:txBody>
                  <a:tcPr marL="5670" marR="5670" marT="5670" marB="0" anchor="ctr"/>
                </a:tc>
                <a:tc gridSpan="2">
                  <a:txBody>
                    <a:bodyPr/>
                    <a:lstStyle/>
                    <a:p>
                      <a:pPr algn="l" fontAlgn="ctr"/>
                      <a:r>
                        <a:rPr lang="sk-SK" sz="1600" u="none" strike="noStrike">
                          <a:effectLst/>
                        </a:rPr>
                        <a:t>Zakázané trestné činy:</a:t>
                      </a:r>
                      <a:br>
                        <a:rPr lang="sk-SK" sz="1600" u="none" strike="noStrike">
                          <a:effectLst/>
                        </a:rPr>
                      </a:br>
                      <a:r>
                        <a:rPr lang="sk-SK" sz="1600" u="none" strike="noStrike">
                          <a:effectLst/>
                        </a:rPr>
                        <a:t>- trestné činy korupcie;</a:t>
                      </a:r>
                      <a:br>
                        <a:rPr lang="sk-SK" sz="1600" u="none" strike="noStrike">
                          <a:effectLst/>
                        </a:rPr>
                      </a:br>
                      <a:r>
                        <a:rPr lang="sk-SK" sz="1600" u="none" strike="noStrike">
                          <a:effectLst/>
                        </a:rPr>
                        <a:t>- trestné činy poškodzovania finančných záujmov EÚ;</a:t>
                      </a:r>
                      <a:br>
                        <a:rPr lang="sk-SK" sz="1600" u="none" strike="noStrike">
                          <a:effectLst/>
                        </a:rPr>
                      </a:br>
                      <a:r>
                        <a:rPr lang="sk-SK" sz="1600" u="none" strike="noStrike">
                          <a:effectLst/>
                        </a:rPr>
                        <a:t>- trestné činy legalizácie príjmu z trestnej činnosti;</a:t>
                      </a:r>
                      <a:br>
                        <a:rPr lang="sk-SK" sz="1600" u="none" strike="noStrike">
                          <a:effectLst/>
                        </a:rPr>
                      </a:br>
                      <a:r>
                        <a:rPr lang="sk-SK" sz="1600" u="none" strike="noStrike">
                          <a:effectLst/>
                        </a:rPr>
                        <a:t>- trestné činy založenia, zosnovania a podporovania zločineckej skupiny;</a:t>
                      </a:r>
                      <a:br>
                        <a:rPr lang="sk-SK" sz="1600" u="none" strike="noStrike">
                          <a:effectLst/>
                        </a:rPr>
                      </a:br>
                      <a:r>
                        <a:rPr lang="sk-SK" sz="1600" u="none" strike="noStrike">
                          <a:effectLst/>
                        </a:rPr>
                        <a:t>- trestné činy machinácie pri VO a verejnej dražbe.</a:t>
                      </a:r>
                      <a:endParaRPr lang="sk-SK" sz="1600" b="0" i="0" u="none" strike="noStrike">
                        <a:solidFill>
                          <a:srgbClr val="000000"/>
                        </a:solidFill>
                        <a:effectLst/>
                        <a:latin typeface="Calibri" panose="020F0502020204030204" pitchFamily="34" charset="0"/>
                      </a:endParaRPr>
                    </a:p>
                  </a:txBody>
                  <a:tcPr marL="5670" marR="5670" marT="5670" marB="0" anchor="ctr"/>
                </a:tc>
                <a:tc hMerge="1">
                  <a:txBody>
                    <a:bodyPr/>
                    <a:lstStyle/>
                    <a:p>
                      <a:pPr algn="l" fontAlgn="ctr"/>
                      <a:endParaRPr lang="sk-SK" sz="1600" b="0" i="0" u="none" strike="noStrike" dirty="0">
                        <a:solidFill>
                          <a:srgbClr val="000000"/>
                        </a:solidFill>
                        <a:effectLst/>
                        <a:latin typeface="Calibri" panose="020F0502020204030204" pitchFamily="34" charset="0"/>
                      </a:endParaRPr>
                    </a:p>
                  </a:txBody>
                  <a:tcPr marL="5670" marR="5670" marT="5670" marB="0" anchor="ctr"/>
                </a:tc>
                <a:tc>
                  <a:txBody>
                    <a:bodyPr/>
                    <a:lstStyle/>
                    <a:p>
                      <a:pPr algn="l" fontAlgn="ctr"/>
                      <a:r>
                        <a:rPr lang="sk-SK" sz="1600" u="none" strike="noStrike" dirty="0">
                          <a:effectLst/>
                        </a:rPr>
                        <a:t>Formulár ŽoNFP, tabuľka č. 15 Čestné vyhlásenie žiadateľa</a:t>
                      </a:r>
                      <a:br>
                        <a:rPr lang="sk-SK" sz="1600" u="none" strike="noStrike" dirty="0">
                          <a:effectLst/>
                        </a:rPr>
                      </a:br>
                      <a:r>
                        <a:rPr lang="sk-SK" sz="1600" u="none" strike="noStrike" dirty="0">
                          <a:effectLst/>
                        </a:rPr>
                        <a:t/>
                      </a:r>
                      <a:br>
                        <a:rPr lang="sk-SK" sz="1600" u="none" strike="noStrike" dirty="0">
                          <a:effectLst/>
                        </a:rPr>
                      </a:br>
                      <a:r>
                        <a:rPr lang="sk-SK" sz="1600" u="none" strike="noStrike" dirty="0">
                          <a:effectLst/>
                        </a:rPr>
                        <a:t>Splnomocnené osoby:</a:t>
                      </a:r>
                      <a:br>
                        <a:rPr lang="sk-SK" sz="1600" u="none" strike="noStrike" dirty="0">
                          <a:effectLst/>
                        </a:rPr>
                      </a:br>
                      <a:r>
                        <a:rPr lang="sk-SK" sz="1600" u="none" strike="noStrike" dirty="0">
                          <a:effectLst/>
                        </a:rPr>
                        <a:t>Príloha č. 5 ŽoNFP:</a:t>
                      </a:r>
                      <a:br>
                        <a:rPr lang="sk-SK" sz="1600" u="none" strike="noStrike" dirty="0">
                          <a:effectLst/>
                        </a:rPr>
                      </a:br>
                      <a:r>
                        <a:rPr lang="sk-SK" sz="1600" u="none" strike="noStrike" dirty="0">
                          <a:effectLst/>
                        </a:rPr>
                        <a:t>1. Údaje na vyžiadanie výpisu z registra trestov alebo </a:t>
                      </a:r>
                      <a:br>
                        <a:rPr lang="sk-SK" sz="1600" u="none" strike="noStrike" dirty="0">
                          <a:effectLst/>
                        </a:rPr>
                      </a:br>
                      <a:r>
                        <a:rPr lang="sk-SK" sz="1600" u="none" strike="noStrike" dirty="0">
                          <a:effectLst/>
                        </a:rPr>
                        <a:t>2. Výpis z registra trestov (ak nie sú poskytnuté údaje, alebo ide o príslušníka tretej krajiny)</a:t>
                      </a:r>
                      <a:br>
                        <a:rPr lang="sk-SK" sz="1600" u="none" strike="noStrike" dirty="0">
                          <a:effectLst/>
                        </a:rPr>
                      </a:br>
                      <a:r>
                        <a:rPr lang="sk-SK" sz="1600" u="none" strike="noStrike" dirty="0">
                          <a:effectLst/>
                        </a:rPr>
                        <a:t/>
                      </a:r>
                      <a:br>
                        <a:rPr lang="sk-SK" sz="1600" u="none" strike="noStrike" dirty="0">
                          <a:effectLst/>
                        </a:rPr>
                      </a:br>
                      <a:r>
                        <a:rPr lang="sk-SK" sz="1600" u="none" strike="noStrike" dirty="0">
                          <a:effectLst/>
                        </a:rPr>
                        <a:t>Overenie na základe integrácie IMTS2014+ alebo predloženým výpisom z registra trestov.</a:t>
                      </a:r>
                      <a:endParaRPr lang="sk-SK" sz="1600" b="0" i="0" u="none" strike="noStrike" dirty="0">
                        <a:solidFill>
                          <a:srgbClr val="000000"/>
                        </a:solidFill>
                        <a:effectLst/>
                        <a:latin typeface="Calibri" panose="020F0502020204030204" pitchFamily="34" charset="0"/>
                      </a:endParaRPr>
                    </a:p>
                  </a:txBody>
                  <a:tcPr marL="5670" marR="5670" marT="5670" marB="0" anchor="ctr"/>
                </a:tc>
              </a:tr>
            </a:tbl>
          </a:graphicData>
        </a:graphic>
      </p:graphicFrame>
    </p:spTree>
    <p:extLst>
      <p:ext uri="{BB962C8B-B14F-4D97-AF65-F5344CB8AC3E}">
        <p14:creationId xmlns:p14="http://schemas.microsoft.com/office/powerpoint/2010/main" val="1470735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298575" y="3740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800" b="0" i="0" u="none" strike="noStrike" cap="none" normalizeH="0" baseline="0" smtClean="0">
                <a:ln>
                  <a:noFill/>
                </a:ln>
                <a:solidFill>
                  <a:schemeClr val="tx1"/>
                </a:solidFill>
                <a:effectLst/>
                <a:latin typeface="Arial" panose="020B0604020202020204" pitchFamily="34" charset="0"/>
              </a:rPr>
              <a:t/>
            </a:r>
            <a:br>
              <a:rPr kumimoji="0" lang="sk-SK" altLang="sk-SK" sz="1800" b="0" i="0" u="none" strike="noStrike" cap="none" normalizeH="0" baseline="0" smtClean="0">
                <a:ln>
                  <a:noFill/>
                </a:ln>
                <a:solidFill>
                  <a:schemeClr val="tx1"/>
                </a:solidFill>
                <a:effectLst/>
                <a:latin typeface="Arial" panose="020B0604020202020204" pitchFamily="34" charset="0"/>
              </a:rPr>
            </a:br>
            <a:endParaRPr kumimoji="0" lang="sk-SK" altLang="sk-SK"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3" name="Tabuľka 2"/>
          <p:cNvGraphicFramePr>
            <a:graphicFrameLocks noGrp="1"/>
          </p:cNvGraphicFramePr>
          <p:nvPr>
            <p:extLst>
              <p:ext uri="{D42A27DB-BD31-4B8C-83A1-F6EECF244321}">
                <p14:modId xmlns:p14="http://schemas.microsoft.com/office/powerpoint/2010/main" val="2310874680"/>
              </p:ext>
            </p:extLst>
          </p:nvPr>
        </p:nvGraphicFramePr>
        <p:xfrm>
          <a:off x="241300" y="1108075"/>
          <a:ext cx="8769350" cy="5402184"/>
        </p:xfrm>
        <a:graphic>
          <a:graphicData uri="http://schemas.openxmlformats.org/drawingml/2006/table">
            <a:tbl>
              <a:tblPr>
                <a:tableStyleId>{69CF1AB2-1976-4502-BF36-3FF5EA218861}</a:tableStyleId>
              </a:tblPr>
              <a:tblGrid>
                <a:gridCol w="406400"/>
                <a:gridCol w="1289217"/>
                <a:gridCol w="3292308"/>
                <a:gridCol w="3781425"/>
              </a:tblGrid>
              <a:tr h="125677">
                <a:tc>
                  <a:txBody>
                    <a:bodyPr/>
                    <a:lstStyle/>
                    <a:p>
                      <a:pPr algn="ctr" fontAlgn="b"/>
                      <a:r>
                        <a:rPr lang="sk-SK" sz="1600" u="none" strike="noStrike" dirty="0">
                          <a:effectLst/>
                        </a:rPr>
                        <a:t>PPP</a:t>
                      </a:r>
                      <a:endParaRPr lang="sk-SK" sz="1600" b="1" i="0" u="none" strike="noStrike" dirty="0">
                        <a:solidFill>
                          <a:srgbClr val="FFFFFF"/>
                        </a:solidFill>
                        <a:effectLst/>
                        <a:latin typeface="Calibri" panose="020F0502020204030204" pitchFamily="34" charset="0"/>
                      </a:endParaRPr>
                    </a:p>
                  </a:txBody>
                  <a:tcPr marL="6284" marR="6284" marT="6284" marB="0" anchor="ctr"/>
                </a:tc>
                <a:tc>
                  <a:txBody>
                    <a:bodyPr/>
                    <a:lstStyle/>
                    <a:p>
                      <a:pPr algn="ctr" fontAlgn="b"/>
                      <a:r>
                        <a:rPr lang="sk-SK" sz="1600" u="none" strike="noStrike">
                          <a:effectLst/>
                        </a:rPr>
                        <a:t>Skrátený názov PPP</a:t>
                      </a:r>
                      <a:endParaRPr lang="sk-SK" sz="1600" b="1" i="0" u="none" strike="noStrike">
                        <a:solidFill>
                          <a:srgbClr val="FFFFFF"/>
                        </a:solidFill>
                        <a:effectLst/>
                        <a:latin typeface="Calibri" panose="020F0502020204030204" pitchFamily="34" charset="0"/>
                      </a:endParaRPr>
                    </a:p>
                  </a:txBody>
                  <a:tcPr marL="6284" marR="6284" marT="6284" marB="0" anchor="ctr"/>
                </a:tc>
                <a:tc>
                  <a:txBody>
                    <a:bodyPr/>
                    <a:lstStyle/>
                    <a:p>
                      <a:pPr algn="ctr" fontAlgn="b"/>
                      <a:r>
                        <a:rPr lang="sk-SK" sz="1600" u="none" strike="noStrike">
                          <a:effectLst/>
                        </a:rPr>
                        <a:t>Opis podmienky</a:t>
                      </a:r>
                      <a:endParaRPr lang="sk-SK" sz="1600" b="1" i="0" u="none" strike="noStrike">
                        <a:solidFill>
                          <a:srgbClr val="FFFFFF"/>
                        </a:solidFill>
                        <a:effectLst/>
                        <a:latin typeface="Calibri" panose="020F0502020204030204" pitchFamily="34" charset="0"/>
                      </a:endParaRPr>
                    </a:p>
                  </a:txBody>
                  <a:tcPr marL="6284" marR="6284" marT="6284" marB="0" anchor="ctr"/>
                </a:tc>
                <a:tc>
                  <a:txBody>
                    <a:bodyPr/>
                    <a:lstStyle/>
                    <a:p>
                      <a:pPr algn="ctr" fontAlgn="b"/>
                      <a:r>
                        <a:rPr lang="sk-SK" sz="1600" u="none" strike="noStrike" dirty="0">
                          <a:effectLst/>
                        </a:rPr>
                        <a:t>Spôsob preukázania/overenie PPP</a:t>
                      </a:r>
                      <a:endParaRPr lang="sk-SK" sz="1600" b="1" i="0" u="none" strike="noStrike" dirty="0">
                        <a:solidFill>
                          <a:srgbClr val="FFFFFF"/>
                        </a:solidFill>
                        <a:effectLst/>
                        <a:latin typeface="Calibri" panose="020F0502020204030204" pitchFamily="34" charset="0"/>
                      </a:endParaRPr>
                    </a:p>
                  </a:txBody>
                  <a:tcPr marL="6284" marR="6284" marT="6284" marB="0" anchor="ctr"/>
                </a:tc>
              </a:tr>
              <a:tr h="125677">
                <a:tc gridSpan="4">
                  <a:txBody>
                    <a:bodyPr/>
                    <a:lstStyle/>
                    <a:p>
                      <a:pPr algn="l" fontAlgn="b"/>
                      <a:r>
                        <a:rPr lang="sk-SK" sz="1600" u="none" strike="noStrike">
                          <a:effectLst/>
                        </a:rPr>
                        <a:t>Oprávnenosť užívateľa</a:t>
                      </a:r>
                      <a:endParaRPr lang="sk-SK" sz="1600" b="0" i="0" u="none" strike="noStrike">
                        <a:solidFill>
                          <a:srgbClr val="000000"/>
                        </a:solidFill>
                        <a:effectLst/>
                        <a:latin typeface="Calibri" panose="020F0502020204030204" pitchFamily="34" charset="0"/>
                      </a:endParaRPr>
                    </a:p>
                  </a:txBody>
                  <a:tcPr marL="6284" marR="6284" marT="6284" marB="0" anchor="b"/>
                </a:tc>
                <a:tc hMerge="1">
                  <a:txBody>
                    <a:bodyPr/>
                    <a:lstStyle/>
                    <a:p>
                      <a:endParaRPr lang="sk-SK"/>
                    </a:p>
                  </a:txBody>
                  <a:tcPr/>
                </a:tc>
                <a:tc hMerge="1">
                  <a:txBody>
                    <a:bodyPr/>
                    <a:lstStyle/>
                    <a:p>
                      <a:endParaRPr lang="sk-SK"/>
                    </a:p>
                  </a:txBody>
                  <a:tcPr/>
                </a:tc>
                <a:tc hMerge="1">
                  <a:txBody>
                    <a:bodyPr/>
                    <a:lstStyle/>
                    <a:p>
                      <a:endParaRPr lang="sk-SK"/>
                    </a:p>
                  </a:txBody>
                  <a:tcPr/>
                </a:tc>
              </a:tr>
              <a:tr h="251354">
                <a:tc>
                  <a:txBody>
                    <a:bodyPr/>
                    <a:lstStyle/>
                    <a:p>
                      <a:pPr algn="ctr" fontAlgn="ctr"/>
                      <a:r>
                        <a:rPr lang="sk-SK" sz="1600" u="none" strike="noStrike">
                          <a:effectLst/>
                        </a:rPr>
                        <a:t>10</a:t>
                      </a:r>
                      <a:endParaRPr lang="sk-SK" sz="1600" b="0" i="0" u="none" strike="noStrike">
                        <a:solidFill>
                          <a:srgbClr val="000000"/>
                        </a:solidFill>
                        <a:effectLst/>
                        <a:latin typeface="Calibri" panose="020F0502020204030204" pitchFamily="34" charset="0"/>
                      </a:endParaRPr>
                    </a:p>
                  </a:txBody>
                  <a:tcPr marL="6284" marR="6284" marT="6284" marB="0" anchor="ctr"/>
                </a:tc>
                <a:tc>
                  <a:txBody>
                    <a:bodyPr/>
                    <a:lstStyle/>
                    <a:p>
                      <a:pPr algn="l" fontAlgn="ctr"/>
                      <a:r>
                        <a:rPr lang="sk-SK" sz="1600" u="none" strike="noStrike">
                          <a:effectLst/>
                        </a:rPr>
                        <a:t>Užívateľ - mechanizmus</a:t>
                      </a:r>
                      <a:endParaRPr lang="sk-SK" sz="1600" b="0" i="0" u="none" strike="noStrike">
                        <a:solidFill>
                          <a:srgbClr val="000000"/>
                        </a:solidFill>
                        <a:effectLst/>
                        <a:latin typeface="Calibri" panose="020F0502020204030204" pitchFamily="34" charset="0"/>
                      </a:endParaRPr>
                    </a:p>
                  </a:txBody>
                  <a:tcPr marL="6284" marR="6284" marT="6284" marB="0" anchor="ctr"/>
                </a:tc>
                <a:tc>
                  <a:txBody>
                    <a:bodyPr/>
                    <a:lstStyle/>
                    <a:p>
                      <a:pPr algn="l" fontAlgn="ctr"/>
                      <a:r>
                        <a:rPr lang="sk-SK" sz="1600" u="none" strike="noStrike" dirty="0">
                          <a:effectLst/>
                        </a:rPr>
                        <a:t>Na osobitných </a:t>
                      </a:r>
                      <a:r>
                        <a:rPr lang="sk-SK" sz="1600" u="none" strike="noStrike" dirty="0" err="1">
                          <a:effectLst/>
                        </a:rPr>
                        <a:t>snímkoch</a:t>
                      </a:r>
                      <a:endParaRPr lang="sk-SK" sz="1600" b="0" i="0" u="none" strike="noStrike" dirty="0">
                        <a:solidFill>
                          <a:srgbClr val="000000"/>
                        </a:solidFill>
                        <a:effectLst/>
                        <a:latin typeface="Calibri" panose="020F0502020204030204" pitchFamily="34" charset="0"/>
                      </a:endParaRPr>
                    </a:p>
                  </a:txBody>
                  <a:tcPr marL="6284" marR="6284" marT="6284" marB="0" anchor="ctr"/>
                </a:tc>
                <a:tc>
                  <a:txBody>
                    <a:bodyPr/>
                    <a:lstStyle/>
                    <a:p>
                      <a:pPr algn="l" fontAlgn="ctr"/>
                      <a:r>
                        <a:rPr lang="sk-SK" sz="1600" u="none" strike="noStrike">
                          <a:effectLst/>
                        </a:rPr>
                        <a:t>Formulár ŽoNFP, tabuľka č. 7 Popis projektu</a:t>
                      </a:r>
                      <a:br>
                        <a:rPr lang="sk-SK" sz="1600" u="none" strike="noStrike">
                          <a:effectLst/>
                        </a:rPr>
                      </a:br>
                      <a:r>
                        <a:rPr lang="sk-SK" sz="1600" u="none" strike="noStrike">
                          <a:effectLst/>
                        </a:rPr>
                        <a:t>Príloha č. 8 ŽoNFP – Podmienky poskytnutia príspevku užívateľom</a:t>
                      </a:r>
                      <a:endParaRPr lang="sk-SK" sz="1600" b="0" i="0" u="none" strike="noStrike">
                        <a:solidFill>
                          <a:srgbClr val="000000"/>
                        </a:solidFill>
                        <a:effectLst/>
                        <a:latin typeface="Calibri" panose="020F0502020204030204" pitchFamily="34" charset="0"/>
                      </a:endParaRPr>
                    </a:p>
                  </a:txBody>
                  <a:tcPr marL="6284" marR="6284" marT="6284" marB="0" anchor="ctr"/>
                </a:tc>
              </a:tr>
              <a:tr h="125677">
                <a:tc gridSpan="4">
                  <a:txBody>
                    <a:bodyPr/>
                    <a:lstStyle/>
                    <a:p>
                      <a:pPr algn="l" fontAlgn="b"/>
                      <a:r>
                        <a:rPr lang="sk-SK" sz="1600" u="none" strike="noStrike">
                          <a:effectLst/>
                        </a:rPr>
                        <a:t>Oprávnenosť aktivít realizácie projektu</a:t>
                      </a:r>
                      <a:endParaRPr lang="sk-SK" sz="1600" b="0" i="0" u="none" strike="noStrike">
                        <a:solidFill>
                          <a:srgbClr val="000000"/>
                        </a:solidFill>
                        <a:effectLst/>
                        <a:latin typeface="Calibri" panose="020F0502020204030204" pitchFamily="34" charset="0"/>
                      </a:endParaRPr>
                    </a:p>
                  </a:txBody>
                  <a:tcPr marL="6284" marR="6284" marT="6284" marB="0" anchor="b"/>
                </a:tc>
                <a:tc hMerge="1">
                  <a:txBody>
                    <a:bodyPr/>
                    <a:lstStyle/>
                    <a:p>
                      <a:endParaRPr lang="sk-SK"/>
                    </a:p>
                  </a:txBody>
                  <a:tcPr/>
                </a:tc>
                <a:tc hMerge="1">
                  <a:txBody>
                    <a:bodyPr/>
                    <a:lstStyle/>
                    <a:p>
                      <a:endParaRPr lang="sk-SK"/>
                    </a:p>
                  </a:txBody>
                  <a:tcPr/>
                </a:tc>
                <a:tc hMerge="1">
                  <a:txBody>
                    <a:bodyPr/>
                    <a:lstStyle/>
                    <a:p>
                      <a:endParaRPr lang="sk-SK"/>
                    </a:p>
                  </a:txBody>
                  <a:tcPr/>
                </a:tc>
              </a:tr>
              <a:tr h="640953">
                <a:tc>
                  <a:txBody>
                    <a:bodyPr/>
                    <a:lstStyle/>
                    <a:p>
                      <a:pPr algn="ctr" fontAlgn="ctr"/>
                      <a:r>
                        <a:rPr lang="sk-SK" sz="1600" u="none" strike="noStrike">
                          <a:effectLst/>
                        </a:rPr>
                        <a:t>11</a:t>
                      </a:r>
                      <a:endParaRPr lang="sk-SK" sz="1600" b="0" i="0" u="none" strike="noStrike">
                        <a:solidFill>
                          <a:srgbClr val="000000"/>
                        </a:solidFill>
                        <a:effectLst/>
                        <a:latin typeface="Calibri" panose="020F0502020204030204" pitchFamily="34" charset="0"/>
                      </a:endParaRPr>
                    </a:p>
                  </a:txBody>
                  <a:tcPr marL="6284" marR="6284" marT="6284" marB="0" anchor="ctr"/>
                </a:tc>
                <a:tc>
                  <a:txBody>
                    <a:bodyPr/>
                    <a:lstStyle/>
                    <a:p>
                      <a:pPr algn="l" fontAlgn="ctr"/>
                      <a:r>
                        <a:rPr lang="sk-SK" sz="1600" u="none" strike="noStrike">
                          <a:effectLst/>
                        </a:rPr>
                        <a:t>Oprávnenosť aktivít</a:t>
                      </a:r>
                      <a:endParaRPr lang="sk-SK" sz="1600" b="0" i="0" u="none" strike="noStrike">
                        <a:solidFill>
                          <a:srgbClr val="000000"/>
                        </a:solidFill>
                        <a:effectLst/>
                        <a:latin typeface="Calibri" panose="020F0502020204030204" pitchFamily="34" charset="0"/>
                      </a:endParaRPr>
                    </a:p>
                  </a:txBody>
                  <a:tcPr marL="6284" marR="6284" marT="6284" marB="0" anchor="ctr"/>
                </a:tc>
                <a:tc>
                  <a:txBody>
                    <a:bodyPr/>
                    <a:lstStyle/>
                    <a:p>
                      <a:pPr algn="l" fontAlgn="ctr"/>
                      <a:r>
                        <a:rPr lang="sk-SK" sz="1600" u="none" strike="noStrike">
                          <a:effectLst/>
                        </a:rPr>
                        <a:t>Hlavnou aktivitou projektu je:</a:t>
                      </a:r>
                      <a:br>
                        <a:rPr lang="sk-SK" sz="1600" u="none" strike="noStrike">
                          <a:effectLst/>
                        </a:rPr>
                      </a:br>
                      <a:r>
                        <a:rPr lang="sk-SK" sz="1600" u="none" strike="noStrike">
                          <a:effectLst/>
                        </a:rPr>
                        <a:t>Náhrada zastaraných spaľovacích zariadení v domácnostiach </a:t>
                      </a:r>
                      <a:endParaRPr lang="sk-SK" sz="1600" b="0" i="0" u="none" strike="noStrike">
                        <a:solidFill>
                          <a:srgbClr val="000000"/>
                        </a:solidFill>
                        <a:effectLst/>
                        <a:latin typeface="Calibri" panose="020F0502020204030204" pitchFamily="34" charset="0"/>
                      </a:endParaRPr>
                    </a:p>
                  </a:txBody>
                  <a:tcPr marL="6284" marR="6284" marT="6284" marB="0" anchor="ctr"/>
                </a:tc>
                <a:tc>
                  <a:txBody>
                    <a:bodyPr/>
                    <a:lstStyle/>
                    <a:p>
                      <a:pPr algn="l" fontAlgn="ctr"/>
                      <a:r>
                        <a:rPr lang="sk-SK" sz="1600" u="none" strike="noStrike">
                          <a:effectLst/>
                        </a:rPr>
                        <a:t>Formulár ŽoNFP, tabuľka č. 7 Popis projektu</a:t>
                      </a:r>
                      <a:br>
                        <a:rPr lang="sk-SK" sz="1600" u="none" strike="noStrike">
                          <a:effectLst/>
                        </a:rPr>
                      </a:br>
                      <a:r>
                        <a:rPr lang="sk-SK" sz="1600" u="none" strike="noStrike">
                          <a:effectLst/>
                        </a:rPr>
                        <a:t>Príloha č. 6 ŽoNFP – Podporná dokumentácia k  oprávnenosti výdavkov</a:t>
                      </a:r>
                      <a:br>
                        <a:rPr lang="sk-SK" sz="1600" u="none" strike="noStrike">
                          <a:effectLst/>
                        </a:rPr>
                      </a:br>
                      <a:r>
                        <a:rPr lang="sk-SK" sz="1600" u="none" strike="noStrike">
                          <a:effectLst/>
                        </a:rPr>
                        <a:t>Príloha č. 8 ŽoNFP –  Podmienky poskytnutia príspevku užívateľom</a:t>
                      </a:r>
                      <a:endParaRPr lang="sk-SK" sz="1600" b="0" i="0" u="none" strike="noStrike">
                        <a:solidFill>
                          <a:srgbClr val="000000"/>
                        </a:solidFill>
                        <a:effectLst/>
                        <a:latin typeface="Calibri" panose="020F0502020204030204" pitchFamily="34" charset="0"/>
                      </a:endParaRPr>
                    </a:p>
                  </a:txBody>
                  <a:tcPr marL="6284" marR="6284" marT="6284" marB="0" anchor="ctr"/>
                </a:tc>
              </a:tr>
              <a:tr h="992849">
                <a:tc>
                  <a:txBody>
                    <a:bodyPr/>
                    <a:lstStyle/>
                    <a:p>
                      <a:pPr algn="ctr" fontAlgn="ctr"/>
                      <a:r>
                        <a:rPr lang="sk-SK" sz="1600" u="none" strike="noStrike">
                          <a:effectLst/>
                        </a:rPr>
                        <a:t>12</a:t>
                      </a:r>
                      <a:endParaRPr lang="sk-SK" sz="1600" b="0" i="0" u="none" strike="noStrike">
                        <a:solidFill>
                          <a:srgbClr val="000000"/>
                        </a:solidFill>
                        <a:effectLst/>
                        <a:latin typeface="Calibri" panose="020F0502020204030204" pitchFamily="34" charset="0"/>
                      </a:endParaRPr>
                    </a:p>
                  </a:txBody>
                  <a:tcPr marL="6284" marR="6284" marT="6284" marB="0" anchor="ctr"/>
                </a:tc>
                <a:tc>
                  <a:txBody>
                    <a:bodyPr/>
                    <a:lstStyle/>
                    <a:p>
                      <a:pPr algn="l" fontAlgn="ctr"/>
                      <a:r>
                        <a:rPr lang="sk-SK" sz="1600" u="none" strike="noStrike" dirty="0">
                          <a:effectLst/>
                        </a:rPr>
                        <a:t>Neukončiť projekt pre predložením ŽoNFP</a:t>
                      </a:r>
                      <a:endParaRPr lang="sk-SK" sz="1600" b="0" i="0" u="none" strike="noStrike" dirty="0">
                        <a:solidFill>
                          <a:srgbClr val="000000"/>
                        </a:solidFill>
                        <a:effectLst/>
                        <a:latin typeface="Calibri" panose="020F0502020204030204" pitchFamily="34" charset="0"/>
                      </a:endParaRPr>
                    </a:p>
                  </a:txBody>
                  <a:tcPr marL="6284" marR="6284" marT="6284" marB="0" anchor="ctr"/>
                </a:tc>
                <a:tc>
                  <a:txBody>
                    <a:bodyPr/>
                    <a:lstStyle/>
                    <a:p>
                      <a:pPr algn="l" fontAlgn="ctr"/>
                      <a:r>
                        <a:rPr lang="sk-SK" sz="1600" u="none" strike="noStrike">
                          <a:effectLst/>
                        </a:rPr>
                        <a:t>Realizácia hlavnej aktivity projektu sa považuje za ukončenú v kalendárny deň, kedy prijímateľ kumulatívne splní nižšie uvedené podmienky:</a:t>
                      </a:r>
                      <a:br>
                        <a:rPr lang="sk-SK" sz="1600" u="none" strike="noStrike">
                          <a:effectLst/>
                        </a:rPr>
                      </a:br>
                      <a:r>
                        <a:rPr lang="sk-SK" sz="1600" u="none" strike="noStrike">
                          <a:effectLst/>
                        </a:rPr>
                        <a:t>a) fyzicky zrealizoval hlavnú aktivitu projektu,</a:t>
                      </a:r>
                      <a:br>
                        <a:rPr lang="sk-SK" sz="1600" u="none" strike="noStrike">
                          <a:effectLst/>
                        </a:rPr>
                      </a:br>
                      <a:r>
                        <a:rPr lang="sk-SK" sz="1600" u="none" strike="noStrike">
                          <a:effectLst/>
                        </a:rPr>
                        <a:t>b) predmet projektu bol riadne dodaný prijímateľovi, prijímateľ ho prevzal, uhradil a ak to vyplýva z charakteru plnenia, aj ho uviedol do užívania.</a:t>
                      </a:r>
                      <a:endParaRPr lang="sk-SK" sz="1600" b="0" i="0" u="none" strike="noStrike">
                        <a:solidFill>
                          <a:srgbClr val="000000"/>
                        </a:solidFill>
                        <a:effectLst/>
                        <a:latin typeface="Calibri" panose="020F0502020204030204" pitchFamily="34" charset="0"/>
                      </a:endParaRPr>
                    </a:p>
                  </a:txBody>
                  <a:tcPr marL="6284" marR="6284" marT="6284" marB="0" anchor="ctr"/>
                </a:tc>
                <a:tc>
                  <a:txBody>
                    <a:bodyPr/>
                    <a:lstStyle/>
                    <a:p>
                      <a:pPr algn="l" fontAlgn="ctr"/>
                      <a:r>
                        <a:rPr lang="sk-SK" sz="1600" u="none" strike="noStrike" dirty="0">
                          <a:effectLst/>
                        </a:rPr>
                        <a:t>Formulár ŽoNFP, tabuľka č. 9 - harmonogram</a:t>
                      </a:r>
                      <a:br>
                        <a:rPr lang="sk-SK" sz="1600" u="none" strike="noStrike" dirty="0">
                          <a:effectLst/>
                        </a:rPr>
                      </a:br>
                      <a:r>
                        <a:rPr lang="sk-SK" sz="1600" u="none" strike="noStrike" dirty="0">
                          <a:effectLst/>
                        </a:rPr>
                        <a:t>Formulár ŽoNFP, tabuľka č. 15 Čestné vyhlásenie</a:t>
                      </a:r>
                      <a:endParaRPr lang="sk-SK" sz="1600" b="0" i="0" u="none" strike="noStrike" dirty="0">
                        <a:solidFill>
                          <a:srgbClr val="000000"/>
                        </a:solidFill>
                        <a:effectLst/>
                        <a:latin typeface="Calibri" panose="020F0502020204030204" pitchFamily="34" charset="0"/>
                      </a:endParaRPr>
                    </a:p>
                  </a:txBody>
                  <a:tcPr marL="6284" marR="6284" marT="6284" marB="0" anchor="ctr"/>
                </a:tc>
              </a:tr>
            </a:tbl>
          </a:graphicData>
        </a:graphic>
      </p:graphicFrame>
    </p:spTree>
    <p:extLst>
      <p:ext uri="{BB962C8B-B14F-4D97-AF65-F5344CB8AC3E}">
        <p14:creationId xmlns:p14="http://schemas.microsoft.com/office/powerpoint/2010/main" val="13935037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298575" y="3740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800" b="0" i="0" u="none" strike="noStrike" cap="none" normalizeH="0" baseline="0" smtClean="0">
                <a:ln>
                  <a:noFill/>
                </a:ln>
                <a:solidFill>
                  <a:schemeClr val="tx1"/>
                </a:solidFill>
                <a:effectLst/>
                <a:latin typeface="Arial" panose="020B0604020202020204" pitchFamily="34" charset="0"/>
              </a:rPr>
              <a:t/>
            </a:r>
            <a:br>
              <a:rPr kumimoji="0" lang="sk-SK" altLang="sk-SK" sz="1800" b="0" i="0" u="none" strike="noStrike" cap="none" normalizeH="0" baseline="0" smtClean="0">
                <a:ln>
                  <a:noFill/>
                </a:ln>
                <a:solidFill>
                  <a:schemeClr val="tx1"/>
                </a:solidFill>
                <a:effectLst/>
                <a:latin typeface="Arial" panose="020B0604020202020204" pitchFamily="34" charset="0"/>
              </a:rPr>
            </a:br>
            <a:endParaRPr kumimoji="0" lang="sk-SK" altLang="sk-SK"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2" name="Tabuľka 1"/>
          <p:cNvGraphicFramePr>
            <a:graphicFrameLocks noGrp="1"/>
          </p:cNvGraphicFramePr>
          <p:nvPr>
            <p:extLst>
              <p:ext uri="{D42A27DB-BD31-4B8C-83A1-F6EECF244321}">
                <p14:modId xmlns:p14="http://schemas.microsoft.com/office/powerpoint/2010/main" val="709160124"/>
              </p:ext>
            </p:extLst>
          </p:nvPr>
        </p:nvGraphicFramePr>
        <p:xfrm>
          <a:off x="293688" y="1184275"/>
          <a:ext cx="8583612" cy="5413963"/>
        </p:xfrm>
        <a:graphic>
          <a:graphicData uri="http://schemas.openxmlformats.org/drawingml/2006/table">
            <a:tbl>
              <a:tblPr>
                <a:tableStyleId>{69CF1AB2-1976-4502-BF36-3FF5EA218861}</a:tableStyleId>
              </a:tblPr>
              <a:tblGrid>
                <a:gridCol w="334962"/>
                <a:gridCol w="1572607"/>
                <a:gridCol w="2901390"/>
                <a:gridCol w="3774653"/>
              </a:tblGrid>
              <a:tr h="141387">
                <a:tc>
                  <a:txBody>
                    <a:bodyPr/>
                    <a:lstStyle/>
                    <a:p>
                      <a:pPr algn="ctr" fontAlgn="b"/>
                      <a:r>
                        <a:rPr lang="sk-SK" sz="1600" u="none" strike="noStrike" dirty="0">
                          <a:effectLst/>
                        </a:rPr>
                        <a:t>PPP</a:t>
                      </a:r>
                      <a:endParaRPr lang="sk-SK" sz="1600" b="1" i="0" u="none" strike="noStrike" dirty="0">
                        <a:solidFill>
                          <a:srgbClr val="FFFFFF"/>
                        </a:solidFill>
                        <a:effectLst/>
                        <a:latin typeface="Calibri" panose="020F0502020204030204" pitchFamily="34" charset="0"/>
                      </a:endParaRPr>
                    </a:p>
                  </a:txBody>
                  <a:tcPr marL="7069" marR="7069" marT="7069" marB="0" anchor="ctr"/>
                </a:tc>
                <a:tc>
                  <a:txBody>
                    <a:bodyPr/>
                    <a:lstStyle/>
                    <a:p>
                      <a:pPr algn="ctr" fontAlgn="b"/>
                      <a:r>
                        <a:rPr lang="sk-SK" sz="1600" u="none" strike="noStrike">
                          <a:effectLst/>
                        </a:rPr>
                        <a:t>Skrátený názov PPP</a:t>
                      </a:r>
                      <a:endParaRPr lang="sk-SK" sz="1600" b="1" i="0" u="none" strike="noStrike">
                        <a:solidFill>
                          <a:srgbClr val="FFFFFF"/>
                        </a:solidFill>
                        <a:effectLst/>
                        <a:latin typeface="Calibri" panose="020F0502020204030204" pitchFamily="34" charset="0"/>
                      </a:endParaRPr>
                    </a:p>
                  </a:txBody>
                  <a:tcPr marL="7069" marR="7069" marT="7069" marB="0" anchor="ctr"/>
                </a:tc>
                <a:tc>
                  <a:txBody>
                    <a:bodyPr/>
                    <a:lstStyle/>
                    <a:p>
                      <a:pPr algn="ctr" fontAlgn="b"/>
                      <a:r>
                        <a:rPr lang="sk-SK" sz="1600" u="none" strike="noStrike">
                          <a:effectLst/>
                        </a:rPr>
                        <a:t>Opis podmienky</a:t>
                      </a:r>
                      <a:endParaRPr lang="sk-SK" sz="1600" b="1" i="0" u="none" strike="noStrike">
                        <a:solidFill>
                          <a:srgbClr val="FFFFFF"/>
                        </a:solidFill>
                        <a:effectLst/>
                        <a:latin typeface="Calibri" panose="020F0502020204030204" pitchFamily="34" charset="0"/>
                      </a:endParaRPr>
                    </a:p>
                  </a:txBody>
                  <a:tcPr marL="7069" marR="7069" marT="7069" marB="0" anchor="ctr"/>
                </a:tc>
                <a:tc>
                  <a:txBody>
                    <a:bodyPr/>
                    <a:lstStyle/>
                    <a:p>
                      <a:pPr algn="ctr" fontAlgn="b"/>
                      <a:r>
                        <a:rPr lang="sk-SK" sz="1600" u="none" strike="noStrike" dirty="0">
                          <a:effectLst/>
                        </a:rPr>
                        <a:t>Spôsob preukázania/overenie PPP</a:t>
                      </a:r>
                      <a:endParaRPr lang="sk-SK" sz="1600" b="1" i="0" u="none" strike="noStrike" dirty="0">
                        <a:solidFill>
                          <a:srgbClr val="FFFFFF"/>
                        </a:solidFill>
                        <a:effectLst/>
                        <a:latin typeface="Calibri" panose="020F0502020204030204" pitchFamily="34" charset="0"/>
                      </a:endParaRPr>
                    </a:p>
                  </a:txBody>
                  <a:tcPr marL="7069" marR="7069" marT="7069" marB="0" anchor="ctr"/>
                </a:tc>
              </a:tr>
              <a:tr h="141387">
                <a:tc gridSpan="4">
                  <a:txBody>
                    <a:bodyPr/>
                    <a:lstStyle/>
                    <a:p>
                      <a:pPr algn="l" fontAlgn="b"/>
                      <a:r>
                        <a:rPr lang="sk-SK" sz="1600" u="none" strike="noStrike">
                          <a:effectLst/>
                        </a:rPr>
                        <a:t>Oprávnenosť výdavkov realizácie projektu</a:t>
                      </a:r>
                      <a:endParaRPr lang="sk-SK" sz="1600" b="0" i="0" u="none" strike="noStrike">
                        <a:solidFill>
                          <a:srgbClr val="000000"/>
                        </a:solidFill>
                        <a:effectLst/>
                        <a:latin typeface="Calibri" panose="020F0502020204030204" pitchFamily="34" charset="0"/>
                      </a:endParaRPr>
                    </a:p>
                  </a:txBody>
                  <a:tcPr marL="7069" marR="7069" marT="7069" marB="0" anchor="b"/>
                </a:tc>
                <a:tc hMerge="1">
                  <a:txBody>
                    <a:bodyPr/>
                    <a:lstStyle/>
                    <a:p>
                      <a:endParaRPr lang="sk-SK"/>
                    </a:p>
                  </a:txBody>
                  <a:tcPr/>
                </a:tc>
                <a:tc hMerge="1">
                  <a:txBody>
                    <a:bodyPr/>
                    <a:lstStyle/>
                    <a:p>
                      <a:endParaRPr lang="sk-SK"/>
                    </a:p>
                  </a:txBody>
                  <a:tcPr/>
                </a:tc>
                <a:tc hMerge="1">
                  <a:txBody>
                    <a:bodyPr/>
                    <a:lstStyle/>
                    <a:p>
                      <a:endParaRPr lang="sk-SK"/>
                    </a:p>
                  </a:txBody>
                  <a:tcPr/>
                </a:tc>
              </a:tr>
              <a:tr h="424160">
                <a:tc>
                  <a:txBody>
                    <a:bodyPr/>
                    <a:lstStyle/>
                    <a:p>
                      <a:pPr algn="ctr" fontAlgn="ctr"/>
                      <a:r>
                        <a:rPr lang="sk-SK" sz="1600" u="none" strike="noStrike">
                          <a:effectLst/>
                        </a:rPr>
                        <a:t>13</a:t>
                      </a:r>
                      <a:endParaRPr lang="sk-SK" sz="1600" b="0" i="0" u="none" strike="noStrike">
                        <a:solidFill>
                          <a:srgbClr val="000000"/>
                        </a:solidFill>
                        <a:effectLst/>
                        <a:latin typeface="Calibri" panose="020F0502020204030204" pitchFamily="34" charset="0"/>
                      </a:endParaRPr>
                    </a:p>
                  </a:txBody>
                  <a:tcPr marL="7069" marR="7069" marT="7069" marB="0" anchor="ctr"/>
                </a:tc>
                <a:tc>
                  <a:txBody>
                    <a:bodyPr/>
                    <a:lstStyle/>
                    <a:p>
                      <a:pPr algn="l" fontAlgn="ctr"/>
                      <a:r>
                        <a:rPr lang="sk-SK" sz="1600" u="none" strike="noStrike">
                          <a:effectLst/>
                        </a:rPr>
                        <a:t>Oprávnenosť výdavkov</a:t>
                      </a:r>
                      <a:endParaRPr lang="sk-SK" sz="1600" b="0" i="0" u="none" strike="noStrike">
                        <a:solidFill>
                          <a:srgbClr val="000000"/>
                        </a:solidFill>
                        <a:effectLst/>
                        <a:latin typeface="Calibri" panose="020F0502020204030204" pitchFamily="34" charset="0"/>
                      </a:endParaRPr>
                    </a:p>
                  </a:txBody>
                  <a:tcPr marL="7069" marR="7069" marT="7069" marB="0" anchor="ctr"/>
                </a:tc>
                <a:tc>
                  <a:txBody>
                    <a:bodyPr/>
                    <a:lstStyle/>
                    <a:p>
                      <a:pPr algn="l" fontAlgn="ctr"/>
                      <a:r>
                        <a:rPr lang="sk-SK" sz="1600" u="none" strike="noStrike">
                          <a:effectLst/>
                        </a:rPr>
                        <a:t>min. 85% výdavkov na dotačné účely  - poskytnutie príspevku tretej osobe - užívateľovi</a:t>
                      </a:r>
                      <a:br>
                        <a:rPr lang="sk-SK" sz="1600" u="none" strike="noStrike">
                          <a:effectLst/>
                        </a:rPr>
                      </a:br>
                      <a:r>
                        <a:rPr lang="sk-SK" sz="1600" u="none" strike="noStrike">
                          <a:effectLst/>
                        </a:rPr>
                        <a:t>max. 15 % na administráciu a súvisiace výdavky</a:t>
                      </a:r>
                      <a:endParaRPr lang="sk-SK" sz="1600" b="0" i="0" u="none" strike="noStrike">
                        <a:solidFill>
                          <a:srgbClr val="000000"/>
                        </a:solidFill>
                        <a:effectLst/>
                        <a:latin typeface="Calibri" panose="020F0502020204030204" pitchFamily="34" charset="0"/>
                      </a:endParaRPr>
                    </a:p>
                  </a:txBody>
                  <a:tcPr marL="7069" marR="7069" marT="7069" marB="0" anchor="ctr"/>
                </a:tc>
                <a:tc>
                  <a:txBody>
                    <a:bodyPr/>
                    <a:lstStyle/>
                    <a:p>
                      <a:pPr algn="l" fontAlgn="ctr"/>
                      <a:r>
                        <a:rPr lang="sk-SK" sz="1600" u="none" strike="noStrike">
                          <a:effectLst/>
                        </a:rPr>
                        <a:t>Príloha č. 1 výzvy - Formulár ŽoNFP, tabuľka č. 7, 9, 10, 11 a 12</a:t>
                      </a:r>
                      <a:br>
                        <a:rPr lang="sk-SK" sz="1600" u="none" strike="noStrike">
                          <a:effectLst/>
                        </a:rPr>
                      </a:br>
                      <a:r>
                        <a:rPr lang="sk-SK" sz="1600" u="none" strike="noStrike">
                          <a:effectLst/>
                        </a:rPr>
                        <a:t>Príloha č. 6 ŽoNFP – Podporná dokumentácia k oprávnenosti výdavkov</a:t>
                      </a:r>
                      <a:endParaRPr lang="sk-SK" sz="1600" b="0" i="0" u="none" strike="noStrike">
                        <a:solidFill>
                          <a:srgbClr val="000000"/>
                        </a:solidFill>
                        <a:effectLst/>
                        <a:latin typeface="Calibri" panose="020F0502020204030204" pitchFamily="34" charset="0"/>
                      </a:endParaRPr>
                    </a:p>
                  </a:txBody>
                  <a:tcPr marL="7069" marR="7069" marT="7069" marB="0" anchor="ctr"/>
                </a:tc>
              </a:tr>
              <a:tr h="141387">
                <a:tc gridSpan="4">
                  <a:txBody>
                    <a:bodyPr/>
                    <a:lstStyle/>
                    <a:p>
                      <a:pPr algn="l" fontAlgn="b"/>
                      <a:r>
                        <a:rPr lang="sk-SK" sz="1600" u="none" strike="noStrike">
                          <a:effectLst/>
                        </a:rPr>
                        <a:t>Oprávnenosť miesta realizácie projektu</a:t>
                      </a:r>
                      <a:endParaRPr lang="sk-SK" sz="1600" b="0" i="0" u="none" strike="noStrike">
                        <a:solidFill>
                          <a:srgbClr val="000000"/>
                        </a:solidFill>
                        <a:effectLst/>
                        <a:latin typeface="Calibri" panose="020F0502020204030204" pitchFamily="34" charset="0"/>
                      </a:endParaRPr>
                    </a:p>
                  </a:txBody>
                  <a:tcPr marL="7069" marR="7069" marT="7069" marB="0" anchor="b"/>
                </a:tc>
                <a:tc hMerge="1">
                  <a:txBody>
                    <a:bodyPr/>
                    <a:lstStyle/>
                    <a:p>
                      <a:endParaRPr lang="sk-SK"/>
                    </a:p>
                  </a:txBody>
                  <a:tcPr/>
                </a:tc>
                <a:tc hMerge="1">
                  <a:txBody>
                    <a:bodyPr/>
                    <a:lstStyle/>
                    <a:p>
                      <a:endParaRPr lang="sk-SK"/>
                    </a:p>
                  </a:txBody>
                  <a:tcPr/>
                </a:tc>
                <a:tc hMerge="1">
                  <a:txBody>
                    <a:bodyPr/>
                    <a:lstStyle/>
                    <a:p>
                      <a:endParaRPr lang="sk-SK"/>
                    </a:p>
                  </a:txBody>
                  <a:tcPr/>
                </a:tc>
              </a:tr>
              <a:tr h="282773">
                <a:tc>
                  <a:txBody>
                    <a:bodyPr/>
                    <a:lstStyle/>
                    <a:p>
                      <a:pPr algn="ctr" fontAlgn="ctr"/>
                      <a:r>
                        <a:rPr lang="sk-SK" sz="1600" u="none" strike="noStrike">
                          <a:effectLst/>
                        </a:rPr>
                        <a:t>14</a:t>
                      </a:r>
                      <a:endParaRPr lang="sk-SK" sz="1600" b="0" i="0" u="none" strike="noStrike">
                        <a:solidFill>
                          <a:srgbClr val="000000"/>
                        </a:solidFill>
                        <a:effectLst/>
                        <a:latin typeface="Calibri" panose="020F0502020204030204" pitchFamily="34" charset="0"/>
                      </a:endParaRPr>
                    </a:p>
                  </a:txBody>
                  <a:tcPr marL="7069" marR="7069" marT="7069" marB="0" anchor="ctr"/>
                </a:tc>
                <a:tc>
                  <a:txBody>
                    <a:bodyPr/>
                    <a:lstStyle/>
                    <a:p>
                      <a:pPr algn="l" fontAlgn="ctr"/>
                      <a:r>
                        <a:rPr lang="sk-SK" sz="1600" u="none" strike="noStrike">
                          <a:effectLst/>
                        </a:rPr>
                        <a:t>Oprávnené územie</a:t>
                      </a:r>
                      <a:endParaRPr lang="sk-SK" sz="1600" b="0" i="0" u="none" strike="noStrike">
                        <a:solidFill>
                          <a:srgbClr val="000000"/>
                        </a:solidFill>
                        <a:effectLst/>
                        <a:latin typeface="Calibri" panose="020F0502020204030204" pitchFamily="34" charset="0"/>
                      </a:endParaRPr>
                    </a:p>
                  </a:txBody>
                  <a:tcPr marL="7069" marR="7069" marT="7069" marB="0" anchor="ctr"/>
                </a:tc>
                <a:tc>
                  <a:txBody>
                    <a:bodyPr/>
                    <a:lstStyle/>
                    <a:p>
                      <a:pPr algn="l" fontAlgn="b"/>
                      <a:r>
                        <a:rPr lang="sk-SK" sz="1600" u="none" strike="noStrike">
                          <a:effectLst/>
                        </a:rPr>
                        <a:t>1. ŠRO, SPO - celá SR</a:t>
                      </a:r>
                      <a:br>
                        <a:rPr lang="sk-SK" sz="1600" u="none" strike="noStrike">
                          <a:effectLst/>
                        </a:rPr>
                      </a:br>
                      <a:r>
                        <a:rPr lang="sk-SK" sz="1600" u="none" strike="noStrike">
                          <a:effectLst/>
                        </a:rPr>
                        <a:t>2. VÚC - len územie kraja</a:t>
                      </a:r>
                      <a:endParaRPr lang="sk-SK" sz="1600" b="0" i="0" u="none" strike="noStrike">
                        <a:solidFill>
                          <a:srgbClr val="000000"/>
                        </a:solidFill>
                        <a:effectLst/>
                        <a:latin typeface="Calibri" panose="020F0502020204030204" pitchFamily="34" charset="0"/>
                      </a:endParaRPr>
                    </a:p>
                  </a:txBody>
                  <a:tcPr marL="7069" marR="7069" marT="7069" marB="0" anchor="b"/>
                </a:tc>
                <a:tc>
                  <a:txBody>
                    <a:bodyPr/>
                    <a:lstStyle/>
                    <a:p>
                      <a:pPr algn="l" fontAlgn="ctr"/>
                      <a:r>
                        <a:rPr lang="sk-SK" sz="1600" u="none" strike="noStrike">
                          <a:effectLst/>
                        </a:rPr>
                        <a:t>Formulár ŽoNFP, tabuľka č. 6 Miesto realizácie projektu</a:t>
                      </a:r>
                      <a:endParaRPr lang="sk-SK" sz="1600" b="0" i="0" u="none" strike="noStrike">
                        <a:solidFill>
                          <a:srgbClr val="000000"/>
                        </a:solidFill>
                        <a:effectLst/>
                        <a:latin typeface="Calibri" panose="020F0502020204030204" pitchFamily="34" charset="0"/>
                      </a:endParaRPr>
                    </a:p>
                  </a:txBody>
                  <a:tcPr marL="7069" marR="7069" marT="7069" marB="0" anchor="ctr"/>
                </a:tc>
              </a:tr>
              <a:tr h="141387">
                <a:tc gridSpan="4">
                  <a:txBody>
                    <a:bodyPr/>
                    <a:lstStyle/>
                    <a:p>
                      <a:pPr algn="l" fontAlgn="b"/>
                      <a:r>
                        <a:rPr lang="sk-SK" sz="1600" u="none" strike="noStrike">
                          <a:effectLst/>
                        </a:rPr>
                        <a:t>Kritériá pre výber projektov</a:t>
                      </a:r>
                      <a:endParaRPr lang="sk-SK" sz="1600" b="0" i="0" u="none" strike="noStrike">
                        <a:solidFill>
                          <a:srgbClr val="000000"/>
                        </a:solidFill>
                        <a:effectLst/>
                        <a:latin typeface="Calibri" panose="020F0502020204030204" pitchFamily="34" charset="0"/>
                      </a:endParaRPr>
                    </a:p>
                  </a:txBody>
                  <a:tcPr marL="7069" marR="7069" marT="7069" marB="0" anchor="b"/>
                </a:tc>
                <a:tc hMerge="1">
                  <a:txBody>
                    <a:bodyPr/>
                    <a:lstStyle/>
                    <a:p>
                      <a:endParaRPr lang="sk-SK"/>
                    </a:p>
                  </a:txBody>
                  <a:tcPr/>
                </a:tc>
                <a:tc hMerge="1">
                  <a:txBody>
                    <a:bodyPr/>
                    <a:lstStyle/>
                    <a:p>
                      <a:endParaRPr lang="sk-SK"/>
                    </a:p>
                  </a:txBody>
                  <a:tcPr/>
                </a:tc>
                <a:tc hMerge="1">
                  <a:txBody>
                    <a:bodyPr/>
                    <a:lstStyle/>
                    <a:p>
                      <a:endParaRPr lang="sk-SK"/>
                    </a:p>
                  </a:txBody>
                  <a:tcPr/>
                </a:tc>
              </a:tr>
              <a:tr h="989707">
                <a:tc>
                  <a:txBody>
                    <a:bodyPr/>
                    <a:lstStyle/>
                    <a:p>
                      <a:pPr algn="ctr" fontAlgn="ctr"/>
                      <a:r>
                        <a:rPr lang="sk-SK" sz="1600" u="none" strike="noStrike">
                          <a:effectLst/>
                        </a:rPr>
                        <a:t>15</a:t>
                      </a:r>
                      <a:endParaRPr lang="sk-SK" sz="1600" b="0" i="0" u="none" strike="noStrike">
                        <a:solidFill>
                          <a:srgbClr val="000000"/>
                        </a:solidFill>
                        <a:effectLst/>
                        <a:latin typeface="Calibri" panose="020F0502020204030204" pitchFamily="34" charset="0"/>
                      </a:endParaRPr>
                    </a:p>
                  </a:txBody>
                  <a:tcPr marL="7069" marR="7069" marT="7069" marB="0" anchor="ctr"/>
                </a:tc>
                <a:tc>
                  <a:txBody>
                    <a:bodyPr/>
                    <a:lstStyle/>
                    <a:p>
                      <a:pPr algn="l" fontAlgn="ctr"/>
                      <a:r>
                        <a:rPr lang="sk-SK" sz="1600" u="none" strike="noStrike" dirty="0" smtClean="0">
                          <a:effectLst/>
                        </a:rPr>
                        <a:t>Kritéria </a:t>
                      </a:r>
                      <a:r>
                        <a:rPr lang="sk-SK" sz="1600" u="none" strike="noStrike" dirty="0">
                          <a:effectLst/>
                        </a:rPr>
                        <a:t>pre výber projektov</a:t>
                      </a:r>
                      <a:endParaRPr lang="sk-SK" sz="1600" b="0" i="0" u="none" strike="noStrike" dirty="0">
                        <a:solidFill>
                          <a:srgbClr val="000000"/>
                        </a:solidFill>
                        <a:effectLst/>
                        <a:latin typeface="Calibri" panose="020F0502020204030204" pitchFamily="34" charset="0"/>
                      </a:endParaRPr>
                    </a:p>
                  </a:txBody>
                  <a:tcPr marL="7069" marR="7069" marT="7069" marB="0" anchor="ctr"/>
                </a:tc>
                <a:tc>
                  <a:txBody>
                    <a:bodyPr/>
                    <a:lstStyle/>
                    <a:p>
                      <a:pPr algn="l" fontAlgn="ctr"/>
                      <a:r>
                        <a:rPr lang="sk-SK" sz="1600" u="none" strike="noStrike">
                          <a:effectLst/>
                        </a:rPr>
                        <a:t>Pozostávajú z kritérií odborného hodnotenia a výberu.</a:t>
                      </a:r>
                      <a:br>
                        <a:rPr lang="sk-SK" sz="1600" u="none" strike="noStrike">
                          <a:effectLst/>
                        </a:rPr>
                      </a:br>
                      <a:r>
                        <a:rPr lang="sk-SK" sz="1600" u="none" strike="noStrike">
                          <a:effectLst/>
                        </a:rPr>
                        <a:t>V rámci odborného hodnotenia má až 30% bodov kritérium 1.2 Value for Money.</a:t>
                      </a:r>
                      <a:br>
                        <a:rPr lang="sk-SK" sz="1600" u="none" strike="noStrike">
                          <a:effectLst/>
                        </a:rPr>
                      </a:br>
                      <a:r>
                        <a:rPr lang="sk-SK" sz="1600" u="none" strike="noStrike">
                          <a:effectLst/>
                        </a:rPr>
                        <a:t/>
                      </a:r>
                      <a:br>
                        <a:rPr lang="sk-SK" sz="1600" u="none" strike="noStrike">
                          <a:effectLst/>
                        </a:rPr>
                      </a:br>
                      <a:r>
                        <a:rPr lang="sk-SK" sz="1600" u="none" strike="noStrike">
                          <a:effectLst/>
                        </a:rPr>
                        <a:t>Výber sa aplikuje v prípade, ak sa na hranici alokácie umiestnia dve a viac ŽoNFP s rovnakým počtom bodov.</a:t>
                      </a:r>
                      <a:endParaRPr lang="sk-SK" sz="1600" b="0" i="0" u="none" strike="noStrike">
                        <a:solidFill>
                          <a:srgbClr val="000000"/>
                        </a:solidFill>
                        <a:effectLst/>
                        <a:latin typeface="Calibri" panose="020F0502020204030204" pitchFamily="34" charset="0"/>
                      </a:endParaRPr>
                    </a:p>
                  </a:txBody>
                  <a:tcPr marL="7069" marR="7069" marT="7069" marB="0" anchor="ctr"/>
                </a:tc>
                <a:tc>
                  <a:txBody>
                    <a:bodyPr/>
                    <a:lstStyle/>
                    <a:p>
                      <a:pPr algn="l" fontAlgn="ctr"/>
                      <a:r>
                        <a:rPr lang="sk-SK" sz="1600" u="none" strike="noStrike" dirty="0">
                          <a:effectLst/>
                        </a:rPr>
                        <a:t>Formulár ŽoNFP </a:t>
                      </a:r>
                      <a:br>
                        <a:rPr lang="sk-SK" sz="1600" u="none" strike="noStrike" dirty="0">
                          <a:effectLst/>
                        </a:rPr>
                      </a:br>
                      <a:r>
                        <a:rPr lang="sk-SK" sz="1600" u="none" strike="noStrike" dirty="0">
                          <a:effectLst/>
                        </a:rPr>
                        <a:t>Príloha č. 6 ŽoNFP –  Podporná dokumentácia k oprávnenosti výdavkov </a:t>
                      </a:r>
                      <a:br>
                        <a:rPr lang="sk-SK" sz="1600" u="none" strike="noStrike" dirty="0">
                          <a:effectLst/>
                        </a:rPr>
                      </a:br>
                      <a:r>
                        <a:rPr lang="sk-SK" sz="1600" u="none" strike="noStrike" dirty="0">
                          <a:effectLst/>
                        </a:rPr>
                        <a:t>Príloha č. 7 ŽoNFP –  Ukazovatele finančnej situácie </a:t>
                      </a:r>
                      <a:r>
                        <a:rPr lang="sk-SK" sz="1600" u="none" strike="noStrike" dirty="0" smtClean="0">
                          <a:effectLst/>
                        </a:rPr>
                        <a:t>žiadateľa (nie ŠRO a ŠPO)</a:t>
                      </a:r>
                      <a:r>
                        <a:rPr lang="sk-SK" sz="1600" u="none" strike="noStrike" dirty="0">
                          <a:effectLst/>
                        </a:rPr>
                        <a:t/>
                      </a:r>
                      <a:br>
                        <a:rPr lang="sk-SK" sz="1600" u="none" strike="noStrike" dirty="0">
                          <a:effectLst/>
                        </a:rPr>
                      </a:br>
                      <a:r>
                        <a:rPr lang="sk-SK" sz="1600" u="none" strike="noStrike" dirty="0">
                          <a:effectLst/>
                        </a:rPr>
                        <a:t>Príloha č. 8 ŽoNFP – Podmienky poskytnutia príspevku užívateľom</a:t>
                      </a:r>
                      <a:endParaRPr lang="sk-SK" sz="1600" b="0" i="0" u="none" strike="noStrike" dirty="0">
                        <a:solidFill>
                          <a:srgbClr val="000000"/>
                        </a:solidFill>
                        <a:effectLst/>
                        <a:latin typeface="Calibri" panose="020F0502020204030204" pitchFamily="34" charset="0"/>
                      </a:endParaRPr>
                    </a:p>
                  </a:txBody>
                  <a:tcPr marL="7069" marR="7069" marT="7069" marB="0" anchor="ctr"/>
                </a:tc>
              </a:tr>
            </a:tbl>
          </a:graphicData>
        </a:graphic>
      </p:graphicFrame>
    </p:spTree>
    <p:extLst>
      <p:ext uri="{BB962C8B-B14F-4D97-AF65-F5344CB8AC3E}">
        <p14:creationId xmlns:p14="http://schemas.microsoft.com/office/powerpoint/2010/main" val="1442534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298575" y="3740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800" b="0" i="0" u="none" strike="noStrike" cap="none" normalizeH="0" baseline="0" smtClean="0">
                <a:ln>
                  <a:noFill/>
                </a:ln>
                <a:solidFill>
                  <a:schemeClr val="tx1"/>
                </a:solidFill>
                <a:effectLst/>
                <a:latin typeface="Arial" panose="020B0604020202020204" pitchFamily="34" charset="0"/>
              </a:rPr>
              <a:t/>
            </a:r>
            <a:br>
              <a:rPr kumimoji="0" lang="sk-SK" altLang="sk-SK" sz="1800" b="0" i="0" u="none" strike="noStrike" cap="none" normalizeH="0" baseline="0" smtClean="0">
                <a:ln>
                  <a:noFill/>
                </a:ln>
                <a:solidFill>
                  <a:schemeClr val="tx1"/>
                </a:solidFill>
                <a:effectLst/>
                <a:latin typeface="Arial" panose="020B0604020202020204" pitchFamily="34" charset="0"/>
              </a:rPr>
            </a:br>
            <a:endParaRPr kumimoji="0" lang="sk-SK" altLang="sk-SK"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3" name="Tabuľka 2"/>
          <p:cNvGraphicFramePr>
            <a:graphicFrameLocks noGrp="1"/>
          </p:cNvGraphicFramePr>
          <p:nvPr>
            <p:extLst>
              <p:ext uri="{D42A27DB-BD31-4B8C-83A1-F6EECF244321}">
                <p14:modId xmlns:p14="http://schemas.microsoft.com/office/powerpoint/2010/main" val="1426925414"/>
              </p:ext>
            </p:extLst>
          </p:nvPr>
        </p:nvGraphicFramePr>
        <p:xfrm>
          <a:off x="266700" y="1187448"/>
          <a:ext cx="8591549" cy="4460876"/>
        </p:xfrm>
        <a:graphic>
          <a:graphicData uri="http://schemas.openxmlformats.org/drawingml/2006/table">
            <a:tbl>
              <a:tblPr>
                <a:tableStyleId>{69CF1AB2-1976-4502-BF36-3FF5EA218861}</a:tableStyleId>
              </a:tblPr>
              <a:tblGrid>
                <a:gridCol w="508437"/>
                <a:gridCol w="1588958"/>
                <a:gridCol w="3190111"/>
                <a:gridCol w="3304043"/>
              </a:tblGrid>
              <a:tr h="498047">
                <a:tc>
                  <a:txBody>
                    <a:bodyPr/>
                    <a:lstStyle/>
                    <a:p>
                      <a:pPr algn="ctr" fontAlgn="b"/>
                      <a:r>
                        <a:rPr lang="sk-SK" sz="1600" u="none" strike="noStrike" dirty="0">
                          <a:effectLst/>
                        </a:rPr>
                        <a:t>PPP</a:t>
                      </a:r>
                      <a:endParaRPr lang="sk-SK" sz="1600" b="1" i="0" u="none" strike="noStrike" dirty="0">
                        <a:solidFill>
                          <a:srgbClr val="FFFFFF"/>
                        </a:solidFill>
                        <a:effectLst/>
                        <a:latin typeface="Calibri" panose="020F0502020204030204" pitchFamily="34" charset="0"/>
                      </a:endParaRPr>
                    </a:p>
                  </a:txBody>
                  <a:tcPr marL="7135" marR="7135" marT="7135" marB="0" anchor="ctr"/>
                </a:tc>
                <a:tc>
                  <a:txBody>
                    <a:bodyPr/>
                    <a:lstStyle/>
                    <a:p>
                      <a:pPr algn="ctr" fontAlgn="b"/>
                      <a:r>
                        <a:rPr lang="sk-SK" sz="1600" u="none" strike="noStrike">
                          <a:effectLst/>
                        </a:rPr>
                        <a:t>Skrátený názov PPP</a:t>
                      </a:r>
                      <a:endParaRPr lang="sk-SK" sz="1600" b="1" i="0" u="none" strike="noStrike">
                        <a:solidFill>
                          <a:srgbClr val="FFFFFF"/>
                        </a:solidFill>
                        <a:effectLst/>
                        <a:latin typeface="Calibri" panose="020F0502020204030204" pitchFamily="34" charset="0"/>
                      </a:endParaRPr>
                    </a:p>
                  </a:txBody>
                  <a:tcPr marL="7135" marR="7135" marT="7135" marB="0" anchor="ctr"/>
                </a:tc>
                <a:tc>
                  <a:txBody>
                    <a:bodyPr/>
                    <a:lstStyle/>
                    <a:p>
                      <a:pPr algn="ctr" fontAlgn="b"/>
                      <a:r>
                        <a:rPr lang="sk-SK" sz="1600" u="none" strike="noStrike">
                          <a:effectLst/>
                        </a:rPr>
                        <a:t>Opis podmienky</a:t>
                      </a:r>
                      <a:endParaRPr lang="sk-SK" sz="1600" b="1" i="0" u="none" strike="noStrike">
                        <a:solidFill>
                          <a:srgbClr val="FFFFFF"/>
                        </a:solidFill>
                        <a:effectLst/>
                        <a:latin typeface="Calibri" panose="020F0502020204030204" pitchFamily="34" charset="0"/>
                      </a:endParaRPr>
                    </a:p>
                  </a:txBody>
                  <a:tcPr marL="7135" marR="7135" marT="7135" marB="0" anchor="ctr"/>
                </a:tc>
                <a:tc>
                  <a:txBody>
                    <a:bodyPr/>
                    <a:lstStyle/>
                    <a:p>
                      <a:pPr algn="ctr" fontAlgn="b"/>
                      <a:r>
                        <a:rPr lang="sk-SK" sz="1600" u="none" strike="noStrike" dirty="0">
                          <a:effectLst/>
                        </a:rPr>
                        <a:t>Spôsob preukázania/overenie PPP</a:t>
                      </a:r>
                      <a:endParaRPr lang="sk-SK" sz="1600" b="1" i="0" u="none" strike="noStrike" dirty="0">
                        <a:solidFill>
                          <a:srgbClr val="FFFFFF"/>
                        </a:solidFill>
                        <a:effectLst/>
                        <a:latin typeface="Calibri" panose="020F0502020204030204" pitchFamily="34" charset="0"/>
                      </a:endParaRPr>
                    </a:p>
                  </a:txBody>
                  <a:tcPr marL="7135" marR="7135" marT="7135" marB="0" anchor="ctr"/>
                </a:tc>
              </a:tr>
              <a:tr h="252614">
                <a:tc gridSpan="4">
                  <a:txBody>
                    <a:bodyPr/>
                    <a:lstStyle/>
                    <a:p>
                      <a:pPr algn="l" fontAlgn="b"/>
                      <a:r>
                        <a:rPr lang="sk-SK" sz="1600" u="none" strike="noStrike">
                          <a:effectLst/>
                        </a:rPr>
                        <a:t>Spôsob financovania</a:t>
                      </a:r>
                      <a:endParaRPr lang="sk-SK" sz="1600" b="0" i="0" u="none" strike="noStrike">
                        <a:solidFill>
                          <a:srgbClr val="000000"/>
                        </a:solidFill>
                        <a:effectLst/>
                        <a:latin typeface="Calibri" panose="020F0502020204030204" pitchFamily="34" charset="0"/>
                      </a:endParaRPr>
                    </a:p>
                  </a:txBody>
                  <a:tcPr marL="7135" marR="7135" marT="7135" marB="0" anchor="b"/>
                </a:tc>
                <a:tc hMerge="1">
                  <a:txBody>
                    <a:bodyPr/>
                    <a:lstStyle/>
                    <a:p>
                      <a:endParaRPr lang="sk-SK"/>
                    </a:p>
                  </a:txBody>
                  <a:tcPr/>
                </a:tc>
                <a:tc hMerge="1">
                  <a:txBody>
                    <a:bodyPr/>
                    <a:lstStyle/>
                    <a:p>
                      <a:endParaRPr lang="sk-SK"/>
                    </a:p>
                  </a:txBody>
                  <a:tcPr/>
                </a:tc>
                <a:tc hMerge="1">
                  <a:txBody>
                    <a:bodyPr/>
                    <a:lstStyle/>
                    <a:p>
                      <a:endParaRPr lang="sk-SK"/>
                    </a:p>
                  </a:txBody>
                  <a:tcPr/>
                </a:tc>
              </a:tr>
              <a:tr h="988912">
                <a:tc>
                  <a:txBody>
                    <a:bodyPr/>
                    <a:lstStyle/>
                    <a:p>
                      <a:pPr algn="ctr" fontAlgn="ctr"/>
                      <a:r>
                        <a:rPr lang="sk-SK" sz="1600" u="none" strike="noStrike" dirty="0">
                          <a:effectLst/>
                        </a:rPr>
                        <a:t>16</a:t>
                      </a:r>
                      <a:endParaRPr lang="sk-SK" sz="1600" b="0" i="0" u="none" strike="noStrike" dirty="0">
                        <a:solidFill>
                          <a:srgbClr val="000000"/>
                        </a:solidFill>
                        <a:effectLst/>
                        <a:latin typeface="Calibri" panose="020F0502020204030204" pitchFamily="34" charset="0"/>
                      </a:endParaRPr>
                    </a:p>
                  </a:txBody>
                  <a:tcPr marL="7135" marR="7135" marT="7135" marB="0" anchor="ctr"/>
                </a:tc>
                <a:tc>
                  <a:txBody>
                    <a:bodyPr/>
                    <a:lstStyle/>
                    <a:p>
                      <a:pPr algn="l" fontAlgn="ctr"/>
                      <a:r>
                        <a:rPr lang="sk-SK" sz="1600" u="none" strike="noStrike" dirty="0">
                          <a:effectLst/>
                        </a:rPr>
                        <a:t>Spôsob financovania</a:t>
                      </a:r>
                      <a:endParaRPr lang="sk-SK" sz="1600" b="0" i="0" u="none" strike="noStrike" dirty="0">
                        <a:solidFill>
                          <a:srgbClr val="000000"/>
                        </a:solidFill>
                        <a:effectLst/>
                        <a:latin typeface="Calibri" panose="020F0502020204030204" pitchFamily="34" charset="0"/>
                      </a:endParaRPr>
                    </a:p>
                  </a:txBody>
                  <a:tcPr marL="7135" marR="7135" marT="7135" marB="0" anchor="ctr"/>
                </a:tc>
                <a:tc>
                  <a:txBody>
                    <a:bodyPr/>
                    <a:lstStyle/>
                    <a:p>
                      <a:pPr algn="l" fontAlgn="b"/>
                      <a:r>
                        <a:rPr lang="sk-SK" sz="1600" u="none" strike="noStrike" dirty="0">
                          <a:effectLst/>
                        </a:rPr>
                        <a:t>1. ŠRO, SPO - refundácia, </a:t>
                      </a:r>
                      <a:r>
                        <a:rPr lang="sk-SK" sz="1600" u="none" strike="noStrike" dirty="0" err="1">
                          <a:effectLst/>
                        </a:rPr>
                        <a:t>predfinancovanie</a:t>
                      </a:r>
                      <a:r>
                        <a:rPr lang="sk-SK" sz="1600" u="none" strike="noStrike" dirty="0">
                          <a:effectLst/>
                        </a:rPr>
                        <a:t>, zálohové platby</a:t>
                      </a:r>
                      <a:br>
                        <a:rPr lang="sk-SK" sz="1600" u="none" strike="noStrike" dirty="0">
                          <a:effectLst/>
                        </a:rPr>
                      </a:br>
                      <a:r>
                        <a:rPr lang="sk-SK" sz="1600" u="none" strike="noStrike" dirty="0">
                          <a:effectLst/>
                        </a:rPr>
                        <a:t>2. VÚC - refundácia, </a:t>
                      </a:r>
                      <a:r>
                        <a:rPr lang="sk-SK" sz="1600" u="none" strike="noStrike" dirty="0" err="1">
                          <a:effectLst/>
                        </a:rPr>
                        <a:t>predfinancovanie</a:t>
                      </a:r>
                      <a:endParaRPr lang="sk-SK" sz="1600" b="0" i="0" u="none" strike="noStrike" dirty="0">
                        <a:solidFill>
                          <a:srgbClr val="000000"/>
                        </a:solidFill>
                        <a:effectLst/>
                        <a:latin typeface="Calibri" panose="020F0502020204030204" pitchFamily="34" charset="0"/>
                      </a:endParaRPr>
                    </a:p>
                  </a:txBody>
                  <a:tcPr marL="7135" marR="7135" marT="7135" marB="0" anchor="ctr"/>
                </a:tc>
                <a:tc>
                  <a:txBody>
                    <a:bodyPr/>
                    <a:lstStyle/>
                    <a:p>
                      <a:pPr algn="l" fontAlgn="b"/>
                      <a:r>
                        <a:rPr lang="sk-SK" sz="1600" u="none" strike="noStrike">
                          <a:effectLst/>
                        </a:rPr>
                        <a:t>Žiadateľ nepredkladá žiadnu osobitnú prílohu</a:t>
                      </a:r>
                      <a:br>
                        <a:rPr lang="sk-SK" sz="1600" u="none" strike="noStrike">
                          <a:effectLst/>
                        </a:rPr>
                      </a:br>
                      <a:r>
                        <a:rPr lang="sk-SK" sz="1600" u="none" strike="noStrike">
                          <a:effectLst/>
                        </a:rPr>
                        <a:t>Pravidlá vyplývajú zo Stratégie financovania</a:t>
                      </a:r>
                      <a:endParaRPr lang="sk-SK" sz="1600" b="0" i="0" u="none" strike="noStrike">
                        <a:solidFill>
                          <a:srgbClr val="000000"/>
                        </a:solidFill>
                        <a:effectLst/>
                        <a:latin typeface="Calibri" panose="020F0502020204030204" pitchFamily="34" charset="0"/>
                      </a:endParaRPr>
                    </a:p>
                  </a:txBody>
                  <a:tcPr marL="7135" marR="7135" marT="7135" marB="0" anchor="ctr"/>
                </a:tc>
              </a:tr>
              <a:tr h="252614">
                <a:tc gridSpan="4">
                  <a:txBody>
                    <a:bodyPr/>
                    <a:lstStyle/>
                    <a:p>
                      <a:pPr algn="l" fontAlgn="b"/>
                      <a:r>
                        <a:rPr lang="sk-SK" sz="1600" u="none" strike="noStrike" dirty="0">
                          <a:effectLst/>
                        </a:rPr>
                        <a:t>Podmienky </a:t>
                      </a:r>
                      <a:r>
                        <a:rPr lang="sk-SK" sz="1600" u="none" strike="noStrike" dirty="0" smtClean="0">
                          <a:effectLst/>
                        </a:rPr>
                        <a:t>poskytnutia </a:t>
                      </a:r>
                      <a:r>
                        <a:rPr lang="sk-SK" sz="1600" u="none" strike="noStrike" dirty="0">
                          <a:effectLst/>
                        </a:rPr>
                        <a:t>príspevku vyplývajúce z osobitných predpisov</a:t>
                      </a:r>
                      <a:endParaRPr lang="sk-SK" sz="1600" b="0" i="0" u="none" strike="noStrike" dirty="0">
                        <a:solidFill>
                          <a:srgbClr val="000000"/>
                        </a:solidFill>
                        <a:effectLst/>
                        <a:latin typeface="Calibri" panose="020F0502020204030204" pitchFamily="34" charset="0"/>
                      </a:endParaRPr>
                    </a:p>
                  </a:txBody>
                  <a:tcPr marL="7135" marR="7135" marT="7135" marB="0" anchor="ctr"/>
                </a:tc>
                <a:tc hMerge="1">
                  <a:txBody>
                    <a:bodyPr/>
                    <a:lstStyle/>
                    <a:p>
                      <a:endParaRPr lang="sk-SK"/>
                    </a:p>
                  </a:txBody>
                  <a:tcPr/>
                </a:tc>
                <a:tc hMerge="1">
                  <a:txBody>
                    <a:bodyPr/>
                    <a:lstStyle/>
                    <a:p>
                      <a:endParaRPr lang="sk-SK"/>
                    </a:p>
                  </a:txBody>
                  <a:tcPr/>
                </a:tc>
                <a:tc hMerge="1">
                  <a:txBody>
                    <a:bodyPr/>
                    <a:lstStyle/>
                    <a:p>
                      <a:endParaRPr lang="sk-SK"/>
                    </a:p>
                  </a:txBody>
                  <a:tcPr/>
                </a:tc>
              </a:tr>
              <a:tr h="988912">
                <a:tc>
                  <a:txBody>
                    <a:bodyPr/>
                    <a:lstStyle/>
                    <a:p>
                      <a:pPr algn="ctr" fontAlgn="ctr"/>
                      <a:r>
                        <a:rPr lang="sk-SK" sz="1600" u="none" strike="noStrike">
                          <a:effectLst/>
                        </a:rPr>
                        <a:t>17</a:t>
                      </a:r>
                      <a:endParaRPr lang="sk-SK" sz="1600" b="0" i="0" u="none" strike="noStrike">
                        <a:solidFill>
                          <a:srgbClr val="000000"/>
                        </a:solidFill>
                        <a:effectLst/>
                        <a:latin typeface="Calibri" panose="020F0502020204030204" pitchFamily="34" charset="0"/>
                      </a:endParaRPr>
                    </a:p>
                  </a:txBody>
                  <a:tcPr marL="7135" marR="7135" marT="7135" marB="0" anchor="ctr"/>
                </a:tc>
                <a:tc>
                  <a:txBody>
                    <a:bodyPr/>
                    <a:lstStyle/>
                    <a:p>
                      <a:pPr algn="l" fontAlgn="ctr"/>
                      <a:r>
                        <a:rPr lang="sk-SK" sz="1600" u="none" strike="noStrike">
                          <a:effectLst/>
                        </a:rPr>
                        <a:t>Štátna pomoc</a:t>
                      </a:r>
                      <a:endParaRPr lang="sk-SK" sz="1600" b="0" i="0" u="none" strike="noStrike">
                        <a:solidFill>
                          <a:srgbClr val="000000"/>
                        </a:solidFill>
                        <a:effectLst/>
                        <a:latin typeface="Calibri" panose="020F0502020204030204" pitchFamily="34" charset="0"/>
                      </a:endParaRPr>
                    </a:p>
                  </a:txBody>
                  <a:tcPr marL="7135" marR="7135" marT="7135" marB="0" anchor="ctr"/>
                </a:tc>
                <a:tc>
                  <a:txBody>
                    <a:bodyPr/>
                    <a:lstStyle/>
                    <a:p>
                      <a:pPr algn="l" fontAlgn="ctr"/>
                      <a:r>
                        <a:rPr lang="sk-SK" sz="1600" u="none" strike="noStrike" dirty="0">
                          <a:effectLst/>
                        </a:rPr>
                        <a:t>Neposkytuje sa štátna pomoc.</a:t>
                      </a:r>
                      <a:br>
                        <a:rPr lang="sk-SK" sz="1600" u="none" strike="noStrike" dirty="0">
                          <a:effectLst/>
                        </a:rPr>
                      </a:br>
                      <a:r>
                        <a:rPr lang="sk-SK" sz="1600" u="none" strike="noStrike" dirty="0">
                          <a:effectLst/>
                        </a:rPr>
                        <a:t>Žiadateľ nesmie poskytnúť štátnu pomoc.</a:t>
                      </a:r>
                      <a:endParaRPr lang="sk-SK" sz="1600" b="0" i="0" u="none" strike="noStrike" dirty="0">
                        <a:solidFill>
                          <a:srgbClr val="000000"/>
                        </a:solidFill>
                        <a:effectLst/>
                        <a:latin typeface="Calibri" panose="020F0502020204030204" pitchFamily="34" charset="0"/>
                      </a:endParaRPr>
                    </a:p>
                  </a:txBody>
                  <a:tcPr marL="7135" marR="7135" marT="7135" marB="0" anchor="ctr"/>
                </a:tc>
                <a:tc>
                  <a:txBody>
                    <a:bodyPr/>
                    <a:lstStyle/>
                    <a:p>
                      <a:pPr algn="l" fontAlgn="b"/>
                      <a:r>
                        <a:rPr lang="sk-SK" sz="1600" u="none" strike="noStrike" dirty="0">
                          <a:effectLst/>
                        </a:rPr>
                        <a:t>Formulár ŽoNFP, tabuľka č. 15 Čestné vyhlásenie žiadateľa</a:t>
                      </a:r>
                      <a:br>
                        <a:rPr lang="sk-SK" sz="1600" u="none" strike="noStrike" dirty="0">
                          <a:effectLst/>
                        </a:rPr>
                      </a:br>
                      <a:r>
                        <a:rPr lang="sk-SK" sz="1600" u="none" strike="noStrike" dirty="0">
                          <a:effectLst/>
                        </a:rPr>
                        <a:t>Príloha č. 8 ŽoNFP – Podmienky poskytnutia príspevku užívateľom</a:t>
                      </a:r>
                      <a:endParaRPr lang="sk-SK" sz="1600" b="0" i="0" u="none" strike="noStrike" dirty="0">
                        <a:solidFill>
                          <a:srgbClr val="000000"/>
                        </a:solidFill>
                        <a:effectLst/>
                        <a:latin typeface="Calibri" panose="020F0502020204030204" pitchFamily="34" charset="0"/>
                      </a:endParaRPr>
                    </a:p>
                  </a:txBody>
                  <a:tcPr marL="7135" marR="7135" marT="7135" marB="0" anchor="ctr"/>
                </a:tc>
              </a:tr>
              <a:tr h="1479777">
                <a:tc>
                  <a:txBody>
                    <a:bodyPr/>
                    <a:lstStyle/>
                    <a:p>
                      <a:pPr algn="ctr" fontAlgn="ctr"/>
                      <a:r>
                        <a:rPr lang="sk-SK" sz="1600" u="none" strike="noStrike">
                          <a:effectLst/>
                        </a:rPr>
                        <a:t>18</a:t>
                      </a:r>
                      <a:endParaRPr lang="sk-SK" sz="1600" b="0" i="0" u="none" strike="noStrike">
                        <a:solidFill>
                          <a:srgbClr val="000000"/>
                        </a:solidFill>
                        <a:effectLst/>
                        <a:latin typeface="Calibri" panose="020F0502020204030204" pitchFamily="34" charset="0"/>
                      </a:endParaRPr>
                    </a:p>
                  </a:txBody>
                  <a:tcPr marL="7135" marR="7135" marT="7135" marB="0" anchor="ctr"/>
                </a:tc>
                <a:tc>
                  <a:txBody>
                    <a:bodyPr/>
                    <a:lstStyle/>
                    <a:p>
                      <a:pPr algn="l" fontAlgn="ctr"/>
                      <a:r>
                        <a:rPr lang="sk-SK" sz="1600" u="none" strike="noStrike">
                          <a:effectLst/>
                        </a:rPr>
                        <a:t>Zákaz nelegálneho zamestnávania</a:t>
                      </a:r>
                      <a:endParaRPr lang="sk-SK" sz="1600" b="0" i="0" u="none" strike="noStrike">
                        <a:solidFill>
                          <a:srgbClr val="000000"/>
                        </a:solidFill>
                        <a:effectLst/>
                        <a:latin typeface="Calibri" panose="020F0502020204030204" pitchFamily="34" charset="0"/>
                      </a:endParaRPr>
                    </a:p>
                  </a:txBody>
                  <a:tcPr marL="7135" marR="7135" marT="7135" marB="0" anchor="ctr"/>
                </a:tc>
                <a:tc>
                  <a:txBody>
                    <a:bodyPr/>
                    <a:lstStyle/>
                    <a:p>
                      <a:pPr algn="l" fontAlgn="ctr"/>
                      <a:r>
                        <a:rPr lang="sk-SK" sz="1600" u="none" strike="noStrike">
                          <a:effectLst/>
                        </a:rPr>
                        <a:t>Žiadateľ nesmie porušiť zákaz nelegálneho zamestnávania štátneho príslušníka tretej krajiny (podľa zákona o nelegálnej práci) počas obdobia 5 rokov predchádzajúcich podaniu ŽoNFP.</a:t>
                      </a:r>
                      <a:endParaRPr lang="sk-SK" sz="1600" b="0" i="0" u="none" strike="noStrike">
                        <a:solidFill>
                          <a:srgbClr val="000000"/>
                        </a:solidFill>
                        <a:effectLst/>
                        <a:latin typeface="Calibri" panose="020F0502020204030204" pitchFamily="34" charset="0"/>
                      </a:endParaRPr>
                    </a:p>
                  </a:txBody>
                  <a:tcPr marL="7135" marR="7135" marT="7135" marB="0" anchor="ctr"/>
                </a:tc>
                <a:tc>
                  <a:txBody>
                    <a:bodyPr/>
                    <a:lstStyle/>
                    <a:p>
                      <a:pPr algn="l" fontAlgn="ctr"/>
                      <a:r>
                        <a:rPr lang="sk-SK" sz="1600" u="none" strike="noStrike" dirty="0">
                          <a:effectLst/>
                        </a:rPr>
                        <a:t>Primárne: Integrácia ITMS2014+</a:t>
                      </a:r>
                      <a:br>
                        <a:rPr lang="sk-SK" sz="1600" u="none" strike="noStrike" dirty="0">
                          <a:effectLst/>
                        </a:rPr>
                      </a:br>
                      <a:r>
                        <a:rPr lang="sk-SK" sz="1600" u="none" strike="noStrike" dirty="0">
                          <a:effectLst/>
                        </a:rPr>
                        <a:t>Formulár ŽoNFP, tabuľka č. 15 Čestné vyhlásenie žiadateľa </a:t>
                      </a:r>
                      <a:endParaRPr lang="sk-SK" sz="1600" b="0" i="0" u="none" strike="noStrike" dirty="0">
                        <a:solidFill>
                          <a:srgbClr val="000000"/>
                        </a:solidFill>
                        <a:effectLst/>
                        <a:latin typeface="Calibri" panose="020F0502020204030204" pitchFamily="34" charset="0"/>
                      </a:endParaRPr>
                    </a:p>
                  </a:txBody>
                  <a:tcPr marL="7135" marR="7135" marT="7135" marB="0" anchor="ctr"/>
                </a:tc>
              </a:tr>
            </a:tbl>
          </a:graphicData>
        </a:graphic>
      </p:graphicFrame>
    </p:spTree>
    <p:extLst>
      <p:ext uri="{BB962C8B-B14F-4D97-AF65-F5344CB8AC3E}">
        <p14:creationId xmlns:p14="http://schemas.microsoft.com/office/powerpoint/2010/main" val="2385430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298575" y="3740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800" b="0" i="0" u="none" strike="noStrike" cap="none" normalizeH="0" baseline="0" smtClean="0">
                <a:ln>
                  <a:noFill/>
                </a:ln>
                <a:solidFill>
                  <a:schemeClr val="tx1"/>
                </a:solidFill>
                <a:effectLst/>
                <a:latin typeface="Arial" panose="020B0604020202020204" pitchFamily="34" charset="0"/>
              </a:rPr>
              <a:t/>
            </a:r>
            <a:br>
              <a:rPr kumimoji="0" lang="sk-SK" altLang="sk-SK" sz="1800" b="0" i="0" u="none" strike="noStrike" cap="none" normalizeH="0" baseline="0" smtClean="0">
                <a:ln>
                  <a:noFill/>
                </a:ln>
                <a:solidFill>
                  <a:schemeClr val="tx1"/>
                </a:solidFill>
                <a:effectLst/>
                <a:latin typeface="Arial" panose="020B0604020202020204" pitchFamily="34" charset="0"/>
              </a:rPr>
            </a:br>
            <a:endParaRPr kumimoji="0" lang="sk-SK" altLang="sk-SK"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2" name="Tabuľka 1"/>
          <p:cNvGraphicFramePr>
            <a:graphicFrameLocks noGrp="1"/>
          </p:cNvGraphicFramePr>
          <p:nvPr>
            <p:extLst>
              <p:ext uri="{D42A27DB-BD31-4B8C-83A1-F6EECF244321}">
                <p14:modId xmlns:p14="http://schemas.microsoft.com/office/powerpoint/2010/main" val="2300729734"/>
              </p:ext>
            </p:extLst>
          </p:nvPr>
        </p:nvGraphicFramePr>
        <p:xfrm>
          <a:off x="200024" y="1136650"/>
          <a:ext cx="8705851" cy="5640455"/>
        </p:xfrm>
        <a:graphic>
          <a:graphicData uri="http://schemas.openxmlformats.org/drawingml/2006/table">
            <a:tbl>
              <a:tblPr>
                <a:tableStyleId>{69CF1AB2-1976-4502-BF36-3FF5EA218861}</a:tableStyleId>
              </a:tblPr>
              <a:tblGrid>
                <a:gridCol w="558377"/>
                <a:gridCol w="1566923"/>
                <a:gridCol w="3704001"/>
                <a:gridCol w="2876550"/>
              </a:tblGrid>
              <a:tr h="128533">
                <a:tc>
                  <a:txBody>
                    <a:bodyPr/>
                    <a:lstStyle/>
                    <a:p>
                      <a:pPr algn="ctr" fontAlgn="b"/>
                      <a:r>
                        <a:rPr lang="sk-SK" sz="1600" u="none" strike="noStrike" dirty="0">
                          <a:effectLst/>
                        </a:rPr>
                        <a:t>PPP</a:t>
                      </a:r>
                      <a:endParaRPr lang="sk-SK" sz="1600" b="1" i="0" u="none" strike="noStrike" dirty="0">
                        <a:solidFill>
                          <a:srgbClr val="FFFFFF"/>
                        </a:solidFill>
                        <a:effectLst/>
                        <a:latin typeface="Calibri" panose="020F0502020204030204" pitchFamily="34" charset="0"/>
                      </a:endParaRPr>
                    </a:p>
                  </a:txBody>
                  <a:tcPr marL="6427" marR="6427" marT="6427" marB="0" anchor="ctr"/>
                </a:tc>
                <a:tc>
                  <a:txBody>
                    <a:bodyPr/>
                    <a:lstStyle/>
                    <a:p>
                      <a:pPr algn="ctr" fontAlgn="b"/>
                      <a:r>
                        <a:rPr lang="sk-SK" sz="1600" u="none" strike="noStrike">
                          <a:effectLst/>
                        </a:rPr>
                        <a:t>Skrátený názov PPP</a:t>
                      </a:r>
                      <a:endParaRPr lang="sk-SK" sz="1600" b="1" i="0" u="none" strike="noStrike">
                        <a:solidFill>
                          <a:srgbClr val="FFFFFF"/>
                        </a:solidFill>
                        <a:effectLst/>
                        <a:latin typeface="Calibri" panose="020F0502020204030204" pitchFamily="34" charset="0"/>
                      </a:endParaRPr>
                    </a:p>
                  </a:txBody>
                  <a:tcPr marL="6427" marR="6427" marT="6427" marB="0" anchor="ctr"/>
                </a:tc>
                <a:tc>
                  <a:txBody>
                    <a:bodyPr/>
                    <a:lstStyle/>
                    <a:p>
                      <a:pPr algn="ctr" fontAlgn="b"/>
                      <a:r>
                        <a:rPr lang="sk-SK" sz="1600" u="none" strike="noStrike">
                          <a:effectLst/>
                        </a:rPr>
                        <a:t>Opis podmienky</a:t>
                      </a:r>
                      <a:endParaRPr lang="sk-SK" sz="1600" b="1" i="0" u="none" strike="noStrike">
                        <a:solidFill>
                          <a:srgbClr val="FFFFFF"/>
                        </a:solidFill>
                        <a:effectLst/>
                        <a:latin typeface="Calibri" panose="020F0502020204030204" pitchFamily="34" charset="0"/>
                      </a:endParaRPr>
                    </a:p>
                  </a:txBody>
                  <a:tcPr marL="6427" marR="6427" marT="6427" marB="0" anchor="ctr"/>
                </a:tc>
                <a:tc>
                  <a:txBody>
                    <a:bodyPr/>
                    <a:lstStyle/>
                    <a:p>
                      <a:pPr algn="ctr" fontAlgn="b"/>
                      <a:r>
                        <a:rPr lang="sk-SK" sz="1600" u="none" strike="noStrike" dirty="0">
                          <a:effectLst/>
                        </a:rPr>
                        <a:t>Spôsob preukázania/overenie PPP</a:t>
                      </a:r>
                      <a:endParaRPr lang="sk-SK" sz="1600" b="1" i="0" u="none" strike="noStrike" dirty="0">
                        <a:solidFill>
                          <a:srgbClr val="FFFFFF"/>
                        </a:solidFill>
                        <a:effectLst/>
                        <a:latin typeface="Calibri" panose="020F0502020204030204" pitchFamily="34" charset="0"/>
                      </a:endParaRPr>
                    </a:p>
                  </a:txBody>
                  <a:tcPr marL="6427" marR="6427" marT="6427" marB="0" anchor="ctr"/>
                </a:tc>
              </a:tr>
              <a:tr h="128533">
                <a:tc gridSpan="4">
                  <a:txBody>
                    <a:bodyPr/>
                    <a:lstStyle/>
                    <a:p>
                      <a:pPr algn="l" fontAlgn="b"/>
                      <a:r>
                        <a:rPr lang="sk-SK" sz="1600" u="none" strike="noStrike">
                          <a:effectLst/>
                        </a:rPr>
                        <a:t>Ďalšie podmienky poskytnutia príspevku</a:t>
                      </a:r>
                      <a:endParaRPr lang="sk-SK" sz="1600" b="0" i="0" u="none" strike="noStrike">
                        <a:solidFill>
                          <a:srgbClr val="000000"/>
                        </a:solidFill>
                        <a:effectLst/>
                        <a:latin typeface="Calibri" panose="020F0502020204030204" pitchFamily="34" charset="0"/>
                      </a:endParaRPr>
                    </a:p>
                  </a:txBody>
                  <a:tcPr marL="6427" marR="6427" marT="6427" marB="0" anchor="b"/>
                </a:tc>
                <a:tc hMerge="1">
                  <a:txBody>
                    <a:bodyPr/>
                    <a:lstStyle/>
                    <a:p>
                      <a:endParaRPr lang="sk-SK"/>
                    </a:p>
                  </a:txBody>
                  <a:tcPr/>
                </a:tc>
                <a:tc hMerge="1">
                  <a:txBody>
                    <a:bodyPr/>
                    <a:lstStyle/>
                    <a:p>
                      <a:endParaRPr lang="sk-SK"/>
                    </a:p>
                  </a:txBody>
                  <a:tcPr/>
                </a:tc>
                <a:tc hMerge="1">
                  <a:txBody>
                    <a:bodyPr/>
                    <a:lstStyle/>
                    <a:p>
                      <a:endParaRPr lang="sk-SK"/>
                    </a:p>
                  </a:txBody>
                  <a:tcPr/>
                </a:tc>
              </a:tr>
              <a:tr h="771200">
                <a:tc>
                  <a:txBody>
                    <a:bodyPr/>
                    <a:lstStyle/>
                    <a:p>
                      <a:pPr algn="ctr" fontAlgn="ctr"/>
                      <a:r>
                        <a:rPr lang="sk-SK" sz="1600" u="none" strike="noStrike">
                          <a:effectLst/>
                        </a:rPr>
                        <a:t>19</a:t>
                      </a:r>
                      <a:endParaRPr lang="sk-SK" sz="1600" b="0" i="0" u="none" strike="noStrike">
                        <a:solidFill>
                          <a:srgbClr val="000000"/>
                        </a:solidFill>
                        <a:effectLst/>
                        <a:latin typeface="Calibri" panose="020F0502020204030204" pitchFamily="34" charset="0"/>
                      </a:endParaRPr>
                    </a:p>
                  </a:txBody>
                  <a:tcPr marL="6427" marR="6427" marT="6427" marB="0" anchor="ctr"/>
                </a:tc>
                <a:tc>
                  <a:txBody>
                    <a:bodyPr/>
                    <a:lstStyle/>
                    <a:p>
                      <a:pPr algn="l" fontAlgn="ctr"/>
                      <a:r>
                        <a:rPr lang="pl-PL" sz="1600" u="none" strike="noStrike">
                          <a:effectLst/>
                        </a:rPr>
                        <a:t>VO na hlavné aktivity projektu</a:t>
                      </a:r>
                      <a:endParaRPr lang="pl-PL" sz="1600" b="0" i="0" u="none" strike="noStrike">
                        <a:solidFill>
                          <a:srgbClr val="000000"/>
                        </a:solidFill>
                        <a:effectLst/>
                        <a:latin typeface="Calibri" panose="020F0502020204030204" pitchFamily="34" charset="0"/>
                      </a:endParaRPr>
                    </a:p>
                  </a:txBody>
                  <a:tcPr marL="6427" marR="6427" marT="6427" marB="0" anchor="ctr"/>
                </a:tc>
                <a:tc>
                  <a:txBody>
                    <a:bodyPr/>
                    <a:lstStyle/>
                    <a:p>
                      <a:pPr algn="l" fontAlgn="b"/>
                      <a:r>
                        <a:rPr lang="sk-SK" sz="1600" u="none" strike="noStrike" dirty="0">
                          <a:effectLst/>
                        </a:rPr>
                        <a:t>Žiadateľ je povinný mať najneskôr ku dňu predloženia ŽoNFP vyhlásené VO na všetky zákazky hlavnej aktivity projektu s výnimkou:</a:t>
                      </a:r>
                      <a:br>
                        <a:rPr lang="sk-SK" sz="1600" u="none" strike="noStrike" dirty="0">
                          <a:effectLst/>
                        </a:rPr>
                      </a:br>
                      <a:r>
                        <a:rPr lang="sk-SK" sz="1600" u="none" strike="noStrike" dirty="0">
                          <a:effectLst/>
                        </a:rPr>
                        <a:t>- podlimitných zákaziek,</a:t>
                      </a:r>
                      <a:br>
                        <a:rPr lang="sk-SK" sz="1600" u="none" strike="noStrike" dirty="0">
                          <a:effectLst/>
                        </a:rPr>
                      </a:br>
                      <a:r>
                        <a:rPr lang="sk-SK" sz="1600" u="none" strike="noStrike" dirty="0">
                          <a:effectLst/>
                        </a:rPr>
                        <a:t>- zákaziek s nízkymi hodnotami,</a:t>
                      </a:r>
                      <a:br>
                        <a:rPr lang="sk-SK" sz="1600" u="none" strike="noStrike" dirty="0">
                          <a:effectLst/>
                        </a:rPr>
                      </a:br>
                      <a:r>
                        <a:rPr lang="sk-SK" sz="1600" u="none" strike="noStrike" dirty="0">
                          <a:effectLst/>
                        </a:rPr>
                        <a:t>- zákaziek, ktoré podliehajú výnimkám so ZVO</a:t>
                      </a:r>
                      <a:endParaRPr lang="sk-SK" sz="1600" b="0" i="0" u="none" strike="noStrike" dirty="0">
                        <a:solidFill>
                          <a:srgbClr val="000000"/>
                        </a:solidFill>
                        <a:effectLst/>
                        <a:latin typeface="Calibri" panose="020F0502020204030204" pitchFamily="34" charset="0"/>
                      </a:endParaRPr>
                    </a:p>
                  </a:txBody>
                  <a:tcPr marL="6427" marR="6427" marT="6427" marB="0" anchor="b"/>
                </a:tc>
                <a:tc>
                  <a:txBody>
                    <a:bodyPr/>
                    <a:lstStyle/>
                    <a:p>
                      <a:pPr algn="l" fontAlgn="ctr"/>
                      <a:r>
                        <a:rPr lang="sk-SK" sz="1600" u="none" strike="noStrike">
                          <a:effectLst/>
                        </a:rPr>
                        <a:t>Formulár ŽoNFP - tabuľka č. 12</a:t>
                      </a:r>
                      <a:endParaRPr lang="sk-SK" sz="1600" b="0" i="0" u="none" strike="noStrike">
                        <a:solidFill>
                          <a:srgbClr val="000000"/>
                        </a:solidFill>
                        <a:effectLst/>
                        <a:latin typeface="Calibri" panose="020F0502020204030204" pitchFamily="34" charset="0"/>
                      </a:endParaRPr>
                    </a:p>
                  </a:txBody>
                  <a:tcPr marL="6427" marR="6427" marT="6427" marB="0" anchor="ctr"/>
                </a:tc>
              </a:tr>
              <a:tr h="494853">
                <a:tc>
                  <a:txBody>
                    <a:bodyPr/>
                    <a:lstStyle/>
                    <a:p>
                      <a:pPr algn="ctr" fontAlgn="ctr"/>
                      <a:r>
                        <a:rPr lang="sk-SK" sz="1600" u="none" strike="noStrike">
                          <a:effectLst/>
                        </a:rPr>
                        <a:t>20</a:t>
                      </a:r>
                      <a:endParaRPr lang="sk-SK" sz="1600" b="0" i="0" u="none" strike="noStrike">
                        <a:solidFill>
                          <a:srgbClr val="000000"/>
                        </a:solidFill>
                        <a:effectLst/>
                        <a:latin typeface="Calibri" panose="020F0502020204030204" pitchFamily="34" charset="0"/>
                      </a:endParaRPr>
                    </a:p>
                  </a:txBody>
                  <a:tcPr marL="6427" marR="6427" marT="6427" marB="0" anchor="ctr"/>
                </a:tc>
                <a:tc>
                  <a:txBody>
                    <a:bodyPr/>
                    <a:lstStyle/>
                    <a:p>
                      <a:pPr algn="l" fontAlgn="ctr"/>
                      <a:r>
                        <a:rPr lang="sk-SK" sz="1600" u="none" strike="noStrike">
                          <a:effectLst/>
                        </a:rPr>
                        <a:t>Horizontálne princípy</a:t>
                      </a:r>
                      <a:endParaRPr lang="sk-SK" sz="1600" b="0" i="0" u="none" strike="noStrike">
                        <a:solidFill>
                          <a:srgbClr val="000000"/>
                        </a:solidFill>
                        <a:effectLst/>
                        <a:latin typeface="Calibri" panose="020F0502020204030204" pitchFamily="34" charset="0"/>
                      </a:endParaRPr>
                    </a:p>
                  </a:txBody>
                  <a:tcPr marL="6427" marR="6427" marT="6427" marB="0" anchor="ctr"/>
                </a:tc>
                <a:tc>
                  <a:txBody>
                    <a:bodyPr/>
                    <a:lstStyle/>
                    <a:p>
                      <a:pPr algn="l" fontAlgn="ctr"/>
                      <a:r>
                        <a:rPr lang="sk-SK" sz="1600" u="none" strike="noStrike">
                          <a:effectLst/>
                        </a:rPr>
                        <a:t>Projekt, ktorý je predmetom ŽoNFP, musí byť v súlade s HP UR a HP RMŽaND, ktoré sú definované v Partnerskej dohode na roky 2014 – 2020 a v čl. 7 a 8 Všeobecného nariadenia.</a:t>
                      </a:r>
                      <a:endParaRPr lang="sk-SK" sz="1600" b="0" i="0" u="none" strike="noStrike">
                        <a:solidFill>
                          <a:srgbClr val="000000"/>
                        </a:solidFill>
                        <a:effectLst/>
                        <a:latin typeface="Calibri" panose="020F0502020204030204" pitchFamily="34" charset="0"/>
                      </a:endParaRPr>
                    </a:p>
                  </a:txBody>
                  <a:tcPr marL="6427" marR="6427" marT="6427" marB="0" anchor="ctr"/>
                </a:tc>
                <a:tc>
                  <a:txBody>
                    <a:bodyPr/>
                    <a:lstStyle/>
                    <a:p>
                      <a:pPr algn="l" fontAlgn="ctr"/>
                      <a:r>
                        <a:rPr lang="sk-SK" sz="1600" u="none" strike="noStrike">
                          <a:effectLst/>
                        </a:rPr>
                        <a:t>Formulár ŽoNFP, tabuľka č. 5</a:t>
                      </a:r>
                      <a:br>
                        <a:rPr lang="sk-SK" sz="1600" u="none" strike="noStrike">
                          <a:effectLst/>
                        </a:rPr>
                      </a:br>
                      <a:r>
                        <a:rPr lang="sk-SK" sz="1600" u="none" strike="noStrike">
                          <a:effectLst/>
                        </a:rPr>
                        <a:t>Formulár ŽoNFP, tabuľka č. 15 Čestné vyhlásenie žiadateľa</a:t>
                      </a:r>
                      <a:endParaRPr lang="sk-SK" sz="1600" b="0" i="0" u="none" strike="noStrike">
                        <a:solidFill>
                          <a:srgbClr val="000000"/>
                        </a:solidFill>
                        <a:effectLst/>
                        <a:latin typeface="Calibri" panose="020F0502020204030204" pitchFamily="34" charset="0"/>
                      </a:endParaRPr>
                    </a:p>
                  </a:txBody>
                  <a:tcPr marL="6427" marR="6427" marT="6427" marB="0" anchor="ctr"/>
                </a:tc>
              </a:tr>
              <a:tr h="739067">
                <a:tc>
                  <a:txBody>
                    <a:bodyPr/>
                    <a:lstStyle/>
                    <a:p>
                      <a:pPr algn="ctr" fontAlgn="ctr"/>
                      <a:r>
                        <a:rPr lang="sk-SK" sz="1600" u="none" strike="noStrike">
                          <a:effectLst/>
                        </a:rPr>
                        <a:t>21</a:t>
                      </a:r>
                      <a:endParaRPr lang="sk-SK" sz="1600" b="0" i="0" u="none" strike="noStrike">
                        <a:solidFill>
                          <a:srgbClr val="000000"/>
                        </a:solidFill>
                        <a:effectLst/>
                        <a:latin typeface="Calibri" panose="020F0502020204030204" pitchFamily="34" charset="0"/>
                      </a:endParaRPr>
                    </a:p>
                  </a:txBody>
                  <a:tcPr marL="6427" marR="6427" marT="6427" marB="0" anchor="ctr"/>
                </a:tc>
                <a:tc>
                  <a:txBody>
                    <a:bodyPr/>
                    <a:lstStyle/>
                    <a:p>
                      <a:pPr algn="l" fontAlgn="ctr"/>
                      <a:r>
                        <a:rPr lang="sk-SK" sz="1600" u="none" strike="noStrike">
                          <a:effectLst/>
                        </a:rPr>
                        <a:t>Max./min. príspevku</a:t>
                      </a:r>
                      <a:endParaRPr lang="sk-SK" sz="1600" b="0" i="0" u="none" strike="noStrike">
                        <a:solidFill>
                          <a:srgbClr val="000000"/>
                        </a:solidFill>
                        <a:effectLst/>
                        <a:latin typeface="Calibri" panose="020F0502020204030204" pitchFamily="34" charset="0"/>
                      </a:endParaRPr>
                    </a:p>
                  </a:txBody>
                  <a:tcPr marL="6427" marR="6427" marT="6427" marB="0" anchor="ctr"/>
                </a:tc>
                <a:tc>
                  <a:txBody>
                    <a:bodyPr/>
                    <a:lstStyle/>
                    <a:p>
                      <a:pPr algn="l" fontAlgn="ctr"/>
                      <a:r>
                        <a:rPr lang="sk-SK" sz="1600" u="none" strike="noStrike">
                          <a:effectLst/>
                        </a:rPr>
                        <a:t>Maximálna alokácia výzvy.</a:t>
                      </a:r>
                      <a:br>
                        <a:rPr lang="sk-SK" sz="1600" u="none" strike="noStrike">
                          <a:effectLst/>
                        </a:rPr>
                      </a:br>
                      <a:r>
                        <a:rPr lang="sk-SK" sz="1600" u="none" strike="noStrike">
                          <a:effectLst/>
                        </a:rPr>
                        <a:t>Zohľadní sa miera spolufinancovnia žiadateľa.</a:t>
                      </a:r>
                      <a:br>
                        <a:rPr lang="sk-SK" sz="1600" u="none" strike="noStrike">
                          <a:effectLst/>
                        </a:rPr>
                      </a:br>
                      <a:r>
                        <a:rPr lang="sk-SK" sz="1600" u="none" strike="noStrike">
                          <a:effectLst/>
                        </a:rPr>
                        <a:t/>
                      </a:r>
                      <a:br>
                        <a:rPr lang="sk-SK" sz="1600" u="none" strike="noStrike">
                          <a:effectLst/>
                        </a:rPr>
                      </a:br>
                      <a:r>
                        <a:rPr lang="sk-SK" sz="1600" u="none" strike="noStrike">
                          <a:effectLst/>
                        </a:rPr>
                        <a:t>V prípade právnej formy žiadateľa VÚC: 33 529 411,76 EUR</a:t>
                      </a:r>
                      <a:br>
                        <a:rPr lang="sk-SK" sz="1600" u="none" strike="noStrike">
                          <a:effectLst/>
                        </a:rPr>
                      </a:br>
                      <a:r>
                        <a:rPr lang="sk-SK" sz="1600" u="none" strike="noStrike">
                          <a:effectLst/>
                        </a:rPr>
                        <a:t>V prípade právnej formy žiadateľa inej ako VÚC: 35 294 117,65 EUR</a:t>
                      </a:r>
                      <a:endParaRPr lang="sk-SK" sz="1600" b="0" i="0" u="none" strike="noStrike">
                        <a:solidFill>
                          <a:srgbClr val="000000"/>
                        </a:solidFill>
                        <a:effectLst/>
                        <a:latin typeface="Calibri" panose="020F0502020204030204" pitchFamily="34" charset="0"/>
                      </a:endParaRPr>
                    </a:p>
                  </a:txBody>
                  <a:tcPr marL="6427" marR="6427" marT="6427" marB="0" anchor="ctr"/>
                </a:tc>
                <a:tc>
                  <a:txBody>
                    <a:bodyPr/>
                    <a:lstStyle/>
                    <a:p>
                      <a:pPr algn="l" fontAlgn="ctr"/>
                      <a:r>
                        <a:rPr lang="sk-SK" sz="1600" u="none" strike="noStrike" dirty="0">
                          <a:effectLst/>
                        </a:rPr>
                        <a:t>Formulár ŽoNFP – tabuľka č. 11</a:t>
                      </a:r>
                      <a:endParaRPr lang="sk-SK" sz="1600" b="0" i="0" u="none" strike="noStrike" dirty="0">
                        <a:solidFill>
                          <a:srgbClr val="000000"/>
                        </a:solidFill>
                        <a:effectLst/>
                        <a:latin typeface="Calibri" panose="020F0502020204030204" pitchFamily="34" charset="0"/>
                      </a:endParaRPr>
                    </a:p>
                  </a:txBody>
                  <a:tcPr marL="6427" marR="6427" marT="6427" marB="0" anchor="ctr"/>
                </a:tc>
              </a:tr>
            </a:tbl>
          </a:graphicData>
        </a:graphic>
      </p:graphicFrame>
    </p:spTree>
    <p:extLst>
      <p:ext uri="{BB962C8B-B14F-4D97-AF65-F5344CB8AC3E}">
        <p14:creationId xmlns:p14="http://schemas.microsoft.com/office/powerpoint/2010/main" val="2886826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298575" y="3740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800" b="0" i="0" u="none" strike="noStrike" cap="none" normalizeH="0" baseline="0" smtClean="0">
                <a:ln>
                  <a:noFill/>
                </a:ln>
                <a:solidFill>
                  <a:schemeClr val="tx1"/>
                </a:solidFill>
                <a:effectLst/>
                <a:latin typeface="Arial" panose="020B0604020202020204" pitchFamily="34" charset="0"/>
              </a:rPr>
              <a:t/>
            </a:r>
            <a:br>
              <a:rPr kumimoji="0" lang="sk-SK" altLang="sk-SK" sz="1800" b="0" i="0" u="none" strike="noStrike" cap="none" normalizeH="0" baseline="0" smtClean="0">
                <a:ln>
                  <a:noFill/>
                </a:ln>
                <a:solidFill>
                  <a:schemeClr val="tx1"/>
                </a:solidFill>
                <a:effectLst/>
                <a:latin typeface="Arial" panose="020B0604020202020204" pitchFamily="34" charset="0"/>
              </a:rPr>
            </a:br>
            <a:endParaRPr kumimoji="0" lang="sk-SK" altLang="sk-SK"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3" name="Tabuľka 2"/>
          <p:cNvGraphicFramePr>
            <a:graphicFrameLocks noGrp="1"/>
          </p:cNvGraphicFramePr>
          <p:nvPr>
            <p:extLst>
              <p:ext uri="{D42A27DB-BD31-4B8C-83A1-F6EECF244321}">
                <p14:modId xmlns:p14="http://schemas.microsoft.com/office/powerpoint/2010/main" val="2771659025"/>
              </p:ext>
            </p:extLst>
          </p:nvPr>
        </p:nvGraphicFramePr>
        <p:xfrm>
          <a:off x="266700" y="1098550"/>
          <a:ext cx="8772525" cy="4897000"/>
        </p:xfrm>
        <a:graphic>
          <a:graphicData uri="http://schemas.openxmlformats.org/drawingml/2006/table">
            <a:tbl>
              <a:tblPr>
                <a:tableStyleId>{69CF1AB2-1976-4502-BF36-3FF5EA218861}</a:tableStyleId>
              </a:tblPr>
              <a:tblGrid>
                <a:gridCol w="643745"/>
                <a:gridCol w="1497830"/>
                <a:gridCol w="3382925"/>
                <a:gridCol w="3248025"/>
              </a:tblGrid>
              <a:tr h="100990">
                <a:tc>
                  <a:txBody>
                    <a:bodyPr/>
                    <a:lstStyle/>
                    <a:p>
                      <a:pPr algn="ctr" fontAlgn="b"/>
                      <a:r>
                        <a:rPr lang="sk-SK" sz="1600" u="none" strike="noStrike" dirty="0">
                          <a:effectLst/>
                        </a:rPr>
                        <a:t>PPP</a:t>
                      </a:r>
                      <a:endParaRPr lang="sk-SK" sz="1600" b="1" i="0" u="none" strike="noStrike" dirty="0">
                        <a:solidFill>
                          <a:srgbClr val="FFFFFF"/>
                        </a:solidFill>
                        <a:effectLst/>
                        <a:latin typeface="Calibri" panose="020F0502020204030204" pitchFamily="34" charset="0"/>
                      </a:endParaRPr>
                    </a:p>
                  </a:txBody>
                  <a:tcPr marL="5050" marR="5050" marT="5050" marB="0" anchor="ctr"/>
                </a:tc>
                <a:tc>
                  <a:txBody>
                    <a:bodyPr/>
                    <a:lstStyle/>
                    <a:p>
                      <a:pPr algn="ctr" fontAlgn="b"/>
                      <a:r>
                        <a:rPr lang="sk-SK" sz="1600" u="none" strike="noStrike">
                          <a:effectLst/>
                        </a:rPr>
                        <a:t>Skrátený názov PPP</a:t>
                      </a:r>
                      <a:endParaRPr lang="sk-SK" sz="1600" b="1" i="0" u="none" strike="noStrike">
                        <a:solidFill>
                          <a:srgbClr val="FFFFFF"/>
                        </a:solidFill>
                        <a:effectLst/>
                        <a:latin typeface="Calibri" panose="020F0502020204030204" pitchFamily="34" charset="0"/>
                      </a:endParaRPr>
                    </a:p>
                  </a:txBody>
                  <a:tcPr marL="5050" marR="5050" marT="5050" marB="0" anchor="ctr"/>
                </a:tc>
                <a:tc>
                  <a:txBody>
                    <a:bodyPr/>
                    <a:lstStyle/>
                    <a:p>
                      <a:pPr algn="ctr" fontAlgn="b"/>
                      <a:r>
                        <a:rPr lang="sk-SK" sz="1600" u="none" strike="noStrike">
                          <a:effectLst/>
                        </a:rPr>
                        <a:t>Opis podmienky</a:t>
                      </a:r>
                      <a:endParaRPr lang="sk-SK" sz="1600" b="1" i="0" u="none" strike="noStrike">
                        <a:solidFill>
                          <a:srgbClr val="FFFFFF"/>
                        </a:solidFill>
                        <a:effectLst/>
                        <a:latin typeface="Calibri" panose="020F0502020204030204" pitchFamily="34" charset="0"/>
                      </a:endParaRPr>
                    </a:p>
                  </a:txBody>
                  <a:tcPr marL="5050" marR="5050" marT="5050" marB="0" anchor="ctr"/>
                </a:tc>
                <a:tc>
                  <a:txBody>
                    <a:bodyPr/>
                    <a:lstStyle/>
                    <a:p>
                      <a:pPr algn="ctr" fontAlgn="b"/>
                      <a:r>
                        <a:rPr lang="sk-SK" sz="1600" u="none" strike="noStrike" dirty="0">
                          <a:effectLst/>
                        </a:rPr>
                        <a:t>Spôsob preukázania/overenie PPP</a:t>
                      </a:r>
                      <a:endParaRPr lang="sk-SK" sz="1600" b="1" i="0" u="none" strike="noStrike" dirty="0">
                        <a:solidFill>
                          <a:srgbClr val="FFFFFF"/>
                        </a:solidFill>
                        <a:effectLst/>
                        <a:latin typeface="Calibri" panose="020F0502020204030204" pitchFamily="34" charset="0"/>
                      </a:endParaRPr>
                    </a:p>
                  </a:txBody>
                  <a:tcPr marL="5050" marR="5050" marT="5050" marB="0" anchor="ctr"/>
                </a:tc>
              </a:tr>
              <a:tr h="403962">
                <a:tc>
                  <a:txBody>
                    <a:bodyPr/>
                    <a:lstStyle/>
                    <a:p>
                      <a:pPr algn="ctr" fontAlgn="ctr"/>
                      <a:r>
                        <a:rPr lang="sk-SK" sz="1600" u="none" strike="noStrike">
                          <a:effectLst/>
                        </a:rPr>
                        <a:t>22</a:t>
                      </a:r>
                      <a:endParaRPr lang="sk-SK" sz="1600" b="0" i="0" u="none" strike="noStrike">
                        <a:solidFill>
                          <a:srgbClr val="000000"/>
                        </a:solidFill>
                        <a:effectLst/>
                        <a:latin typeface="Calibri" panose="020F0502020204030204" pitchFamily="34" charset="0"/>
                      </a:endParaRPr>
                    </a:p>
                  </a:txBody>
                  <a:tcPr marL="5050" marR="5050" marT="5050" marB="0" anchor="ctr"/>
                </a:tc>
                <a:tc>
                  <a:txBody>
                    <a:bodyPr/>
                    <a:lstStyle/>
                    <a:p>
                      <a:pPr algn="l" fontAlgn="ctr"/>
                      <a:r>
                        <a:rPr lang="sk-SK" sz="1600" u="none" strike="noStrike">
                          <a:effectLst/>
                        </a:rPr>
                        <a:t>Merateľné ukazovatele</a:t>
                      </a:r>
                      <a:endParaRPr lang="sk-SK" sz="1600" b="0" i="0" u="none" strike="noStrike">
                        <a:solidFill>
                          <a:srgbClr val="000000"/>
                        </a:solidFill>
                        <a:effectLst/>
                        <a:latin typeface="Calibri" panose="020F0502020204030204" pitchFamily="34" charset="0"/>
                      </a:endParaRPr>
                    </a:p>
                  </a:txBody>
                  <a:tcPr marL="5050" marR="5050" marT="5050" marB="0" anchor="ctr"/>
                </a:tc>
                <a:tc>
                  <a:txBody>
                    <a:bodyPr/>
                    <a:lstStyle/>
                    <a:p>
                      <a:pPr algn="l" fontAlgn="ctr"/>
                      <a:r>
                        <a:rPr lang="sk-SK" sz="1600" u="none" strike="noStrike" dirty="0">
                          <a:effectLst/>
                        </a:rPr>
                        <a:t>Žiadateľ je povinný kvantifikovať prostredníctvom povinných merateľných ukazovateľov, čo bude dosiahnuté realizáciou aktivít projektu.</a:t>
                      </a:r>
                      <a:endParaRPr lang="sk-SK" sz="1600" b="0" i="0" u="none" strike="noStrike" dirty="0">
                        <a:solidFill>
                          <a:srgbClr val="000000"/>
                        </a:solidFill>
                        <a:effectLst/>
                        <a:latin typeface="Calibri" panose="020F0502020204030204" pitchFamily="34" charset="0"/>
                      </a:endParaRPr>
                    </a:p>
                  </a:txBody>
                  <a:tcPr marL="5050" marR="5050" marT="5050" marB="0" anchor="ctr"/>
                </a:tc>
                <a:tc>
                  <a:txBody>
                    <a:bodyPr/>
                    <a:lstStyle/>
                    <a:p>
                      <a:pPr algn="l" fontAlgn="ctr"/>
                      <a:r>
                        <a:rPr lang="sk-SK" sz="1600" u="none" strike="noStrike">
                          <a:effectLst/>
                        </a:rPr>
                        <a:t>Formulár ŽoNFP, tabuľka č. 10 </a:t>
                      </a:r>
                      <a:br>
                        <a:rPr lang="sk-SK" sz="1600" u="none" strike="noStrike">
                          <a:effectLst/>
                        </a:rPr>
                      </a:br>
                      <a:r>
                        <a:rPr lang="sk-SK" sz="1600" u="none" strike="noStrike">
                          <a:effectLst/>
                        </a:rPr>
                        <a:t>Príloha č. 8 ŽoNFP – Podmienky poskytnutia príspevku užívateľom</a:t>
                      </a:r>
                      <a:endParaRPr lang="sk-SK" sz="1600" b="0" i="0" u="none" strike="noStrike">
                        <a:solidFill>
                          <a:srgbClr val="000000"/>
                        </a:solidFill>
                        <a:effectLst/>
                        <a:latin typeface="Calibri" panose="020F0502020204030204" pitchFamily="34" charset="0"/>
                      </a:endParaRPr>
                    </a:p>
                  </a:txBody>
                  <a:tcPr marL="5050" marR="5050" marT="5050" marB="0" anchor="ctr"/>
                </a:tc>
              </a:tr>
              <a:tr h="474655">
                <a:tc>
                  <a:txBody>
                    <a:bodyPr/>
                    <a:lstStyle/>
                    <a:p>
                      <a:pPr algn="ctr" fontAlgn="ctr"/>
                      <a:r>
                        <a:rPr lang="sk-SK" sz="1600" u="none" strike="noStrike">
                          <a:effectLst/>
                        </a:rPr>
                        <a:t>23</a:t>
                      </a:r>
                      <a:endParaRPr lang="sk-SK" sz="1600" b="0" i="0" u="none" strike="noStrike">
                        <a:solidFill>
                          <a:srgbClr val="000000"/>
                        </a:solidFill>
                        <a:effectLst/>
                        <a:latin typeface="Calibri" panose="020F0502020204030204" pitchFamily="34" charset="0"/>
                      </a:endParaRPr>
                    </a:p>
                  </a:txBody>
                  <a:tcPr marL="5050" marR="5050" marT="5050" marB="0" anchor="ctr"/>
                </a:tc>
                <a:tc>
                  <a:txBody>
                    <a:bodyPr/>
                    <a:lstStyle/>
                    <a:p>
                      <a:pPr algn="l" fontAlgn="ctr"/>
                      <a:r>
                        <a:rPr lang="sk-SK" sz="1600" u="none" strike="noStrike">
                          <a:effectLst/>
                        </a:rPr>
                        <a:t>Zákaz predloženia ŽoNFP s rovnakým predmetom projektu</a:t>
                      </a:r>
                      <a:endParaRPr lang="sk-SK" sz="1600" b="0" i="0" u="none" strike="noStrike">
                        <a:solidFill>
                          <a:srgbClr val="000000"/>
                        </a:solidFill>
                        <a:effectLst/>
                        <a:latin typeface="Calibri" panose="020F0502020204030204" pitchFamily="34" charset="0"/>
                      </a:endParaRPr>
                    </a:p>
                  </a:txBody>
                  <a:tcPr marL="5050" marR="5050" marT="5050" marB="0" anchor="ctr"/>
                </a:tc>
                <a:tc>
                  <a:txBody>
                    <a:bodyPr/>
                    <a:lstStyle/>
                    <a:p>
                      <a:pPr algn="l" fontAlgn="ctr"/>
                      <a:r>
                        <a:rPr lang="sk-SK" sz="1600" u="none" strike="noStrike">
                          <a:effectLst/>
                        </a:rPr>
                        <a:t>Žiadateľ nemôže predložiť ŽoNFP s rovnakým predmetom projektu minimálne do doby právoplatného nadobudnutia rozhodnutia o neschválení alebo zastavení skôr predloženej ŽoNFP.</a:t>
                      </a:r>
                      <a:endParaRPr lang="sk-SK" sz="1600" b="0" i="0" u="none" strike="noStrike">
                        <a:solidFill>
                          <a:srgbClr val="000000"/>
                        </a:solidFill>
                        <a:effectLst/>
                        <a:latin typeface="Calibri" panose="020F0502020204030204" pitchFamily="34" charset="0"/>
                      </a:endParaRPr>
                    </a:p>
                  </a:txBody>
                  <a:tcPr marL="5050" marR="5050" marT="5050" marB="0" anchor="ctr"/>
                </a:tc>
                <a:tc>
                  <a:txBody>
                    <a:bodyPr/>
                    <a:lstStyle/>
                    <a:p>
                      <a:pPr algn="l" fontAlgn="ctr"/>
                      <a:r>
                        <a:rPr lang="sk-SK" sz="1600" u="none" strike="noStrike">
                          <a:effectLst/>
                        </a:rPr>
                        <a:t>Formulár ŽoNFP, tabuľka č. 15 Čestné vyhlásenie žiadateľa</a:t>
                      </a:r>
                      <a:endParaRPr lang="sk-SK" sz="1600" b="0" i="0" u="none" strike="noStrike">
                        <a:solidFill>
                          <a:srgbClr val="000000"/>
                        </a:solidFill>
                        <a:effectLst/>
                        <a:latin typeface="Calibri" panose="020F0502020204030204" pitchFamily="34" charset="0"/>
                      </a:endParaRPr>
                    </a:p>
                  </a:txBody>
                  <a:tcPr marL="5050" marR="5050" marT="5050" marB="0" anchor="ctr"/>
                </a:tc>
              </a:tr>
              <a:tr h="681686">
                <a:tc>
                  <a:txBody>
                    <a:bodyPr/>
                    <a:lstStyle/>
                    <a:p>
                      <a:pPr algn="ctr" fontAlgn="ctr"/>
                      <a:r>
                        <a:rPr lang="sk-SK" sz="1600" u="none" strike="noStrike">
                          <a:effectLst/>
                        </a:rPr>
                        <a:t>24</a:t>
                      </a:r>
                      <a:endParaRPr lang="sk-SK" sz="1600" b="0" i="0" u="none" strike="noStrike">
                        <a:solidFill>
                          <a:srgbClr val="000000"/>
                        </a:solidFill>
                        <a:effectLst/>
                        <a:latin typeface="Calibri" panose="020F0502020204030204" pitchFamily="34" charset="0"/>
                      </a:endParaRPr>
                    </a:p>
                  </a:txBody>
                  <a:tcPr marL="5050" marR="5050" marT="5050" marB="0" anchor="ctr"/>
                </a:tc>
                <a:tc>
                  <a:txBody>
                    <a:bodyPr/>
                    <a:lstStyle/>
                    <a:p>
                      <a:pPr algn="l" fontAlgn="ctr"/>
                      <a:r>
                        <a:rPr lang="sk-SK" sz="1600" u="none" strike="noStrike">
                          <a:effectLst/>
                        </a:rPr>
                        <a:t>Zákaz duplicitného poskytnutia príspevku užívateľovi</a:t>
                      </a:r>
                      <a:endParaRPr lang="sk-SK" sz="1600" b="0" i="0" u="none" strike="noStrike">
                        <a:solidFill>
                          <a:srgbClr val="000000"/>
                        </a:solidFill>
                        <a:effectLst/>
                        <a:latin typeface="Calibri" panose="020F0502020204030204" pitchFamily="34" charset="0"/>
                      </a:endParaRPr>
                    </a:p>
                  </a:txBody>
                  <a:tcPr marL="5050" marR="5050" marT="5050" marB="0" anchor="ctr"/>
                </a:tc>
                <a:tc>
                  <a:txBody>
                    <a:bodyPr/>
                    <a:lstStyle/>
                    <a:p>
                      <a:pPr algn="l" fontAlgn="ctr"/>
                      <a:r>
                        <a:rPr lang="sk-SK" sz="1600" u="none" strike="noStrike">
                          <a:effectLst/>
                        </a:rPr>
                        <a:t>Žiadateľ je povinný zabezpečiť, aby príspevok užívateľovi nebol poskytnutý duplicitne. </a:t>
                      </a:r>
                      <a:br>
                        <a:rPr lang="sk-SK" sz="1600" u="none" strike="noStrike">
                          <a:effectLst/>
                        </a:rPr>
                      </a:br>
                      <a:r>
                        <a:rPr lang="sk-SK" sz="1600" u="none" strike="noStrike">
                          <a:effectLst/>
                        </a:rPr>
                        <a:t>A to aj vrátene iných podproných programov napr. opatrenia MDVaRR SR.</a:t>
                      </a:r>
                      <a:br>
                        <a:rPr lang="sk-SK" sz="1600" u="none" strike="noStrike">
                          <a:effectLst/>
                        </a:rPr>
                      </a:br>
                      <a:r>
                        <a:rPr lang="sk-SK" sz="1600" u="none" strike="noStrike">
                          <a:effectLst/>
                        </a:rPr>
                        <a:t>Tiež je zakázané poskytnúť príspevok užívateľovi, ktorému už bol poskytnutí príspevok v rámci národného projekt ZD a ZD II.</a:t>
                      </a:r>
                      <a:endParaRPr lang="sk-SK" sz="1600" b="0" i="0" u="none" strike="noStrike">
                        <a:solidFill>
                          <a:srgbClr val="000000"/>
                        </a:solidFill>
                        <a:effectLst/>
                        <a:latin typeface="Calibri" panose="020F0502020204030204" pitchFamily="34" charset="0"/>
                      </a:endParaRPr>
                    </a:p>
                  </a:txBody>
                  <a:tcPr marL="5050" marR="5050" marT="5050" marB="0" anchor="ctr"/>
                </a:tc>
                <a:tc>
                  <a:txBody>
                    <a:bodyPr/>
                    <a:lstStyle/>
                    <a:p>
                      <a:pPr algn="l" fontAlgn="ctr"/>
                      <a:r>
                        <a:rPr lang="sk-SK" sz="1600" u="none" strike="noStrike" dirty="0">
                          <a:effectLst/>
                        </a:rPr>
                        <a:t>Príloha č. 8 ŽoNFP – Podmienky poskytnutia príspevku užívateľom</a:t>
                      </a:r>
                      <a:endParaRPr lang="sk-SK" sz="1600" b="0" i="0" u="none" strike="noStrike" dirty="0">
                        <a:solidFill>
                          <a:srgbClr val="000000"/>
                        </a:solidFill>
                        <a:effectLst/>
                        <a:latin typeface="Calibri" panose="020F0502020204030204" pitchFamily="34" charset="0"/>
                      </a:endParaRPr>
                    </a:p>
                  </a:txBody>
                  <a:tcPr marL="5050" marR="5050" marT="5050" marB="0" anchor="ctr"/>
                </a:tc>
              </a:tr>
            </a:tbl>
          </a:graphicData>
        </a:graphic>
      </p:graphicFrame>
    </p:spTree>
    <p:extLst>
      <p:ext uri="{BB962C8B-B14F-4D97-AF65-F5344CB8AC3E}">
        <p14:creationId xmlns:p14="http://schemas.microsoft.com/office/powerpoint/2010/main" val="1003339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945115"/>
            <a:ext cx="7886700" cy="792246"/>
          </a:xfrm>
        </p:spPr>
        <p:txBody>
          <a:bodyPr>
            <a:normAutofit/>
          </a:bodyPr>
          <a:lstStyle/>
          <a:p>
            <a:r>
              <a:rPr lang="sk-SK" sz="3200" b="1" dirty="0">
                <a:latin typeface="Arial" panose="020B0604020202020204" pitchFamily="34" charset="0"/>
                <a:cs typeface="Arial" panose="020B0604020202020204" pitchFamily="34" charset="0"/>
              </a:rPr>
              <a:t>OBSAH</a:t>
            </a:r>
          </a:p>
        </p:txBody>
      </p:sp>
      <p:sp>
        <p:nvSpPr>
          <p:cNvPr id="4" name="TextovéPole 3"/>
          <p:cNvSpPr txBox="1"/>
          <p:nvPr/>
        </p:nvSpPr>
        <p:spPr>
          <a:xfrm>
            <a:off x="680902" y="1684068"/>
            <a:ext cx="7886700" cy="4508927"/>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sk-SK" sz="2800" dirty="0" smtClean="0">
                <a:solidFill>
                  <a:schemeClr val="bg1">
                    <a:lumMod val="50000"/>
                  </a:schemeClr>
                </a:solidFill>
                <a:latin typeface="Arial" pitchFamily="34" charset="0"/>
                <a:cs typeface="Arial" pitchFamily="34" charset="0"/>
              </a:rPr>
              <a:t>Účel výzvy – jej nastavenie</a:t>
            </a:r>
          </a:p>
          <a:p>
            <a:pPr marL="285750" indent="-285750">
              <a:spcAft>
                <a:spcPts val="600"/>
              </a:spcAft>
              <a:buFont typeface="Wingdings" panose="05000000000000000000" pitchFamily="2" charset="2"/>
              <a:buChar char="§"/>
            </a:pPr>
            <a:r>
              <a:rPr lang="sk-SK" sz="2800" dirty="0" smtClean="0">
                <a:solidFill>
                  <a:schemeClr val="bg1">
                    <a:lumMod val="50000"/>
                  </a:schemeClr>
                </a:solidFill>
                <a:latin typeface="Arial" pitchFamily="34" charset="0"/>
                <a:cs typeface="Arial" pitchFamily="34" charset="0"/>
              </a:rPr>
              <a:t>Práca </a:t>
            </a:r>
            <a:r>
              <a:rPr lang="sk-SK" sz="2800" dirty="0">
                <a:solidFill>
                  <a:schemeClr val="bg1">
                    <a:lumMod val="50000"/>
                  </a:schemeClr>
                </a:solidFill>
                <a:latin typeface="Arial" pitchFamily="34" charset="0"/>
                <a:cs typeface="Arial" pitchFamily="34" charset="0"/>
              </a:rPr>
              <a:t>s výzvou a dokumentmi k výzve</a:t>
            </a:r>
          </a:p>
          <a:p>
            <a:pPr marL="285750" indent="-285750">
              <a:spcAft>
                <a:spcPts val="600"/>
              </a:spcAft>
              <a:buFont typeface="Wingdings" panose="05000000000000000000" pitchFamily="2" charset="2"/>
              <a:buChar char="§"/>
            </a:pPr>
            <a:r>
              <a:rPr lang="sk-SK" sz="2800" dirty="0">
                <a:solidFill>
                  <a:schemeClr val="bg1">
                    <a:lumMod val="50000"/>
                  </a:schemeClr>
                </a:solidFill>
                <a:latin typeface="Arial" pitchFamily="34" charset="0"/>
                <a:cs typeface="Arial" pitchFamily="34" charset="0"/>
              </a:rPr>
              <a:t>Financovanie projektu – základné východiská</a:t>
            </a:r>
          </a:p>
          <a:p>
            <a:pPr marL="285750" indent="-285750">
              <a:spcAft>
                <a:spcPts val="600"/>
              </a:spcAft>
              <a:buFont typeface="Wingdings" panose="05000000000000000000" pitchFamily="2" charset="2"/>
              <a:buChar char="§"/>
            </a:pPr>
            <a:r>
              <a:rPr lang="sk-SK" sz="2800" dirty="0">
                <a:solidFill>
                  <a:schemeClr val="bg1">
                    <a:lumMod val="50000"/>
                  </a:schemeClr>
                </a:solidFill>
                <a:latin typeface="Arial" pitchFamily="34" charset="0"/>
                <a:cs typeface="Arial" pitchFamily="34" charset="0"/>
              </a:rPr>
              <a:t>Podmienky poskytnutia </a:t>
            </a:r>
            <a:r>
              <a:rPr lang="sk-SK" sz="2800" dirty="0" smtClean="0">
                <a:solidFill>
                  <a:schemeClr val="bg1">
                    <a:lumMod val="50000"/>
                  </a:schemeClr>
                </a:solidFill>
                <a:latin typeface="Arial" pitchFamily="34" charset="0"/>
                <a:cs typeface="Arial" pitchFamily="34" charset="0"/>
              </a:rPr>
              <a:t>príspevku a spôsob ich preukazovania</a:t>
            </a:r>
            <a:endParaRPr lang="sk-SK" sz="2800" dirty="0">
              <a:solidFill>
                <a:schemeClr val="bg1">
                  <a:lumMod val="50000"/>
                </a:schemeClr>
              </a:solidFill>
              <a:latin typeface="Arial" pitchFamily="34" charset="0"/>
              <a:cs typeface="Arial" pitchFamily="34" charset="0"/>
            </a:endParaRPr>
          </a:p>
          <a:p>
            <a:pPr marL="285750" indent="-285750">
              <a:spcAft>
                <a:spcPts val="600"/>
              </a:spcAft>
              <a:buFont typeface="Wingdings" panose="05000000000000000000" pitchFamily="2" charset="2"/>
              <a:buChar char="§"/>
            </a:pPr>
            <a:r>
              <a:rPr lang="sk-SK" sz="2800" dirty="0" smtClean="0">
                <a:solidFill>
                  <a:schemeClr val="bg1">
                    <a:lumMod val="50000"/>
                  </a:schemeClr>
                </a:solidFill>
                <a:latin typeface="Arial" pitchFamily="34" charset="0"/>
                <a:cs typeface="Arial" pitchFamily="34" charset="0"/>
              </a:rPr>
              <a:t>Vybrané prílohy – vecný obsah k ŽoNFP</a:t>
            </a:r>
          </a:p>
          <a:p>
            <a:pPr marL="285750" indent="-285750">
              <a:spcAft>
                <a:spcPts val="600"/>
              </a:spcAft>
              <a:buFont typeface="Wingdings" panose="05000000000000000000" pitchFamily="2" charset="2"/>
              <a:buChar char="§"/>
            </a:pPr>
            <a:r>
              <a:rPr lang="sk-SK" sz="2800" dirty="0" smtClean="0">
                <a:solidFill>
                  <a:schemeClr val="bg1">
                    <a:lumMod val="50000"/>
                  </a:schemeClr>
                </a:solidFill>
                <a:latin typeface="Arial" pitchFamily="34" charset="0"/>
                <a:cs typeface="Arial" pitchFamily="34" charset="0"/>
              </a:rPr>
              <a:t>Merateľné ukazovatele</a:t>
            </a:r>
          </a:p>
          <a:p>
            <a:pPr marL="285750" indent="-285750">
              <a:spcAft>
                <a:spcPts val="600"/>
              </a:spcAft>
              <a:buFont typeface="Wingdings" panose="05000000000000000000" pitchFamily="2" charset="2"/>
              <a:buChar char="§"/>
            </a:pPr>
            <a:r>
              <a:rPr lang="sk-SK" sz="2800" dirty="0" smtClean="0">
                <a:solidFill>
                  <a:schemeClr val="bg1">
                    <a:lumMod val="50000"/>
                  </a:schemeClr>
                </a:solidFill>
                <a:latin typeface="Arial" pitchFamily="34" charset="0"/>
                <a:cs typeface="Arial" pitchFamily="34" charset="0"/>
              </a:rPr>
              <a:t>Verejné obstarávanie</a:t>
            </a:r>
          </a:p>
          <a:p>
            <a:pPr marL="285750" indent="-285750">
              <a:spcAft>
                <a:spcPts val="600"/>
              </a:spcAft>
              <a:buFont typeface="Wingdings" panose="05000000000000000000" pitchFamily="2" charset="2"/>
              <a:buChar char="§"/>
            </a:pPr>
            <a:r>
              <a:rPr lang="sk-SK" sz="2800" dirty="0" smtClean="0">
                <a:solidFill>
                  <a:schemeClr val="bg1">
                    <a:lumMod val="50000"/>
                  </a:schemeClr>
                </a:solidFill>
                <a:latin typeface="Arial" pitchFamily="34" charset="0"/>
                <a:cs typeface="Arial" pitchFamily="34" charset="0"/>
              </a:rPr>
              <a:t>Kritériá pre výber ŽoNFP</a:t>
            </a:r>
            <a:endParaRPr lang="sk-SK" sz="2800"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35982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298575" y="3740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800" b="0" i="0" u="none" strike="noStrike" cap="none" normalizeH="0" baseline="0" smtClean="0">
                <a:ln>
                  <a:noFill/>
                </a:ln>
                <a:solidFill>
                  <a:schemeClr val="tx1"/>
                </a:solidFill>
                <a:effectLst/>
                <a:latin typeface="Arial" panose="020B0604020202020204" pitchFamily="34" charset="0"/>
              </a:rPr>
              <a:t/>
            </a:r>
            <a:br>
              <a:rPr kumimoji="0" lang="sk-SK" altLang="sk-SK" sz="1800" b="0" i="0" u="none" strike="noStrike" cap="none" normalizeH="0" baseline="0" smtClean="0">
                <a:ln>
                  <a:noFill/>
                </a:ln>
                <a:solidFill>
                  <a:schemeClr val="tx1"/>
                </a:solidFill>
                <a:effectLst/>
                <a:latin typeface="Arial" panose="020B0604020202020204" pitchFamily="34" charset="0"/>
              </a:rPr>
            </a:br>
            <a:endParaRPr kumimoji="0" lang="sk-SK" altLang="sk-SK"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2" name="Tabuľka 1"/>
          <p:cNvGraphicFramePr>
            <a:graphicFrameLocks noGrp="1"/>
          </p:cNvGraphicFramePr>
          <p:nvPr>
            <p:extLst>
              <p:ext uri="{D42A27DB-BD31-4B8C-83A1-F6EECF244321}">
                <p14:modId xmlns:p14="http://schemas.microsoft.com/office/powerpoint/2010/main" val="3655713182"/>
              </p:ext>
            </p:extLst>
          </p:nvPr>
        </p:nvGraphicFramePr>
        <p:xfrm>
          <a:off x="466723" y="1409700"/>
          <a:ext cx="8220076" cy="2696510"/>
        </p:xfrm>
        <a:graphic>
          <a:graphicData uri="http://schemas.openxmlformats.org/drawingml/2006/table">
            <a:tbl>
              <a:tblPr>
                <a:tableStyleId>{69CF1AB2-1976-4502-BF36-3FF5EA218861}</a:tableStyleId>
              </a:tblPr>
              <a:tblGrid>
                <a:gridCol w="436816"/>
                <a:gridCol w="1569894"/>
                <a:gridCol w="3184417"/>
                <a:gridCol w="3028949"/>
              </a:tblGrid>
              <a:tr h="142703">
                <a:tc>
                  <a:txBody>
                    <a:bodyPr/>
                    <a:lstStyle/>
                    <a:p>
                      <a:pPr algn="ctr" fontAlgn="b"/>
                      <a:r>
                        <a:rPr lang="sk-SK" sz="1600" u="none" strike="noStrike" dirty="0">
                          <a:effectLst/>
                        </a:rPr>
                        <a:t>PPP</a:t>
                      </a:r>
                      <a:endParaRPr lang="sk-SK" sz="1600" b="1" i="0" u="none" strike="noStrike" dirty="0">
                        <a:solidFill>
                          <a:srgbClr val="FFFFFF"/>
                        </a:solidFill>
                        <a:effectLst/>
                        <a:latin typeface="Calibri" panose="020F0502020204030204" pitchFamily="34" charset="0"/>
                      </a:endParaRPr>
                    </a:p>
                  </a:txBody>
                  <a:tcPr marL="7135" marR="7135" marT="7135" marB="0" anchor="ctr"/>
                </a:tc>
                <a:tc>
                  <a:txBody>
                    <a:bodyPr/>
                    <a:lstStyle/>
                    <a:p>
                      <a:pPr algn="ctr" fontAlgn="b"/>
                      <a:r>
                        <a:rPr lang="sk-SK" sz="1600" u="none" strike="noStrike">
                          <a:effectLst/>
                        </a:rPr>
                        <a:t>Skrátený názov PPP</a:t>
                      </a:r>
                      <a:endParaRPr lang="sk-SK" sz="1600" b="1" i="0" u="none" strike="noStrike">
                        <a:solidFill>
                          <a:srgbClr val="FFFFFF"/>
                        </a:solidFill>
                        <a:effectLst/>
                        <a:latin typeface="Calibri" panose="020F0502020204030204" pitchFamily="34" charset="0"/>
                      </a:endParaRPr>
                    </a:p>
                  </a:txBody>
                  <a:tcPr marL="7135" marR="7135" marT="7135" marB="0" anchor="ctr"/>
                </a:tc>
                <a:tc>
                  <a:txBody>
                    <a:bodyPr/>
                    <a:lstStyle/>
                    <a:p>
                      <a:pPr algn="ctr" fontAlgn="b"/>
                      <a:r>
                        <a:rPr lang="sk-SK" sz="1600" u="none" strike="noStrike">
                          <a:effectLst/>
                        </a:rPr>
                        <a:t>Opis podmienky</a:t>
                      </a:r>
                      <a:endParaRPr lang="sk-SK" sz="1600" b="1" i="0" u="none" strike="noStrike">
                        <a:solidFill>
                          <a:srgbClr val="FFFFFF"/>
                        </a:solidFill>
                        <a:effectLst/>
                        <a:latin typeface="Calibri" panose="020F0502020204030204" pitchFamily="34" charset="0"/>
                      </a:endParaRPr>
                    </a:p>
                  </a:txBody>
                  <a:tcPr marL="7135" marR="7135" marT="7135" marB="0" anchor="ctr"/>
                </a:tc>
                <a:tc>
                  <a:txBody>
                    <a:bodyPr/>
                    <a:lstStyle/>
                    <a:p>
                      <a:pPr algn="ctr" fontAlgn="b"/>
                      <a:r>
                        <a:rPr lang="sk-SK" sz="1600" u="none" strike="noStrike" dirty="0">
                          <a:effectLst/>
                        </a:rPr>
                        <a:t>Spôsob preukázania/overenie PPP</a:t>
                      </a:r>
                      <a:endParaRPr lang="sk-SK" sz="1600" b="1" i="0" u="none" strike="noStrike" dirty="0">
                        <a:solidFill>
                          <a:srgbClr val="FFFFFF"/>
                        </a:solidFill>
                        <a:effectLst/>
                        <a:latin typeface="Calibri" panose="020F0502020204030204" pitchFamily="34" charset="0"/>
                      </a:endParaRPr>
                    </a:p>
                  </a:txBody>
                  <a:tcPr marL="7135" marR="7135" marT="7135" marB="0" anchor="ctr"/>
                </a:tc>
              </a:tr>
              <a:tr h="849081">
                <a:tc>
                  <a:txBody>
                    <a:bodyPr/>
                    <a:lstStyle/>
                    <a:p>
                      <a:pPr algn="ctr" fontAlgn="ctr"/>
                      <a:r>
                        <a:rPr lang="sk-SK" sz="1600" u="none" strike="noStrike">
                          <a:effectLst/>
                        </a:rPr>
                        <a:t>25</a:t>
                      </a:r>
                      <a:endParaRPr lang="sk-SK" sz="1600" b="0" i="0" u="none" strike="noStrike">
                        <a:solidFill>
                          <a:srgbClr val="000000"/>
                        </a:solidFill>
                        <a:effectLst/>
                        <a:latin typeface="Calibri" panose="020F0502020204030204" pitchFamily="34" charset="0"/>
                      </a:endParaRPr>
                    </a:p>
                  </a:txBody>
                  <a:tcPr marL="7135" marR="7135" marT="7135" marB="0" anchor="ctr"/>
                </a:tc>
                <a:tc>
                  <a:txBody>
                    <a:bodyPr/>
                    <a:lstStyle/>
                    <a:p>
                      <a:pPr algn="ctr" fontAlgn="ctr"/>
                      <a:r>
                        <a:rPr lang="sk-SK" sz="1600" u="none" strike="noStrike">
                          <a:effectLst/>
                        </a:rPr>
                        <a:t>Zákaz viacnásobného porkytia územia</a:t>
                      </a:r>
                      <a:endParaRPr lang="sk-SK" sz="1600" b="0" i="0" u="none" strike="noStrike">
                        <a:solidFill>
                          <a:srgbClr val="000000"/>
                        </a:solidFill>
                        <a:effectLst/>
                        <a:latin typeface="Calibri" panose="020F0502020204030204" pitchFamily="34" charset="0"/>
                      </a:endParaRPr>
                    </a:p>
                  </a:txBody>
                  <a:tcPr marL="7135" marR="7135" marT="7135" marB="0" anchor="ctr"/>
                </a:tc>
                <a:tc>
                  <a:txBody>
                    <a:bodyPr/>
                    <a:lstStyle/>
                    <a:p>
                      <a:pPr algn="l" fontAlgn="ctr"/>
                      <a:r>
                        <a:rPr lang="sk-SK" sz="1600" u="none" strike="noStrike" dirty="0">
                          <a:effectLst/>
                        </a:rPr>
                        <a:t>Ak je územie pokryté už schválenou ŽoNFP, toto isté územie nemôže byť pokryté v inej ŽoNFP (hoci aj od iného žiadateľa). V prípade, ak dôjde k prekrytiu oprávnených území v rámci viacerých projektov, bude pre príslušné územie uprednostnený projekt s nižšou hodnotou </a:t>
                      </a:r>
                      <a:r>
                        <a:rPr lang="sk-SK" sz="1600" u="none" strike="noStrike" dirty="0" err="1">
                          <a:effectLst/>
                        </a:rPr>
                        <a:t>value</a:t>
                      </a:r>
                      <a:r>
                        <a:rPr lang="sk-SK" sz="1600" u="none" strike="noStrike" dirty="0">
                          <a:effectLst/>
                        </a:rPr>
                        <a:t> </a:t>
                      </a:r>
                      <a:r>
                        <a:rPr lang="sk-SK" sz="1600" u="none" strike="noStrike" dirty="0" err="1">
                          <a:effectLst/>
                        </a:rPr>
                        <a:t>for</a:t>
                      </a:r>
                      <a:r>
                        <a:rPr lang="sk-SK" sz="1600" u="none" strike="noStrike" dirty="0">
                          <a:effectLst/>
                        </a:rPr>
                        <a:t> </a:t>
                      </a:r>
                      <a:r>
                        <a:rPr lang="sk-SK" sz="1600" u="none" strike="noStrike" dirty="0" err="1">
                          <a:effectLst/>
                        </a:rPr>
                        <a:t>money</a:t>
                      </a:r>
                      <a:r>
                        <a:rPr lang="sk-SK" sz="1600" u="none" strike="noStrike" dirty="0">
                          <a:effectLst/>
                        </a:rPr>
                        <a:t>.</a:t>
                      </a:r>
                      <a:endParaRPr lang="sk-SK" sz="1600" b="0" i="0" u="none" strike="noStrike" dirty="0">
                        <a:solidFill>
                          <a:srgbClr val="000000"/>
                        </a:solidFill>
                        <a:effectLst/>
                        <a:latin typeface="Calibri" panose="020F0502020204030204" pitchFamily="34" charset="0"/>
                      </a:endParaRPr>
                    </a:p>
                  </a:txBody>
                  <a:tcPr marL="7135" marR="7135" marT="7135" marB="0" anchor="ctr"/>
                </a:tc>
                <a:tc>
                  <a:txBody>
                    <a:bodyPr/>
                    <a:lstStyle/>
                    <a:p>
                      <a:pPr algn="l" fontAlgn="ctr"/>
                      <a:r>
                        <a:rPr lang="sk-SK" sz="1600" u="none" strike="noStrike" dirty="0">
                          <a:effectLst/>
                        </a:rPr>
                        <a:t>Formulár ŽoNFP, tabuľka č. 6 Miesto realizácie projektu</a:t>
                      </a:r>
                      <a:br>
                        <a:rPr lang="sk-SK" sz="1600" u="none" strike="noStrike" dirty="0">
                          <a:effectLst/>
                        </a:rPr>
                      </a:br>
                      <a:r>
                        <a:rPr lang="sk-SK" sz="1600" u="none" strike="noStrike" dirty="0">
                          <a:effectLst/>
                        </a:rPr>
                        <a:t>Príloha č. 6 ŽoNFP –  Podporná dokumentácia k oprávnenosti výdavkov</a:t>
                      </a:r>
                      <a:endParaRPr lang="sk-SK" sz="1600" b="0" i="0" u="none" strike="noStrike" dirty="0">
                        <a:solidFill>
                          <a:srgbClr val="000000"/>
                        </a:solidFill>
                        <a:effectLst/>
                        <a:latin typeface="Calibri" panose="020F0502020204030204" pitchFamily="34" charset="0"/>
                      </a:endParaRPr>
                    </a:p>
                  </a:txBody>
                  <a:tcPr marL="7135" marR="7135" marT="7135" marB="0" anchor="ctr"/>
                </a:tc>
              </a:tr>
            </a:tbl>
          </a:graphicData>
        </a:graphic>
      </p:graphicFrame>
    </p:spTree>
    <p:extLst>
      <p:ext uri="{BB962C8B-B14F-4D97-AF65-F5344CB8AC3E}">
        <p14:creationId xmlns:p14="http://schemas.microsoft.com/office/powerpoint/2010/main" val="27590937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172" y="929640"/>
            <a:ext cx="8185836" cy="463226"/>
          </a:xfrm>
        </p:spPr>
        <p:txBody>
          <a:bodyPr>
            <a:noAutofit/>
          </a:bodyPr>
          <a:lstStyle/>
          <a:p>
            <a:r>
              <a:rPr lang="sk-SK" sz="2400" b="1" dirty="0" smtClean="0">
                <a:latin typeface="Arial" panose="020B0604020202020204" pitchFamily="34" charset="0"/>
                <a:cs typeface="Arial" panose="020B0604020202020204" pitchFamily="34" charset="0"/>
              </a:rPr>
              <a:t>Vybrané prílohy – príloha č. 6 ŽoNFP</a:t>
            </a:r>
            <a:endParaRPr lang="sk-SK" sz="2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TextovéPole 3"/>
              <p:cNvSpPr txBox="1"/>
              <p:nvPr/>
            </p:nvSpPr>
            <p:spPr>
              <a:xfrm>
                <a:off x="208230" y="1392866"/>
                <a:ext cx="8809021" cy="5111464"/>
              </a:xfrm>
              <a:prstGeom prst="rect">
                <a:avLst/>
              </a:prstGeom>
              <a:noFill/>
            </p:spPr>
            <p:txBody>
              <a:bodyPr wrap="square" rtlCol="0">
                <a:spAutoFit/>
              </a:bodyPr>
              <a:lstStyle/>
              <a:p>
                <a:pPr lvl="1" algn="just"/>
                <a:r>
                  <a:rPr lang="sk-SK" dirty="0" smtClean="0">
                    <a:solidFill>
                      <a:schemeClr val="bg1">
                        <a:lumMod val="50000"/>
                      </a:schemeClr>
                    </a:solidFill>
                  </a:rPr>
                  <a:t>Informácie </a:t>
                </a:r>
                <a:r>
                  <a:rPr lang="sk-SK" dirty="0">
                    <a:solidFill>
                      <a:schemeClr val="bg1">
                        <a:lumMod val="50000"/>
                      </a:schemeClr>
                    </a:solidFill>
                  </a:rPr>
                  <a:t>k Prílohe ŽoNFP č. </a:t>
                </a:r>
                <a:r>
                  <a:rPr lang="sk-SK" dirty="0" smtClean="0">
                    <a:solidFill>
                      <a:schemeClr val="bg1">
                        <a:lumMod val="50000"/>
                      </a:schemeClr>
                    </a:solidFill>
                  </a:rPr>
                  <a:t>6 – </a:t>
                </a:r>
                <a:r>
                  <a:rPr lang="sk-SK" dirty="0">
                    <a:solidFill>
                      <a:schemeClr val="bg1">
                        <a:lumMod val="50000"/>
                      </a:schemeClr>
                    </a:solidFill>
                  </a:rPr>
                  <a:t>Podporná dokumentácia k oprávnenosti výdavkov</a:t>
                </a:r>
              </a:p>
              <a:p>
                <a:pPr lvl="1" algn="just"/>
                <a:r>
                  <a:rPr lang="sk-SK" dirty="0" smtClean="0">
                    <a:solidFill>
                      <a:schemeClr val="bg1">
                        <a:lumMod val="50000"/>
                      </a:schemeClr>
                    </a:solidFill>
                  </a:rPr>
                  <a:t>Príloha </a:t>
                </a:r>
                <a:r>
                  <a:rPr lang="sk-SK" dirty="0">
                    <a:solidFill>
                      <a:schemeClr val="bg1">
                        <a:lumMod val="50000"/>
                      </a:schemeClr>
                    </a:solidFill>
                  </a:rPr>
                  <a:t>slúži na preukázania oprávnenosti výdavkov a obsahuje:</a:t>
                </a:r>
              </a:p>
              <a:p>
                <a:pPr marL="800100" lvl="1" indent="-342900" algn="just">
                  <a:buFont typeface="Arial" panose="020B0604020202020204" pitchFamily="34" charset="0"/>
                  <a:buChar char="•"/>
                </a:pPr>
                <a:r>
                  <a:rPr lang="sk-SK" u="sng" dirty="0">
                    <a:solidFill>
                      <a:schemeClr val="bg1">
                        <a:lumMod val="50000"/>
                      </a:schemeClr>
                    </a:solidFill>
                  </a:rPr>
                  <a:t>Podrobný rozpočet projektu</a:t>
                </a:r>
              </a:p>
              <a:p>
                <a:pPr marL="812800" lvl="1" algn="just"/>
                <a:r>
                  <a:rPr lang="sk-SK" dirty="0">
                    <a:solidFill>
                      <a:schemeClr val="bg1">
                        <a:lumMod val="50000"/>
                      </a:schemeClr>
                    </a:solidFill>
                  </a:rPr>
                  <a:t>Určuje vecne oprávnené výdavky projektu a ich výšku. Taktiež špecifikuje spôsob stanovenia výdavku, popis výdavku a definovanie nevyhnutnosti výdavku pre realizáciu projektu. </a:t>
                </a:r>
              </a:p>
              <a:p>
                <a:pPr marL="800100" lvl="1" indent="-342900" algn="just">
                  <a:buFont typeface="Arial" panose="020B0604020202020204" pitchFamily="34" charset="0"/>
                  <a:buChar char="•"/>
                </a:pPr>
                <a:r>
                  <a:rPr lang="sk-SK" u="sng" dirty="0">
                    <a:solidFill>
                      <a:schemeClr val="bg1">
                        <a:lumMod val="50000"/>
                      </a:schemeClr>
                    </a:solidFill>
                  </a:rPr>
                  <a:t>Prieskum trhu</a:t>
                </a:r>
              </a:p>
              <a:p>
                <a:pPr marL="812800" lvl="1" algn="just"/>
                <a:r>
                  <a:rPr lang="sk-SK" dirty="0">
                    <a:solidFill>
                      <a:schemeClr val="bg1">
                        <a:lumMod val="50000"/>
                      </a:schemeClr>
                    </a:solidFill>
                  </a:rPr>
                  <a:t>Obsahuje záznam z vyhodnotenia prieskumu/</a:t>
                </a:r>
                <a:r>
                  <a:rPr lang="sk-SK" dirty="0" err="1">
                    <a:solidFill>
                      <a:schemeClr val="bg1">
                        <a:lumMod val="50000"/>
                      </a:schemeClr>
                    </a:solidFill>
                  </a:rPr>
                  <a:t>ov</a:t>
                </a:r>
                <a:r>
                  <a:rPr lang="sk-SK" dirty="0">
                    <a:solidFill>
                      <a:schemeClr val="bg1">
                        <a:lumMod val="50000"/>
                      </a:schemeClr>
                    </a:solidFill>
                  </a:rPr>
                  <a:t> trhu na základe ktorého určil žiadateľ priemernú výšku oprávneného výdavku do podrobného rozpočtu projektu (pokiaľ ju neurčil inou metódou). Žiadateľ nepredkladá samotné cenové ponuky (pokiaľ na to nie je osobitne vyzvaný).</a:t>
                </a:r>
              </a:p>
              <a:p>
                <a:pPr marL="800100" lvl="1" indent="-342900" algn="just">
                  <a:buFont typeface="Arial" panose="020B0604020202020204" pitchFamily="34" charset="0"/>
                  <a:buChar char="•"/>
                </a:pPr>
                <a:r>
                  <a:rPr lang="sk-SK" u="sng" dirty="0" err="1" smtClean="0">
                    <a:solidFill>
                      <a:schemeClr val="bg1">
                        <a:lumMod val="50000"/>
                      </a:schemeClr>
                    </a:solidFill>
                  </a:rPr>
                  <a:t>Value</a:t>
                </a:r>
                <a:r>
                  <a:rPr lang="sk-SK" u="sng" dirty="0" smtClean="0">
                    <a:solidFill>
                      <a:schemeClr val="bg1">
                        <a:lumMod val="50000"/>
                      </a:schemeClr>
                    </a:solidFill>
                  </a:rPr>
                  <a:t> </a:t>
                </a:r>
                <a:r>
                  <a:rPr lang="sk-SK" u="sng" dirty="0" err="1" smtClean="0">
                    <a:solidFill>
                      <a:schemeClr val="bg1">
                        <a:lumMod val="50000"/>
                      </a:schemeClr>
                    </a:solidFill>
                  </a:rPr>
                  <a:t>for</a:t>
                </a:r>
                <a:r>
                  <a:rPr lang="sk-SK" u="sng" dirty="0" smtClean="0">
                    <a:solidFill>
                      <a:schemeClr val="bg1">
                        <a:lumMod val="50000"/>
                      </a:schemeClr>
                    </a:solidFill>
                  </a:rPr>
                  <a:t> </a:t>
                </a:r>
                <a:r>
                  <a:rPr lang="sk-SK" u="sng" dirty="0" err="1" smtClean="0">
                    <a:solidFill>
                      <a:schemeClr val="bg1">
                        <a:lumMod val="50000"/>
                      </a:schemeClr>
                    </a:solidFill>
                  </a:rPr>
                  <a:t>money</a:t>
                </a:r>
                <a:endParaRPr lang="sk-SK" u="sng" dirty="0">
                  <a:solidFill>
                    <a:schemeClr val="bg1">
                      <a:lumMod val="50000"/>
                    </a:schemeClr>
                  </a:solidFill>
                </a:endParaRPr>
              </a:p>
              <a:p>
                <a:pPr marL="812800" lvl="1" algn="just"/>
                <a:r>
                  <a:rPr lang="sk-SK" dirty="0" err="1">
                    <a:solidFill>
                      <a:schemeClr val="bg1">
                        <a:lumMod val="50000"/>
                      </a:schemeClr>
                    </a:solidFill>
                  </a:rPr>
                  <a:t>Value</a:t>
                </a:r>
                <a:r>
                  <a:rPr lang="sk-SK" dirty="0">
                    <a:solidFill>
                      <a:schemeClr val="bg1">
                        <a:lumMod val="50000"/>
                      </a:schemeClr>
                    </a:solidFill>
                  </a:rPr>
                  <a:t> </a:t>
                </a:r>
                <a:r>
                  <a:rPr lang="sk-SK" dirty="0" err="1">
                    <a:solidFill>
                      <a:schemeClr val="bg1">
                        <a:lumMod val="50000"/>
                      </a:schemeClr>
                    </a:solidFill>
                  </a:rPr>
                  <a:t>for</a:t>
                </a:r>
                <a:r>
                  <a:rPr lang="sk-SK" dirty="0">
                    <a:solidFill>
                      <a:schemeClr val="bg1">
                        <a:lumMod val="50000"/>
                      </a:schemeClr>
                    </a:solidFill>
                  </a:rPr>
                  <a:t> </a:t>
                </a:r>
                <a:r>
                  <a:rPr lang="sk-SK" dirty="0" err="1">
                    <a:solidFill>
                      <a:schemeClr val="bg1">
                        <a:lumMod val="50000"/>
                      </a:schemeClr>
                    </a:solidFill>
                  </a:rPr>
                  <a:t>money</a:t>
                </a:r>
                <a:r>
                  <a:rPr lang="sk-SK" dirty="0">
                    <a:solidFill>
                      <a:schemeClr val="bg1">
                        <a:lumMod val="50000"/>
                      </a:schemeClr>
                    </a:solidFill>
                  </a:rPr>
                  <a:t> – hodnotenie pri kritériu </a:t>
                </a:r>
                <a:r>
                  <a:rPr lang="sk-SK" dirty="0" smtClean="0">
                    <a:solidFill>
                      <a:schemeClr val="bg1">
                        <a:lumMod val="50000"/>
                      </a:schemeClr>
                    </a:solidFill>
                  </a:rPr>
                  <a:t>1.2</a:t>
                </a:r>
              </a:p>
              <a:p>
                <a:pPr marL="812800" lvl="1" algn="just"/>
                <a:endParaRPr lang="sk-SK" dirty="0" smtClean="0">
                  <a:solidFill>
                    <a:schemeClr val="bg1">
                      <a:lumMod val="50000"/>
                    </a:schemeClr>
                  </a:solidFill>
                </a:endParaRPr>
              </a:p>
              <a:p>
                <a:pPr marL="812800" lvl="1" algn="just"/>
                <a14:m>
                  <m:oMathPara xmlns:m="http://schemas.openxmlformats.org/officeDocument/2006/math">
                    <m:oMathParaPr>
                      <m:jc m:val="centerGroup"/>
                    </m:oMathParaPr>
                    <m:oMath xmlns:m="http://schemas.openxmlformats.org/officeDocument/2006/math">
                      <m:f>
                        <m:fPr>
                          <m:ctrlPr>
                            <a:rPr lang="sk-SK" sz="1600" i="1">
                              <a:solidFill>
                                <a:schemeClr val="bg1">
                                  <a:lumMod val="50000"/>
                                </a:schemeClr>
                              </a:solidFill>
                              <a:latin typeface="Cambria Math" panose="02040503050406030204" pitchFamily="18" charset="0"/>
                            </a:rPr>
                          </m:ctrlPr>
                        </m:fPr>
                        <m:num>
                          <m:r>
                            <a:rPr lang="sk-SK" sz="1600" i="1">
                              <a:solidFill>
                                <a:schemeClr val="bg1">
                                  <a:lumMod val="50000"/>
                                </a:schemeClr>
                              </a:solidFill>
                              <a:latin typeface="Cambria Math" panose="02040503050406030204" pitchFamily="18" charset="0"/>
                            </a:rPr>
                            <m:t>𝑐𝑒𝑙𝑘𝑜𝑣</m:t>
                          </m:r>
                          <m:r>
                            <a:rPr lang="sk-SK" sz="1600" i="1">
                              <a:solidFill>
                                <a:schemeClr val="bg1">
                                  <a:lumMod val="50000"/>
                                </a:schemeClr>
                              </a:solidFill>
                              <a:latin typeface="Cambria Math" panose="02040503050406030204" pitchFamily="18" charset="0"/>
                            </a:rPr>
                            <m:t>é </m:t>
                          </m:r>
                          <m:r>
                            <a:rPr lang="sk-SK" sz="1600" i="1">
                              <a:solidFill>
                                <a:schemeClr val="bg1">
                                  <a:lumMod val="50000"/>
                                </a:schemeClr>
                              </a:solidFill>
                              <a:latin typeface="Cambria Math" panose="02040503050406030204" pitchFamily="18" charset="0"/>
                            </a:rPr>
                            <m:t>𝑜𝑝𝑟</m:t>
                          </m:r>
                          <m:r>
                            <a:rPr lang="sk-SK" sz="1600" i="1">
                              <a:solidFill>
                                <a:schemeClr val="bg1">
                                  <a:lumMod val="50000"/>
                                </a:schemeClr>
                              </a:solidFill>
                              <a:latin typeface="Cambria Math" panose="02040503050406030204" pitchFamily="18" charset="0"/>
                            </a:rPr>
                            <m:t>á</m:t>
                          </m:r>
                          <m:r>
                            <a:rPr lang="sk-SK" sz="1600" i="1">
                              <a:solidFill>
                                <a:schemeClr val="bg1">
                                  <a:lumMod val="50000"/>
                                </a:schemeClr>
                              </a:solidFill>
                              <a:latin typeface="Cambria Math" panose="02040503050406030204" pitchFamily="18" charset="0"/>
                            </a:rPr>
                            <m:t>𝑣𝑛𝑒𝑛</m:t>
                          </m:r>
                          <m:r>
                            <a:rPr lang="sk-SK" sz="1600" i="1">
                              <a:solidFill>
                                <a:schemeClr val="bg1">
                                  <a:lumMod val="50000"/>
                                </a:schemeClr>
                              </a:solidFill>
                              <a:latin typeface="Cambria Math" panose="02040503050406030204" pitchFamily="18" charset="0"/>
                            </a:rPr>
                            <m:t>é </m:t>
                          </m:r>
                          <m:r>
                            <a:rPr lang="sk-SK" sz="1600" i="1">
                              <a:solidFill>
                                <a:schemeClr val="bg1">
                                  <a:lumMod val="50000"/>
                                </a:schemeClr>
                              </a:solidFill>
                              <a:latin typeface="Cambria Math" panose="02040503050406030204" pitchFamily="18" charset="0"/>
                            </a:rPr>
                            <m:t>𝑣</m:t>
                          </m:r>
                          <m:r>
                            <a:rPr lang="sk-SK" sz="1600" i="1">
                              <a:solidFill>
                                <a:schemeClr val="bg1">
                                  <a:lumMod val="50000"/>
                                </a:schemeClr>
                              </a:solidFill>
                              <a:latin typeface="Cambria Math" panose="02040503050406030204" pitchFamily="18" charset="0"/>
                            </a:rPr>
                            <m:t>ý</m:t>
                          </m:r>
                          <m:r>
                            <a:rPr lang="sk-SK" sz="1600" i="1">
                              <a:solidFill>
                                <a:schemeClr val="bg1">
                                  <a:lumMod val="50000"/>
                                </a:schemeClr>
                              </a:solidFill>
                              <a:latin typeface="Cambria Math" panose="02040503050406030204" pitchFamily="18" charset="0"/>
                            </a:rPr>
                            <m:t>𝑑𝑎𝑣𝑘𝑦</m:t>
                          </m:r>
                          <m:r>
                            <a:rPr lang="sk-SK" sz="1600" i="1">
                              <a:solidFill>
                                <a:schemeClr val="bg1">
                                  <a:lumMod val="50000"/>
                                </a:schemeClr>
                              </a:solidFill>
                              <a:latin typeface="Cambria Math" panose="02040503050406030204" pitchFamily="18" charset="0"/>
                            </a:rPr>
                            <m:t> </m:t>
                          </m:r>
                          <m:r>
                            <a:rPr lang="sk-SK" sz="1600" i="1">
                              <a:solidFill>
                                <a:schemeClr val="bg1">
                                  <a:lumMod val="50000"/>
                                </a:schemeClr>
                              </a:solidFill>
                              <a:latin typeface="Cambria Math" panose="02040503050406030204" pitchFamily="18" charset="0"/>
                            </a:rPr>
                            <m:t>𝑝𝑟𝑜𝑗𝑒𝑘𝑡𝑢</m:t>
                          </m:r>
                          <m:r>
                            <a:rPr lang="sk-SK" sz="1600" i="1">
                              <a:solidFill>
                                <a:schemeClr val="bg1">
                                  <a:lumMod val="50000"/>
                                </a:schemeClr>
                              </a:solidFill>
                              <a:latin typeface="Cambria Math" panose="02040503050406030204" pitchFamily="18" charset="0"/>
                            </a:rPr>
                            <m:t> </m:t>
                          </m:r>
                          <m:r>
                            <a:rPr lang="sk-SK" sz="1600" b="0" i="1" smtClean="0">
                              <a:solidFill>
                                <a:schemeClr val="bg1">
                                  <a:lumMod val="50000"/>
                                </a:schemeClr>
                              </a:solidFill>
                              <a:latin typeface="Cambria Math" panose="02040503050406030204" pitchFamily="18" charset="0"/>
                            </a:rPr>
                            <m:t>𝑏𝑒𝑧</m:t>
                          </m:r>
                          <m:r>
                            <a:rPr lang="sk-SK" sz="1600" b="0" i="1" smtClean="0">
                              <a:solidFill>
                                <a:schemeClr val="bg1">
                                  <a:lumMod val="50000"/>
                                </a:schemeClr>
                              </a:solidFill>
                              <a:latin typeface="Cambria Math" panose="02040503050406030204" pitchFamily="18" charset="0"/>
                            </a:rPr>
                            <m:t> </m:t>
                          </m:r>
                          <m:r>
                            <a:rPr lang="sk-SK" sz="1600" b="0" i="1" smtClean="0">
                              <a:solidFill>
                                <a:schemeClr val="bg1">
                                  <a:lumMod val="50000"/>
                                </a:schemeClr>
                              </a:solidFill>
                              <a:latin typeface="Cambria Math" panose="02040503050406030204" pitchFamily="18" charset="0"/>
                            </a:rPr>
                            <m:t>𝐷𝑃𝐻</m:t>
                          </m:r>
                          <m:r>
                            <a:rPr lang="sk-SK" sz="1600" b="0" i="1" smtClean="0">
                              <a:solidFill>
                                <a:schemeClr val="bg1">
                                  <a:lumMod val="50000"/>
                                </a:schemeClr>
                              </a:solidFill>
                              <a:latin typeface="Cambria Math" panose="02040503050406030204" pitchFamily="18" charset="0"/>
                            </a:rPr>
                            <m:t> </m:t>
                          </m:r>
                          <m:r>
                            <a:rPr lang="sk-SK" sz="1600" b="0" i="1" smtClean="0">
                              <a:solidFill>
                                <a:schemeClr val="bg1">
                                  <a:lumMod val="50000"/>
                                </a:schemeClr>
                              </a:solidFill>
                              <a:latin typeface="Cambria Math" panose="02040503050406030204" pitchFamily="18" charset="0"/>
                            </a:rPr>
                            <m:t>𝑛𝑎</m:t>
                          </m:r>
                          <m:r>
                            <a:rPr lang="sk-SK" sz="1600" b="0" i="1" smtClean="0">
                              <a:solidFill>
                                <a:schemeClr val="bg1">
                                  <a:lumMod val="50000"/>
                                </a:schemeClr>
                              </a:solidFill>
                              <a:latin typeface="Cambria Math" panose="02040503050406030204" pitchFamily="18" charset="0"/>
                            </a:rPr>
                            <m:t> </m:t>
                          </m:r>
                          <m:r>
                            <a:rPr lang="sk-SK" sz="1600" b="0" i="1" smtClean="0">
                              <a:solidFill>
                                <a:schemeClr val="bg1">
                                  <a:lumMod val="50000"/>
                                </a:schemeClr>
                              </a:solidFill>
                              <a:latin typeface="Cambria Math" panose="02040503050406030204" pitchFamily="18" charset="0"/>
                            </a:rPr>
                            <m:t>𝑎𝑘𝑡𝑖𝑣𝑖𝑡𝑢</m:t>
                          </m:r>
                        </m:num>
                        <m:den>
                          <m:r>
                            <a:rPr lang="sk-SK" sz="1600" i="1">
                              <a:solidFill>
                                <a:schemeClr val="bg1">
                                  <a:lumMod val="50000"/>
                                </a:schemeClr>
                              </a:solidFill>
                              <a:latin typeface="Cambria Math" panose="02040503050406030204" pitchFamily="18" charset="0"/>
                            </a:rPr>
                            <m:t>𝑍𝑛</m:t>
                          </m:r>
                          <m:r>
                            <a:rPr lang="sk-SK" sz="1600" i="1">
                              <a:solidFill>
                                <a:schemeClr val="bg1">
                                  <a:lumMod val="50000"/>
                                </a:schemeClr>
                              </a:solidFill>
                              <a:latin typeface="Cambria Math" panose="02040503050406030204" pitchFamily="18" charset="0"/>
                            </a:rPr>
                            <m:t>íž</m:t>
                          </m:r>
                          <m:r>
                            <a:rPr lang="sk-SK" sz="1600" i="1">
                              <a:solidFill>
                                <a:schemeClr val="bg1">
                                  <a:lumMod val="50000"/>
                                </a:schemeClr>
                              </a:solidFill>
                              <a:latin typeface="Cambria Math" panose="02040503050406030204" pitchFamily="18" charset="0"/>
                            </a:rPr>
                            <m:t>𝑒𝑛𝑖𝑒</m:t>
                          </m:r>
                          <m:r>
                            <a:rPr lang="sk-SK" sz="1600" i="1">
                              <a:solidFill>
                                <a:schemeClr val="bg1">
                                  <a:lumMod val="50000"/>
                                </a:schemeClr>
                              </a:solidFill>
                              <a:latin typeface="Cambria Math" panose="02040503050406030204" pitchFamily="18" charset="0"/>
                            </a:rPr>
                            <m:t> </m:t>
                          </m:r>
                          <m:r>
                            <a:rPr lang="sk-SK" sz="1600" i="1">
                              <a:solidFill>
                                <a:schemeClr val="bg1">
                                  <a:lumMod val="50000"/>
                                </a:schemeClr>
                              </a:solidFill>
                              <a:latin typeface="Cambria Math" panose="02040503050406030204" pitchFamily="18" charset="0"/>
                            </a:rPr>
                            <m:t>𝑝𝑟𝑜𝑑𝑢𝑘𝑐𝑖𝑒</m:t>
                          </m:r>
                          <m:r>
                            <a:rPr lang="sk-SK" sz="1600" i="1">
                              <a:solidFill>
                                <a:schemeClr val="bg1">
                                  <a:lumMod val="50000"/>
                                </a:schemeClr>
                              </a:solidFill>
                              <a:latin typeface="Cambria Math" panose="02040503050406030204" pitchFamily="18" charset="0"/>
                            </a:rPr>
                            <m:t> </m:t>
                          </m:r>
                          <m:r>
                            <a:rPr lang="sk-SK" sz="1600" i="1">
                              <a:solidFill>
                                <a:schemeClr val="bg1">
                                  <a:lumMod val="50000"/>
                                </a:schemeClr>
                              </a:solidFill>
                              <a:latin typeface="Cambria Math" panose="02040503050406030204" pitchFamily="18" charset="0"/>
                            </a:rPr>
                            <m:t>𝑒𝑚𝑖𝑠𝑖</m:t>
                          </m:r>
                          <m:r>
                            <a:rPr lang="sk-SK" sz="1600" i="1">
                              <a:solidFill>
                                <a:schemeClr val="bg1">
                                  <a:lumMod val="50000"/>
                                </a:schemeClr>
                              </a:solidFill>
                              <a:latin typeface="Cambria Math" panose="02040503050406030204" pitchFamily="18" charset="0"/>
                            </a:rPr>
                            <m:t>í</m:t>
                          </m:r>
                        </m:den>
                      </m:f>
                    </m:oMath>
                  </m:oMathPara>
                </a14:m>
                <a:endParaRPr lang="sk-SK" sz="2000" i="1" dirty="0" smtClean="0">
                  <a:solidFill>
                    <a:schemeClr val="bg1">
                      <a:lumMod val="50000"/>
                    </a:schemeClr>
                  </a:solidFill>
                </a:endParaRPr>
              </a:p>
              <a:p>
                <a:pPr algn="just">
                  <a:spcAft>
                    <a:spcPts val="600"/>
                  </a:spcAft>
                </a:pPr>
                <a:r>
                  <a:rPr lang="sk-SK" b="1" dirty="0">
                    <a:solidFill>
                      <a:srgbClr val="FF0000"/>
                    </a:solidFill>
                  </a:rPr>
                  <a:t>Zníženie produkcie emisií =</a:t>
                </a:r>
              </a:p>
              <a:p>
                <a:pPr algn="just">
                  <a:spcAft>
                    <a:spcPts val="600"/>
                  </a:spcAft>
                </a:pPr>
                <a:r>
                  <a:rPr lang="sk-SK" b="1" dirty="0">
                    <a:solidFill>
                      <a:srgbClr val="FF0000"/>
                    </a:solidFill>
                  </a:rPr>
                  <a:t>1 x PM10  + 0,8 x </a:t>
                </a:r>
                <a:r>
                  <a:rPr lang="sk-SK" b="1" dirty="0" err="1">
                    <a:solidFill>
                      <a:srgbClr val="FF0000"/>
                    </a:solidFill>
                  </a:rPr>
                  <a:t>NOx</a:t>
                </a:r>
                <a:r>
                  <a:rPr lang="sk-SK" b="1" dirty="0">
                    <a:solidFill>
                      <a:srgbClr val="FF0000"/>
                    </a:solidFill>
                  </a:rPr>
                  <a:t> (ako NO2) +0,8 x NH3 + 0,6 x VOC + 0,6 x SO2</a:t>
                </a:r>
              </a:p>
            </p:txBody>
          </p:sp>
        </mc:Choice>
        <mc:Fallback xmlns="">
          <p:sp>
            <p:nvSpPr>
              <p:cNvPr id="4" name="TextovéPole 3"/>
              <p:cNvSpPr txBox="1">
                <a:spLocks noRot="1" noChangeAspect="1" noMove="1" noResize="1" noEditPoints="1" noAdjustHandles="1" noChangeArrowheads="1" noChangeShapeType="1" noTextEdit="1"/>
              </p:cNvSpPr>
              <p:nvPr/>
            </p:nvSpPr>
            <p:spPr>
              <a:xfrm>
                <a:off x="208230" y="1392866"/>
                <a:ext cx="8809021" cy="5111464"/>
              </a:xfrm>
              <a:prstGeom prst="rect">
                <a:avLst/>
              </a:prstGeom>
              <a:blipFill rotWithShape="0">
                <a:blip r:embed="rId2"/>
                <a:stretch>
                  <a:fillRect l="-554" t="-596" r="-623" b="-834"/>
                </a:stretch>
              </a:blipFill>
            </p:spPr>
            <p:txBody>
              <a:bodyPr/>
              <a:lstStyle/>
              <a:p>
                <a:r>
                  <a:rPr lang="sk-SK">
                    <a:noFill/>
                  </a:rPr>
                  <a:t> </a:t>
                </a:r>
              </a:p>
            </p:txBody>
          </p:sp>
        </mc:Fallback>
      </mc:AlternateContent>
    </p:spTree>
    <p:extLst>
      <p:ext uri="{BB962C8B-B14F-4D97-AF65-F5344CB8AC3E}">
        <p14:creationId xmlns:p14="http://schemas.microsoft.com/office/powerpoint/2010/main" val="40208853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172" y="929639"/>
            <a:ext cx="8185836" cy="879253"/>
          </a:xfrm>
        </p:spPr>
        <p:txBody>
          <a:bodyPr>
            <a:normAutofit/>
          </a:bodyPr>
          <a:lstStyle/>
          <a:p>
            <a:r>
              <a:rPr lang="sk-SK" sz="3200" b="1" dirty="0">
                <a:latin typeface="Arial" panose="020B0604020202020204" pitchFamily="34" charset="0"/>
                <a:cs typeface="Arial" panose="020B0604020202020204" pitchFamily="34" charset="0"/>
              </a:rPr>
              <a:t>Vybrané prílohy – príloha č. 6 ŽoNFP</a:t>
            </a:r>
          </a:p>
        </p:txBody>
      </p:sp>
      <p:sp>
        <p:nvSpPr>
          <p:cNvPr id="4" name="TextovéPole 3"/>
          <p:cNvSpPr txBox="1"/>
          <p:nvPr/>
        </p:nvSpPr>
        <p:spPr>
          <a:xfrm>
            <a:off x="560172" y="1710037"/>
            <a:ext cx="7801233" cy="2246769"/>
          </a:xfrm>
          <a:prstGeom prst="rect">
            <a:avLst/>
          </a:prstGeom>
          <a:noFill/>
        </p:spPr>
        <p:txBody>
          <a:bodyPr wrap="square" rtlCol="0">
            <a:spAutoFit/>
          </a:bodyPr>
          <a:lstStyle/>
          <a:p>
            <a:pPr algn="just"/>
            <a:r>
              <a:rPr lang="sk-SK" sz="2000" dirty="0" smtClean="0">
                <a:solidFill>
                  <a:schemeClr val="bg1">
                    <a:lumMod val="50000"/>
                  </a:schemeClr>
                </a:solidFill>
              </a:rPr>
              <a:t>Príloha č. 6 ŽoNFP sa zostavuje na základe:</a:t>
            </a:r>
          </a:p>
          <a:p>
            <a:pPr marL="342900" indent="-342900" algn="just">
              <a:buFontTx/>
              <a:buChar char="-"/>
            </a:pPr>
            <a:r>
              <a:rPr lang="sk-SK" sz="2000" dirty="0" smtClean="0">
                <a:solidFill>
                  <a:schemeClr val="bg1">
                    <a:lumMod val="50000"/>
                  </a:schemeClr>
                </a:solidFill>
              </a:rPr>
              <a:t>zmluvy s úspešným uchádzačom,</a:t>
            </a:r>
            <a:endParaRPr lang="sk-SK" sz="2000" dirty="0">
              <a:solidFill>
                <a:schemeClr val="bg1">
                  <a:lumMod val="50000"/>
                </a:schemeClr>
              </a:solidFill>
            </a:endParaRPr>
          </a:p>
          <a:p>
            <a:pPr marL="342900" indent="-342900" algn="just">
              <a:buFontTx/>
              <a:buChar char="-"/>
            </a:pPr>
            <a:r>
              <a:rPr lang="sk-SK" sz="2000" dirty="0">
                <a:solidFill>
                  <a:schemeClr val="bg1">
                    <a:lumMod val="50000"/>
                  </a:schemeClr>
                </a:solidFill>
              </a:rPr>
              <a:t>prieskumu trhu,</a:t>
            </a:r>
          </a:p>
          <a:p>
            <a:pPr marL="342900" indent="-342900" algn="just">
              <a:buFontTx/>
              <a:buChar char="-"/>
            </a:pPr>
            <a:r>
              <a:rPr lang="sk-SK" sz="2000" dirty="0" smtClean="0">
                <a:solidFill>
                  <a:schemeClr val="bg1">
                    <a:lumMod val="50000"/>
                  </a:schemeClr>
                </a:solidFill>
              </a:rPr>
              <a:t>pracovnej </a:t>
            </a:r>
            <a:r>
              <a:rPr lang="sk-SK" sz="2000" dirty="0">
                <a:solidFill>
                  <a:schemeClr val="bg1">
                    <a:lumMod val="50000"/>
                  </a:schemeClr>
                </a:solidFill>
              </a:rPr>
              <a:t>zmluvy,</a:t>
            </a:r>
          </a:p>
          <a:p>
            <a:pPr marL="342900" indent="-342900" algn="just">
              <a:buFontTx/>
              <a:buChar char="-"/>
            </a:pPr>
            <a:r>
              <a:rPr lang="sk-SK" sz="2000" dirty="0">
                <a:solidFill>
                  <a:schemeClr val="bg1">
                    <a:lumMod val="50000"/>
                  </a:schemeClr>
                </a:solidFill>
              </a:rPr>
              <a:t>dohody o vykonaní práce,</a:t>
            </a:r>
          </a:p>
          <a:p>
            <a:pPr marL="342900" indent="-342900" algn="just">
              <a:buFontTx/>
              <a:buChar char="-"/>
            </a:pPr>
            <a:r>
              <a:rPr lang="sk-SK" sz="2000" dirty="0">
                <a:solidFill>
                  <a:schemeClr val="bg1">
                    <a:lumMod val="50000"/>
                  </a:schemeClr>
                </a:solidFill>
              </a:rPr>
              <a:t>finančného </a:t>
            </a:r>
            <a:r>
              <a:rPr lang="sk-SK" sz="2000" dirty="0" smtClean="0">
                <a:solidFill>
                  <a:schemeClr val="bg1">
                    <a:lumMod val="50000"/>
                  </a:schemeClr>
                </a:solidFill>
              </a:rPr>
              <a:t>limitu,</a:t>
            </a:r>
          </a:p>
          <a:p>
            <a:pPr marL="342900" indent="-342900" algn="just">
              <a:buFontTx/>
              <a:buChar char="-"/>
            </a:pPr>
            <a:r>
              <a:rPr lang="sk-SK" sz="2000" dirty="0" smtClean="0">
                <a:solidFill>
                  <a:schemeClr val="bg1">
                    <a:lumMod val="50000"/>
                  </a:schemeClr>
                </a:solidFill>
              </a:rPr>
              <a:t>iné</a:t>
            </a:r>
            <a:endParaRPr lang="sk-SK" sz="2000" dirty="0">
              <a:solidFill>
                <a:schemeClr val="bg1">
                  <a:lumMod val="50000"/>
                </a:schemeClr>
              </a:solidFill>
            </a:endParaRPr>
          </a:p>
        </p:txBody>
      </p:sp>
    </p:spTree>
    <p:extLst>
      <p:ext uri="{BB962C8B-B14F-4D97-AF65-F5344CB8AC3E}">
        <p14:creationId xmlns:p14="http://schemas.microsoft.com/office/powerpoint/2010/main" val="39755374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793051"/>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Vybrané prílohy – príloha č. </a:t>
            </a:r>
            <a:r>
              <a:rPr lang="sk-SK" sz="3200" b="1" dirty="0" smtClean="0">
                <a:latin typeface="Arial" panose="020B0604020202020204" pitchFamily="34" charset="0"/>
                <a:cs typeface="Arial" panose="020B0604020202020204" pitchFamily="34" charset="0"/>
              </a:rPr>
              <a:t>7 </a:t>
            </a:r>
            <a:r>
              <a:rPr lang="sk-SK" sz="3200" b="1" dirty="0">
                <a:latin typeface="Arial" panose="020B0604020202020204" pitchFamily="34" charset="0"/>
                <a:cs typeface="Arial" panose="020B0604020202020204" pitchFamily="34" charset="0"/>
              </a:rPr>
              <a:t>ŽoNFP</a:t>
            </a:r>
          </a:p>
        </p:txBody>
      </p:sp>
      <p:sp>
        <p:nvSpPr>
          <p:cNvPr id="4" name="TextovéPole 3"/>
          <p:cNvSpPr txBox="1"/>
          <p:nvPr/>
        </p:nvSpPr>
        <p:spPr>
          <a:xfrm>
            <a:off x="265670" y="1549396"/>
            <a:ext cx="8612660" cy="1631216"/>
          </a:xfrm>
          <a:prstGeom prst="rect">
            <a:avLst/>
          </a:prstGeom>
          <a:noFill/>
        </p:spPr>
        <p:txBody>
          <a:bodyPr wrap="square" rtlCol="0">
            <a:spAutoFit/>
          </a:bodyPr>
          <a:lstStyle/>
          <a:p>
            <a:pPr lvl="1" algn="just"/>
            <a:r>
              <a:rPr lang="sk-SK" sz="2000" dirty="0" smtClean="0">
                <a:solidFill>
                  <a:schemeClr val="bg1">
                    <a:lumMod val="50000"/>
                  </a:schemeClr>
                </a:solidFill>
              </a:rPr>
              <a:t>Informácie </a:t>
            </a:r>
            <a:r>
              <a:rPr lang="sk-SK" sz="2000" dirty="0">
                <a:solidFill>
                  <a:schemeClr val="bg1">
                    <a:lumMod val="50000"/>
                  </a:schemeClr>
                </a:solidFill>
              </a:rPr>
              <a:t>k Prílohe ŽoNFP č. </a:t>
            </a:r>
            <a:r>
              <a:rPr lang="sk-SK" sz="2000" dirty="0" smtClean="0">
                <a:solidFill>
                  <a:schemeClr val="bg1">
                    <a:lumMod val="50000"/>
                  </a:schemeClr>
                </a:solidFill>
              </a:rPr>
              <a:t>7 – Ukazovatele finančnej situácie žiadateľa</a:t>
            </a:r>
            <a:endParaRPr lang="sk-SK" sz="2000" dirty="0">
              <a:solidFill>
                <a:schemeClr val="bg1">
                  <a:lumMod val="50000"/>
                </a:schemeClr>
              </a:solidFill>
            </a:endParaRPr>
          </a:p>
          <a:p>
            <a:pPr lvl="1" algn="just"/>
            <a:endParaRPr lang="sk-SK" sz="2000" b="1" u="sng" dirty="0" smtClean="0">
              <a:solidFill>
                <a:schemeClr val="bg1">
                  <a:lumMod val="50000"/>
                </a:schemeClr>
              </a:solidFill>
            </a:endParaRPr>
          </a:p>
          <a:p>
            <a:pPr marL="800100" lvl="1" indent="-342900" algn="just">
              <a:buFont typeface="Arial" panose="020B0604020202020204" pitchFamily="34" charset="0"/>
              <a:buChar char="•"/>
            </a:pPr>
            <a:r>
              <a:rPr lang="sk-SK" sz="2000" dirty="0" smtClean="0">
                <a:solidFill>
                  <a:schemeClr val="bg1">
                    <a:lumMod val="50000"/>
                  </a:schemeClr>
                </a:solidFill>
              </a:rPr>
              <a:t>Pre Verejný </a:t>
            </a:r>
            <a:r>
              <a:rPr lang="sk-SK" sz="2000" dirty="0" smtClean="0">
                <a:solidFill>
                  <a:schemeClr val="bg1">
                    <a:lumMod val="50000"/>
                  </a:schemeClr>
                </a:solidFill>
              </a:rPr>
              <a:t>sektor a NÚJ </a:t>
            </a:r>
            <a:r>
              <a:rPr lang="sk-SK" sz="2000" dirty="0" smtClean="0">
                <a:solidFill>
                  <a:schemeClr val="bg1">
                    <a:lumMod val="50000"/>
                  </a:schemeClr>
                </a:solidFill>
              </a:rPr>
              <a:t>sa posudzuje – </a:t>
            </a:r>
            <a:r>
              <a:rPr lang="sk-SK" sz="2000" dirty="0" smtClean="0">
                <a:solidFill>
                  <a:schemeClr val="bg1">
                    <a:lumMod val="50000"/>
                  </a:schemeClr>
                </a:solidFill>
              </a:rPr>
              <a:t>Index bonity verejnej správy</a:t>
            </a:r>
            <a:endParaRPr lang="sk-SK" sz="2000" dirty="0">
              <a:solidFill>
                <a:schemeClr val="bg1">
                  <a:lumMod val="50000"/>
                </a:schemeClr>
              </a:solidFill>
            </a:endParaRPr>
          </a:p>
          <a:p>
            <a:pPr lvl="1" algn="just"/>
            <a:endParaRPr lang="sk-SK" sz="2000" dirty="0">
              <a:solidFill>
                <a:schemeClr val="bg1">
                  <a:lumMod val="50000"/>
                </a:schemeClr>
              </a:solidFill>
            </a:endParaRPr>
          </a:p>
          <a:p>
            <a:pPr lvl="1" algn="just"/>
            <a:r>
              <a:rPr lang="sk-SK" sz="2000" dirty="0" smtClean="0">
                <a:solidFill>
                  <a:schemeClr val="bg1">
                    <a:lumMod val="50000"/>
                  </a:schemeClr>
                </a:solidFill>
              </a:rPr>
              <a:t>Do formulára sa vypĺňajú údaje z poslednej schválenej účtovnej závierky.</a:t>
            </a:r>
            <a:endParaRPr lang="sk-SK" sz="2000" dirty="0">
              <a:solidFill>
                <a:schemeClr val="bg1">
                  <a:lumMod val="50000"/>
                </a:schemeClr>
              </a:solidFill>
            </a:endParaRPr>
          </a:p>
        </p:txBody>
      </p:sp>
    </p:spTree>
    <p:extLst>
      <p:ext uri="{BB962C8B-B14F-4D97-AF65-F5344CB8AC3E}">
        <p14:creationId xmlns:p14="http://schemas.microsoft.com/office/powerpoint/2010/main" val="9834319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172" y="1216806"/>
            <a:ext cx="8185836" cy="463226"/>
          </a:xfrm>
        </p:spPr>
        <p:txBody>
          <a:bodyPr>
            <a:noAutofit/>
          </a:bodyPr>
          <a:lstStyle/>
          <a:p>
            <a:r>
              <a:rPr lang="sk-SK" sz="2400" b="1" dirty="0">
                <a:latin typeface="Arial" panose="020B0604020202020204" pitchFamily="34" charset="0"/>
                <a:cs typeface="Arial" panose="020B0604020202020204" pitchFamily="34" charset="0"/>
              </a:rPr>
              <a:t>Vybrané prílohy – príloha č. </a:t>
            </a:r>
            <a:r>
              <a:rPr lang="sk-SK" sz="2400" b="1" dirty="0" smtClean="0">
                <a:latin typeface="Arial" panose="020B0604020202020204" pitchFamily="34" charset="0"/>
                <a:cs typeface="Arial" panose="020B0604020202020204" pitchFamily="34" charset="0"/>
              </a:rPr>
              <a:t>8 ŽoNFP</a:t>
            </a:r>
            <a:endParaRPr lang="sk-SK" sz="2400" b="1" dirty="0">
              <a:latin typeface="Arial" panose="020B0604020202020204" pitchFamily="34" charset="0"/>
              <a:cs typeface="Arial" panose="020B0604020202020204" pitchFamily="34" charset="0"/>
            </a:endParaRPr>
          </a:p>
        </p:txBody>
      </p:sp>
      <p:sp>
        <p:nvSpPr>
          <p:cNvPr id="4" name="TextovéPole 3"/>
          <p:cNvSpPr txBox="1"/>
          <p:nvPr/>
        </p:nvSpPr>
        <p:spPr>
          <a:xfrm>
            <a:off x="208230" y="1846286"/>
            <a:ext cx="8809021" cy="4524315"/>
          </a:xfrm>
          <a:prstGeom prst="rect">
            <a:avLst/>
          </a:prstGeom>
          <a:noFill/>
        </p:spPr>
        <p:txBody>
          <a:bodyPr wrap="square" rtlCol="0">
            <a:spAutoFit/>
          </a:bodyPr>
          <a:lstStyle/>
          <a:p>
            <a:pPr marL="0" lvl="1" algn="just"/>
            <a:r>
              <a:rPr lang="sk-SK" dirty="0" smtClean="0">
                <a:solidFill>
                  <a:schemeClr val="bg1">
                    <a:lumMod val="50000"/>
                  </a:schemeClr>
                </a:solidFill>
              </a:rPr>
              <a:t>Informácie </a:t>
            </a:r>
            <a:r>
              <a:rPr lang="sk-SK" dirty="0">
                <a:solidFill>
                  <a:schemeClr val="bg1">
                    <a:lumMod val="50000"/>
                  </a:schemeClr>
                </a:solidFill>
              </a:rPr>
              <a:t>k Prílohe ŽoNFP č. </a:t>
            </a:r>
            <a:r>
              <a:rPr lang="sk-SK" dirty="0" smtClean="0">
                <a:solidFill>
                  <a:schemeClr val="bg1">
                    <a:lumMod val="50000"/>
                  </a:schemeClr>
                </a:solidFill>
              </a:rPr>
              <a:t>8</a:t>
            </a:r>
            <a:endParaRPr lang="sk-SK" dirty="0">
              <a:solidFill>
                <a:schemeClr val="bg1">
                  <a:lumMod val="50000"/>
                </a:schemeClr>
              </a:solidFill>
            </a:endParaRPr>
          </a:p>
          <a:p>
            <a:pPr marL="0" lvl="1" algn="just"/>
            <a:r>
              <a:rPr lang="sk-SK" dirty="0" smtClean="0">
                <a:solidFill>
                  <a:schemeClr val="bg1">
                    <a:lumMod val="50000"/>
                  </a:schemeClr>
                </a:solidFill>
              </a:rPr>
              <a:t>Príloha </a:t>
            </a:r>
            <a:r>
              <a:rPr lang="sk-SK" dirty="0">
                <a:solidFill>
                  <a:schemeClr val="bg1">
                    <a:lumMod val="50000"/>
                  </a:schemeClr>
                </a:solidFill>
              </a:rPr>
              <a:t>slúži na </a:t>
            </a:r>
            <a:r>
              <a:rPr lang="sk-SK" dirty="0" smtClean="0">
                <a:solidFill>
                  <a:schemeClr val="bg1">
                    <a:lumMod val="50000"/>
                  </a:schemeClr>
                </a:solidFill>
              </a:rPr>
              <a:t>zadefinovanie mechanizmu poskytovania príspevku:</a:t>
            </a:r>
          </a:p>
          <a:p>
            <a:pPr marL="0" lvl="1" algn="just"/>
            <a:endParaRPr lang="sk-SK" dirty="0">
              <a:solidFill>
                <a:schemeClr val="bg1">
                  <a:lumMod val="50000"/>
                </a:schemeClr>
              </a:solidFill>
            </a:endParaRPr>
          </a:p>
          <a:p>
            <a:pPr marL="447675" lvl="1" indent="-342900" algn="just">
              <a:buFont typeface="Arial" panose="020B0604020202020204" pitchFamily="34" charset="0"/>
              <a:buChar char="•"/>
            </a:pPr>
            <a:r>
              <a:rPr lang="sk-SK" dirty="0" smtClean="0">
                <a:solidFill>
                  <a:schemeClr val="bg1">
                    <a:lumMod val="50000"/>
                  </a:schemeClr>
                </a:solidFill>
              </a:rPr>
              <a:t>kategórie </a:t>
            </a:r>
            <a:r>
              <a:rPr lang="sk-SK" dirty="0">
                <a:solidFill>
                  <a:schemeClr val="bg1">
                    <a:lumMod val="50000"/>
                  </a:schemeClr>
                </a:solidFill>
              </a:rPr>
              <a:t>oprávnených užívateľov, na ktoré sa prijímateľ zameriava,</a:t>
            </a:r>
          </a:p>
          <a:p>
            <a:pPr marL="447675" lvl="1" indent="-342900" algn="just">
              <a:buFont typeface="Arial" panose="020B0604020202020204" pitchFamily="34" charset="0"/>
              <a:buChar char="•"/>
            </a:pPr>
            <a:r>
              <a:rPr lang="sk-SK" dirty="0" smtClean="0">
                <a:solidFill>
                  <a:schemeClr val="bg1">
                    <a:lumMod val="50000"/>
                  </a:schemeClr>
                </a:solidFill>
              </a:rPr>
              <a:t>podmienky </a:t>
            </a:r>
            <a:r>
              <a:rPr lang="sk-SK" dirty="0">
                <a:solidFill>
                  <a:schemeClr val="bg1">
                    <a:lumMod val="50000"/>
                  </a:schemeClr>
                </a:solidFill>
              </a:rPr>
              <a:t>zamedzujúce poskytovaniu štátnej pomoci,</a:t>
            </a:r>
          </a:p>
          <a:p>
            <a:pPr marL="447675" lvl="1" indent="-342900" algn="just">
              <a:buFont typeface="Arial" panose="020B0604020202020204" pitchFamily="34" charset="0"/>
              <a:buChar char="•"/>
            </a:pPr>
            <a:r>
              <a:rPr lang="sk-SK" dirty="0" smtClean="0">
                <a:solidFill>
                  <a:schemeClr val="bg1">
                    <a:lumMod val="50000"/>
                  </a:schemeClr>
                </a:solidFill>
              </a:rPr>
              <a:t>vymedzenie </a:t>
            </a:r>
            <a:r>
              <a:rPr lang="sk-SK" dirty="0">
                <a:solidFill>
                  <a:schemeClr val="bg1">
                    <a:lumMod val="50000"/>
                  </a:schemeClr>
                </a:solidFill>
              </a:rPr>
              <a:t>právnych aktov/dokumentov na základe ktorých bude zriadený vzťah medzi prijímateľom a užívateľom,</a:t>
            </a:r>
          </a:p>
          <a:p>
            <a:pPr marL="447675" lvl="1" indent="-342900" algn="just">
              <a:buFont typeface="Arial" panose="020B0604020202020204" pitchFamily="34" charset="0"/>
              <a:buChar char="•"/>
            </a:pPr>
            <a:r>
              <a:rPr lang="sk-SK" dirty="0" smtClean="0">
                <a:solidFill>
                  <a:schemeClr val="bg1">
                    <a:lumMod val="50000"/>
                  </a:schemeClr>
                </a:solidFill>
              </a:rPr>
              <a:t>podmienky </a:t>
            </a:r>
            <a:r>
              <a:rPr lang="sk-SK" dirty="0">
                <a:solidFill>
                  <a:schemeClr val="bg1">
                    <a:lumMod val="50000"/>
                  </a:schemeClr>
                </a:solidFill>
              </a:rPr>
              <a:t>získania príspevku a pravidlá výberu užívateľov,</a:t>
            </a:r>
          </a:p>
          <a:p>
            <a:pPr marL="447675" lvl="1" indent="-342900" algn="just">
              <a:buFont typeface="Arial" panose="020B0604020202020204" pitchFamily="34" charset="0"/>
              <a:buChar char="•"/>
            </a:pPr>
            <a:r>
              <a:rPr lang="sk-SK" dirty="0" smtClean="0">
                <a:solidFill>
                  <a:schemeClr val="bg1">
                    <a:lumMod val="50000"/>
                  </a:schemeClr>
                </a:solidFill>
              </a:rPr>
              <a:t>spôsob </a:t>
            </a:r>
            <a:r>
              <a:rPr lang="sk-SK" dirty="0">
                <a:solidFill>
                  <a:schemeClr val="bg1">
                    <a:lumMod val="50000"/>
                  </a:schemeClr>
                </a:solidFill>
              </a:rPr>
              <a:t>zabezpečenia rovnakého prístupu užívateľov k získaniu príspevku,</a:t>
            </a:r>
          </a:p>
          <a:p>
            <a:pPr marL="447675" lvl="1" indent="-342900" algn="just">
              <a:buFont typeface="Arial" panose="020B0604020202020204" pitchFamily="34" charset="0"/>
              <a:buChar char="•"/>
            </a:pPr>
            <a:r>
              <a:rPr lang="sk-SK" dirty="0" smtClean="0">
                <a:solidFill>
                  <a:schemeClr val="bg1">
                    <a:lumMod val="50000"/>
                  </a:schemeClr>
                </a:solidFill>
              </a:rPr>
              <a:t>informácie </a:t>
            </a:r>
            <a:r>
              <a:rPr lang="sk-SK" dirty="0">
                <a:solidFill>
                  <a:schemeClr val="bg1">
                    <a:lumMod val="50000"/>
                  </a:schemeClr>
                </a:solidFill>
              </a:rPr>
              <a:t>o spôsobe zverejnenia podmienok získania príspevku a výberu užívateľov,</a:t>
            </a:r>
          </a:p>
          <a:p>
            <a:pPr marL="447675" lvl="1" indent="-342900" algn="just">
              <a:buFont typeface="Arial" panose="020B0604020202020204" pitchFamily="34" charset="0"/>
              <a:buChar char="•"/>
            </a:pPr>
            <a:r>
              <a:rPr lang="sk-SK" dirty="0" smtClean="0">
                <a:solidFill>
                  <a:schemeClr val="bg1">
                    <a:lumMod val="50000"/>
                  </a:schemeClr>
                </a:solidFill>
              </a:rPr>
              <a:t>spôsob </a:t>
            </a:r>
            <a:r>
              <a:rPr lang="sk-SK" dirty="0">
                <a:solidFill>
                  <a:schemeClr val="bg1">
                    <a:lumMod val="50000"/>
                  </a:schemeClr>
                </a:solidFill>
              </a:rPr>
              <a:t>zabezpečenia transparentnosti, nediskriminácie, hospodárnosti, efektívnosti, účelnosti a účinnosti, v celom procese poskytovania príspevkov</a:t>
            </a:r>
            <a:r>
              <a:rPr lang="sk-SK" dirty="0" smtClean="0">
                <a:solidFill>
                  <a:schemeClr val="bg1">
                    <a:lumMod val="50000"/>
                  </a:schemeClr>
                </a:solidFill>
              </a:rPr>
              <a:t>,</a:t>
            </a:r>
          </a:p>
          <a:p>
            <a:pPr marL="447675" lvl="1" indent="-342900" algn="just">
              <a:buFont typeface="Arial" panose="020B0604020202020204" pitchFamily="34" charset="0"/>
              <a:buChar char="•"/>
            </a:pPr>
            <a:r>
              <a:rPr lang="sk-SK" dirty="0">
                <a:solidFill>
                  <a:schemeClr val="bg1">
                    <a:lumMod val="50000"/>
                  </a:schemeClr>
                </a:solidFill>
              </a:rPr>
              <a:t>rozsah oprávnených výdavkov na poskytnutie príspevku,</a:t>
            </a:r>
          </a:p>
          <a:p>
            <a:pPr marL="447675" lvl="1" indent="-342900" algn="just">
              <a:buFont typeface="Arial" panose="020B0604020202020204" pitchFamily="34" charset="0"/>
              <a:buChar char="•"/>
            </a:pPr>
            <a:r>
              <a:rPr lang="sk-SK" dirty="0">
                <a:solidFill>
                  <a:schemeClr val="bg1">
                    <a:lumMod val="50000"/>
                  </a:schemeClr>
                </a:solidFill>
              </a:rPr>
              <a:t>spôsob aplikácie usmerňujúcej zásady OP KŽP (</a:t>
            </a:r>
            <a:r>
              <a:rPr lang="sk-SK" dirty="0" err="1">
                <a:solidFill>
                  <a:schemeClr val="bg1">
                    <a:lumMod val="50000"/>
                  </a:schemeClr>
                </a:solidFill>
              </a:rPr>
              <a:t>prioritizácia</a:t>
            </a:r>
            <a:r>
              <a:rPr lang="sk-SK" dirty="0">
                <a:solidFill>
                  <a:schemeClr val="bg1">
                    <a:lumMod val="50000"/>
                  </a:schemeClr>
                </a:solidFill>
              </a:rPr>
              <a:t> užívateľov v oblastiach vyžadujúcich osobitnú ochranu ovzdušia v prípade zmeny palivovej základne z uhlia na zemný plyn</a:t>
            </a:r>
            <a:r>
              <a:rPr lang="sk-SK" dirty="0" smtClean="0">
                <a:solidFill>
                  <a:schemeClr val="bg1">
                    <a:lumMod val="50000"/>
                  </a:schemeClr>
                </a:solidFill>
              </a:rPr>
              <a:t>),</a:t>
            </a:r>
            <a:endParaRPr lang="sk-SK" dirty="0">
              <a:solidFill>
                <a:schemeClr val="bg1">
                  <a:lumMod val="50000"/>
                </a:schemeClr>
              </a:solidFill>
            </a:endParaRPr>
          </a:p>
        </p:txBody>
      </p:sp>
    </p:spTree>
    <p:extLst>
      <p:ext uri="{BB962C8B-B14F-4D97-AF65-F5344CB8AC3E}">
        <p14:creationId xmlns:p14="http://schemas.microsoft.com/office/powerpoint/2010/main" val="33035324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172" y="1141236"/>
            <a:ext cx="8185836" cy="463226"/>
          </a:xfrm>
        </p:spPr>
        <p:txBody>
          <a:bodyPr>
            <a:noAutofit/>
          </a:bodyPr>
          <a:lstStyle/>
          <a:p>
            <a:r>
              <a:rPr lang="sk-SK" sz="2400" b="1" dirty="0">
                <a:latin typeface="Arial" panose="020B0604020202020204" pitchFamily="34" charset="0"/>
                <a:cs typeface="Arial" panose="020B0604020202020204" pitchFamily="34" charset="0"/>
              </a:rPr>
              <a:t>Vybrané prílohy – príloha č. 8 </a:t>
            </a:r>
            <a:r>
              <a:rPr lang="sk-SK" sz="2400" b="1" dirty="0" smtClean="0">
                <a:latin typeface="Arial" panose="020B0604020202020204" pitchFamily="34" charset="0"/>
                <a:cs typeface="Arial" panose="020B0604020202020204" pitchFamily="34" charset="0"/>
              </a:rPr>
              <a:t>ŽoNFP</a:t>
            </a:r>
            <a:endParaRPr lang="sk-SK" sz="2400" b="1" dirty="0">
              <a:latin typeface="Arial" panose="020B0604020202020204" pitchFamily="34" charset="0"/>
              <a:cs typeface="Arial" panose="020B0604020202020204" pitchFamily="34" charset="0"/>
            </a:endParaRPr>
          </a:p>
        </p:txBody>
      </p:sp>
      <p:sp>
        <p:nvSpPr>
          <p:cNvPr id="4" name="TextovéPole 3"/>
          <p:cNvSpPr txBox="1"/>
          <p:nvPr/>
        </p:nvSpPr>
        <p:spPr>
          <a:xfrm>
            <a:off x="126441" y="1717818"/>
            <a:ext cx="8809021" cy="4524315"/>
          </a:xfrm>
          <a:prstGeom prst="rect">
            <a:avLst/>
          </a:prstGeom>
          <a:noFill/>
        </p:spPr>
        <p:txBody>
          <a:bodyPr wrap="square" rtlCol="0">
            <a:spAutoFit/>
          </a:bodyPr>
          <a:lstStyle/>
          <a:p>
            <a:pPr marL="0" lvl="1" algn="just"/>
            <a:r>
              <a:rPr lang="sk-SK" b="1" dirty="0">
                <a:latin typeface="Arial" panose="020B0604020202020204" pitchFamily="34" charset="0"/>
                <a:cs typeface="Arial" panose="020B0604020202020204" pitchFamily="34" charset="0"/>
              </a:rPr>
              <a:t>Podmienky poskytnutia príspevku </a:t>
            </a:r>
            <a:r>
              <a:rPr lang="sk-SK" b="1" dirty="0" smtClean="0">
                <a:latin typeface="Arial" panose="020B0604020202020204" pitchFamily="34" charset="0"/>
                <a:cs typeface="Arial" panose="020B0604020202020204" pitchFamily="34" charset="0"/>
              </a:rPr>
              <a:t>užívateľom</a:t>
            </a:r>
          </a:p>
          <a:p>
            <a:pPr marL="0" lvl="1" algn="just"/>
            <a:endParaRPr lang="sk-SK" b="1" dirty="0">
              <a:solidFill>
                <a:schemeClr val="bg1">
                  <a:lumMod val="50000"/>
                </a:schemeClr>
              </a:solidFill>
              <a:latin typeface="Arial" panose="020B0604020202020204" pitchFamily="34" charset="0"/>
              <a:cs typeface="Arial" panose="020B0604020202020204" pitchFamily="34" charset="0"/>
            </a:endParaRPr>
          </a:p>
          <a:p>
            <a:pPr marL="0" lvl="1" algn="just"/>
            <a:r>
              <a:rPr lang="sk-SK" dirty="0" smtClean="0">
                <a:solidFill>
                  <a:schemeClr val="bg1">
                    <a:lumMod val="50000"/>
                  </a:schemeClr>
                </a:solidFill>
              </a:rPr>
              <a:t>Informácie </a:t>
            </a:r>
            <a:r>
              <a:rPr lang="sk-SK" dirty="0">
                <a:solidFill>
                  <a:schemeClr val="bg1">
                    <a:lumMod val="50000"/>
                  </a:schemeClr>
                </a:solidFill>
              </a:rPr>
              <a:t>k Prílohe ŽoNFP č. </a:t>
            </a:r>
            <a:r>
              <a:rPr lang="sk-SK" dirty="0" smtClean="0">
                <a:solidFill>
                  <a:schemeClr val="bg1">
                    <a:lumMod val="50000"/>
                  </a:schemeClr>
                </a:solidFill>
              </a:rPr>
              <a:t>8</a:t>
            </a:r>
            <a:endParaRPr lang="sk-SK" dirty="0">
              <a:solidFill>
                <a:schemeClr val="bg1">
                  <a:lumMod val="50000"/>
                </a:schemeClr>
              </a:solidFill>
            </a:endParaRPr>
          </a:p>
          <a:p>
            <a:pPr marL="0" lvl="1" algn="just"/>
            <a:r>
              <a:rPr lang="sk-SK" dirty="0" smtClean="0">
                <a:solidFill>
                  <a:schemeClr val="bg1">
                    <a:lumMod val="50000"/>
                  </a:schemeClr>
                </a:solidFill>
              </a:rPr>
              <a:t>Príloha </a:t>
            </a:r>
            <a:r>
              <a:rPr lang="sk-SK" dirty="0">
                <a:solidFill>
                  <a:schemeClr val="bg1">
                    <a:lumMod val="50000"/>
                  </a:schemeClr>
                </a:solidFill>
              </a:rPr>
              <a:t>slúži na </a:t>
            </a:r>
            <a:r>
              <a:rPr lang="sk-SK" dirty="0" smtClean="0">
                <a:solidFill>
                  <a:schemeClr val="bg1">
                    <a:lumMod val="50000"/>
                  </a:schemeClr>
                </a:solidFill>
              </a:rPr>
              <a:t>zadefinovanie mechanizmu poskytovania príspevku:</a:t>
            </a:r>
            <a:endParaRPr lang="sk-SK" dirty="0">
              <a:solidFill>
                <a:schemeClr val="bg1">
                  <a:lumMod val="50000"/>
                </a:schemeClr>
              </a:solidFill>
            </a:endParaRPr>
          </a:p>
          <a:p>
            <a:pPr marL="447675" lvl="1" indent="-342900" algn="just">
              <a:buFont typeface="Arial" panose="020B0604020202020204" pitchFamily="34" charset="0"/>
              <a:buChar char="•"/>
            </a:pPr>
            <a:r>
              <a:rPr lang="sk-SK" dirty="0">
                <a:solidFill>
                  <a:schemeClr val="bg1">
                    <a:lumMod val="50000"/>
                  </a:schemeClr>
                </a:solidFill>
              </a:rPr>
              <a:t>informácie o minimalizácii administratívnej záťaže užívateľov a zabezpečenie ochrany užívateľov,</a:t>
            </a:r>
          </a:p>
          <a:p>
            <a:pPr marL="447675" lvl="1" indent="-342900" algn="just">
              <a:buFont typeface="Arial" panose="020B0604020202020204" pitchFamily="34" charset="0"/>
              <a:buChar char="•"/>
            </a:pPr>
            <a:r>
              <a:rPr lang="sk-SK" dirty="0">
                <a:solidFill>
                  <a:schemeClr val="bg1">
                    <a:lumMod val="50000"/>
                  </a:schemeClr>
                </a:solidFill>
              </a:rPr>
              <a:t>postupy pre maximalizáciu dosahovania merateľných ukazovateľov, vrátane spôsobu monitorovania výsledkov,</a:t>
            </a:r>
          </a:p>
          <a:p>
            <a:pPr marL="447675" lvl="1" indent="-342900" algn="just">
              <a:buFont typeface="Arial" panose="020B0604020202020204" pitchFamily="34" charset="0"/>
              <a:buChar char="•"/>
            </a:pPr>
            <a:r>
              <a:rPr lang="sk-SK" dirty="0">
                <a:solidFill>
                  <a:schemeClr val="bg1">
                    <a:lumMod val="50000"/>
                  </a:schemeClr>
                </a:solidFill>
              </a:rPr>
              <a:t>spôsob zabezpečenia súladu projektov užívateľov so zákonom č. 24/2006 </a:t>
            </a:r>
            <a:r>
              <a:rPr lang="sk-SK" dirty="0" err="1">
                <a:solidFill>
                  <a:schemeClr val="bg1">
                    <a:lumMod val="50000"/>
                  </a:schemeClr>
                </a:solidFill>
              </a:rPr>
              <a:t>Z.z</a:t>
            </a:r>
            <a:r>
              <a:rPr lang="sk-SK" dirty="0">
                <a:solidFill>
                  <a:schemeClr val="bg1">
                    <a:lumMod val="50000"/>
                  </a:schemeClr>
                </a:solidFill>
              </a:rPr>
              <a:t>. o posudzovaní vplyvov na životné prostredie a aby nedošlo k negatívnemu dopadu na územia NATURA 2000,</a:t>
            </a:r>
          </a:p>
          <a:p>
            <a:pPr marL="447675" lvl="1" indent="-342900" algn="just">
              <a:buFont typeface="Arial" panose="020B0604020202020204" pitchFamily="34" charset="0"/>
              <a:buChar char="•"/>
            </a:pPr>
            <a:r>
              <a:rPr lang="sk-SK" dirty="0">
                <a:solidFill>
                  <a:schemeClr val="bg1">
                    <a:lumMod val="50000"/>
                  </a:schemeClr>
                </a:solidFill>
              </a:rPr>
              <a:t>zabezpečenie kontroly plnenia povinností užívateľov počas ako aj po zrealizovaní projektu,</a:t>
            </a:r>
          </a:p>
          <a:p>
            <a:pPr marL="447675" lvl="1" indent="-342900" algn="just">
              <a:buFont typeface="Arial" panose="020B0604020202020204" pitchFamily="34" charset="0"/>
              <a:buChar char="•"/>
            </a:pPr>
            <a:r>
              <a:rPr lang="sk-SK" dirty="0">
                <a:solidFill>
                  <a:schemeClr val="bg1">
                    <a:lumMod val="50000"/>
                  </a:schemeClr>
                </a:solidFill>
              </a:rPr>
              <a:t>systém poskytovania príspevku užívateľom (spôsob financovania, podklady k vyplatenie príspevku a pod.),</a:t>
            </a:r>
          </a:p>
          <a:p>
            <a:pPr marL="447675" lvl="1" indent="-342900" algn="just">
              <a:buFont typeface="Arial" panose="020B0604020202020204" pitchFamily="34" charset="0"/>
              <a:buChar char="•"/>
            </a:pPr>
            <a:r>
              <a:rPr lang="sk-SK" dirty="0">
                <a:solidFill>
                  <a:schemeClr val="bg1">
                    <a:lumMod val="50000"/>
                  </a:schemeClr>
                </a:solidFill>
              </a:rPr>
              <a:t>podmienky zamedzujúce duplicitnému financovaniu príspevku užívateľom</a:t>
            </a:r>
            <a:r>
              <a:rPr lang="sk-SK" dirty="0" smtClean="0">
                <a:solidFill>
                  <a:schemeClr val="bg1">
                    <a:lumMod val="50000"/>
                  </a:schemeClr>
                </a:solidFill>
              </a:rPr>
              <a:t>,</a:t>
            </a:r>
            <a:endParaRPr lang="sk-SK" dirty="0">
              <a:solidFill>
                <a:schemeClr val="bg1">
                  <a:lumMod val="50000"/>
                </a:schemeClr>
              </a:solidFill>
            </a:endParaRPr>
          </a:p>
        </p:txBody>
      </p:sp>
    </p:spTree>
    <p:extLst>
      <p:ext uri="{BB962C8B-B14F-4D97-AF65-F5344CB8AC3E}">
        <p14:creationId xmlns:p14="http://schemas.microsoft.com/office/powerpoint/2010/main" val="42153222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172" y="1095894"/>
            <a:ext cx="8185836" cy="463226"/>
          </a:xfrm>
        </p:spPr>
        <p:txBody>
          <a:bodyPr>
            <a:noAutofit/>
          </a:bodyPr>
          <a:lstStyle/>
          <a:p>
            <a:r>
              <a:rPr lang="sk-SK" sz="2400" b="1" dirty="0">
                <a:latin typeface="Arial" panose="020B0604020202020204" pitchFamily="34" charset="0"/>
                <a:cs typeface="Arial" panose="020B0604020202020204" pitchFamily="34" charset="0"/>
              </a:rPr>
              <a:t>Vybrané prílohy – príloha č. 8 </a:t>
            </a:r>
            <a:r>
              <a:rPr lang="sk-SK" sz="2400" b="1" dirty="0" smtClean="0">
                <a:latin typeface="Arial" panose="020B0604020202020204" pitchFamily="34" charset="0"/>
                <a:cs typeface="Arial" panose="020B0604020202020204" pitchFamily="34" charset="0"/>
              </a:rPr>
              <a:t>ŽoNFP</a:t>
            </a:r>
            <a:endParaRPr lang="sk-SK" sz="2400" b="1" dirty="0">
              <a:latin typeface="Arial" panose="020B0604020202020204" pitchFamily="34" charset="0"/>
              <a:cs typeface="Arial" panose="020B0604020202020204" pitchFamily="34" charset="0"/>
            </a:endParaRPr>
          </a:p>
        </p:txBody>
      </p:sp>
      <p:sp>
        <p:nvSpPr>
          <p:cNvPr id="4" name="TextovéPole 3"/>
          <p:cNvSpPr txBox="1"/>
          <p:nvPr/>
        </p:nvSpPr>
        <p:spPr>
          <a:xfrm>
            <a:off x="103769" y="1936971"/>
            <a:ext cx="8809021" cy="3693319"/>
          </a:xfrm>
          <a:prstGeom prst="rect">
            <a:avLst/>
          </a:prstGeom>
          <a:noFill/>
        </p:spPr>
        <p:txBody>
          <a:bodyPr wrap="square" rtlCol="0">
            <a:spAutoFit/>
          </a:bodyPr>
          <a:lstStyle/>
          <a:p>
            <a:pPr marL="447675" lvl="1" indent="-342900" algn="just">
              <a:buFont typeface="Arial" panose="020B0604020202020204" pitchFamily="34" charset="0"/>
              <a:buChar char="•"/>
            </a:pPr>
            <a:r>
              <a:rPr lang="sk-SK" dirty="0">
                <a:solidFill>
                  <a:schemeClr val="bg1">
                    <a:lumMod val="50000"/>
                  </a:schemeClr>
                </a:solidFill>
              </a:rPr>
              <a:t>vyčíslenie predpokladaných výsledkov a dopadov projektu ako:</a:t>
            </a:r>
          </a:p>
          <a:p>
            <a:pPr marL="1362075" lvl="3" indent="-342900" algn="just">
              <a:buFont typeface="Arial" panose="020B0604020202020204" pitchFamily="34" charset="0"/>
              <a:buChar char="•"/>
            </a:pPr>
            <a:r>
              <a:rPr lang="sk-SK" dirty="0">
                <a:solidFill>
                  <a:schemeClr val="bg1">
                    <a:lumMod val="50000"/>
                  </a:schemeClr>
                </a:solidFill>
              </a:rPr>
              <a:t>počet nahradených spaľovacích zariadení,</a:t>
            </a:r>
          </a:p>
          <a:p>
            <a:pPr marL="1362075" lvl="3" indent="-342900" algn="just">
              <a:buFont typeface="Arial" panose="020B0604020202020204" pitchFamily="34" charset="0"/>
              <a:buChar char="•"/>
            </a:pPr>
            <a:r>
              <a:rPr lang="sk-SK" dirty="0">
                <a:solidFill>
                  <a:schemeClr val="bg1">
                    <a:lumMod val="50000"/>
                  </a:schemeClr>
                </a:solidFill>
              </a:rPr>
              <a:t>inštalovaný výkon nových zariadení, ktoré nahrádzajú zastarané spaľovacie zariadenia,</a:t>
            </a:r>
          </a:p>
          <a:p>
            <a:pPr marL="1362075" lvl="3" indent="-342900" algn="just">
              <a:buFont typeface="Arial" panose="020B0604020202020204" pitchFamily="34" charset="0"/>
              <a:buChar char="•"/>
            </a:pPr>
            <a:r>
              <a:rPr lang="sk-SK" dirty="0">
                <a:solidFill>
                  <a:schemeClr val="bg1">
                    <a:lumMod val="50000"/>
                  </a:schemeClr>
                </a:solidFill>
              </a:rPr>
              <a:t>zníženie emisií PM10, PM2,5, NOX (ako NO2), NH3, VOC, SO2</a:t>
            </a:r>
          </a:p>
          <a:p>
            <a:pPr algn="just"/>
            <a:endParaRPr lang="sk-SK" dirty="0" smtClean="0">
              <a:solidFill>
                <a:schemeClr val="bg1">
                  <a:lumMod val="50000"/>
                </a:schemeClr>
              </a:solidFill>
            </a:endParaRPr>
          </a:p>
          <a:p>
            <a:pPr algn="just"/>
            <a:endParaRPr lang="sk-SK" dirty="0" smtClean="0">
              <a:solidFill>
                <a:schemeClr val="bg1">
                  <a:lumMod val="50000"/>
                </a:schemeClr>
              </a:solidFill>
            </a:endParaRPr>
          </a:p>
          <a:p>
            <a:pPr algn="just"/>
            <a:r>
              <a:rPr lang="sk-SK" dirty="0" smtClean="0">
                <a:solidFill>
                  <a:schemeClr val="bg1">
                    <a:lumMod val="50000"/>
                  </a:schemeClr>
                </a:solidFill>
              </a:rPr>
              <a:t>Vyčíslenie predpokladaných výsledkov musí byť založené na objektivizovaných skutočnostiach (napr. štatistických údajoch), kvalifikovaných predpokladoch (energetické a environmentálne bilancie súvisiace s palivom) a výpočtoch. Pritom by malo zohľadňovať vplyv používaného palivo pred a po realizácii projektu.</a:t>
            </a:r>
          </a:p>
          <a:p>
            <a:pPr algn="just"/>
            <a:endParaRPr lang="sk-SK" dirty="0">
              <a:solidFill>
                <a:schemeClr val="bg1">
                  <a:lumMod val="50000"/>
                </a:schemeClr>
              </a:solidFill>
            </a:endParaRPr>
          </a:p>
          <a:p>
            <a:pPr algn="just"/>
            <a:endParaRPr lang="sk-SK" dirty="0">
              <a:solidFill>
                <a:srgbClr val="FF0000"/>
              </a:solidFill>
            </a:endParaRPr>
          </a:p>
        </p:txBody>
      </p:sp>
    </p:spTree>
    <p:extLst>
      <p:ext uri="{BB962C8B-B14F-4D97-AF65-F5344CB8AC3E}">
        <p14:creationId xmlns:p14="http://schemas.microsoft.com/office/powerpoint/2010/main" val="31705419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172" y="1231920"/>
            <a:ext cx="8185836" cy="463226"/>
          </a:xfrm>
        </p:spPr>
        <p:txBody>
          <a:bodyPr>
            <a:noAutofit/>
          </a:bodyPr>
          <a:lstStyle/>
          <a:p>
            <a:r>
              <a:rPr lang="sk-SK" sz="2400" b="1" dirty="0">
                <a:latin typeface="Arial" panose="020B0604020202020204" pitchFamily="34" charset="0"/>
                <a:cs typeface="Arial" panose="020B0604020202020204" pitchFamily="34" charset="0"/>
              </a:rPr>
              <a:t>Vybrané prílohy – príloha č. 8 </a:t>
            </a:r>
            <a:r>
              <a:rPr lang="sk-SK" sz="2400" b="1" dirty="0" smtClean="0">
                <a:latin typeface="Arial" panose="020B0604020202020204" pitchFamily="34" charset="0"/>
                <a:cs typeface="Arial" panose="020B0604020202020204" pitchFamily="34" charset="0"/>
              </a:rPr>
              <a:t>ŽoNFP</a:t>
            </a:r>
            <a:endParaRPr lang="sk-SK" sz="2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TextovéPole 3"/>
              <p:cNvSpPr txBox="1"/>
              <p:nvPr/>
            </p:nvSpPr>
            <p:spPr>
              <a:xfrm>
                <a:off x="88655" y="2050327"/>
                <a:ext cx="8809021" cy="3018840"/>
              </a:xfrm>
              <a:prstGeom prst="rect">
                <a:avLst/>
              </a:prstGeom>
              <a:noFill/>
            </p:spPr>
            <p:txBody>
              <a:bodyPr wrap="square" rtlCol="0">
                <a:spAutoFit/>
              </a:bodyPr>
              <a:lstStyle/>
              <a:p>
                <a:pPr algn="just"/>
                <a:r>
                  <a:rPr lang="sk-SK" dirty="0">
                    <a:solidFill>
                      <a:schemeClr val="bg1">
                        <a:lumMod val="50000"/>
                      </a:schemeClr>
                    </a:solidFill>
                  </a:rPr>
                  <a:t>Žiadateľ použije pre výpočet množstva emisií všeobecné emisné závislosti a všeobecné emisné faktory pre spaľovacie zariadenia do 50kW (vrátane), pre tzv. lokálne kúreniská domácnosti, ktoré sú dostupné na:</a:t>
                </a:r>
              </a:p>
              <a:p>
                <a:r>
                  <a:rPr lang="sk-SK" u="sng" dirty="0">
                    <a:hlinkClick r:id="rId2"/>
                  </a:rPr>
                  <a:t>http://www.minzp.sk/oblasti/ovzdusie/ochrana-ovzdusia/dokumenty/vseobecne-emisne-faktory-spalovacie-zariadenia/</a:t>
                </a:r>
                <a:endParaRPr lang="sk-SK" dirty="0">
                  <a:solidFill>
                    <a:schemeClr val="bg1">
                      <a:lumMod val="50000"/>
                    </a:schemeClr>
                  </a:solidFill>
                </a:endParaRPr>
              </a:p>
              <a:p>
                <a:pPr marL="0" lvl="1" algn="just"/>
                <a:endParaRPr lang="sk-SK" dirty="0">
                  <a:solidFill>
                    <a:schemeClr val="bg1">
                      <a:lumMod val="50000"/>
                    </a:schemeClr>
                  </a:solidFill>
                </a:endParaRPr>
              </a:p>
              <a:p>
                <a:pPr marL="0" lvl="1" algn="just"/>
                <a:r>
                  <a:rPr lang="sk-SK" dirty="0" smtClean="0">
                    <a:solidFill>
                      <a:schemeClr val="tx1"/>
                    </a:solidFill>
                  </a:rPr>
                  <a:t>PotrebaPaliva = </a:t>
                </a:r>
                <a14:m>
                  <m:oMath xmlns:m="http://schemas.openxmlformats.org/officeDocument/2006/math">
                    <m:f>
                      <m:fPr>
                        <m:ctrlPr>
                          <a:rPr lang="sk-SK" i="1">
                            <a:solidFill>
                              <a:schemeClr val="tx1"/>
                            </a:solidFill>
                            <a:latin typeface="Cambria Math" panose="02040503050406030204" pitchFamily="18" charset="0"/>
                          </a:rPr>
                        </m:ctrlPr>
                      </m:fPr>
                      <m:num>
                        <m:r>
                          <a:rPr lang="sk-SK" i="1">
                            <a:solidFill>
                              <a:schemeClr val="tx1"/>
                            </a:solidFill>
                            <a:latin typeface="Cambria Math" panose="02040503050406030204" pitchFamily="18" charset="0"/>
                          </a:rPr>
                          <m:t>𝑝𝑜𝑡𝑟𝑒𝑏𝑎</m:t>
                        </m:r>
                        <m:r>
                          <a:rPr lang="sk-SK" i="1">
                            <a:solidFill>
                              <a:schemeClr val="tx1"/>
                            </a:solidFill>
                            <a:latin typeface="Cambria Math" panose="02040503050406030204" pitchFamily="18" charset="0"/>
                          </a:rPr>
                          <m:t> </m:t>
                        </m:r>
                        <m:r>
                          <a:rPr lang="sk-SK" i="1">
                            <a:solidFill>
                              <a:schemeClr val="tx1"/>
                            </a:solidFill>
                            <a:latin typeface="Cambria Math" panose="02040503050406030204" pitchFamily="18" charset="0"/>
                          </a:rPr>
                          <m:t>𝑇</m:t>
                        </m:r>
                      </m:num>
                      <m:den>
                        <m:r>
                          <a:rPr lang="sk-SK" i="1">
                            <a:solidFill>
                              <a:schemeClr val="tx1"/>
                            </a:solidFill>
                            <a:latin typeface="Cambria Math" panose="02040503050406030204" pitchFamily="18" charset="0"/>
                          </a:rPr>
                          <m:t>úč</m:t>
                        </m:r>
                        <m:r>
                          <a:rPr lang="sk-SK" i="1">
                            <a:solidFill>
                              <a:schemeClr val="tx1"/>
                            </a:solidFill>
                            <a:latin typeface="Cambria Math" panose="02040503050406030204" pitchFamily="18" charset="0"/>
                          </a:rPr>
                          <m:t>𝑖𝑛𝑛𝑜𝑠</m:t>
                        </m:r>
                        <m:r>
                          <a:rPr lang="sk-SK" i="1">
                            <a:solidFill>
                              <a:schemeClr val="tx1"/>
                            </a:solidFill>
                            <a:latin typeface="Cambria Math" panose="02040503050406030204" pitchFamily="18" charset="0"/>
                          </a:rPr>
                          <m:t>ť </m:t>
                        </m:r>
                        <m:r>
                          <a:rPr lang="sk-SK" i="1">
                            <a:solidFill>
                              <a:schemeClr val="tx1"/>
                            </a:solidFill>
                            <a:latin typeface="Cambria Math" panose="02040503050406030204" pitchFamily="18" charset="0"/>
                          </a:rPr>
                          <m:t>𝑘𝑜𝑡𝑙𝑎</m:t>
                        </m:r>
                        <m:r>
                          <a:rPr lang="sk-SK" i="1">
                            <a:solidFill>
                              <a:schemeClr val="tx1"/>
                            </a:solidFill>
                            <a:latin typeface="Cambria Math" panose="02040503050406030204" pitchFamily="18" charset="0"/>
                          </a:rPr>
                          <m:t> </m:t>
                        </m:r>
                        <m:r>
                          <a:rPr lang="sk-SK" i="1">
                            <a:solidFill>
                              <a:schemeClr val="tx1"/>
                            </a:solidFill>
                            <a:latin typeface="Cambria Math" panose="02040503050406030204" pitchFamily="18" charset="0"/>
                          </a:rPr>
                          <m:t>𝑥</m:t>
                        </m:r>
                        <m:r>
                          <a:rPr lang="sk-SK" i="1">
                            <a:solidFill>
                              <a:schemeClr val="tx1"/>
                            </a:solidFill>
                            <a:latin typeface="Cambria Math" panose="02040503050406030204" pitchFamily="18" charset="0"/>
                          </a:rPr>
                          <m:t> </m:t>
                        </m:r>
                        <m:r>
                          <a:rPr lang="sk-SK" i="1">
                            <a:solidFill>
                              <a:schemeClr val="tx1"/>
                            </a:solidFill>
                            <a:latin typeface="Cambria Math" panose="02040503050406030204" pitchFamily="18" charset="0"/>
                          </a:rPr>
                          <m:t>𝑣</m:t>
                        </m:r>
                        <m:r>
                          <a:rPr lang="sk-SK" i="1">
                            <a:solidFill>
                              <a:schemeClr val="tx1"/>
                            </a:solidFill>
                            <a:latin typeface="Cambria Math" panose="02040503050406030204" pitchFamily="18" charset="0"/>
                          </a:rPr>
                          <m:t>ý</m:t>
                        </m:r>
                        <m:r>
                          <a:rPr lang="sk-SK" i="1">
                            <a:solidFill>
                              <a:schemeClr val="tx1"/>
                            </a:solidFill>
                            <a:latin typeface="Cambria Math" panose="02040503050406030204" pitchFamily="18" charset="0"/>
                          </a:rPr>
                          <m:t>h𝑟𝑒𝑣𝑛𝑜𝑠</m:t>
                        </m:r>
                        <m:r>
                          <a:rPr lang="sk-SK" i="1">
                            <a:solidFill>
                              <a:schemeClr val="tx1"/>
                            </a:solidFill>
                            <a:latin typeface="Cambria Math" panose="02040503050406030204" pitchFamily="18" charset="0"/>
                          </a:rPr>
                          <m:t>ť </m:t>
                        </m:r>
                        <m:r>
                          <a:rPr lang="sk-SK" i="1">
                            <a:solidFill>
                              <a:schemeClr val="tx1"/>
                            </a:solidFill>
                            <a:latin typeface="Cambria Math" panose="02040503050406030204" pitchFamily="18" charset="0"/>
                          </a:rPr>
                          <m:t>𝑝𝑎𝑙𝑖𝑣𝑎</m:t>
                        </m:r>
                      </m:den>
                    </m:f>
                  </m:oMath>
                </a14:m>
                <a:endParaRPr lang="sk-SK" dirty="0">
                  <a:solidFill>
                    <a:schemeClr val="tx1"/>
                  </a:solidFill>
                </a:endParaRPr>
              </a:p>
              <a:p>
                <a:pPr marL="0" lvl="1" algn="just"/>
                <a:endParaRPr lang="sk-SK" dirty="0" smtClean="0">
                  <a:solidFill>
                    <a:schemeClr val="tx1"/>
                  </a:solidFill>
                </a:endParaRPr>
              </a:p>
              <a:p>
                <a:pPr marL="0" lvl="1" algn="just"/>
                <a:r>
                  <a:rPr lang="sk-SK" dirty="0" smtClean="0">
                    <a:solidFill>
                      <a:schemeClr val="tx1"/>
                    </a:solidFill>
                  </a:rPr>
                  <a:t>Príklad</a:t>
                </a:r>
                <a:r>
                  <a:rPr lang="sk-SK" dirty="0">
                    <a:solidFill>
                      <a:schemeClr val="tx1"/>
                    </a:solidFill>
                  </a:rPr>
                  <a:t>: Excel</a:t>
                </a:r>
              </a:p>
              <a:p>
                <a:pPr algn="just"/>
                <a:endParaRPr lang="sk-SK" dirty="0">
                  <a:solidFill>
                    <a:srgbClr val="FF0000"/>
                  </a:solidFill>
                </a:endParaRPr>
              </a:p>
            </p:txBody>
          </p:sp>
        </mc:Choice>
        <mc:Fallback xmlns="">
          <p:sp>
            <p:nvSpPr>
              <p:cNvPr id="4" name="TextovéPole 3"/>
              <p:cNvSpPr txBox="1">
                <a:spLocks noRot="1" noChangeAspect="1" noMove="1" noResize="1" noEditPoints="1" noAdjustHandles="1" noChangeArrowheads="1" noChangeShapeType="1" noTextEdit="1"/>
              </p:cNvSpPr>
              <p:nvPr/>
            </p:nvSpPr>
            <p:spPr>
              <a:xfrm>
                <a:off x="88655" y="2050327"/>
                <a:ext cx="8809021" cy="3018840"/>
              </a:xfrm>
              <a:prstGeom prst="rect">
                <a:avLst/>
              </a:prstGeom>
              <a:blipFill rotWithShape="0">
                <a:blip r:embed="rId3"/>
                <a:stretch>
                  <a:fillRect l="-623" t="-1008" r="-554"/>
                </a:stretch>
              </a:blipFill>
            </p:spPr>
            <p:txBody>
              <a:bodyPr/>
              <a:lstStyle/>
              <a:p>
                <a:r>
                  <a:rPr lang="sk-SK">
                    <a:noFill/>
                  </a:rPr>
                  <a:t> </a:t>
                </a:r>
              </a:p>
            </p:txBody>
          </p:sp>
        </mc:Fallback>
      </mc:AlternateContent>
    </p:spTree>
    <p:extLst>
      <p:ext uri="{BB962C8B-B14F-4D97-AF65-F5344CB8AC3E}">
        <p14:creationId xmlns:p14="http://schemas.microsoft.com/office/powerpoint/2010/main" val="5290416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96925" y="844623"/>
            <a:ext cx="8185836" cy="879253"/>
          </a:xfrm>
        </p:spPr>
        <p:txBody>
          <a:bodyPr>
            <a:normAutofit/>
          </a:bodyPr>
          <a:lstStyle/>
          <a:p>
            <a:r>
              <a:rPr lang="sk-SK" sz="3200" b="1" dirty="0" smtClean="0">
                <a:latin typeface="Arial" panose="020B0604020202020204" pitchFamily="34" charset="0"/>
                <a:cs typeface="Arial" panose="020B0604020202020204" pitchFamily="34" charset="0"/>
              </a:rPr>
              <a:t>Oblasti osobitnej ochrany ovzdušia</a:t>
            </a:r>
            <a:endParaRPr lang="sk-SK" sz="3200" b="1" dirty="0">
              <a:latin typeface="Arial" panose="020B0604020202020204" pitchFamily="34" charset="0"/>
              <a:cs typeface="Arial" panose="020B0604020202020204" pitchFamily="34" charset="0"/>
            </a:endParaRPr>
          </a:p>
        </p:txBody>
      </p:sp>
      <p:sp>
        <p:nvSpPr>
          <p:cNvPr id="4" name="TextovéPole 3"/>
          <p:cNvSpPr txBox="1"/>
          <p:nvPr/>
        </p:nvSpPr>
        <p:spPr>
          <a:xfrm>
            <a:off x="182943" y="1652204"/>
            <a:ext cx="8813800" cy="3170099"/>
          </a:xfrm>
          <a:prstGeom prst="rect">
            <a:avLst/>
          </a:prstGeom>
          <a:noFill/>
        </p:spPr>
        <p:txBody>
          <a:bodyPr wrap="square" rtlCol="0">
            <a:spAutoFit/>
          </a:bodyPr>
          <a:lstStyle/>
          <a:p>
            <a:pPr algn="just"/>
            <a:r>
              <a:rPr lang="sk-SK" sz="2000" dirty="0" smtClean="0">
                <a:solidFill>
                  <a:schemeClr val="bg1">
                    <a:lumMod val="50000"/>
                  </a:schemeClr>
                </a:solidFill>
              </a:rPr>
              <a:t>Oblasti </a:t>
            </a:r>
            <a:r>
              <a:rPr lang="sk-SK" sz="2000" dirty="0">
                <a:solidFill>
                  <a:schemeClr val="bg1">
                    <a:lumMod val="50000"/>
                  </a:schemeClr>
                </a:solidFill>
              </a:rPr>
              <a:t>vyžadujúce osobitnú ochranu ovzdušia ako sú definované v § 8 zákona č. 137/2010 Z. z. o ovzduší v znení neskorších predpisov:</a:t>
            </a:r>
          </a:p>
          <a:p>
            <a:pPr algn="just"/>
            <a:r>
              <a:rPr lang="sk-SK" sz="2000" dirty="0">
                <a:solidFill>
                  <a:schemeClr val="bg1">
                    <a:lumMod val="50000"/>
                  </a:schemeClr>
                </a:solidFill>
              </a:rPr>
              <a:t>a)	oblasť riadenia kvality </a:t>
            </a:r>
            <a:r>
              <a:rPr lang="sk-SK" sz="2000" dirty="0" smtClean="0">
                <a:solidFill>
                  <a:schemeClr val="bg1">
                    <a:lumMod val="50000"/>
                  </a:schemeClr>
                </a:solidFill>
              </a:rPr>
              <a:t>ovzdušia,</a:t>
            </a:r>
            <a:endParaRPr lang="sk-SK" sz="2000" dirty="0">
              <a:solidFill>
                <a:schemeClr val="bg1">
                  <a:lumMod val="50000"/>
                </a:schemeClr>
              </a:solidFill>
            </a:endParaRPr>
          </a:p>
          <a:p>
            <a:pPr marL="901700" indent="-901700" algn="just"/>
            <a:r>
              <a:rPr lang="sk-SK" sz="2000" dirty="0">
                <a:solidFill>
                  <a:schemeClr val="bg1">
                    <a:lumMod val="50000"/>
                  </a:schemeClr>
                </a:solidFill>
              </a:rPr>
              <a:t>b)	oblasť s výskytom intenzívneho zápachu, ak ide o vymedzenú časť zóny alebo aglomerácie o rozlohe najmenej 50 km2, v ktorej sa vyskytujú pachové znečisťujúce látky v koncentráciách, ktoré znepríjemňujú život </a:t>
            </a:r>
            <a:r>
              <a:rPr lang="sk-SK" sz="2000" dirty="0" smtClean="0">
                <a:solidFill>
                  <a:schemeClr val="bg1">
                    <a:lumMod val="50000"/>
                  </a:schemeClr>
                </a:solidFill>
              </a:rPr>
              <a:t>obyvateľstvu </a:t>
            </a:r>
            <a:r>
              <a:rPr lang="sk-SK" sz="2000" dirty="0" smtClean="0">
                <a:solidFill>
                  <a:srgbClr val="FF0000"/>
                </a:solidFill>
              </a:rPr>
              <a:t>(aktuálne nie je definovaná žiadna takáto oblasť)</a:t>
            </a:r>
            <a:r>
              <a:rPr lang="sk-SK" sz="2000" dirty="0" smtClean="0">
                <a:solidFill>
                  <a:schemeClr val="bg1">
                    <a:lumMod val="50000"/>
                  </a:schemeClr>
                </a:solidFill>
              </a:rPr>
              <a:t>,</a:t>
            </a:r>
            <a:endParaRPr lang="sk-SK" sz="2000" dirty="0">
              <a:solidFill>
                <a:schemeClr val="bg1">
                  <a:lumMod val="50000"/>
                </a:schemeClr>
              </a:solidFill>
            </a:endParaRPr>
          </a:p>
          <a:p>
            <a:pPr algn="just"/>
            <a:r>
              <a:rPr lang="sk-SK" sz="2000" dirty="0">
                <a:solidFill>
                  <a:schemeClr val="bg1">
                    <a:lumMod val="50000"/>
                  </a:schemeClr>
                </a:solidFill>
              </a:rPr>
              <a:t>c)	národný </a:t>
            </a:r>
            <a:r>
              <a:rPr lang="sk-SK" sz="2000" dirty="0" smtClean="0">
                <a:solidFill>
                  <a:schemeClr val="bg1">
                    <a:lumMod val="50000"/>
                  </a:schemeClr>
                </a:solidFill>
              </a:rPr>
              <a:t>park,</a:t>
            </a:r>
            <a:endParaRPr lang="sk-SK" sz="2000" dirty="0">
              <a:solidFill>
                <a:schemeClr val="bg1">
                  <a:lumMod val="50000"/>
                </a:schemeClr>
              </a:solidFill>
            </a:endParaRPr>
          </a:p>
          <a:p>
            <a:pPr algn="just"/>
            <a:r>
              <a:rPr lang="sk-SK" sz="2000" dirty="0">
                <a:solidFill>
                  <a:schemeClr val="bg1">
                    <a:lumMod val="50000"/>
                  </a:schemeClr>
                </a:solidFill>
              </a:rPr>
              <a:t>d)	chránená krajinná </a:t>
            </a:r>
            <a:r>
              <a:rPr lang="sk-SK" sz="2000" dirty="0" smtClean="0">
                <a:solidFill>
                  <a:schemeClr val="bg1">
                    <a:lumMod val="50000"/>
                  </a:schemeClr>
                </a:solidFill>
              </a:rPr>
              <a:t>oblasť,</a:t>
            </a:r>
            <a:endParaRPr lang="sk-SK" sz="2000" dirty="0">
              <a:solidFill>
                <a:schemeClr val="bg1">
                  <a:lumMod val="50000"/>
                </a:schemeClr>
              </a:solidFill>
            </a:endParaRPr>
          </a:p>
          <a:p>
            <a:pPr algn="just"/>
            <a:r>
              <a:rPr lang="sk-SK" sz="2000" dirty="0">
                <a:solidFill>
                  <a:schemeClr val="bg1">
                    <a:lumMod val="50000"/>
                  </a:schemeClr>
                </a:solidFill>
              </a:rPr>
              <a:t>e)	kúpeľné </a:t>
            </a:r>
            <a:r>
              <a:rPr lang="sk-SK" sz="2000" dirty="0" smtClean="0">
                <a:solidFill>
                  <a:schemeClr val="bg1">
                    <a:lumMod val="50000"/>
                  </a:schemeClr>
                </a:solidFill>
              </a:rPr>
              <a:t>miesto </a:t>
            </a:r>
            <a:endParaRPr lang="sk-SK" sz="2000" dirty="0">
              <a:solidFill>
                <a:schemeClr val="bg1">
                  <a:lumMod val="50000"/>
                </a:schemeClr>
              </a:solidFill>
            </a:endParaRPr>
          </a:p>
        </p:txBody>
      </p:sp>
    </p:spTree>
    <p:extLst>
      <p:ext uri="{BB962C8B-B14F-4D97-AF65-F5344CB8AC3E}">
        <p14:creationId xmlns:p14="http://schemas.microsoft.com/office/powerpoint/2010/main" val="41049787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92158" y="995763"/>
            <a:ext cx="8185836" cy="879253"/>
          </a:xfrm>
        </p:spPr>
        <p:txBody>
          <a:bodyPr>
            <a:normAutofit/>
          </a:bodyPr>
          <a:lstStyle/>
          <a:p>
            <a:r>
              <a:rPr lang="sk-SK" sz="3200" b="1" dirty="0">
                <a:latin typeface="Arial" panose="020B0604020202020204" pitchFamily="34" charset="0"/>
                <a:cs typeface="Arial" panose="020B0604020202020204" pitchFamily="34" charset="0"/>
              </a:rPr>
              <a:t>Oblasti osobitnej ochrany ovzdušia</a:t>
            </a:r>
          </a:p>
        </p:txBody>
      </p:sp>
      <p:sp>
        <p:nvSpPr>
          <p:cNvPr id="4" name="TextovéPole 3"/>
          <p:cNvSpPr txBox="1"/>
          <p:nvPr/>
        </p:nvSpPr>
        <p:spPr>
          <a:xfrm>
            <a:off x="246190" y="1773117"/>
            <a:ext cx="8813800" cy="2554545"/>
          </a:xfrm>
          <a:prstGeom prst="rect">
            <a:avLst/>
          </a:prstGeom>
          <a:noFill/>
        </p:spPr>
        <p:txBody>
          <a:bodyPr wrap="square" rtlCol="0">
            <a:spAutoFit/>
          </a:bodyPr>
          <a:lstStyle/>
          <a:p>
            <a:pPr algn="just"/>
            <a:r>
              <a:rPr lang="sk-SK" sz="2000" dirty="0" smtClean="0">
                <a:solidFill>
                  <a:schemeClr val="bg1">
                    <a:lumMod val="50000"/>
                  </a:schemeClr>
                </a:solidFill>
              </a:rPr>
              <a:t>Oblasti riadenia kvality ovzdušia</a:t>
            </a:r>
          </a:p>
          <a:p>
            <a:pPr algn="just"/>
            <a:r>
              <a:rPr lang="sk-SK" sz="2000" u="sng" dirty="0" smtClean="0"/>
              <a:t> </a:t>
            </a:r>
            <a:endParaRPr lang="sk-SK" sz="2000" dirty="0">
              <a:solidFill>
                <a:schemeClr val="bg1">
                  <a:lumMod val="50000"/>
                </a:schemeClr>
              </a:solidFill>
            </a:endParaRPr>
          </a:p>
          <a:p>
            <a:pPr algn="just"/>
            <a:r>
              <a:rPr lang="sk-SK" sz="2000" dirty="0" smtClean="0"/>
              <a:t>Zdroj:</a:t>
            </a:r>
          </a:p>
          <a:p>
            <a:pPr algn="just"/>
            <a:endParaRPr lang="sk-SK" sz="2000" dirty="0" smtClean="0"/>
          </a:p>
          <a:p>
            <a:pPr algn="just"/>
            <a:r>
              <a:rPr lang="sk-SK" sz="2000" dirty="0" smtClean="0"/>
              <a:t>Správa hodnotenia kvality ovzdušia (aktuálne rok 2017) - str</a:t>
            </a:r>
            <a:r>
              <a:rPr lang="sk-SK" sz="2000" dirty="0"/>
              <a:t>. 61 uvedený aktuálny zoznam oblastí riadenia kvality ovzdušia na rok 2018</a:t>
            </a:r>
            <a:r>
              <a:rPr lang="sk-SK" sz="2000" dirty="0" smtClean="0"/>
              <a:t>.</a:t>
            </a:r>
          </a:p>
          <a:p>
            <a:pPr algn="just"/>
            <a:r>
              <a:rPr lang="sk-SK" sz="2000" u="sng" dirty="0">
                <a:hlinkClick r:id="rId2"/>
              </a:rPr>
              <a:t>http://www.shmu.sk/sk/?page=996</a:t>
            </a:r>
            <a:endParaRPr lang="sk-SK" sz="2000" dirty="0">
              <a:solidFill>
                <a:schemeClr val="bg1">
                  <a:lumMod val="50000"/>
                </a:schemeClr>
              </a:solidFill>
            </a:endParaRPr>
          </a:p>
          <a:p>
            <a:pPr algn="just"/>
            <a:endParaRPr lang="sk-SK" sz="2000" dirty="0">
              <a:solidFill>
                <a:schemeClr val="bg1">
                  <a:lumMod val="50000"/>
                </a:schemeClr>
              </a:solidFill>
            </a:endParaRPr>
          </a:p>
        </p:txBody>
      </p:sp>
    </p:spTree>
    <p:extLst>
      <p:ext uri="{BB962C8B-B14F-4D97-AF65-F5344CB8AC3E}">
        <p14:creationId xmlns:p14="http://schemas.microsoft.com/office/powerpoint/2010/main" val="2286184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799293"/>
            <a:ext cx="7886700" cy="776009"/>
          </a:xfrm>
        </p:spPr>
        <p:txBody>
          <a:bodyPr>
            <a:normAutofit/>
          </a:bodyPr>
          <a:lstStyle/>
          <a:p>
            <a:r>
              <a:rPr lang="sk-SK" sz="3200" b="1" dirty="0" smtClean="0">
                <a:latin typeface="Arial" panose="020B0604020202020204" pitchFamily="34" charset="0"/>
                <a:cs typeface="Arial" panose="020B0604020202020204" pitchFamily="34" charset="0"/>
              </a:rPr>
              <a:t>Účel výzvy</a:t>
            </a:r>
            <a:endParaRPr lang="sk-SK" sz="3200" b="1" dirty="0">
              <a:latin typeface="Arial" panose="020B0604020202020204" pitchFamily="34" charset="0"/>
              <a:cs typeface="Arial" panose="020B0604020202020204" pitchFamily="34" charset="0"/>
            </a:endParaRPr>
          </a:p>
        </p:txBody>
      </p:sp>
      <p:sp>
        <p:nvSpPr>
          <p:cNvPr id="4" name="TextovéPole 3"/>
          <p:cNvSpPr txBox="1"/>
          <p:nvPr/>
        </p:nvSpPr>
        <p:spPr>
          <a:xfrm>
            <a:off x="296562" y="1392152"/>
            <a:ext cx="8612660" cy="3924151"/>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sk-SK" sz="2800" dirty="0" smtClean="0">
                <a:solidFill>
                  <a:schemeClr val="bg1">
                    <a:lumMod val="50000"/>
                  </a:schemeClr>
                </a:solidFill>
                <a:latin typeface="Arial" pitchFamily="34" charset="0"/>
                <a:cs typeface="Arial" pitchFamily="34" charset="0"/>
              </a:rPr>
              <a:t>Kvalita ovzdušia</a:t>
            </a:r>
            <a:endParaRPr lang="sk-SK" sz="2800" dirty="0">
              <a:solidFill>
                <a:schemeClr val="bg1">
                  <a:lumMod val="50000"/>
                </a:schemeClr>
              </a:solidFill>
              <a:latin typeface="Arial" pitchFamily="34" charset="0"/>
              <a:cs typeface="Arial" pitchFamily="34" charset="0"/>
            </a:endParaRPr>
          </a:p>
          <a:p>
            <a:pPr marL="792163" indent="-342900" algn="just">
              <a:buFont typeface="+mj-lt"/>
              <a:buAutoNum type="arabicPeriod"/>
            </a:pPr>
            <a:r>
              <a:rPr lang="sk-SK" dirty="0" smtClean="0">
                <a:solidFill>
                  <a:schemeClr val="bg1">
                    <a:lumMod val="50000"/>
                  </a:schemeClr>
                </a:solidFill>
                <a:latin typeface="Arial" pitchFamily="34" charset="0"/>
                <a:cs typeface="Arial" pitchFamily="34" charset="0"/>
              </a:rPr>
              <a:t>Cieľom výzvy je </a:t>
            </a:r>
            <a:r>
              <a:rPr lang="sk-SK" u="sng" dirty="0" smtClean="0">
                <a:solidFill>
                  <a:schemeClr val="bg1">
                    <a:lumMod val="50000"/>
                  </a:schemeClr>
                </a:solidFill>
                <a:latin typeface="Arial" pitchFamily="34" charset="0"/>
                <a:cs typeface="Arial" pitchFamily="34" charset="0"/>
              </a:rPr>
              <a:t>primárne</a:t>
            </a:r>
            <a:r>
              <a:rPr lang="sk-SK" dirty="0" smtClean="0">
                <a:solidFill>
                  <a:schemeClr val="bg1">
                    <a:lumMod val="50000"/>
                  </a:schemeClr>
                </a:solidFill>
                <a:latin typeface="Arial" pitchFamily="34" charset="0"/>
                <a:cs typeface="Arial" pitchFamily="34" charset="0"/>
              </a:rPr>
              <a:t> zníženie znečisťovania ovzdušia a zlepšenie jeho kvality (najmä pokiaľ ide o znečisťujúce látky </a:t>
            </a:r>
            <a:r>
              <a:rPr lang="sk-SK" dirty="0">
                <a:solidFill>
                  <a:schemeClr val="bg1">
                    <a:lumMod val="50000"/>
                  </a:schemeClr>
                </a:solidFill>
                <a:latin typeface="Arial" pitchFamily="34" charset="0"/>
                <a:cs typeface="Arial" pitchFamily="34" charset="0"/>
              </a:rPr>
              <a:t>P</a:t>
            </a:r>
            <a:r>
              <a:rPr lang="de-DE" dirty="0" smtClean="0">
                <a:solidFill>
                  <a:schemeClr val="bg1">
                    <a:lumMod val="50000"/>
                  </a:schemeClr>
                </a:solidFill>
                <a:latin typeface="Arial" pitchFamily="34" charset="0"/>
                <a:cs typeface="Arial" pitchFamily="34" charset="0"/>
              </a:rPr>
              <a:t>M</a:t>
            </a:r>
            <a:r>
              <a:rPr lang="sk-SK" baseline="-25000" dirty="0" smtClean="0">
                <a:solidFill>
                  <a:schemeClr val="bg1">
                    <a:lumMod val="50000"/>
                  </a:schemeClr>
                </a:solidFill>
                <a:latin typeface="Arial" pitchFamily="34" charset="0"/>
                <a:cs typeface="Arial" pitchFamily="34" charset="0"/>
              </a:rPr>
              <a:t>2,5</a:t>
            </a:r>
            <a:r>
              <a:rPr lang="de-DE" baseline="-25000" dirty="0" smtClean="0">
                <a:solidFill>
                  <a:schemeClr val="bg1">
                    <a:lumMod val="50000"/>
                  </a:schemeClr>
                </a:solidFill>
                <a:latin typeface="Arial" pitchFamily="34" charset="0"/>
                <a:cs typeface="Arial" pitchFamily="34" charset="0"/>
              </a:rPr>
              <a:t> </a:t>
            </a:r>
            <a:r>
              <a:rPr lang="sk-SK" dirty="0" smtClean="0">
                <a:solidFill>
                  <a:schemeClr val="bg1">
                    <a:lumMod val="50000"/>
                  </a:schemeClr>
                </a:solidFill>
                <a:latin typeface="Arial" pitchFamily="34" charset="0"/>
                <a:cs typeface="Arial" pitchFamily="34" charset="0"/>
              </a:rPr>
              <a:t>P</a:t>
            </a:r>
            <a:r>
              <a:rPr lang="de-DE" dirty="0" smtClean="0">
                <a:solidFill>
                  <a:schemeClr val="bg1">
                    <a:lumMod val="50000"/>
                  </a:schemeClr>
                </a:solidFill>
                <a:latin typeface="Arial" pitchFamily="34" charset="0"/>
                <a:cs typeface="Arial" pitchFamily="34" charset="0"/>
              </a:rPr>
              <a:t>M</a:t>
            </a:r>
            <a:r>
              <a:rPr lang="de-DE" baseline="-25000" dirty="0" smtClean="0">
                <a:solidFill>
                  <a:schemeClr val="bg1">
                    <a:lumMod val="50000"/>
                  </a:schemeClr>
                </a:solidFill>
                <a:latin typeface="Arial" pitchFamily="34" charset="0"/>
                <a:cs typeface="Arial" pitchFamily="34" charset="0"/>
              </a:rPr>
              <a:t>10</a:t>
            </a:r>
            <a:r>
              <a:rPr lang="de-DE" dirty="0">
                <a:solidFill>
                  <a:schemeClr val="bg1">
                    <a:lumMod val="50000"/>
                  </a:schemeClr>
                </a:solidFill>
                <a:latin typeface="Arial" pitchFamily="34" charset="0"/>
                <a:cs typeface="Arial" pitchFamily="34" charset="0"/>
              </a:rPr>
              <a:t>, </a:t>
            </a:r>
            <a:r>
              <a:rPr lang="de-DE" dirty="0" err="1">
                <a:solidFill>
                  <a:schemeClr val="bg1">
                    <a:lumMod val="50000"/>
                  </a:schemeClr>
                </a:solidFill>
                <a:latin typeface="Arial" pitchFamily="34" charset="0"/>
                <a:cs typeface="Arial" pitchFamily="34" charset="0"/>
              </a:rPr>
              <a:t>NOx</a:t>
            </a:r>
            <a:r>
              <a:rPr lang="de-DE" dirty="0">
                <a:solidFill>
                  <a:schemeClr val="bg1">
                    <a:lumMod val="50000"/>
                  </a:schemeClr>
                </a:solidFill>
                <a:latin typeface="Arial" pitchFamily="34" charset="0"/>
                <a:cs typeface="Arial" pitchFamily="34" charset="0"/>
              </a:rPr>
              <a:t>, NH</a:t>
            </a:r>
            <a:r>
              <a:rPr lang="de-DE" baseline="-25000" dirty="0">
                <a:solidFill>
                  <a:schemeClr val="bg1">
                    <a:lumMod val="50000"/>
                  </a:schemeClr>
                </a:solidFill>
                <a:latin typeface="Arial" pitchFamily="34" charset="0"/>
                <a:cs typeface="Arial" pitchFamily="34" charset="0"/>
              </a:rPr>
              <a:t>3</a:t>
            </a:r>
            <a:r>
              <a:rPr lang="de-DE" dirty="0">
                <a:solidFill>
                  <a:schemeClr val="bg1">
                    <a:lumMod val="50000"/>
                  </a:schemeClr>
                </a:solidFill>
                <a:latin typeface="Arial" pitchFamily="34" charset="0"/>
                <a:cs typeface="Arial" pitchFamily="34" charset="0"/>
              </a:rPr>
              <a:t>, VOC, </a:t>
            </a:r>
            <a:r>
              <a:rPr lang="de-DE" dirty="0" smtClean="0">
                <a:solidFill>
                  <a:schemeClr val="bg1">
                    <a:lumMod val="50000"/>
                  </a:schemeClr>
                </a:solidFill>
                <a:latin typeface="Arial" pitchFamily="34" charset="0"/>
                <a:cs typeface="Arial" pitchFamily="34" charset="0"/>
              </a:rPr>
              <a:t>SO</a:t>
            </a:r>
            <a:r>
              <a:rPr lang="de-DE" baseline="-25000" dirty="0" smtClean="0">
                <a:solidFill>
                  <a:schemeClr val="bg1">
                    <a:lumMod val="50000"/>
                  </a:schemeClr>
                </a:solidFill>
                <a:latin typeface="Arial" pitchFamily="34" charset="0"/>
                <a:cs typeface="Arial" pitchFamily="34" charset="0"/>
              </a:rPr>
              <a:t>2</a:t>
            </a:r>
            <a:r>
              <a:rPr lang="sk-SK" dirty="0" smtClean="0">
                <a:solidFill>
                  <a:schemeClr val="bg1">
                    <a:lumMod val="50000"/>
                  </a:schemeClr>
                </a:solidFill>
                <a:latin typeface="Arial" pitchFamily="34" charset="0"/>
                <a:cs typeface="Arial" pitchFamily="34" charset="0"/>
              </a:rPr>
              <a:t>).</a:t>
            </a:r>
          </a:p>
          <a:p>
            <a:pPr marL="792163" indent="-342900" algn="just">
              <a:buFont typeface="+mj-lt"/>
              <a:buAutoNum type="arabicPeriod"/>
            </a:pPr>
            <a:r>
              <a:rPr lang="sk-SK" dirty="0">
                <a:solidFill>
                  <a:schemeClr val="bg1">
                    <a:lumMod val="50000"/>
                  </a:schemeClr>
                </a:solidFill>
                <a:latin typeface="Arial" pitchFamily="34" charset="0"/>
                <a:cs typeface="Arial" pitchFamily="34" charset="0"/>
              </a:rPr>
              <a:t>Akékoľvek energetické nosiče, ktoré sa považujú za obnoviteľné zdroje, resp. ktorých transformácia predstavuje technológiu využívajúcu obnoviteľné zdroje energie nie sú </a:t>
            </a:r>
            <a:r>
              <a:rPr lang="sk-SK" dirty="0" smtClean="0">
                <a:solidFill>
                  <a:schemeClr val="bg1">
                    <a:lumMod val="50000"/>
                  </a:schemeClr>
                </a:solidFill>
                <a:latin typeface="Arial" pitchFamily="34" charset="0"/>
                <a:cs typeface="Arial" pitchFamily="34" charset="0"/>
              </a:rPr>
              <a:t>oprávnené (napr. spaľovanie biomasy),</a:t>
            </a:r>
            <a:endParaRPr lang="sk-SK" dirty="0">
              <a:solidFill>
                <a:schemeClr val="bg1">
                  <a:lumMod val="50000"/>
                </a:schemeClr>
              </a:solidFill>
              <a:latin typeface="Arial" pitchFamily="34" charset="0"/>
              <a:cs typeface="Arial" pitchFamily="34" charset="0"/>
            </a:endParaRPr>
          </a:p>
          <a:p>
            <a:pPr marL="792163" indent="-342900" algn="just">
              <a:buFont typeface="+mj-lt"/>
              <a:buAutoNum type="arabicPeriod"/>
            </a:pPr>
            <a:r>
              <a:rPr lang="sk-SK" dirty="0" smtClean="0">
                <a:solidFill>
                  <a:schemeClr val="bg1">
                    <a:lumMod val="50000"/>
                  </a:schemeClr>
                </a:solidFill>
                <a:latin typeface="Arial" pitchFamily="34" charset="0"/>
                <a:cs typeface="Arial" pitchFamily="34" charset="0"/>
              </a:rPr>
              <a:t>Tento cieľ je priamo spojený s energetickou efektívnosťou,</a:t>
            </a:r>
          </a:p>
          <a:p>
            <a:pPr marL="792163" indent="-342900" algn="just">
              <a:buFont typeface="+mj-lt"/>
              <a:buAutoNum type="arabicPeriod"/>
            </a:pPr>
            <a:r>
              <a:rPr lang="sk-SK" dirty="0" smtClean="0">
                <a:solidFill>
                  <a:schemeClr val="bg1">
                    <a:lumMod val="50000"/>
                  </a:schemeClr>
                </a:solidFill>
                <a:latin typeface="Arial" pitchFamily="34" charset="0"/>
                <a:cs typeface="Arial" pitchFamily="34" charset="0"/>
              </a:rPr>
              <a:t>Cieľ výzvy si však netreba zamieňať za energetickú efektívnosť.</a:t>
            </a:r>
          </a:p>
          <a:p>
            <a:pPr marL="449263" algn="just"/>
            <a:endParaRPr lang="sk-SK" dirty="0" smtClean="0">
              <a:solidFill>
                <a:schemeClr val="bg1">
                  <a:lumMod val="50000"/>
                </a:schemeClr>
              </a:solidFill>
              <a:latin typeface="Arial" pitchFamily="34" charset="0"/>
              <a:cs typeface="Arial" pitchFamily="34" charset="0"/>
            </a:endParaRPr>
          </a:p>
          <a:p>
            <a:pPr marL="449263" algn="just"/>
            <a:r>
              <a:rPr lang="sk-SK" b="1" dirty="0" smtClean="0">
                <a:solidFill>
                  <a:srgbClr val="FF0000"/>
                </a:solidFill>
                <a:latin typeface="Arial" pitchFamily="34" charset="0"/>
                <a:cs typeface="Arial" pitchFamily="34" charset="0"/>
              </a:rPr>
              <a:t>Prioritou </a:t>
            </a:r>
            <a:r>
              <a:rPr lang="sk-SK" b="1" dirty="0">
                <a:solidFill>
                  <a:srgbClr val="FF0000"/>
                </a:solidFill>
                <a:latin typeface="Arial" pitchFamily="34" charset="0"/>
                <a:cs typeface="Arial" pitchFamily="34" charset="0"/>
              </a:rPr>
              <a:t>je výmena </a:t>
            </a:r>
            <a:r>
              <a:rPr lang="sk-SK" b="1" dirty="0" err="1" smtClean="0">
                <a:solidFill>
                  <a:srgbClr val="FF0000"/>
                </a:solidFill>
                <a:latin typeface="Arial" pitchFamily="34" charset="0"/>
                <a:cs typeface="Arial" pitchFamily="34" charset="0"/>
              </a:rPr>
              <a:t>vysokoemisnej</a:t>
            </a:r>
            <a:r>
              <a:rPr lang="sk-SK" b="1" dirty="0" smtClean="0">
                <a:solidFill>
                  <a:srgbClr val="FF0000"/>
                </a:solidFill>
                <a:latin typeface="Arial" pitchFamily="34" charset="0"/>
                <a:cs typeface="Arial" pitchFamily="34" charset="0"/>
              </a:rPr>
              <a:t> palivovej </a:t>
            </a:r>
            <a:r>
              <a:rPr lang="sk-SK" b="1" dirty="0">
                <a:solidFill>
                  <a:srgbClr val="FF0000"/>
                </a:solidFill>
                <a:latin typeface="Arial" pitchFamily="34" charset="0"/>
                <a:cs typeface="Arial" pitchFamily="34" charset="0"/>
              </a:rPr>
              <a:t>základne na </a:t>
            </a:r>
            <a:r>
              <a:rPr lang="sk-SK" b="1" dirty="0" err="1" smtClean="0">
                <a:solidFill>
                  <a:srgbClr val="FF0000"/>
                </a:solidFill>
                <a:latin typeface="Arial" pitchFamily="34" charset="0"/>
                <a:cs typeface="Arial" pitchFamily="34" charset="0"/>
              </a:rPr>
              <a:t>nízkoemisnú</a:t>
            </a:r>
            <a:r>
              <a:rPr lang="sk-SK" b="1" dirty="0" smtClean="0">
                <a:solidFill>
                  <a:srgbClr val="FF0000"/>
                </a:solidFill>
                <a:latin typeface="Arial" pitchFamily="34" charset="0"/>
                <a:cs typeface="Arial" pitchFamily="34" charset="0"/>
              </a:rPr>
              <a:t> palivovú základňu (napr. prechod z dreva/uhlia na zemný plyn) a tým zabezpečiť zníženie znečisťovania ovzdušia. </a:t>
            </a:r>
            <a:endParaRPr lang="sk-SK" dirty="0" smtClean="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9878010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172" y="701039"/>
            <a:ext cx="8185836" cy="879253"/>
          </a:xfrm>
        </p:spPr>
        <p:txBody>
          <a:bodyPr>
            <a:normAutofit/>
          </a:bodyPr>
          <a:lstStyle/>
          <a:p>
            <a:r>
              <a:rPr lang="sk-SK" sz="3200" b="1" dirty="0">
                <a:latin typeface="Arial" panose="020B0604020202020204" pitchFamily="34" charset="0"/>
                <a:cs typeface="Arial" panose="020B0604020202020204" pitchFamily="34" charset="0"/>
              </a:rPr>
              <a:t>Oblasti osobitnej ochrany ovzdušia</a:t>
            </a:r>
          </a:p>
        </p:txBody>
      </p:sp>
      <p:pic>
        <p:nvPicPr>
          <p:cNvPr id="5" name="Obrázok 4"/>
          <p:cNvPicPr>
            <a:picLocks noChangeAspect="1"/>
          </p:cNvPicPr>
          <p:nvPr/>
        </p:nvPicPr>
        <p:blipFill rotWithShape="1">
          <a:blip r:embed="rId2"/>
          <a:srcRect l="28229" t="30000" r="25729" b="17777"/>
          <a:stretch/>
        </p:blipFill>
        <p:spPr>
          <a:xfrm>
            <a:off x="560171" y="1517651"/>
            <a:ext cx="7621803" cy="4862779"/>
          </a:xfrm>
          <a:prstGeom prst="rect">
            <a:avLst/>
          </a:prstGeom>
        </p:spPr>
      </p:pic>
    </p:spTree>
    <p:extLst>
      <p:ext uri="{BB962C8B-B14F-4D97-AF65-F5344CB8AC3E}">
        <p14:creationId xmlns:p14="http://schemas.microsoft.com/office/powerpoint/2010/main" val="7112131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172" y="701039"/>
            <a:ext cx="8185836" cy="879253"/>
          </a:xfrm>
        </p:spPr>
        <p:txBody>
          <a:bodyPr>
            <a:normAutofit/>
          </a:bodyPr>
          <a:lstStyle/>
          <a:p>
            <a:r>
              <a:rPr lang="sk-SK" sz="3200" b="1" dirty="0">
                <a:latin typeface="Arial" panose="020B0604020202020204" pitchFamily="34" charset="0"/>
                <a:cs typeface="Arial" panose="020B0604020202020204" pitchFamily="34" charset="0"/>
              </a:rPr>
              <a:t>Oblasti osobitnej ochrany ovzdušia</a:t>
            </a:r>
          </a:p>
        </p:txBody>
      </p:sp>
      <p:sp>
        <p:nvSpPr>
          <p:cNvPr id="4" name="TextovéPole 3"/>
          <p:cNvSpPr txBox="1"/>
          <p:nvPr/>
        </p:nvSpPr>
        <p:spPr>
          <a:xfrm>
            <a:off x="190500" y="1417937"/>
            <a:ext cx="8813800" cy="5016758"/>
          </a:xfrm>
          <a:prstGeom prst="rect">
            <a:avLst/>
          </a:prstGeom>
          <a:noFill/>
        </p:spPr>
        <p:txBody>
          <a:bodyPr wrap="square" rtlCol="0">
            <a:spAutoFit/>
          </a:bodyPr>
          <a:lstStyle/>
          <a:p>
            <a:pPr algn="just"/>
            <a:r>
              <a:rPr lang="sk-SK" sz="2000" dirty="0" smtClean="0">
                <a:solidFill>
                  <a:schemeClr val="bg1">
                    <a:lumMod val="50000"/>
                  </a:schemeClr>
                </a:solidFill>
              </a:rPr>
              <a:t>Národný park (NP) a Chránená krajinná oblasť (CHKO)</a:t>
            </a:r>
            <a:endParaRPr lang="sk-SK" sz="2000" dirty="0">
              <a:solidFill>
                <a:schemeClr val="bg1">
                  <a:lumMod val="50000"/>
                </a:schemeClr>
              </a:solidFill>
            </a:endParaRPr>
          </a:p>
          <a:p>
            <a:pPr algn="just"/>
            <a:r>
              <a:rPr lang="sk-SK" sz="2000" dirty="0">
                <a:solidFill>
                  <a:schemeClr val="bg1">
                    <a:lumMod val="50000"/>
                  </a:schemeClr>
                </a:solidFill>
              </a:rPr>
              <a:t>Zdroj: </a:t>
            </a:r>
            <a:r>
              <a:rPr lang="sk-SK" sz="2000" dirty="0">
                <a:solidFill>
                  <a:schemeClr val="bg1">
                    <a:lumMod val="50000"/>
                  </a:schemeClr>
                </a:solidFill>
                <a:hlinkClick r:id="rId2"/>
              </a:rPr>
              <a:t>http://</a:t>
            </a:r>
            <a:r>
              <a:rPr lang="sk-SK" sz="2000" dirty="0" smtClean="0">
                <a:solidFill>
                  <a:schemeClr val="bg1">
                    <a:lumMod val="50000"/>
                  </a:schemeClr>
                </a:solidFill>
                <a:hlinkClick r:id="rId2"/>
              </a:rPr>
              <a:t>www.sopsr.sk/cinnost/doc/Mapka_VCHU.jpg</a:t>
            </a:r>
            <a:endParaRPr lang="sk-SK" sz="2000" dirty="0" smtClean="0">
              <a:solidFill>
                <a:schemeClr val="bg1">
                  <a:lumMod val="50000"/>
                </a:schemeClr>
              </a:solidFill>
            </a:endParaRPr>
          </a:p>
          <a:p>
            <a:pPr algn="just"/>
            <a:endParaRPr lang="sk-SK" sz="2000" dirty="0">
              <a:solidFill>
                <a:schemeClr val="bg1">
                  <a:lumMod val="50000"/>
                </a:schemeClr>
              </a:solidFill>
            </a:endParaRPr>
          </a:p>
          <a:p>
            <a:pPr algn="just"/>
            <a:endParaRPr lang="sk-SK" sz="2000" dirty="0" smtClean="0">
              <a:solidFill>
                <a:schemeClr val="bg1">
                  <a:lumMod val="50000"/>
                </a:schemeClr>
              </a:solidFill>
            </a:endParaRPr>
          </a:p>
          <a:p>
            <a:pPr algn="just"/>
            <a:endParaRPr lang="sk-SK" sz="2000" dirty="0">
              <a:solidFill>
                <a:schemeClr val="bg1">
                  <a:lumMod val="50000"/>
                </a:schemeClr>
              </a:solidFill>
            </a:endParaRPr>
          </a:p>
          <a:p>
            <a:pPr algn="just"/>
            <a:endParaRPr lang="sk-SK" sz="2000" dirty="0" smtClean="0">
              <a:solidFill>
                <a:schemeClr val="bg1">
                  <a:lumMod val="50000"/>
                </a:schemeClr>
              </a:solidFill>
            </a:endParaRPr>
          </a:p>
          <a:p>
            <a:pPr algn="just"/>
            <a:endParaRPr lang="sk-SK" sz="2000" dirty="0">
              <a:solidFill>
                <a:schemeClr val="bg1">
                  <a:lumMod val="50000"/>
                </a:schemeClr>
              </a:solidFill>
            </a:endParaRPr>
          </a:p>
          <a:p>
            <a:pPr algn="just"/>
            <a:endParaRPr lang="sk-SK" sz="2000" dirty="0" smtClean="0">
              <a:solidFill>
                <a:schemeClr val="bg1">
                  <a:lumMod val="50000"/>
                </a:schemeClr>
              </a:solidFill>
            </a:endParaRPr>
          </a:p>
          <a:p>
            <a:pPr algn="just"/>
            <a:endParaRPr lang="sk-SK" sz="2000" dirty="0">
              <a:solidFill>
                <a:schemeClr val="bg1">
                  <a:lumMod val="50000"/>
                </a:schemeClr>
              </a:solidFill>
            </a:endParaRPr>
          </a:p>
          <a:p>
            <a:pPr algn="just"/>
            <a:endParaRPr lang="sk-SK" sz="2000" dirty="0" smtClean="0">
              <a:solidFill>
                <a:schemeClr val="bg1">
                  <a:lumMod val="50000"/>
                </a:schemeClr>
              </a:solidFill>
            </a:endParaRPr>
          </a:p>
          <a:p>
            <a:pPr algn="just"/>
            <a:endParaRPr lang="sk-SK" sz="2000" dirty="0">
              <a:solidFill>
                <a:schemeClr val="bg1">
                  <a:lumMod val="50000"/>
                </a:schemeClr>
              </a:solidFill>
            </a:endParaRPr>
          </a:p>
          <a:p>
            <a:pPr algn="just"/>
            <a:endParaRPr lang="sk-SK" sz="2000" dirty="0" smtClean="0">
              <a:solidFill>
                <a:schemeClr val="bg1">
                  <a:lumMod val="50000"/>
                </a:schemeClr>
              </a:solidFill>
            </a:endParaRPr>
          </a:p>
          <a:p>
            <a:pPr algn="just"/>
            <a:endParaRPr lang="sk-SK" sz="2000" dirty="0">
              <a:solidFill>
                <a:schemeClr val="bg1">
                  <a:lumMod val="50000"/>
                </a:schemeClr>
              </a:solidFill>
            </a:endParaRPr>
          </a:p>
          <a:p>
            <a:pPr algn="just"/>
            <a:endParaRPr lang="sk-SK" sz="2000" dirty="0" smtClean="0">
              <a:solidFill>
                <a:schemeClr val="bg1">
                  <a:lumMod val="50000"/>
                </a:schemeClr>
              </a:solidFill>
            </a:endParaRPr>
          </a:p>
          <a:p>
            <a:pPr algn="just"/>
            <a:endParaRPr lang="sk-SK" sz="2000" dirty="0">
              <a:solidFill>
                <a:schemeClr val="bg1">
                  <a:lumMod val="50000"/>
                </a:schemeClr>
              </a:solidFill>
            </a:endParaRPr>
          </a:p>
          <a:p>
            <a:pPr algn="just"/>
            <a:r>
              <a:rPr lang="sk-SK" sz="2000" dirty="0">
                <a:solidFill>
                  <a:schemeClr val="bg1">
                    <a:lumMod val="50000"/>
                  </a:schemeClr>
                </a:solidFill>
              </a:rPr>
              <a:t>Detail</a:t>
            </a:r>
            <a:r>
              <a:rPr lang="sk-SK" sz="2000" dirty="0" smtClean="0">
                <a:solidFill>
                  <a:schemeClr val="bg1">
                    <a:lumMod val="50000"/>
                  </a:schemeClr>
                </a:solidFill>
              </a:rPr>
              <a:t>: </a:t>
            </a:r>
            <a:r>
              <a:rPr lang="sk-SK" sz="2000" dirty="0" smtClean="0">
                <a:solidFill>
                  <a:schemeClr val="bg1">
                    <a:lumMod val="50000"/>
                  </a:schemeClr>
                </a:solidFill>
                <a:hlinkClick r:id="rId3"/>
              </a:rPr>
              <a:t>http</a:t>
            </a:r>
            <a:r>
              <a:rPr lang="sk-SK" sz="2000" dirty="0">
                <a:solidFill>
                  <a:schemeClr val="bg1">
                    <a:lumMod val="50000"/>
                  </a:schemeClr>
                </a:solidFill>
                <a:hlinkClick r:id="rId3"/>
              </a:rPr>
              <a:t>://webgis.biomonitoring.sk</a:t>
            </a:r>
            <a:r>
              <a:rPr lang="sk-SK" sz="2000" dirty="0" smtClean="0">
                <a:solidFill>
                  <a:schemeClr val="bg1">
                    <a:lumMod val="50000"/>
                  </a:schemeClr>
                </a:solidFill>
                <a:hlinkClick r:id="rId3"/>
              </a:rPr>
              <a:t>/</a:t>
            </a:r>
            <a:r>
              <a:rPr lang="sk-SK" sz="2000" dirty="0" smtClean="0">
                <a:solidFill>
                  <a:schemeClr val="bg1">
                    <a:lumMod val="50000"/>
                  </a:schemeClr>
                </a:solidFill>
              </a:rPr>
              <a:t>   </a:t>
            </a:r>
          </a:p>
        </p:txBody>
      </p:sp>
      <p:pic>
        <p:nvPicPr>
          <p:cNvPr id="3" name="Obrázok 2"/>
          <p:cNvPicPr>
            <a:picLocks noChangeAspect="1"/>
          </p:cNvPicPr>
          <p:nvPr/>
        </p:nvPicPr>
        <p:blipFill rotWithShape="1">
          <a:blip r:embed="rId4"/>
          <a:srcRect l="8096" t="13705" r="7301" b="12927"/>
          <a:stretch/>
        </p:blipFill>
        <p:spPr>
          <a:xfrm>
            <a:off x="453472" y="2495155"/>
            <a:ext cx="7884886" cy="3846286"/>
          </a:xfrm>
          <a:prstGeom prst="rect">
            <a:avLst/>
          </a:prstGeom>
        </p:spPr>
      </p:pic>
    </p:spTree>
    <p:extLst>
      <p:ext uri="{BB962C8B-B14F-4D97-AF65-F5344CB8AC3E}">
        <p14:creationId xmlns:p14="http://schemas.microsoft.com/office/powerpoint/2010/main" val="24006991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0172" y="1042994"/>
            <a:ext cx="8185836" cy="555129"/>
          </a:xfrm>
        </p:spPr>
        <p:txBody>
          <a:bodyPr>
            <a:normAutofit/>
          </a:bodyPr>
          <a:lstStyle/>
          <a:p>
            <a:r>
              <a:rPr lang="sk-SK" sz="3200" b="1" dirty="0" smtClean="0">
                <a:latin typeface="Arial" panose="020B0604020202020204" pitchFamily="34" charset="0"/>
                <a:cs typeface="Arial" panose="020B0604020202020204" pitchFamily="34" charset="0"/>
              </a:rPr>
              <a:t>Merateľné ukazovatele</a:t>
            </a:r>
            <a:endParaRPr lang="sk-SK" sz="3200" b="1" dirty="0">
              <a:latin typeface="Arial" panose="020B0604020202020204" pitchFamily="34" charset="0"/>
              <a:cs typeface="Arial" panose="020B0604020202020204" pitchFamily="34" charset="0"/>
            </a:endParaRPr>
          </a:p>
        </p:txBody>
      </p:sp>
      <p:graphicFrame>
        <p:nvGraphicFramePr>
          <p:cNvPr id="5" name="Tabuľka 4"/>
          <p:cNvGraphicFramePr>
            <a:graphicFrameLocks noGrp="1"/>
          </p:cNvGraphicFramePr>
          <p:nvPr>
            <p:extLst>
              <p:ext uri="{D42A27DB-BD31-4B8C-83A1-F6EECF244321}">
                <p14:modId xmlns:p14="http://schemas.microsoft.com/office/powerpoint/2010/main" val="4050183853"/>
              </p:ext>
            </p:extLst>
          </p:nvPr>
        </p:nvGraphicFramePr>
        <p:xfrm>
          <a:off x="140501" y="1890670"/>
          <a:ext cx="8890781" cy="4632960"/>
        </p:xfrm>
        <a:graphic>
          <a:graphicData uri="http://schemas.openxmlformats.org/drawingml/2006/table">
            <a:tbl>
              <a:tblPr firstRow="1" firstCol="1" bandRow="1">
                <a:tableStyleId>{5C22544A-7EE6-4342-B048-85BDC9FD1C3A}</a:tableStyleId>
              </a:tblPr>
              <a:tblGrid>
                <a:gridCol w="1025789"/>
                <a:gridCol w="2084910"/>
                <a:gridCol w="901700"/>
                <a:gridCol w="1653304"/>
                <a:gridCol w="1114074"/>
                <a:gridCol w="1055502"/>
                <a:gridCol w="1055502"/>
              </a:tblGrid>
              <a:tr h="358682">
                <a:tc>
                  <a:txBody>
                    <a:bodyPr/>
                    <a:lstStyle/>
                    <a:p>
                      <a:pPr algn="ctr">
                        <a:spcBef>
                          <a:spcPts val="600"/>
                        </a:spcBef>
                        <a:spcAft>
                          <a:spcPts val="600"/>
                        </a:spcAft>
                      </a:pPr>
                      <a:r>
                        <a:rPr lang="sk-SK" sz="1600" dirty="0">
                          <a:effectLst/>
                        </a:rPr>
                        <a:t>Kód ukazovateľa</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dirty="0">
                          <a:effectLst/>
                        </a:rPr>
                        <a:t>Názov </a:t>
                      </a:r>
                    </a:p>
                    <a:p>
                      <a:pPr algn="ctr">
                        <a:spcAft>
                          <a:spcPts val="0"/>
                        </a:spcAft>
                      </a:pPr>
                      <a:r>
                        <a:rPr lang="sk-SK" sz="1600" dirty="0">
                          <a:effectLst/>
                        </a:rPr>
                        <a:t>ukazovateľa</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Bef>
                          <a:spcPts val="600"/>
                        </a:spcBef>
                        <a:spcAft>
                          <a:spcPts val="600"/>
                        </a:spcAft>
                      </a:pPr>
                      <a:r>
                        <a:rPr lang="sk-SK" sz="1600" dirty="0">
                          <a:effectLst/>
                        </a:rPr>
                        <a:t>Merná jednotka</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a:effectLst/>
                        </a:rPr>
                        <a:t>Povinný ukazovateľ</a:t>
                      </a:r>
                      <a:endParaRPr lang="sk-SK" sz="160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a:effectLst/>
                        </a:rPr>
                        <a:t>Čas </a:t>
                      </a:r>
                    </a:p>
                    <a:p>
                      <a:pPr algn="ctr">
                        <a:spcAft>
                          <a:spcPts val="0"/>
                        </a:spcAft>
                      </a:pPr>
                      <a:r>
                        <a:rPr lang="sk-SK" sz="1600">
                          <a:effectLst/>
                        </a:rPr>
                        <a:t>plnenia</a:t>
                      </a:r>
                      <a:endParaRPr lang="sk-SK" sz="160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Bef>
                          <a:spcPts val="600"/>
                        </a:spcBef>
                        <a:spcAft>
                          <a:spcPts val="600"/>
                        </a:spcAft>
                      </a:pPr>
                      <a:r>
                        <a:rPr lang="sk-SK" sz="1600">
                          <a:effectLst/>
                        </a:rPr>
                        <a:t>Príznak rizika</a:t>
                      </a:r>
                      <a:endParaRPr lang="sk-SK" sz="160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Bef>
                          <a:spcPts val="600"/>
                        </a:spcBef>
                        <a:spcAft>
                          <a:spcPts val="600"/>
                        </a:spcAft>
                      </a:pPr>
                      <a:r>
                        <a:rPr lang="sk-SK" sz="1600" dirty="0" smtClean="0">
                          <a:effectLst/>
                          <a:latin typeface="Times New Roman" panose="02020603050405020304" pitchFamily="18" charset="0"/>
                          <a:ea typeface="Times New Roman" panose="02020603050405020304" pitchFamily="18" charset="0"/>
                        </a:rPr>
                        <a:t>Sankcia</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r>
              <a:tr h="1040861">
                <a:tc>
                  <a:txBody>
                    <a:bodyPr/>
                    <a:lstStyle/>
                    <a:p>
                      <a:pPr algn="ctr">
                        <a:spcAft>
                          <a:spcPts val="0"/>
                        </a:spcAft>
                      </a:pPr>
                      <a:r>
                        <a:rPr lang="sk-SK" sz="1600" dirty="0" smtClean="0">
                          <a:effectLst/>
                        </a:rPr>
                        <a:t>P0064</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spcAft>
                          <a:spcPts val="0"/>
                        </a:spcAft>
                      </a:pPr>
                      <a:r>
                        <a:rPr lang="sk-SK" sz="1600" dirty="0" smtClean="0">
                          <a:effectLst/>
                        </a:rPr>
                        <a:t>Inštalovaný výkon </a:t>
                      </a:r>
                      <a:r>
                        <a:rPr lang="sk-SK" sz="1600" dirty="0" err="1" smtClean="0">
                          <a:effectLst/>
                        </a:rPr>
                        <a:t>nízkoemisných</a:t>
                      </a:r>
                      <a:r>
                        <a:rPr lang="sk-SK" sz="1600" dirty="0" smtClean="0">
                          <a:effectLst/>
                        </a:rPr>
                        <a:t> zariadení nahradzujúcich zastarané spaľovacie zariadenia na výrobu tepla na vykurovanie</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dirty="0" smtClean="0">
                          <a:effectLst/>
                        </a:rPr>
                        <a:t>MW</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dirty="0" smtClean="0">
                          <a:effectLst/>
                        </a:rPr>
                        <a:t>Áno</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spcAft>
                          <a:spcPts val="0"/>
                        </a:spcAft>
                      </a:pPr>
                      <a:r>
                        <a:rPr lang="sk-SK" sz="1600" dirty="0">
                          <a:effectLst/>
                        </a:rPr>
                        <a:t>k dátumu ukončenia realizácie aktivít projektu</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dirty="0" smtClean="0">
                          <a:effectLst/>
                        </a:rPr>
                        <a:t>s príznakom</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kern="1200" dirty="0" smtClean="0">
                          <a:solidFill>
                            <a:srgbClr val="FF0000"/>
                          </a:solidFill>
                          <a:effectLst/>
                          <a:latin typeface="+mn-lt"/>
                          <a:ea typeface="+mn-ea"/>
                          <a:cs typeface="+mn-cs"/>
                        </a:rPr>
                        <a:t>Tolerancia 50%. Vzniká v dôsledku opísaného rizika</a:t>
                      </a:r>
                      <a:endParaRPr lang="sk-SK" sz="1600" kern="1200" dirty="0">
                        <a:solidFill>
                          <a:srgbClr val="FF0000"/>
                        </a:solidFill>
                        <a:effectLst/>
                        <a:latin typeface="+mn-lt"/>
                        <a:ea typeface="+mn-ea"/>
                        <a:cs typeface="+mn-cs"/>
                      </a:endParaRPr>
                    </a:p>
                  </a:txBody>
                  <a:tcPr marL="21033" marR="21033" marT="0" marB="0" anchor="ctr"/>
                </a:tc>
              </a:tr>
              <a:tr h="1214339">
                <a:tc>
                  <a:txBody>
                    <a:bodyPr/>
                    <a:lstStyle/>
                    <a:p>
                      <a:pPr algn="ctr">
                        <a:spcAft>
                          <a:spcPts val="0"/>
                        </a:spcAft>
                      </a:pPr>
                      <a:r>
                        <a:rPr lang="sk-SK" sz="1600" dirty="0" smtClean="0">
                          <a:effectLst/>
                        </a:rPr>
                        <a:t>P0192</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spcAft>
                          <a:spcPts val="0"/>
                        </a:spcAft>
                      </a:pPr>
                      <a:r>
                        <a:rPr lang="sk-SK" sz="1600" dirty="0" smtClean="0">
                          <a:effectLst/>
                        </a:rPr>
                        <a:t>Počet nahradených zastaraných spaľovacích zariadení</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dirty="0">
                          <a:effectLst/>
                        </a:rPr>
                        <a:t>počet</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dirty="0" smtClean="0">
                          <a:effectLst/>
                        </a:rPr>
                        <a:t>Áno</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spcAft>
                          <a:spcPts val="0"/>
                        </a:spcAft>
                      </a:pPr>
                      <a:r>
                        <a:rPr lang="sk-SK" sz="1600" dirty="0">
                          <a:effectLst/>
                        </a:rPr>
                        <a:t>k dátumu ukončenia realizácie aktivít projektu</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dirty="0" smtClean="0">
                          <a:effectLst/>
                        </a:rPr>
                        <a:t>s príznakom</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kern="1200" dirty="0" smtClean="0">
                          <a:solidFill>
                            <a:srgbClr val="FF0000"/>
                          </a:solidFill>
                          <a:effectLst/>
                          <a:latin typeface="+mn-lt"/>
                          <a:ea typeface="+mn-ea"/>
                          <a:cs typeface="+mn-cs"/>
                        </a:rPr>
                        <a:t>Tolerancia 50%. Vzniká v dôsledku opísaného rizika</a:t>
                      </a:r>
                      <a:endParaRPr lang="sk-SK" sz="1600" kern="1200" dirty="0">
                        <a:solidFill>
                          <a:srgbClr val="FF0000"/>
                        </a:solidFill>
                        <a:effectLst/>
                        <a:latin typeface="+mn-lt"/>
                        <a:ea typeface="+mn-ea"/>
                        <a:cs typeface="+mn-cs"/>
                      </a:endParaRPr>
                    </a:p>
                  </a:txBody>
                  <a:tcPr marL="21033" marR="21033" marT="0" marB="0" anchor="ctr"/>
                </a:tc>
              </a:tr>
              <a:tr h="1068806">
                <a:tc>
                  <a:txBody>
                    <a:bodyPr/>
                    <a:lstStyle/>
                    <a:p>
                      <a:pPr algn="ctr">
                        <a:spcAft>
                          <a:spcPts val="0"/>
                        </a:spcAft>
                      </a:pPr>
                      <a:r>
                        <a:rPr lang="sk-SK" sz="1600" dirty="0" smtClean="0">
                          <a:effectLst/>
                        </a:rPr>
                        <a:t>P0690</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spcAft>
                          <a:spcPts val="0"/>
                        </a:spcAft>
                      </a:pPr>
                      <a:r>
                        <a:rPr lang="sk-SK" sz="1600" dirty="0" smtClean="0">
                          <a:effectLst/>
                        </a:rPr>
                        <a:t>Zníženie produkcie emisií NH3</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dirty="0" smtClean="0">
                          <a:effectLst/>
                        </a:rPr>
                        <a:t>kg/rok</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dirty="0" smtClean="0">
                          <a:effectLst/>
                        </a:rPr>
                        <a:t>Áno</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spcAft>
                          <a:spcPts val="0"/>
                        </a:spcAft>
                      </a:pPr>
                      <a:r>
                        <a:rPr lang="sk-SK" sz="1600" dirty="0">
                          <a:effectLst/>
                        </a:rPr>
                        <a:t>po ukončení realizácie aktivít projektu</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dirty="0">
                          <a:effectLst/>
                        </a:rPr>
                        <a:t>s príznakom</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kern="1200" dirty="0" smtClean="0">
                          <a:solidFill>
                            <a:srgbClr val="FF0000"/>
                          </a:solidFill>
                          <a:effectLst/>
                          <a:latin typeface="+mn-lt"/>
                          <a:ea typeface="+mn-ea"/>
                          <a:cs typeface="+mn-cs"/>
                        </a:rPr>
                        <a:t>Tolerancia 50%. Vzniká v dôsledku opísaného rizika</a:t>
                      </a:r>
                      <a:endParaRPr lang="sk-SK" sz="1600" kern="1200" dirty="0">
                        <a:solidFill>
                          <a:srgbClr val="FF0000"/>
                        </a:solidFill>
                        <a:effectLst/>
                        <a:latin typeface="+mn-lt"/>
                        <a:ea typeface="+mn-ea"/>
                        <a:cs typeface="+mn-cs"/>
                      </a:endParaRPr>
                    </a:p>
                  </a:txBody>
                  <a:tcPr marL="21033" marR="21033" marT="0" marB="0" anchor="ctr"/>
                </a:tc>
              </a:tr>
            </a:tbl>
          </a:graphicData>
        </a:graphic>
      </p:graphicFrame>
    </p:spTree>
    <p:extLst>
      <p:ext uri="{BB962C8B-B14F-4D97-AF65-F5344CB8AC3E}">
        <p14:creationId xmlns:p14="http://schemas.microsoft.com/office/powerpoint/2010/main" val="39949613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uľka 4"/>
          <p:cNvGraphicFramePr>
            <a:graphicFrameLocks noGrp="1"/>
          </p:cNvGraphicFramePr>
          <p:nvPr>
            <p:extLst>
              <p:ext uri="{D42A27DB-BD31-4B8C-83A1-F6EECF244321}">
                <p14:modId xmlns:p14="http://schemas.microsoft.com/office/powerpoint/2010/main" val="3409789529"/>
              </p:ext>
            </p:extLst>
          </p:nvPr>
        </p:nvGraphicFramePr>
        <p:xfrm>
          <a:off x="140501" y="1115970"/>
          <a:ext cx="8890781" cy="4389120"/>
        </p:xfrm>
        <a:graphic>
          <a:graphicData uri="http://schemas.openxmlformats.org/drawingml/2006/table">
            <a:tbl>
              <a:tblPr firstRow="1" firstCol="1" bandRow="1">
                <a:tableStyleId>{5C22544A-7EE6-4342-B048-85BDC9FD1C3A}</a:tableStyleId>
              </a:tblPr>
              <a:tblGrid>
                <a:gridCol w="1025789"/>
                <a:gridCol w="2084910"/>
                <a:gridCol w="901700"/>
                <a:gridCol w="1653304"/>
                <a:gridCol w="1114074"/>
                <a:gridCol w="1055502"/>
                <a:gridCol w="1055502"/>
              </a:tblGrid>
              <a:tr h="358682">
                <a:tc>
                  <a:txBody>
                    <a:bodyPr/>
                    <a:lstStyle/>
                    <a:p>
                      <a:pPr algn="ctr">
                        <a:spcBef>
                          <a:spcPts val="600"/>
                        </a:spcBef>
                        <a:spcAft>
                          <a:spcPts val="600"/>
                        </a:spcAft>
                      </a:pPr>
                      <a:r>
                        <a:rPr lang="sk-SK" sz="1600" dirty="0">
                          <a:effectLst/>
                        </a:rPr>
                        <a:t>Kód ukazovateľa</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dirty="0">
                          <a:effectLst/>
                        </a:rPr>
                        <a:t>Názov </a:t>
                      </a:r>
                    </a:p>
                    <a:p>
                      <a:pPr algn="ctr">
                        <a:spcAft>
                          <a:spcPts val="0"/>
                        </a:spcAft>
                      </a:pPr>
                      <a:r>
                        <a:rPr lang="sk-SK" sz="1600" dirty="0">
                          <a:effectLst/>
                        </a:rPr>
                        <a:t>ukazovateľa</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Bef>
                          <a:spcPts val="600"/>
                        </a:spcBef>
                        <a:spcAft>
                          <a:spcPts val="600"/>
                        </a:spcAft>
                      </a:pPr>
                      <a:r>
                        <a:rPr lang="sk-SK" sz="1600" dirty="0">
                          <a:effectLst/>
                        </a:rPr>
                        <a:t>Merná jednotka</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a:effectLst/>
                        </a:rPr>
                        <a:t>Povinný ukazovateľ</a:t>
                      </a:r>
                      <a:endParaRPr lang="sk-SK" sz="160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a:effectLst/>
                        </a:rPr>
                        <a:t>Čas </a:t>
                      </a:r>
                    </a:p>
                    <a:p>
                      <a:pPr algn="ctr">
                        <a:spcAft>
                          <a:spcPts val="0"/>
                        </a:spcAft>
                      </a:pPr>
                      <a:r>
                        <a:rPr lang="sk-SK" sz="1600">
                          <a:effectLst/>
                        </a:rPr>
                        <a:t>plnenia</a:t>
                      </a:r>
                      <a:endParaRPr lang="sk-SK" sz="160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Bef>
                          <a:spcPts val="600"/>
                        </a:spcBef>
                        <a:spcAft>
                          <a:spcPts val="600"/>
                        </a:spcAft>
                      </a:pPr>
                      <a:r>
                        <a:rPr lang="sk-SK" sz="1600" dirty="0">
                          <a:effectLst/>
                        </a:rPr>
                        <a:t>Príznak rizika</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Bef>
                          <a:spcPts val="600"/>
                        </a:spcBef>
                        <a:spcAft>
                          <a:spcPts val="600"/>
                        </a:spcAft>
                      </a:pPr>
                      <a:r>
                        <a:rPr lang="sk-SK" sz="1600" dirty="0" smtClean="0">
                          <a:effectLst/>
                          <a:latin typeface="Times New Roman" panose="02020603050405020304" pitchFamily="18" charset="0"/>
                          <a:ea typeface="Times New Roman" panose="02020603050405020304" pitchFamily="18" charset="0"/>
                        </a:rPr>
                        <a:t>Sankcia</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r>
              <a:tr h="1040861">
                <a:tc>
                  <a:txBody>
                    <a:bodyPr/>
                    <a:lstStyle/>
                    <a:p>
                      <a:pPr algn="ctr">
                        <a:spcAft>
                          <a:spcPts val="0"/>
                        </a:spcAft>
                      </a:pPr>
                      <a:r>
                        <a:rPr lang="sk-SK" sz="1600" dirty="0" smtClean="0">
                          <a:effectLst/>
                        </a:rPr>
                        <a:t>P0691</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spcAft>
                          <a:spcPts val="0"/>
                        </a:spcAft>
                      </a:pPr>
                      <a:r>
                        <a:rPr lang="sk-SK" sz="1600" dirty="0" smtClean="0">
                          <a:effectLst/>
                        </a:rPr>
                        <a:t>Zníženie produkcie emisií </a:t>
                      </a:r>
                      <a:r>
                        <a:rPr lang="sk-SK" sz="1600" dirty="0" err="1" smtClean="0">
                          <a:effectLst/>
                        </a:rPr>
                        <a:t>NOx</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dirty="0" smtClean="0">
                          <a:effectLst/>
                        </a:rPr>
                        <a:t>kg/rok</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k-SK" sz="1600" dirty="0" smtClean="0">
                          <a:effectLst/>
                        </a:rPr>
                        <a:t>Áno</a:t>
                      </a:r>
                      <a:endParaRPr lang="sk-SK" sz="1600" dirty="0" smtClean="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spcAft>
                          <a:spcPts val="0"/>
                        </a:spcAft>
                      </a:pPr>
                      <a:r>
                        <a:rPr lang="sk-SK" sz="1600" dirty="0" smtClean="0">
                          <a:effectLst/>
                        </a:rPr>
                        <a:t>po ukončení realizácie aktivít projektu</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dirty="0" smtClean="0">
                          <a:effectLst/>
                        </a:rPr>
                        <a:t>s príznakom</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kern="1200" dirty="0" smtClean="0">
                          <a:solidFill>
                            <a:srgbClr val="FF0000"/>
                          </a:solidFill>
                          <a:effectLst/>
                          <a:latin typeface="+mn-lt"/>
                          <a:ea typeface="+mn-ea"/>
                          <a:cs typeface="+mn-cs"/>
                        </a:rPr>
                        <a:t>Tolerancia 50%. Vzniká v dôsledku opísaného rizika</a:t>
                      </a:r>
                      <a:endParaRPr lang="sk-SK" sz="1600" kern="1200" dirty="0">
                        <a:solidFill>
                          <a:srgbClr val="FF0000"/>
                        </a:solidFill>
                        <a:effectLst/>
                        <a:latin typeface="+mn-lt"/>
                        <a:ea typeface="+mn-ea"/>
                        <a:cs typeface="+mn-cs"/>
                      </a:endParaRPr>
                    </a:p>
                  </a:txBody>
                  <a:tcPr marL="21033" marR="21033" marT="0" marB="0" anchor="ctr"/>
                </a:tc>
              </a:tr>
              <a:tr h="1214339">
                <a:tc>
                  <a:txBody>
                    <a:bodyPr/>
                    <a:lstStyle/>
                    <a:p>
                      <a:pPr algn="ctr">
                        <a:spcAft>
                          <a:spcPts val="0"/>
                        </a:spcAft>
                      </a:pPr>
                      <a:r>
                        <a:rPr lang="sk-SK" sz="1600" dirty="0" smtClean="0">
                          <a:effectLst/>
                        </a:rPr>
                        <a:t>P0692</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spcAft>
                          <a:spcPts val="0"/>
                        </a:spcAft>
                      </a:pPr>
                      <a:r>
                        <a:rPr lang="sk-SK" sz="1600" dirty="0" smtClean="0">
                          <a:effectLst/>
                        </a:rPr>
                        <a:t>Zníženie produkcie emisií PM10</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dirty="0" smtClean="0">
                          <a:effectLst/>
                        </a:rPr>
                        <a:t>kg/rok</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k-SK" sz="1600" dirty="0" smtClean="0">
                          <a:effectLst/>
                        </a:rPr>
                        <a:t>Áno</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spcAft>
                          <a:spcPts val="0"/>
                        </a:spcAft>
                      </a:pPr>
                      <a:r>
                        <a:rPr lang="sk-SK" sz="1600" dirty="0" smtClean="0">
                          <a:effectLst/>
                        </a:rPr>
                        <a:t>po ukončení realizácie aktivít projektu</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dirty="0" smtClean="0">
                          <a:effectLst/>
                        </a:rPr>
                        <a:t>s príznakom</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kern="1200" dirty="0" smtClean="0">
                          <a:solidFill>
                            <a:srgbClr val="FF0000"/>
                          </a:solidFill>
                          <a:effectLst/>
                          <a:latin typeface="+mn-lt"/>
                          <a:ea typeface="+mn-ea"/>
                          <a:cs typeface="+mn-cs"/>
                        </a:rPr>
                        <a:t>Tolerancia 50%. Vzniká v dôsledku opísaného rizika</a:t>
                      </a:r>
                      <a:endParaRPr lang="sk-SK" sz="1600" kern="1200" dirty="0">
                        <a:solidFill>
                          <a:srgbClr val="FF0000"/>
                        </a:solidFill>
                        <a:effectLst/>
                        <a:latin typeface="+mn-lt"/>
                        <a:ea typeface="+mn-ea"/>
                        <a:cs typeface="+mn-cs"/>
                      </a:endParaRPr>
                    </a:p>
                  </a:txBody>
                  <a:tcPr marL="21033" marR="21033" marT="0" marB="0" anchor="ctr"/>
                </a:tc>
              </a:tr>
              <a:tr h="1068806">
                <a:tc>
                  <a:txBody>
                    <a:bodyPr/>
                    <a:lstStyle/>
                    <a:p>
                      <a:pPr algn="ctr">
                        <a:spcAft>
                          <a:spcPts val="0"/>
                        </a:spcAft>
                      </a:pPr>
                      <a:r>
                        <a:rPr lang="sk-SK" sz="1600" dirty="0" smtClean="0">
                          <a:effectLst/>
                        </a:rPr>
                        <a:t>P0693</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spcAft>
                          <a:spcPts val="0"/>
                        </a:spcAft>
                      </a:pPr>
                      <a:r>
                        <a:rPr lang="sk-SK" sz="1600" kern="1200" dirty="0" smtClean="0">
                          <a:solidFill>
                            <a:schemeClr val="dk1"/>
                          </a:solidFill>
                          <a:effectLst/>
                          <a:latin typeface="+mn-lt"/>
                          <a:ea typeface="+mn-ea"/>
                          <a:cs typeface="+mn-cs"/>
                        </a:rPr>
                        <a:t>Zníženie produkcie emisií PM2,5</a:t>
                      </a:r>
                      <a:endParaRPr lang="sk-SK" sz="1600" kern="1200" dirty="0">
                        <a:solidFill>
                          <a:schemeClr val="dk1"/>
                        </a:solidFill>
                        <a:effectLst/>
                        <a:latin typeface="+mn-lt"/>
                        <a:ea typeface="+mn-ea"/>
                        <a:cs typeface="+mn-cs"/>
                      </a:endParaRPr>
                    </a:p>
                  </a:txBody>
                  <a:tcPr marL="21033" marR="21033" marT="0" marB="0" anchor="ctr"/>
                </a:tc>
                <a:tc>
                  <a:txBody>
                    <a:bodyPr/>
                    <a:lstStyle/>
                    <a:p>
                      <a:pPr algn="ctr">
                        <a:spcAft>
                          <a:spcPts val="0"/>
                        </a:spcAft>
                      </a:pPr>
                      <a:r>
                        <a:rPr lang="sk-SK" sz="1600" dirty="0" smtClean="0">
                          <a:effectLst/>
                        </a:rPr>
                        <a:t>kg/rok</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dirty="0" smtClean="0">
                          <a:effectLst/>
                        </a:rPr>
                        <a:t>Áno</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spcAft>
                          <a:spcPts val="0"/>
                        </a:spcAft>
                      </a:pPr>
                      <a:r>
                        <a:rPr lang="sk-SK" sz="1600" dirty="0">
                          <a:effectLst/>
                        </a:rPr>
                        <a:t>po ukončení realizácie aktivít projektu</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dirty="0">
                          <a:effectLst/>
                        </a:rPr>
                        <a:t>s príznakom</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kern="1200" dirty="0" smtClean="0">
                          <a:solidFill>
                            <a:srgbClr val="FF0000"/>
                          </a:solidFill>
                          <a:effectLst/>
                          <a:latin typeface="+mn-lt"/>
                          <a:ea typeface="+mn-ea"/>
                          <a:cs typeface="+mn-cs"/>
                        </a:rPr>
                        <a:t>Tolerancia 50%. Vzniká v dôsledku opísaného rizika</a:t>
                      </a:r>
                      <a:endParaRPr lang="sk-SK" sz="1600" kern="1200" dirty="0">
                        <a:solidFill>
                          <a:srgbClr val="FF0000"/>
                        </a:solidFill>
                        <a:effectLst/>
                        <a:latin typeface="+mn-lt"/>
                        <a:ea typeface="+mn-ea"/>
                        <a:cs typeface="+mn-cs"/>
                      </a:endParaRPr>
                    </a:p>
                  </a:txBody>
                  <a:tcPr marL="21033" marR="21033" marT="0" marB="0" anchor="ctr"/>
                </a:tc>
              </a:tr>
            </a:tbl>
          </a:graphicData>
        </a:graphic>
      </p:graphicFrame>
    </p:spTree>
    <p:extLst>
      <p:ext uri="{BB962C8B-B14F-4D97-AF65-F5344CB8AC3E}">
        <p14:creationId xmlns:p14="http://schemas.microsoft.com/office/powerpoint/2010/main" val="34777488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uľka 4"/>
          <p:cNvGraphicFramePr>
            <a:graphicFrameLocks noGrp="1"/>
          </p:cNvGraphicFramePr>
          <p:nvPr>
            <p:extLst>
              <p:ext uri="{D42A27DB-BD31-4B8C-83A1-F6EECF244321}">
                <p14:modId xmlns:p14="http://schemas.microsoft.com/office/powerpoint/2010/main" val="2924443866"/>
              </p:ext>
            </p:extLst>
          </p:nvPr>
        </p:nvGraphicFramePr>
        <p:xfrm>
          <a:off x="140501" y="1115970"/>
          <a:ext cx="8890781" cy="3169920"/>
        </p:xfrm>
        <a:graphic>
          <a:graphicData uri="http://schemas.openxmlformats.org/drawingml/2006/table">
            <a:tbl>
              <a:tblPr firstRow="1" firstCol="1" bandRow="1">
                <a:tableStyleId>{5C22544A-7EE6-4342-B048-85BDC9FD1C3A}</a:tableStyleId>
              </a:tblPr>
              <a:tblGrid>
                <a:gridCol w="1025789"/>
                <a:gridCol w="2084910"/>
                <a:gridCol w="901700"/>
                <a:gridCol w="1653304"/>
                <a:gridCol w="1114074"/>
                <a:gridCol w="1055502"/>
                <a:gridCol w="1055502"/>
              </a:tblGrid>
              <a:tr h="358682">
                <a:tc>
                  <a:txBody>
                    <a:bodyPr/>
                    <a:lstStyle/>
                    <a:p>
                      <a:pPr algn="ctr">
                        <a:spcBef>
                          <a:spcPts val="600"/>
                        </a:spcBef>
                        <a:spcAft>
                          <a:spcPts val="600"/>
                        </a:spcAft>
                      </a:pPr>
                      <a:r>
                        <a:rPr lang="sk-SK" sz="1600" dirty="0">
                          <a:effectLst/>
                        </a:rPr>
                        <a:t>Kód ukazovateľa</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dirty="0">
                          <a:effectLst/>
                        </a:rPr>
                        <a:t>Názov </a:t>
                      </a:r>
                    </a:p>
                    <a:p>
                      <a:pPr algn="ctr">
                        <a:spcAft>
                          <a:spcPts val="0"/>
                        </a:spcAft>
                      </a:pPr>
                      <a:r>
                        <a:rPr lang="sk-SK" sz="1600" dirty="0">
                          <a:effectLst/>
                        </a:rPr>
                        <a:t>ukazovateľa</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Bef>
                          <a:spcPts val="600"/>
                        </a:spcBef>
                        <a:spcAft>
                          <a:spcPts val="600"/>
                        </a:spcAft>
                      </a:pPr>
                      <a:r>
                        <a:rPr lang="sk-SK" sz="1600" dirty="0">
                          <a:effectLst/>
                        </a:rPr>
                        <a:t>Merná jednotka</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a:effectLst/>
                        </a:rPr>
                        <a:t>Povinný ukazovateľ</a:t>
                      </a:r>
                      <a:endParaRPr lang="sk-SK" sz="160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a:effectLst/>
                        </a:rPr>
                        <a:t>Čas </a:t>
                      </a:r>
                    </a:p>
                    <a:p>
                      <a:pPr algn="ctr">
                        <a:spcAft>
                          <a:spcPts val="0"/>
                        </a:spcAft>
                      </a:pPr>
                      <a:r>
                        <a:rPr lang="sk-SK" sz="1600">
                          <a:effectLst/>
                        </a:rPr>
                        <a:t>plnenia</a:t>
                      </a:r>
                      <a:endParaRPr lang="sk-SK" sz="160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Bef>
                          <a:spcPts val="600"/>
                        </a:spcBef>
                        <a:spcAft>
                          <a:spcPts val="600"/>
                        </a:spcAft>
                      </a:pPr>
                      <a:r>
                        <a:rPr lang="sk-SK" sz="1600" dirty="0">
                          <a:effectLst/>
                        </a:rPr>
                        <a:t>Príznak rizika</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Bef>
                          <a:spcPts val="600"/>
                        </a:spcBef>
                        <a:spcAft>
                          <a:spcPts val="600"/>
                        </a:spcAft>
                      </a:pPr>
                      <a:r>
                        <a:rPr lang="sk-SK" sz="1600" dirty="0" smtClean="0">
                          <a:effectLst/>
                          <a:latin typeface="Times New Roman" panose="02020603050405020304" pitchFamily="18" charset="0"/>
                          <a:ea typeface="Times New Roman" panose="02020603050405020304" pitchFamily="18" charset="0"/>
                        </a:rPr>
                        <a:t>Sankcia</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r>
              <a:tr h="1040861">
                <a:tc>
                  <a:txBody>
                    <a:bodyPr/>
                    <a:lstStyle/>
                    <a:p>
                      <a:pPr algn="ctr">
                        <a:spcAft>
                          <a:spcPts val="0"/>
                        </a:spcAft>
                      </a:pPr>
                      <a:r>
                        <a:rPr lang="sk-SK" sz="1800" b="1" kern="1200" dirty="0" smtClean="0">
                          <a:solidFill>
                            <a:schemeClr val="lt1"/>
                          </a:solidFill>
                          <a:effectLst/>
                          <a:latin typeface="+mn-lt"/>
                          <a:ea typeface="+mn-ea"/>
                          <a:cs typeface="+mn-cs"/>
                        </a:rPr>
                        <a:t>P0694</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spcBef>
                          <a:spcPts val="300"/>
                        </a:spcBef>
                        <a:spcAft>
                          <a:spcPts val="0"/>
                        </a:spcAft>
                      </a:pPr>
                      <a:r>
                        <a:rPr lang="sk-SK" sz="1600" kern="1200" dirty="0">
                          <a:solidFill>
                            <a:schemeClr val="dk1"/>
                          </a:solidFill>
                          <a:effectLst/>
                          <a:latin typeface="+mn-lt"/>
                          <a:ea typeface="+mn-ea"/>
                          <a:cs typeface="+mn-cs"/>
                        </a:rPr>
                        <a:t>Zníženie produkcie emisií SO2</a:t>
                      </a:r>
                    </a:p>
                  </a:txBody>
                  <a:tcPr marL="68580" marR="68580" marT="0" marB="0" anchor="ctr"/>
                </a:tc>
                <a:tc>
                  <a:txBody>
                    <a:bodyPr/>
                    <a:lstStyle/>
                    <a:p>
                      <a:pPr algn="ctr">
                        <a:spcAft>
                          <a:spcPts val="0"/>
                        </a:spcAft>
                      </a:pPr>
                      <a:r>
                        <a:rPr lang="sk-SK" sz="1600" dirty="0" smtClean="0">
                          <a:effectLst/>
                        </a:rPr>
                        <a:t>kg/rok</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k-SK" sz="1600" dirty="0" smtClean="0">
                          <a:effectLst/>
                        </a:rPr>
                        <a:t>Áno</a:t>
                      </a:r>
                      <a:endParaRPr lang="sk-SK" sz="1600" dirty="0" smtClean="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spcAft>
                          <a:spcPts val="0"/>
                        </a:spcAft>
                      </a:pPr>
                      <a:r>
                        <a:rPr lang="sk-SK" sz="1600" dirty="0" smtClean="0">
                          <a:effectLst/>
                        </a:rPr>
                        <a:t>po ukončení realizácie aktivít projektu</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dirty="0" smtClean="0">
                          <a:effectLst/>
                        </a:rPr>
                        <a:t>s príznakom</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kern="1200" dirty="0" smtClean="0">
                          <a:solidFill>
                            <a:srgbClr val="FF0000"/>
                          </a:solidFill>
                          <a:effectLst/>
                          <a:latin typeface="+mn-lt"/>
                          <a:ea typeface="+mn-ea"/>
                          <a:cs typeface="+mn-cs"/>
                        </a:rPr>
                        <a:t>Tolerancia 50%. Vzniká v dôsledku opísaného rizika</a:t>
                      </a:r>
                      <a:endParaRPr lang="sk-SK" sz="1600" kern="1200" dirty="0">
                        <a:solidFill>
                          <a:srgbClr val="FF0000"/>
                        </a:solidFill>
                        <a:effectLst/>
                        <a:latin typeface="+mn-lt"/>
                        <a:ea typeface="+mn-ea"/>
                        <a:cs typeface="+mn-cs"/>
                      </a:endParaRPr>
                    </a:p>
                  </a:txBody>
                  <a:tcPr marL="21033" marR="21033" marT="0" marB="0" anchor="ctr"/>
                </a:tc>
              </a:tr>
              <a:tr h="1214339">
                <a:tc>
                  <a:txBody>
                    <a:bodyPr/>
                    <a:lstStyle/>
                    <a:p>
                      <a:pPr algn="ctr">
                        <a:spcAft>
                          <a:spcPts val="0"/>
                        </a:spcAft>
                      </a:pPr>
                      <a:r>
                        <a:rPr lang="sk-SK" sz="1800" b="1" kern="1200" dirty="0" smtClean="0">
                          <a:solidFill>
                            <a:schemeClr val="lt1"/>
                          </a:solidFill>
                          <a:effectLst/>
                          <a:latin typeface="+mn-lt"/>
                          <a:ea typeface="+mn-ea"/>
                          <a:cs typeface="+mn-cs"/>
                        </a:rPr>
                        <a:t>P0695</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spcBef>
                          <a:spcPts val="300"/>
                        </a:spcBef>
                        <a:spcAft>
                          <a:spcPts val="0"/>
                        </a:spcAft>
                      </a:pPr>
                      <a:r>
                        <a:rPr lang="sk-SK" sz="1600" kern="1200" dirty="0">
                          <a:solidFill>
                            <a:schemeClr val="dk1"/>
                          </a:solidFill>
                          <a:effectLst/>
                          <a:latin typeface="+mn-lt"/>
                          <a:ea typeface="+mn-ea"/>
                          <a:cs typeface="+mn-cs"/>
                        </a:rPr>
                        <a:t>Zníženie produkcie emisií VOC</a:t>
                      </a:r>
                    </a:p>
                  </a:txBody>
                  <a:tcPr marL="68580" marR="68580" marT="0" marB="0" anchor="ctr"/>
                </a:tc>
                <a:tc>
                  <a:txBody>
                    <a:bodyPr/>
                    <a:lstStyle/>
                    <a:p>
                      <a:pPr algn="ctr">
                        <a:spcAft>
                          <a:spcPts val="0"/>
                        </a:spcAft>
                      </a:pPr>
                      <a:r>
                        <a:rPr lang="sk-SK" sz="1600" dirty="0" smtClean="0">
                          <a:effectLst/>
                        </a:rPr>
                        <a:t>kg/rok</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k-SK" sz="1600" dirty="0" smtClean="0">
                          <a:effectLst/>
                        </a:rPr>
                        <a:t>Áno, ak projekt vedie k zníženiu tejto</a:t>
                      </a:r>
                      <a:r>
                        <a:rPr lang="sk-SK" sz="1600" baseline="0" dirty="0" smtClean="0">
                          <a:effectLst/>
                        </a:rPr>
                        <a:t> látky</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spcAft>
                          <a:spcPts val="0"/>
                        </a:spcAft>
                      </a:pPr>
                      <a:r>
                        <a:rPr lang="sk-SK" sz="1600" dirty="0" smtClean="0">
                          <a:effectLst/>
                        </a:rPr>
                        <a:t>po ukončení realizácie aktivít projektu</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dirty="0" smtClean="0">
                          <a:effectLst/>
                        </a:rPr>
                        <a:t>s príznakom</a:t>
                      </a:r>
                      <a:endParaRPr lang="sk-SK" sz="1600" dirty="0">
                        <a:effectLst/>
                        <a:latin typeface="Times New Roman" panose="02020603050405020304" pitchFamily="18" charset="0"/>
                        <a:ea typeface="Times New Roman" panose="02020603050405020304" pitchFamily="18" charset="0"/>
                      </a:endParaRPr>
                    </a:p>
                  </a:txBody>
                  <a:tcPr marL="21033" marR="21033" marT="0" marB="0" anchor="ctr"/>
                </a:tc>
                <a:tc>
                  <a:txBody>
                    <a:bodyPr/>
                    <a:lstStyle/>
                    <a:p>
                      <a:pPr algn="ctr">
                        <a:spcAft>
                          <a:spcPts val="0"/>
                        </a:spcAft>
                      </a:pPr>
                      <a:r>
                        <a:rPr lang="sk-SK" sz="1600" kern="1200" dirty="0" smtClean="0">
                          <a:solidFill>
                            <a:srgbClr val="FF0000"/>
                          </a:solidFill>
                          <a:effectLst/>
                          <a:latin typeface="+mn-lt"/>
                          <a:ea typeface="+mn-ea"/>
                          <a:cs typeface="+mn-cs"/>
                        </a:rPr>
                        <a:t>Tolerancia 50%. Vzniká v dôsledku opísaného rizika</a:t>
                      </a:r>
                      <a:endParaRPr lang="sk-SK" sz="1600" kern="1200" dirty="0">
                        <a:solidFill>
                          <a:srgbClr val="FF0000"/>
                        </a:solidFill>
                        <a:effectLst/>
                        <a:latin typeface="+mn-lt"/>
                        <a:ea typeface="+mn-ea"/>
                        <a:cs typeface="+mn-cs"/>
                      </a:endParaRPr>
                    </a:p>
                  </a:txBody>
                  <a:tcPr marL="21033" marR="21033" marT="0" marB="0" anchor="ctr"/>
                </a:tc>
              </a:tr>
            </a:tbl>
          </a:graphicData>
        </a:graphic>
      </p:graphicFrame>
    </p:spTree>
    <p:extLst>
      <p:ext uri="{BB962C8B-B14F-4D97-AF65-F5344CB8AC3E}">
        <p14:creationId xmlns:p14="http://schemas.microsoft.com/office/powerpoint/2010/main" val="16937103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21463" y="1003857"/>
            <a:ext cx="7886700" cy="625767"/>
          </a:xfrm>
        </p:spPr>
        <p:txBody>
          <a:bodyPr>
            <a:normAutofit/>
          </a:bodyPr>
          <a:lstStyle/>
          <a:p>
            <a:r>
              <a:rPr lang="sk-SK" sz="3200" b="1" dirty="0" smtClean="0">
                <a:latin typeface="Arial" panose="020B0604020202020204" pitchFamily="34" charset="0"/>
                <a:cs typeface="Arial" panose="020B0604020202020204" pitchFamily="34" charset="0"/>
              </a:rPr>
              <a:t>Verejné obstarávanie</a:t>
            </a:r>
            <a:endParaRPr lang="sk-SK" sz="3200" dirty="0"/>
          </a:p>
        </p:txBody>
      </p:sp>
      <p:sp>
        <p:nvSpPr>
          <p:cNvPr id="4" name="Obdĺžnik 3"/>
          <p:cNvSpPr/>
          <p:nvPr/>
        </p:nvSpPr>
        <p:spPr>
          <a:xfrm>
            <a:off x="976045" y="1726057"/>
            <a:ext cx="7777537" cy="923330"/>
          </a:xfrm>
          <a:prstGeom prst="rect">
            <a:avLst/>
          </a:prstGeom>
        </p:spPr>
        <p:txBody>
          <a:bodyPr wrap="square">
            <a:spAutoFit/>
          </a:bodyPr>
          <a:lstStyle/>
          <a:p>
            <a:pPr algn="just"/>
            <a:r>
              <a:rPr lang="sk-SK" b="1" i="1" u="sng" dirty="0" smtClean="0">
                <a:hlinkClick r:id="rId2"/>
              </a:rPr>
              <a:t>Príručka </a:t>
            </a:r>
            <a:r>
              <a:rPr lang="sk-SK" b="1" i="1" u="sng" dirty="0">
                <a:hlinkClick r:id="rId2"/>
              </a:rPr>
              <a:t>k procesu verejného obstarávania Operačného programu Kvalita životného prostredia pre oblasti podpory: Prioritná os 1, Prioritná os 2, Prioritná os 3 (špecifický cieľ 2)</a:t>
            </a:r>
            <a:r>
              <a:rPr lang="sk-SK" dirty="0" smtClean="0">
                <a:solidFill>
                  <a:schemeClr val="bg1">
                    <a:lumMod val="50000"/>
                  </a:schemeClr>
                </a:solidFill>
              </a:rPr>
              <a:t>  </a:t>
            </a:r>
            <a:endParaRPr lang="sk-SK" dirty="0">
              <a:solidFill>
                <a:schemeClr val="bg1">
                  <a:lumMod val="50000"/>
                </a:schemeClr>
              </a:solidFill>
            </a:endParaRPr>
          </a:p>
        </p:txBody>
      </p:sp>
    </p:spTree>
    <p:extLst>
      <p:ext uri="{BB962C8B-B14F-4D97-AF65-F5344CB8AC3E}">
        <p14:creationId xmlns:p14="http://schemas.microsoft.com/office/powerpoint/2010/main" val="33692917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a:xfrm>
            <a:off x="271848" y="1153297"/>
            <a:ext cx="8517925" cy="840258"/>
          </a:xfrm>
        </p:spPr>
        <p:txBody>
          <a:bodyPr>
            <a:noAutofit/>
          </a:bodyPr>
          <a:lstStyle/>
          <a:p>
            <a:r>
              <a:rPr lang="sk-SK" sz="3200" b="1" dirty="0" smtClean="0">
                <a:latin typeface="Arial" panose="020B0604020202020204" pitchFamily="34" charset="0"/>
                <a:cs typeface="Arial" panose="020B0604020202020204" pitchFamily="34" charset="0"/>
              </a:rPr>
              <a:t>Kritériá pre výber </a:t>
            </a:r>
            <a:r>
              <a:rPr lang="sk-SK" sz="3200" b="1" dirty="0">
                <a:latin typeface="Arial" panose="020B0604020202020204" pitchFamily="34" charset="0"/>
                <a:cs typeface="Arial" panose="020B0604020202020204" pitchFamily="34" charset="0"/>
              </a:rPr>
              <a:t>projektov</a:t>
            </a:r>
          </a:p>
        </p:txBody>
      </p:sp>
      <p:sp>
        <p:nvSpPr>
          <p:cNvPr id="4" name="TextovéPole 3"/>
          <p:cNvSpPr txBox="1"/>
          <p:nvPr/>
        </p:nvSpPr>
        <p:spPr>
          <a:xfrm>
            <a:off x="667264" y="2069163"/>
            <a:ext cx="7924801" cy="4185761"/>
          </a:xfrm>
          <a:prstGeom prst="rect">
            <a:avLst/>
          </a:prstGeom>
          <a:noFill/>
        </p:spPr>
        <p:txBody>
          <a:bodyPr wrap="square" rtlCol="0">
            <a:spAutoFit/>
          </a:bodyPr>
          <a:lstStyle/>
          <a:p>
            <a:pPr marL="285750" indent="-285750" algn="just">
              <a:spcAft>
                <a:spcPts val="600"/>
              </a:spcAft>
              <a:buFont typeface="Wingdings" panose="05000000000000000000" pitchFamily="2" charset="2"/>
              <a:buChar char="§"/>
            </a:pPr>
            <a:r>
              <a:rPr lang="sk-SK" dirty="0">
                <a:solidFill>
                  <a:schemeClr val="bg1">
                    <a:lumMod val="50000"/>
                  </a:schemeClr>
                </a:solidFill>
                <a:latin typeface="Arial" pitchFamily="34" charset="0"/>
                <a:cs typeface="Arial" pitchFamily="34" charset="0"/>
              </a:rPr>
              <a:t>Kritériá pre výber projektov pozostávajú z </a:t>
            </a:r>
            <a:r>
              <a:rPr lang="sk-SK" b="1" dirty="0">
                <a:solidFill>
                  <a:schemeClr val="bg1">
                    <a:lumMod val="50000"/>
                  </a:schemeClr>
                </a:solidFill>
                <a:latin typeface="Arial" pitchFamily="34" charset="0"/>
                <a:cs typeface="Arial" pitchFamily="34" charset="0"/>
              </a:rPr>
              <a:t>hodnotiacich kritérií </a:t>
            </a:r>
            <a:r>
              <a:rPr lang="sk-SK" dirty="0">
                <a:solidFill>
                  <a:schemeClr val="bg1">
                    <a:lumMod val="50000"/>
                  </a:schemeClr>
                </a:solidFill>
                <a:latin typeface="Arial" pitchFamily="34" charset="0"/>
                <a:cs typeface="Arial" pitchFamily="34" charset="0"/>
              </a:rPr>
              <a:t>a </a:t>
            </a:r>
            <a:r>
              <a:rPr lang="sk-SK" dirty="0" smtClean="0">
                <a:solidFill>
                  <a:schemeClr val="bg1">
                    <a:lumMod val="50000"/>
                  </a:schemeClr>
                </a:solidFill>
                <a:latin typeface="Arial" pitchFamily="34" charset="0"/>
                <a:cs typeface="Arial" pitchFamily="34" charset="0"/>
              </a:rPr>
              <a:t>           z </a:t>
            </a:r>
            <a:r>
              <a:rPr lang="sk-SK" b="1" dirty="0">
                <a:solidFill>
                  <a:schemeClr val="bg1">
                    <a:lumMod val="50000"/>
                  </a:schemeClr>
                </a:solidFill>
                <a:latin typeface="Arial" pitchFamily="34" charset="0"/>
                <a:cs typeface="Arial" pitchFamily="34" charset="0"/>
              </a:rPr>
              <a:t>výberových kritérií</a:t>
            </a:r>
            <a:r>
              <a:rPr lang="sk-SK" dirty="0">
                <a:solidFill>
                  <a:schemeClr val="bg1">
                    <a:lumMod val="50000"/>
                  </a:schemeClr>
                </a:solidFill>
                <a:latin typeface="Arial" pitchFamily="34" charset="0"/>
                <a:cs typeface="Arial" pitchFamily="34" charset="0"/>
              </a:rPr>
              <a:t>.</a:t>
            </a:r>
          </a:p>
          <a:p>
            <a:pPr algn="just">
              <a:spcAft>
                <a:spcPts val="600"/>
              </a:spcAft>
            </a:pPr>
            <a:endParaRPr lang="sk-SK" sz="500" dirty="0">
              <a:solidFill>
                <a:schemeClr val="bg1">
                  <a:lumMod val="50000"/>
                </a:schemeClr>
              </a:solidFill>
              <a:latin typeface="Arial" pitchFamily="34" charset="0"/>
              <a:cs typeface="Arial" pitchFamily="34" charset="0"/>
            </a:endParaRPr>
          </a:p>
          <a:p>
            <a:pPr marL="285750" indent="-285750" algn="just">
              <a:spcAft>
                <a:spcPts val="600"/>
              </a:spcAft>
              <a:buFont typeface="Wingdings" panose="05000000000000000000" pitchFamily="2" charset="2"/>
              <a:buChar char="§"/>
            </a:pPr>
            <a:r>
              <a:rPr lang="sk-SK" dirty="0">
                <a:solidFill>
                  <a:schemeClr val="bg1">
                    <a:lumMod val="50000"/>
                  </a:schemeClr>
                </a:solidFill>
                <a:latin typeface="Arial" pitchFamily="34" charset="0"/>
                <a:cs typeface="Arial" pitchFamily="34" charset="0"/>
              </a:rPr>
              <a:t>Výberové a hodnotiace kritériá sú uvedené v dokumente </a:t>
            </a:r>
            <a:r>
              <a:rPr lang="sk-SK" b="1" dirty="0">
                <a:solidFill>
                  <a:schemeClr val="bg1">
                    <a:lumMod val="50000"/>
                  </a:schemeClr>
                </a:solidFill>
                <a:latin typeface="Arial" pitchFamily="34" charset="0"/>
                <a:cs typeface="Arial" pitchFamily="34" charset="0"/>
              </a:rPr>
              <a:t>Kritériá pre výber projektov Operačného programu Kvalita životného prostredia, </a:t>
            </a:r>
            <a:r>
              <a:rPr lang="sk-SK" dirty="0">
                <a:solidFill>
                  <a:schemeClr val="bg1">
                    <a:lumMod val="50000"/>
                  </a:schemeClr>
                </a:solidFill>
                <a:latin typeface="Arial" pitchFamily="34" charset="0"/>
                <a:cs typeface="Arial" pitchFamily="34" charset="0"/>
              </a:rPr>
              <a:t>verzia </a:t>
            </a:r>
            <a:r>
              <a:rPr lang="sk-SK" dirty="0" smtClean="0">
                <a:solidFill>
                  <a:schemeClr val="bg1">
                    <a:lumMod val="50000"/>
                  </a:schemeClr>
                </a:solidFill>
                <a:latin typeface="Arial" pitchFamily="34" charset="0"/>
                <a:cs typeface="Arial" pitchFamily="34" charset="0"/>
              </a:rPr>
              <a:t>2.1</a:t>
            </a:r>
            <a:endParaRPr lang="sk-SK" dirty="0">
              <a:solidFill>
                <a:schemeClr val="bg1">
                  <a:lumMod val="50000"/>
                </a:schemeClr>
              </a:solidFill>
              <a:latin typeface="Arial" pitchFamily="34" charset="0"/>
              <a:cs typeface="Arial" pitchFamily="34" charset="0"/>
            </a:endParaRPr>
          </a:p>
          <a:p>
            <a:pPr algn="just">
              <a:spcAft>
                <a:spcPts val="600"/>
              </a:spcAft>
            </a:pPr>
            <a:endParaRPr lang="sk-SK" sz="500" dirty="0">
              <a:solidFill>
                <a:schemeClr val="bg1">
                  <a:lumMod val="50000"/>
                </a:schemeClr>
              </a:solidFill>
              <a:latin typeface="Arial" pitchFamily="34" charset="0"/>
              <a:cs typeface="Arial" pitchFamily="34" charset="0"/>
            </a:endParaRPr>
          </a:p>
          <a:p>
            <a:pPr marL="285750" indent="-285750" algn="just">
              <a:spcAft>
                <a:spcPts val="600"/>
              </a:spcAft>
              <a:buFont typeface="Wingdings" panose="05000000000000000000" pitchFamily="2" charset="2"/>
              <a:buChar char="§"/>
            </a:pPr>
            <a:r>
              <a:rPr lang="sk-SK" dirty="0">
                <a:solidFill>
                  <a:schemeClr val="bg1">
                    <a:lumMod val="50000"/>
                  </a:schemeClr>
                </a:solidFill>
                <a:latin typeface="Arial" pitchFamily="34" charset="0"/>
                <a:cs typeface="Arial" pitchFamily="34" charset="0"/>
              </a:rPr>
              <a:t>Hodnotiace kritériá sú definované ako kombinácia </a:t>
            </a:r>
            <a:r>
              <a:rPr lang="sk-SK" b="1" dirty="0">
                <a:solidFill>
                  <a:schemeClr val="bg1">
                    <a:lumMod val="50000"/>
                  </a:schemeClr>
                </a:solidFill>
                <a:latin typeface="Arial" pitchFamily="34" charset="0"/>
                <a:cs typeface="Arial" pitchFamily="34" charset="0"/>
              </a:rPr>
              <a:t>vylučujúcich a bodovaných kritérií. </a:t>
            </a:r>
          </a:p>
          <a:p>
            <a:pPr algn="just">
              <a:spcAft>
                <a:spcPts val="600"/>
              </a:spcAft>
            </a:pPr>
            <a:endParaRPr lang="sk-SK" sz="500" b="1" dirty="0">
              <a:solidFill>
                <a:schemeClr val="bg1">
                  <a:lumMod val="50000"/>
                </a:schemeClr>
              </a:solidFill>
              <a:latin typeface="Arial" pitchFamily="34" charset="0"/>
              <a:cs typeface="Arial" pitchFamily="34" charset="0"/>
            </a:endParaRPr>
          </a:p>
          <a:p>
            <a:pPr marL="285750" indent="-285750" algn="just">
              <a:spcAft>
                <a:spcPts val="600"/>
              </a:spcAft>
              <a:buFont typeface="Wingdings" panose="05000000000000000000" pitchFamily="2" charset="2"/>
              <a:buChar char="§"/>
            </a:pPr>
            <a:r>
              <a:rPr lang="sk-SK" dirty="0">
                <a:solidFill>
                  <a:schemeClr val="bg1">
                    <a:lumMod val="50000"/>
                  </a:schemeClr>
                </a:solidFill>
                <a:latin typeface="Arial" pitchFamily="34" charset="0"/>
                <a:cs typeface="Arial" pitchFamily="34" charset="0"/>
              </a:rPr>
              <a:t>Na splnenie hodnotiacich kritérií je potrebné </a:t>
            </a:r>
            <a:r>
              <a:rPr lang="sk-SK" b="1" dirty="0">
                <a:solidFill>
                  <a:schemeClr val="bg1">
                    <a:lumMod val="50000"/>
                  </a:schemeClr>
                </a:solidFill>
                <a:latin typeface="Arial" pitchFamily="34" charset="0"/>
                <a:cs typeface="Arial" pitchFamily="34" charset="0"/>
              </a:rPr>
              <a:t>kladné hodnotenie vylučujúcich kritérií a zároveň minimálna hranica bodovaných hodnotiacich kritérií </a:t>
            </a:r>
            <a:r>
              <a:rPr lang="sk-SK" dirty="0">
                <a:solidFill>
                  <a:schemeClr val="bg1">
                    <a:lumMod val="50000"/>
                  </a:schemeClr>
                </a:solidFill>
                <a:latin typeface="Arial" pitchFamily="34" charset="0"/>
                <a:cs typeface="Arial" pitchFamily="34" charset="0"/>
              </a:rPr>
              <a:t>(60% z maximálneho počtu bodov bodovaných kritérií</a:t>
            </a:r>
            <a:r>
              <a:rPr lang="sk-SK" dirty="0" smtClean="0">
                <a:solidFill>
                  <a:schemeClr val="bg1">
                    <a:lumMod val="50000"/>
                  </a:schemeClr>
                </a:solidFill>
                <a:latin typeface="Arial" pitchFamily="34" charset="0"/>
                <a:cs typeface="Arial" pitchFamily="34" charset="0"/>
              </a:rPr>
              <a:t>).</a:t>
            </a:r>
          </a:p>
          <a:p>
            <a:pPr marL="285750" indent="-285750" algn="just">
              <a:spcAft>
                <a:spcPts val="600"/>
              </a:spcAft>
              <a:buFont typeface="Wingdings" panose="05000000000000000000" pitchFamily="2" charset="2"/>
              <a:buChar char="§"/>
            </a:pPr>
            <a:r>
              <a:rPr lang="sk-SK" dirty="0">
                <a:solidFill>
                  <a:schemeClr val="bg1">
                    <a:lumMod val="50000"/>
                  </a:schemeClr>
                </a:solidFill>
                <a:latin typeface="Arial" pitchFamily="34" charset="0"/>
                <a:cs typeface="Arial" pitchFamily="34" charset="0"/>
              </a:rPr>
              <a:t>Hodnotiace kritériá sú kategorizované </a:t>
            </a:r>
            <a:r>
              <a:rPr lang="sk-SK" b="1" dirty="0">
                <a:solidFill>
                  <a:schemeClr val="bg1">
                    <a:lumMod val="50000"/>
                  </a:schemeClr>
                </a:solidFill>
                <a:latin typeface="Arial" pitchFamily="34" charset="0"/>
                <a:cs typeface="Arial" pitchFamily="34" charset="0"/>
              </a:rPr>
              <a:t>do 4 oblastí</a:t>
            </a:r>
            <a:r>
              <a:rPr lang="sk-SK" b="1" dirty="0" smtClean="0">
                <a:solidFill>
                  <a:schemeClr val="bg1">
                    <a:lumMod val="50000"/>
                  </a:schemeClr>
                </a:solidFill>
                <a:latin typeface="Arial" pitchFamily="34" charset="0"/>
                <a:cs typeface="Arial" pitchFamily="34" charset="0"/>
              </a:rPr>
              <a:t>.</a:t>
            </a:r>
            <a:endParaRPr lang="sk-SK"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0598172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7714" y="1051584"/>
            <a:ext cx="8788979" cy="5604882"/>
          </a:xfrm>
          <a:prstGeom prst="rect">
            <a:avLst/>
          </a:prstGeom>
        </p:spPr>
      </p:pic>
    </p:spTree>
    <p:extLst>
      <p:ext uri="{BB962C8B-B14F-4D97-AF65-F5344CB8AC3E}">
        <p14:creationId xmlns:p14="http://schemas.microsoft.com/office/powerpoint/2010/main" val="35041453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a:xfrm>
            <a:off x="256734" y="983392"/>
            <a:ext cx="8517925" cy="840258"/>
          </a:xfrm>
        </p:spPr>
        <p:txBody>
          <a:bodyPr>
            <a:noAutofit/>
          </a:bodyPr>
          <a:lstStyle/>
          <a:p>
            <a:r>
              <a:rPr lang="sk-SK" sz="3200" b="1" dirty="0" smtClean="0">
                <a:latin typeface="Arial" panose="020B0604020202020204" pitchFamily="34" charset="0"/>
                <a:cs typeface="Arial" panose="020B0604020202020204" pitchFamily="34" charset="0"/>
              </a:rPr>
              <a:t>Kritériá pre výber </a:t>
            </a:r>
            <a:r>
              <a:rPr lang="sk-SK" sz="3200" b="1" dirty="0">
                <a:latin typeface="Arial" panose="020B0604020202020204" pitchFamily="34" charset="0"/>
                <a:cs typeface="Arial" panose="020B0604020202020204" pitchFamily="34" charset="0"/>
              </a:rPr>
              <a:t>projektov</a:t>
            </a:r>
          </a:p>
        </p:txBody>
      </p:sp>
      <mc:AlternateContent xmlns:mc="http://schemas.openxmlformats.org/markup-compatibility/2006" xmlns:a14="http://schemas.microsoft.com/office/drawing/2010/main">
        <mc:Choice Requires="a14">
          <p:sp>
            <p:nvSpPr>
              <p:cNvPr id="4" name="TextovéPole 3"/>
              <p:cNvSpPr txBox="1"/>
              <p:nvPr/>
            </p:nvSpPr>
            <p:spPr>
              <a:xfrm>
                <a:off x="355355" y="1823650"/>
                <a:ext cx="8676167" cy="4157357"/>
              </a:xfrm>
              <a:prstGeom prst="rect">
                <a:avLst/>
              </a:prstGeom>
              <a:noFill/>
            </p:spPr>
            <p:txBody>
              <a:bodyPr wrap="square" rtlCol="0">
                <a:spAutoFit/>
              </a:bodyPr>
              <a:lstStyle/>
              <a:p>
                <a:pPr algn="just">
                  <a:spcAft>
                    <a:spcPts val="600"/>
                  </a:spcAft>
                </a:pPr>
                <a:r>
                  <a:rPr lang="sk-SK" sz="1600" u="sng" dirty="0" smtClean="0">
                    <a:solidFill>
                      <a:schemeClr val="bg1">
                        <a:lumMod val="50000"/>
                      </a:schemeClr>
                    </a:solidFill>
                    <a:latin typeface="Arial" panose="020B0604020202020204" pitchFamily="34" charset="0"/>
                    <a:cs typeface="Arial" pitchFamily="34" charset="0"/>
                  </a:rPr>
                  <a:t>Výberové kritériá (aplikujú sa len v prípade, ak nie je dostatočná alokácia výzvy)</a:t>
                </a:r>
                <a:r>
                  <a:rPr lang="sk-SK" sz="1600" dirty="0" smtClean="0">
                    <a:solidFill>
                      <a:schemeClr val="bg1">
                        <a:lumMod val="50000"/>
                      </a:schemeClr>
                    </a:solidFill>
                    <a:latin typeface="Arial" pitchFamily="34" charset="0"/>
                    <a:cs typeface="Arial" pitchFamily="34" charset="0"/>
                  </a:rPr>
                  <a:t>:</a:t>
                </a:r>
              </a:p>
              <a:p>
                <a:pPr algn="just">
                  <a:spcAft>
                    <a:spcPts val="600"/>
                  </a:spcAft>
                </a:pPr>
                <a:endParaRPr lang="sk-SK" sz="1600" dirty="0" smtClean="0">
                  <a:solidFill>
                    <a:schemeClr val="bg1">
                      <a:lumMod val="50000"/>
                    </a:schemeClr>
                  </a:solidFill>
                  <a:latin typeface="Arial" pitchFamily="34" charset="0"/>
                  <a:cs typeface="Arial" pitchFamily="34" charset="0"/>
                </a:endParaRPr>
              </a:p>
              <a:p>
                <a:pPr marL="342900" indent="-342900" algn="just">
                  <a:spcAft>
                    <a:spcPts val="600"/>
                  </a:spcAft>
                  <a:buAutoNum type="arabicPeriod"/>
                </a:pPr>
                <a:r>
                  <a:rPr lang="sk-SK" sz="1600" dirty="0" smtClean="0">
                    <a:solidFill>
                      <a:schemeClr val="bg1">
                        <a:lumMod val="50000"/>
                      </a:schemeClr>
                    </a:solidFill>
                    <a:latin typeface="Arial" pitchFamily="34" charset="0"/>
                    <a:cs typeface="Arial" pitchFamily="34" charset="0"/>
                  </a:rPr>
                  <a:t>Projekty sa rozdelia do dvoch skupín:</a:t>
                </a:r>
              </a:p>
              <a:p>
                <a:pPr marL="800100" lvl="1" indent="-342900" algn="just">
                  <a:spcAft>
                    <a:spcPts val="600"/>
                  </a:spcAft>
                  <a:buFont typeface="+mj-lt"/>
                  <a:buAutoNum type="alphaLcParenR"/>
                </a:pPr>
                <a:r>
                  <a:rPr lang="sk-SK" sz="1600" dirty="0" smtClean="0">
                    <a:solidFill>
                      <a:schemeClr val="bg1">
                        <a:lumMod val="50000"/>
                      </a:schemeClr>
                    </a:solidFill>
                    <a:latin typeface="Arial" pitchFamily="34" charset="0"/>
                    <a:cs typeface="Arial" pitchFamily="34" charset="0"/>
                  </a:rPr>
                  <a:t>Projekty realizované v oblastiach riadenia kvality ovzdušia,</a:t>
                </a:r>
              </a:p>
              <a:p>
                <a:pPr marL="800100" lvl="1" indent="-342900" algn="just">
                  <a:spcAft>
                    <a:spcPts val="600"/>
                  </a:spcAft>
                  <a:buFont typeface="+mj-lt"/>
                  <a:buAutoNum type="alphaLcParenR"/>
                </a:pPr>
                <a:r>
                  <a:rPr lang="sk-SK" sz="1600" dirty="0" smtClean="0">
                    <a:solidFill>
                      <a:schemeClr val="bg1">
                        <a:lumMod val="50000"/>
                      </a:schemeClr>
                    </a:solidFill>
                    <a:latin typeface="Arial" pitchFamily="34" charset="0"/>
                    <a:cs typeface="Arial" pitchFamily="34" charset="0"/>
                  </a:rPr>
                  <a:t>Projekty realizované mimo oblastí riadenia kvality ovzdušia</a:t>
                </a:r>
              </a:p>
              <a:p>
                <a:pPr lvl="1" algn="just">
                  <a:spcAft>
                    <a:spcPts val="600"/>
                  </a:spcAft>
                </a:pPr>
                <a:endParaRPr lang="sk-SK" sz="1600" dirty="0" smtClean="0">
                  <a:solidFill>
                    <a:schemeClr val="bg1">
                      <a:lumMod val="50000"/>
                    </a:schemeClr>
                  </a:solidFill>
                  <a:latin typeface="Arial" pitchFamily="34" charset="0"/>
                  <a:cs typeface="Arial" pitchFamily="34" charset="0"/>
                </a:endParaRPr>
              </a:p>
              <a:p>
                <a:pPr marL="342900" indent="-342900" algn="just">
                  <a:spcAft>
                    <a:spcPts val="600"/>
                  </a:spcAft>
                  <a:buAutoNum type="arabicPeriod"/>
                </a:pPr>
                <a:r>
                  <a:rPr lang="sk-SK" sz="1600" dirty="0" smtClean="0">
                    <a:solidFill>
                      <a:schemeClr val="bg1">
                        <a:lumMod val="50000"/>
                      </a:schemeClr>
                    </a:solidFill>
                    <a:latin typeface="Arial" pitchFamily="34" charset="0"/>
                    <a:cs typeface="Arial" pitchFamily="34" charset="0"/>
                  </a:rPr>
                  <a:t>výberové </a:t>
                </a:r>
                <a:r>
                  <a:rPr lang="sk-SK" sz="1600" dirty="0">
                    <a:solidFill>
                      <a:schemeClr val="bg1">
                        <a:lumMod val="50000"/>
                      </a:schemeClr>
                    </a:solidFill>
                    <a:latin typeface="Arial" pitchFamily="34" charset="0"/>
                    <a:cs typeface="Arial" pitchFamily="34" charset="0"/>
                  </a:rPr>
                  <a:t>kritérium: </a:t>
                </a:r>
                <a:r>
                  <a:rPr lang="sk-SK" sz="1600" b="1" dirty="0" err="1" smtClean="0">
                    <a:solidFill>
                      <a:schemeClr val="bg1">
                        <a:lumMod val="50000"/>
                      </a:schemeClr>
                    </a:solidFill>
                    <a:latin typeface="Arial" pitchFamily="34" charset="0"/>
                    <a:cs typeface="Arial" pitchFamily="34" charset="0"/>
                  </a:rPr>
                  <a:t>Value</a:t>
                </a:r>
                <a:r>
                  <a:rPr lang="sk-SK" sz="1600" b="1" dirty="0" smtClean="0">
                    <a:solidFill>
                      <a:schemeClr val="bg1">
                        <a:lumMod val="50000"/>
                      </a:schemeClr>
                    </a:solidFill>
                    <a:latin typeface="Arial" pitchFamily="34" charset="0"/>
                    <a:cs typeface="Arial" pitchFamily="34" charset="0"/>
                  </a:rPr>
                  <a:t> </a:t>
                </a:r>
                <a:r>
                  <a:rPr lang="sk-SK" sz="1600" b="1" dirty="0" err="1" smtClean="0">
                    <a:solidFill>
                      <a:schemeClr val="bg1">
                        <a:lumMod val="50000"/>
                      </a:schemeClr>
                    </a:solidFill>
                    <a:latin typeface="Arial" pitchFamily="34" charset="0"/>
                    <a:cs typeface="Arial" pitchFamily="34" charset="0"/>
                  </a:rPr>
                  <a:t>for</a:t>
                </a:r>
                <a:r>
                  <a:rPr lang="sk-SK" sz="1600" b="1" dirty="0" smtClean="0">
                    <a:solidFill>
                      <a:schemeClr val="bg1">
                        <a:lumMod val="50000"/>
                      </a:schemeClr>
                    </a:solidFill>
                    <a:latin typeface="Arial" pitchFamily="34" charset="0"/>
                    <a:cs typeface="Arial" pitchFamily="34" charset="0"/>
                  </a:rPr>
                  <a:t> Money</a:t>
                </a:r>
              </a:p>
              <a:p>
                <a:pPr algn="just">
                  <a:spcAft>
                    <a:spcPts val="600"/>
                  </a:spcAft>
                </a:pPr>
                <a14:m>
                  <m:oMathPara xmlns:m="http://schemas.openxmlformats.org/officeDocument/2006/math">
                    <m:oMathParaPr>
                      <m:jc m:val="centerGroup"/>
                    </m:oMathParaPr>
                    <m:oMath xmlns:m="http://schemas.openxmlformats.org/officeDocument/2006/math">
                      <m:f>
                        <m:fPr>
                          <m:ctrlPr>
                            <a:rPr lang="sk-SK" sz="1600" i="1">
                              <a:solidFill>
                                <a:schemeClr val="bg1">
                                  <a:lumMod val="50000"/>
                                </a:schemeClr>
                              </a:solidFill>
                              <a:latin typeface="Cambria Math" panose="02040503050406030204" pitchFamily="18" charset="0"/>
                            </a:rPr>
                          </m:ctrlPr>
                        </m:fPr>
                        <m:num>
                          <m:r>
                            <a:rPr lang="sk-SK" sz="1600" i="1">
                              <a:solidFill>
                                <a:schemeClr val="bg1">
                                  <a:lumMod val="50000"/>
                                </a:schemeClr>
                              </a:solidFill>
                              <a:latin typeface="Cambria Math" panose="02040503050406030204" pitchFamily="18" charset="0"/>
                            </a:rPr>
                            <m:t>𝑐𝑒𝑙𝑘𝑜𝑣</m:t>
                          </m:r>
                          <m:r>
                            <a:rPr lang="sk-SK" sz="1600" i="1">
                              <a:solidFill>
                                <a:schemeClr val="bg1">
                                  <a:lumMod val="50000"/>
                                </a:schemeClr>
                              </a:solidFill>
                              <a:latin typeface="Cambria Math" panose="02040503050406030204" pitchFamily="18" charset="0"/>
                            </a:rPr>
                            <m:t>é </m:t>
                          </m:r>
                          <m:r>
                            <a:rPr lang="sk-SK" sz="1600" i="1">
                              <a:solidFill>
                                <a:schemeClr val="bg1">
                                  <a:lumMod val="50000"/>
                                </a:schemeClr>
                              </a:solidFill>
                              <a:latin typeface="Cambria Math" panose="02040503050406030204" pitchFamily="18" charset="0"/>
                            </a:rPr>
                            <m:t>𝑜𝑝𝑟</m:t>
                          </m:r>
                          <m:r>
                            <a:rPr lang="sk-SK" sz="1600" i="1">
                              <a:solidFill>
                                <a:schemeClr val="bg1">
                                  <a:lumMod val="50000"/>
                                </a:schemeClr>
                              </a:solidFill>
                              <a:latin typeface="Cambria Math" panose="02040503050406030204" pitchFamily="18" charset="0"/>
                            </a:rPr>
                            <m:t>á</m:t>
                          </m:r>
                          <m:r>
                            <a:rPr lang="sk-SK" sz="1600" i="1">
                              <a:solidFill>
                                <a:schemeClr val="bg1">
                                  <a:lumMod val="50000"/>
                                </a:schemeClr>
                              </a:solidFill>
                              <a:latin typeface="Cambria Math" panose="02040503050406030204" pitchFamily="18" charset="0"/>
                            </a:rPr>
                            <m:t>𝑣𝑛𝑒𝑛</m:t>
                          </m:r>
                          <m:r>
                            <a:rPr lang="sk-SK" sz="1600" i="1">
                              <a:solidFill>
                                <a:schemeClr val="bg1">
                                  <a:lumMod val="50000"/>
                                </a:schemeClr>
                              </a:solidFill>
                              <a:latin typeface="Cambria Math" panose="02040503050406030204" pitchFamily="18" charset="0"/>
                            </a:rPr>
                            <m:t>é </m:t>
                          </m:r>
                          <m:r>
                            <a:rPr lang="sk-SK" sz="1600" i="1">
                              <a:solidFill>
                                <a:schemeClr val="bg1">
                                  <a:lumMod val="50000"/>
                                </a:schemeClr>
                              </a:solidFill>
                              <a:latin typeface="Cambria Math" panose="02040503050406030204" pitchFamily="18" charset="0"/>
                            </a:rPr>
                            <m:t>𝑣</m:t>
                          </m:r>
                          <m:r>
                            <a:rPr lang="sk-SK" sz="1600" i="1">
                              <a:solidFill>
                                <a:schemeClr val="bg1">
                                  <a:lumMod val="50000"/>
                                </a:schemeClr>
                              </a:solidFill>
                              <a:latin typeface="Cambria Math" panose="02040503050406030204" pitchFamily="18" charset="0"/>
                            </a:rPr>
                            <m:t>ý</m:t>
                          </m:r>
                          <m:r>
                            <a:rPr lang="sk-SK" sz="1600" i="1">
                              <a:solidFill>
                                <a:schemeClr val="bg1">
                                  <a:lumMod val="50000"/>
                                </a:schemeClr>
                              </a:solidFill>
                              <a:latin typeface="Cambria Math" panose="02040503050406030204" pitchFamily="18" charset="0"/>
                            </a:rPr>
                            <m:t>𝑑𝑎𝑣𝑘𝑦</m:t>
                          </m:r>
                          <m:r>
                            <a:rPr lang="sk-SK" sz="1600" i="1">
                              <a:solidFill>
                                <a:schemeClr val="bg1">
                                  <a:lumMod val="50000"/>
                                </a:schemeClr>
                              </a:solidFill>
                              <a:latin typeface="Cambria Math" panose="02040503050406030204" pitchFamily="18" charset="0"/>
                            </a:rPr>
                            <m:t> </m:t>
                          </m:r>
                          <m:r>
                            <a:rPr lang="sk-SK" sz="1600" i="1">
                              <a:solidFill>
                                <a:schemeClr val="bg1">
                                  <a:lumMod val="50000"/>
                                </a:schemeClr>
                              </a:solidFill>
                              <a:latin typeface="Cambria Math" panose="02040503050406030204" pitchFamily="18" charset="0"/>
                            </a:rPr>
                            <m:t>𝑝𝑟𝑜𝑗𝑒𝑘𝑡𝑢</m:t>
                          </m:r>
                          <m:r>
                            <a:rPr lang="sk-SK" sz="1600" i="1">
                              <a:solidFill>
                                <a:schemeClr val="bg1">
                                  <a:lumMod val="50000"/>
                                </a:schemeClr>
                              </a:solidFill>
                              <a:latin typeface="Cambria Math" panose="02040503050406030204" pitchFamily="18" charset="0"/>
                            </a:rPr>
                            <m:t> </m:t>
                          </m:r>
                          <m:r>
                            <a:rPr lang="sk-SK" sz="1600" i="1">
                              <a:solidFill>
                                <a:schemeClr val="bg1">
                                  <a:lumMod val="50000"/>
                                </a:schemeClr>
                              </a:solidFill>
                              <a:latin typeface="Cambria Math" panose="02040503050406030204" pitchFamily="18" charset="0"/>
                            </a:rPr>
                            <m:t>𝑏𝑒𝑧</m:t>
                          </m:r>
                          <m:r>
                            <a:rPr lang="sk-SK" sz="1600" i="1">
                              <a:solidFill>
                                <a:schemeClr val="bg1">
                                  <a:lumMod val="50000"/>
                                </a:schemeClr>
                              </a:solidFill>
                              <a:latin typeface="Cambria Math" panose="02040503050406030204" pitchFamily="18" charset="0"/>
                            </a:rPr>
                            <m:t> </m:t>
                          </m:r>
                          <m:r>
                            <a:rPr lang="sk-SK" sz="1600" i="1">
                              <a:solidFill>
                                <a:schemeClr val="bg1">
                                  <a:lumMod val="50000"/>
                                </a:schemeClr>
                              </a:solidFill>
                              <a:latin typeface="Cambria Math" panose="02040503050406030204" pitchFamily="18" charset="0"/>
                            </a:rPr>
                            <m:t>𝐷𝑃𝐻</m:t>
                          </m:r>
                          <m:r>
                            <a:rPr lang="sk-SK" sz="1600" i="1">
                              <a:solidFill>
                                <a:schemeClr val="bg1">
                                  <a:lumMod val="50000"/>
                                </a:schemeClr>
                              </a:solidFill>
                              <a:latin typeface="Cambria Math" panose="02040503050406030204" pitchFamily="18" charset="0"/>
                            </a:rPr>
                            <m:t> </m:t>
                          </m:r>
                          <m:r>
                            <a:rPr lang="sk-SK" sz="1600" i="1">
                              <a:solidFill>
                                <a:schemeClr val="bg1">
                                  <a:lumMod val="50000"/>
                                </a:schemeClr>
                              </a:solidFill>
                              <a:latin typeface="Cambria Math" panose="02040503050406030204" pitchFamily="18" charset="0"/>
                            </a:rPr>
                            <m:t>𝑛𝑎</m:t>
                          </m:r>
                          <m:r>
                            <a:rPr lang="sk-SK" sz="1600" i="1">
                              <a:solidFill>
                                <a:schemeClr val="bg1">
                                  <a:lumMod val="50000"/>
                                </a:schemeClr>
                              </a:solidFill>
                              <a:latin typeface="Cambria Math" panose="02040503050406030204" pitchFamily="18" charset="0"/>
                            </a:rPr>
                            <m:t> </m:t>
                          </m:r>
                          <m:r>
                            <a:rPr lang="sk-SK" sz="1600" i="1">
                              <a:solidFill>
                                <a:schemeClr val="bg1">
                                  <a:lumMod val="50000"/>
                                </a:schemeClr>
                              </a:solidFill>
                              <a:latin typeface="Cambria Math" panose="02040503050406030204" pitchFamily="18" charset="0"/>
                            </a:rPr>
                            <m:t>𝑎𝑘𝑡𝑖𝑣𝑖𝑡𝑢</m:t>
                          </m:r>
                        </m:num>
                        <m:den>
                          <m:r>
                            <a:rPr lang="sk-SK" sz="1600" i="1">
                              <a:solidFill>
                                <a:schemeClr val="bg1">
                                  <a:lumMod val="50000"/>
                                </a:schemeClr>
                              </a:solidFill>
                              <a:latin typeface="Cambria Math" panose="02040503050406030204" pitchFamily="18" charset="0"/>
                            </a:rPr>
                            <m:t>𝑍𝑛</m:t>
                          </m:r>
                          <m:r>
                            <a:rPr lang="sk-SK" sz="1600" i="1">
                              <a:solidFill>
                                <a:schemeClr val="bg1">
                                  <a:lumMod val="50000"/>
                                </a:schemeClr>
                              </a:solidFill>
                              <a:latin typeface="Cambria Math" panose="02040503050406030204" pitchFamily="18" charset="0"/>
                            </a:rPr>
                            <m:t>íž</m:t>
                          </m:r>
                          <m:r>
                            <a:rPr lang="sk-SK" sz="1600" i="1">
                              <a:solidFill>
                                <a:schemeClr val="bg1">
                                  <a:lumMod val="50000"/>
                                </a:schemeClr>
                              </a:solidFill>
                              <a:latin typeface="Cambria Math" panose="02040503050406030204" pitchFamily="18" charset="0"/>
                            </a:rPr>
                            <m:t>𝑒𝑛𝑖𝑒</m:t>
                          </m:r>
                          <m:r>
                            <a:rPr lang="sk-SK" sz="1600" i="1">
                              <a:solidFill>
                                <a:schemeClr val="bg1">
                                  <a:lumMod val="50000"/>
                                </a:schemeClr>
                              </a:solidFill>
                              <a:latin typeface="Cambria Math" panose="02040503050406030204" pitchFamily="18" charset="0"/>
                            </a:rPr>
                            <m:t> </m:t>
                          </m:r>
                          <m:r>
                            <a:rPr lang="sk-SK" sz="1600" i="1">
                              <a:solidFill>
                                <a:schemeClr val="bg1">
                                  <a:lumMod val="50000"/>
                                </a:schemeClr>
                              </a:solidFill>
                              <a:latin typeface="Cambria Math" panose="02040503050406030204" pitchFamily="18" charset="0"/>
                            </a:rPr>
                            <m:t>𝑝𝑟𝑜𝑑𝑢𝑘𝑐𝑖𝑒</m:t>
                          </m:r>
                          <m:r>
                            <a:rPr lang="sk-SK" sz="1600" i="1">
                              <a:solidFill>
                                <a:schemeClr val="bg1">
                                  <a:lumMod val="50000"/>
                                </a:schemeClr>
                              </a:solidFill>
                              <a:latin typeface="Cambria Math" panose="02040503050406030204" pitchFamily="18" charset="0"/>
                            </a:rPr>
                            <m:t> </m:t>
                          </m:r>
                          <m:r>
                            <a:rPr lang="sk-SK" sz="1600" i="1">
                              <a:solidFill>
                                <a:schemeClr val="bg1">
                                  <a:lumMod val="50000"/>
                                </a:schemeClr>
                              </a:solidFill>
                              <a:latin typeface="Cambria Math" panose="02040503050406030204" pitchFamily="18" charset="0"/>
                            </a:rPr>
                            <m:t>𝑒𝑚𝑖𝑠𝑖</m:t>
                          </m:r>
                          <m:r>
                            <a:rPr lang="sk-SK" sz="1600" i="1">
                              <a:solidFill>
                                <a:schemeClr val="bg1">
                                  <a:lumMod val="50000"/>
                                </a:schemeClr>
                              </a:solidFill>
                              <a:latin typeface="Cambria Math" panose="02040503050406030204" pitchFamily="18" charset="0"/>
                            </a:rPr>
                            <m:t>í</m:t>
                          </m:r>
                        </m:den>
                      </m:f>
                    </m:oMath>
                  </m:oMathPara>
                </a14:m>
                <a:endParaRPr lang="sk-SK" sz="1600" dirty="0" smtClean="0">
                  <a:solidFill>
                    <a:schemeClr val="bg1">
                      <a:lumMod val="50000"/>
                    </a:schemeClr>
                  </a:solidFill>
                  <a:latin typeface="Arial" pitchFamily="34" charset="0"/>
                  <a:cs typeface="Arial" pitchFamily="34" charset="0"/>
                </a:endParaRPr>
              </a:p>
              <a:p>
                <a:pPr algn="just">
                  <a:spcAft>
                    <a:spcPts val="600"/>
                  </a:spcAft>
                </a:pPr>
                <a:endParaRPr lang="sk-SK" sz="1600" dirty="0" smtClean="0">
                  <a:solidFill>
                    <a:schemeClr val="bg1">
                      <a:lumMod val="50000"/>
                    </a:schemeClr>
                  </a:solidFill>
                  <a:latin typeface="Arial" pitchFamily="34" charset="0"/>
                  <a:cs typeface="Arial" pitchFamily="34" charset="0"/>
                </a:endParaRPr>
              </a:p>
              <a:p>
                <a:pPr algn="just">
                  <a:spcAft>
                    <a:spcPts val="600"/>
                  </a:spcAft>
                </a:pPr>
                <a:r>
                  <a:rPr lang="sk-SK" sz="1600" dirty="0" smtClean="0">
                    <a:solidFill>
                      <a:schemeClr val="bg1">
                        <a:lumMod val="50000"/>
                      </a:schemeClr>
                    </a:solidFill>
                    <a:latin typeface="Arial" pitchFamily="34" charset="0"/>
                    <a:cs typeface="Arial" pitchFamily="34" charset="0"/>
                  </a:rPr>
                  <a:t>Zníženie </a:t>
                </a:r>
                <a:r>
                  <a:rPr lang="sk-SK" sz="1600" dirty="0">
                    <a:solidFill>
                      <a:schemeClr val="bg1">
                        <a:lumMod val="50000"/>
                      </a:schemeClr>
                    </a:solidFill>
                    <a:latin typeface="Arial" pitchFamily="34" charset="0"/>
                    <a:cs typeface="Arial" pitchFamily="34" charset="0"/>
                  </a:rPr>
                  <a:t>produkcie </a:t>
                </a:r>
                <a:r>
                  <a:rPr lang="sk-SK" sz="1600" dirty="0" smtClean="0">
                    <a:solidFill>
                      <a:schemeClr val="bg1">
                        <a:lumMod val="50000"/>
                      </a:schemeClr>
                    </a:solidFill>
                    <a:latin typeface="Arial" pitchFamily="34" charset="0"/>
                    <a:cs typeface="Arial" pitchFamily="34" charset="0"/>
                  </a:rPr>
                  <a:t>emisií =</a:t>
                </a:r>
              </a:p>
              <a:p>
                <a:pPr algn="just">
                  <a:spcAft>
                    <a:spcPts val="600"/>
                  </a:spcAft>
                </a:pPr>
                <a:r>
                  <a:rPr lang="sk-SK" sz="1600" dirty="0" smtClean="0">
                    <a:solidFill>
                      <a:schemeClr val="bg1">
                        <a:lumMod val="50000"/>
                      </a:schemeClr>
                    </a:solidFill>
                    <a:latin typeface="Arial" pitchFamily="34" charset="0"/>
                    <a:cs typeface="Arial" pitchFamily="34" charset="0"/>
                  </a:rPr>
                  <a:t>1 </a:t>
                </a:r>
                <a:r>
                  <a:rPr lang="sk-SK" sz="1600" dirty="0">
                    <a:solidFill>
                      <a:schemeClr val="bg1">
                        <a:lumMod val="50000"/>
                      </a:schemeClr>
                    </a:solidFill>
                    <a:latin typeface="Arial" pitchFamily="34" charset="0"/>
                    <a:cs typeface="Arial" pitchFamily="34" charset="0"/>
                  </a:rPr>
                  <a:t>x PM10  + 0,8 x </a:t>
                </a:r>
                <a:r>
                  <a:rPr lang="sk-SK" sz="1600" dirty="0" err="1">
                    <a:solidFill>
                      <a:schemeClr val="bg1">
                        <a:lumMod val="50000"/>
                      </a:schemeClr>
                    </a:solidFill>
                    <a:latin typeface="Arial" pitchFamily="34" charset="0"/>
                    <a:cs typeface="Arial" pitchFamily="34" charset="0"/>
                  </a:rPr>
                  <a:t>NOx</a:t>
                </a:r>
                <a:r>
                  <a:rPr lang="sk-SK" sz="1600" dirty="0">
                    <a:solidFill>
                      <a:schemeClr val="bg1">
                        <a:lumMod val="50000"/>
                      </a:schemeClr>
                    </a:solidFill>
                    <a:latin typeface="Arial" pitchFamily="34" charset="0"/>
                    <a:cs typeface="Arial" pitchFamily="34" charset="0"/>
                  </a:rPr>
                  <a:t> (ako NO2) +0,8 x NH3 + 0,6 x VOC + 0,6 x </a:t>
                </a:r>
                <a:r>
                  <a:rPr lang="sk-SK" sz="1600" dirty="0" smtClean="0">
                    <a:solidFill>
                      <a:schemeClr val="bg1">
                        <a:lumMod val="50000"/>
                      </a:schemeClr>
                    </a:solidFill>
                    <a:latin typeface="Arial" pitchFamily="34" charset="0"/>
                    <a:cs typeface="Arial" pitchFamily="34" charset="0"/>
                  </a:rPr>
                  <a:t>SO2</a:t>
                </a:r>
              </a:p>
              <a:p>
                <a:pPr algn="just">
                  <a:spcAft>
                    <a:spcPts val="600"/>
                  </a:spcAft>
                </a:pPr>
                <a:endParaRPr lang="sk-SK" sz="1600" dirty="0" smtClean="0">
                  <a:solidFill>
                    <a:schemeClr val="bg1">
                      <a:lumMod val="50000"/>
                    </a:schemeClr>
                  </a:solidFill>
                  <a:latin typeface="Arial" pitchFamily="34" charset="0"/>
                  <a:cs typeface="Arial" pitchFamily="34" charset="0"/>
                </a:endParaRPr>
              </a:p>
            </p:txBody>
          </p:sp>
        </mc:Choice>
        <mc:Fallback xmlns="">
          <p:sp>
            <p:nvSpPr>
              <p:cNvPr id="4" name="TextovéPole 3"/>
              <p:cNvSpPr txBox="1">
                <a:spLocks noRot="1" noChangeAspect="1" noMove="1" noResize="1" noEditPoints="1" noAdjustHandles="1" noChangeArrowheads="1" noChangeShapeType="1" noTextEdit="1"/>
              </p:cNvSpPr>
              <p:nvPr/>
            </p:nvSpPr>
            <p:spPr>
              <a:xfrm>
                <a:off x="355355" y="1823650"/>
                <a:ext cx="8676167" cy="4157357"/>
              </a:xfrm>
              <a:prstGeom prst="rect">
                <a:avLst/>
              </a:prstGeom>
              <a:blipFill rotWithShape="0">
                <a:blip r:embed="rId2"/>
                <a:stretch>
                  <a:fillRect l="-351" t="-440"/>
                </a:stretch>
              </a:blipFill>
            </p:spPr>
            <p:txBody>
              <a:bodyPr/>
              <a:lstStyle/>
              <a:p>
                <a:r>
                  <a:rPr lang="sk-SK">
                    <a:noFill/>
                  </a:rPr>
                  <a:t> </a:t>
                </a:r>
              </a:p>
            </p:txBody>
          </p:sp>
        </mc:Fallback>
      </mc:AlternateContent>
    </p:spTree>
    <p:extLst>
      <p:ext uri="{BB962C8B-B14F-4D97-AF65-F5344CB8AC3E}">
        <p14:creationId xmlns:p14="http://schemas.microsoft.com/office/powerpoint/2010/main" val="172189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a:xfrm>
            <a:off x="271848" y="832386"/>
            <a:ext cx="8517925" cy="840258"/>
          </a:xfrm>
        </p:spPr>
        <p:txBody>
          <a:bodyPr>
            <a:noAutofit/>
          </a:bodyPr>
          <a:lstStyle/>
          <a:p>
            <a:r>
              <a:rPr lang="sk-SK" sz="3200" b="1" dirty="0" smtClean="0">
                <a:latin typeface="Arial" panose="020B0604020202020204" pitchFamily="34" charset="0"/>
                <a:cs typeface="Arial" panose="020B0604020202020204" pitchFamily="34" charset="0"/>
              </a:rPr>
              <a:t>Kritériá pre výber </a:t>
            </a:r>
            <a:r>
              <a:rPr lang="sk-SK" sz="3200" b="1" dirty="0">
                <a:latin typeface="Arial" panose="020B0604020202020204" pitchFamily="34" charset="0"/>
                <a:cs typeface="Arial" panose="020B0604020202020204" pitchFamily="34" charset="0"/>
              </a:rPr>
              <a:t>projektov</a:t>
            </a:r>
          </a:p>
        </p:txBody>
      </p:sp>
      <p:sp>
        <p:nvSpPr>
          <p:cNvPr id="4" name="TextovéPole 3"/>
          <p:cNvSpPr txBox="1"/>
          <p:nvPr/>
        </p:nvSpPr>
        <p:spPr>
          <a:xfrm>
            <a:off x="340241" y="1604495"/>
            <a:ext cx="8676167" cy="2769989"/>
          </a:xfrm>
          <a:prstGeom prst="rect">
            <a:avLst/>
          </a:prstGeom>
          <a:noFill/>
        </p:spPr>
        <p:txBody>
          <a:bodyPr wrap="square" rtlCol="0">
            <a:spAutoFit/>
          </a:bodyPr>
          <a:lstStyle/>
          <a:p>
            <a:pPr algn="just">
              <a:spcAft>
                <a:spcPts val="600"/>
              </a:spcAft>
            </a:pPr>
            <a:r>
              <a:rPr lang="sk-SK" sz="1600" dirty="0">
                <a:solidFill>
                  <a:schemeClr val="bg1">
                    <a:lumMod val="50000"/>
                  </a:schemeClr>
                </a:solidFill>
                <a:latin typeface="Arial" pitchFamily="34" charset="0"/>
                <a:cs typeface="Arial" pitchFamily="34" charset="0"/>
              </a:rPr>
              <a:t>3. Rozlišovacie kritérium</a:t>
            </a:r>
          </a:p>
          <a:p>
            <a:pPr algn="just">
              <a:spcAft>
                <a:spcPts val="600"/>
              </a:spcAft>
            </a:pPr>
            <a:endParaRPr lang="sk-SK" sz="1600" dirty="0" smtClean="0">
              <a:solidFill>
                <a:schemeClr val="bg1">
                  <a:lumMod val="50000"/>
                </a:schemeClr>
              </a:solidFill>
              <a:latin typeface="Arial" pitchFamily="34" charset="0"/>
              <a:cs typeface="Arial" pitchFamily="34" charset="0"/>
            </a:endParaRPr>
          </a:p>
          <a:p>
            <a:pPr algn="just">
              <a:spcAft>
                <a:spcPts val="600"/>
              </a:spcAft>
            </a:pPr>
            <a:r>
              <a:rPr lang="sk-SK" sz="1600" dirty="0" smtClean="0">
                <a:solidFill>
                  <a:schemeClr val="bg1">
                    <a:lumMod val="50000"/>
                  </a:schemeClr>
                </a:solidFill>
                <a:latin typeface="Arial" pitchFamily="34" charset="0"/>
                <a:cs typeface="Arial" pitchFamily="34" charset="0"/>
              </a:rPr>
              <a:t>Aplikuje </a:t>
            </a:r>
            <a:r>
              <a:rPr lang="sk-SK" sz="1600" dirty="0">
                <a:solidFill>
                  <a:schemeClr val="bg1">
                    <a:lumMod val="50000"/>
                  </a:schemeClr>
                </a:solidFill>
                <a:latin typeface="Arial" pitchFamily="34" charset="0"/>
                <a:cs typeface="Arial" pitchFamily="34" charset="0"/>
              </a:rPr>
              <a:t>sa, ak sa v poradí vytvorenom po aplikácii </a:t>
            </a:r>
            <a:r>
              <a:rPr lang="sk-SK" sz="1600" dirty="0" err="1">
                <a:solidFill>
                  <a:schemeClr val="bg1">
                    <a:lumMod val="50000"/>
                  </a:schemeClr>
                </a:solidFill>
                <a:latin typeface="Arial" pitchFamily="34" charset="0"/>
                <a:cs typeface="Arial" pitchFamily="34" charset="0"/>
              </a:rPr>
              <a:t>Value</a:t>
            </a:r>
            <a:r>
              <a:rPr lang="sk-SK" sz="1600" dirty="0">
                <a:solidFill>
                  <a:schemeClr val="bg1">
                    <a:lumMod val="50000"/>
                  </a:schemeClr>
                </a:solidFill>
                <a:latin typeface="Arial" pitchFamily="34" charset="0"/>
                <a:cs typeface="Arial" pitchFamily="34" charset="0"/>
              </a:rPr>
              <a:t> </a:t>
            </a:r>
            <a:r>
              <a:rPr lang="sk-SK" sz="1600" dirty="0" err="1">
                <a:solidFill>
                  <a:schemeClr val="bg1">
                    <a:lumMod val="50000"/>
                  </a:schemeClr>
                </a:solidFill>
                <a:latin typeface="Arial" pitchFamily="34" charset="0"/>
                <a:cs typeface="Arial" pitchFamily="34" charset="0"/>
              </a:rPr>
              <a:t>for</a:t>
            </a:r>
            <a:r>
              <a:rPr lang="sk-SK" sz="1600" dirty="0">
                <a:solidFill>
                  <a:schemeClr val="bg1">
                    <a:lumMod val="50000"/>
                  </a:schemeClr>
                </a:solidFill>
                <a:latin typeface="Arial" pitchFamily="34" charset="0"/>
                <a:cs typeface="Arial" pitchFamily="34" charset="0"/>
              </a:rPr>
              <a:t> Money nachádzajú na hranici danej výškou alokácie na výzvu viaceré ŽoNFP na rovnakom mieste určí sa konečné poradie nasledovne:</a:t>
            </a:r>
          </a:p>
          <a:p>
            <a:pPr algn="just">
              <a:spcAft>
                <a:spcPts val="600"/>
              </a:spcAft>
            </a:pPr>
            <a:endParaRPr lang="sk-SK" sz="1600" dirty="0">
              <a:solidFill>
                <a:schemeClr val="bg1">
                  <a:lumMod val="50000"/>
                </a:schemeClr>
              </a:solidFill>
              <a:latin typeface="Arial" pitchFamily="34" charset="0"/>
              <a:cs typeface="Arial" pitchFamily="34" charset="0"/>
            </a:endParaRPr>
          </a:p>
          <a:p>
            <a:pPr marL="808038" indent="-446088" algn="just">
              <a:spcAft>
                <a:spcPts val="600"/>
              </a:spcAft>
            </a:pPr>
            <a:r>
              <a:rPr lang="sk-SK" sz="1600" b="1" dirty="0">
                <a:solidFill>
                  <a:schemeClr val="bg1">
                    <a:lumMod val="50000"/>
                  </a:schemeClr>
                </a:solidFill>
                <a:latin typeface="Arial" pitchFamily="34" charset="0"/>
                <a:cs typeface="Arial" pitchFamily="34" charset="0"/>
              </a:rPr>
              <a:t>a. výsledný počet bodov dosiahnutý v odbornom hodnotení, </a:t>
            </a:r>
          </a:p>
          <a:p>
            <a:pPr marL="808038" indent="-446088" algn="just">
              <a:spcAft>
                <a:spcPts val="600"/>
              </a:spcAft>
            </a:pPr>
            <a:r>
              <a:rPr lang="sk-SK" sz="1600" b="1" dirty="0">
                <a:solidFill>
                  <a:schemeClr val="bg1">
                    <a:lumMod val="50000"/>
                  </a:schemeClr>
                </a:solidFill>
                <a:latin typeface="Arial" pitchFamily="34" charset="0"/>
                <a:cs typeface="Arial" pitchFamily="34" charset="0"/>
              </a:rPr>
              <a:t>b. skoršie prijatie ŽoNFP</a:t>
            </a:r>
          </a:p>
          <a:p>
            <a:pPr algn="just">
              <a:spcAft>
                <a:spcPts val="600"/>
              </a:spcAft>
            </a:pPr>
            <a:endParaRPr lang="sk-SK" sz="1600" dirty="0" smtClean="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86052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889823"/>
            <a:ext cx="7886700" cy="879253"/>
          </a:xfrm>
        </p:spPr>
        <p:txBody>
          <a:bodyPr>
            <a:normAutofit/>
          </a:bodyPr>
          <a:lstStyle/>
          <a:p>
            <a:r>
              <a:rPr lang="sk-SK" sz="3200" b="1" dirty="0" smtClean="0">
                <a:latin typeface="Arial" panose="020B0604020202020204" pitchFamily="34" charset="0"/>
                <a:cs typeface="Arial" panose="020B0604020202020204" pitchFamily="34" charset="0"/>
              </a:rPr>
              <a:t>Práca s výzvou a dokumentmi k výzve</a:t>
            </a:r>
            <a:endParaRPr lang="sk-SK" sz="3200" b="1" dirty="0">
              <a:latin typeface="Arial" panose="020B0604020202020204" pitchFamily="34" charset="0"/>
              <a:cs typeface="Arial" panose="020B0604020202020204" pitchFamily="34" charset="0"/>
            </a:endParaRPr>
          </a:p>
        </p:txBody>
      </p:sp>
      <p:sp>
        <p:nvSpPr>
          <p:cNvPr id="4" name="TextovéPole 3"/>
          <p:cNvSpPr txBox="1"/>
          <p:nvPr/>
        </p:nvSpPr>
        <p:spPr>
          <a:xfrm>
            <a:off x="296562" y="1690910"/>
            <a:ext cx="8612660" cy="4585871"/>
          </a:xfrm>
          <a:prstGeom prst="rect">
            <a:avLst/>
          </a:prstGeom>
          <a:noFill/>
        </p:spPr>
        <p:txBody>
          <a:bodyPr wrap="square" rtlCol="0">
            <a:spAutoFit/>
          </a:bodyPr>
          <a:lstStyle/>
          <a:p>
            <a:pPr algn="just"/>
            <a:r>
              <a:rPr lang="sk-SK" sz="2400" dirty="0" smtClean="0">
                <a:solidFill>
                  <a:schemeClr val="bg1">
                    <a:lumMod val="50000"/>
                  </a:schemeClr>
                </a:solidFill>
              </a:rPr>
              <a:t>Dokumenty k výzve, s ktorými, resp. na základe ktorých sa žiadateľ pracuje a vypracúva žiadosť o NFP sú:</a:t>
            </a:r>
          </a:p>
          <a:p>
            <a:pPr marL="342900" indent="-342900">
              <a:buFont typeface="Wingdings" pitchFamily="2" charset="2"/>
              <a:buChar char="Ø"/>
            </a:pPr>
            <a:endParaRPr lang="sk-SK" sz="2000" dirty="0">
              <a:solidFill>
                <a:schemeClr val="bg1">
                  <a:lumMod val="50000"/>
                </a:schemeClr>
              </a:solidFill>
              <a:latin typeface="Arial" pitchFamily="34" charset="0"/>
              <a:cs typeface="Arial" pitchFamily="34" charset="0"/>
            </a:endParaRPr>
          </a:p>
          <a:p>
            <a:pPr marL="457200" indent="-457200">
              <a:buAutoNum type="arabicPeriod"/>
            </a:pPr>
            <a:r>
              <a:rPr lang="sk-SK" sz="2000" dirty="0" smtClean="0">
                <a:solidFill>
                  <a:schemeClr val="bg1">
                    <a:lumMod val="50000"/>
                  </a:schemeClr>
                </a:solidFill>
                <a:latin typeface="Arial" pitchFamily="34" charset="0"/>
                <a:cs typeface="Arial" pitchFamily="34" charset="0"/>
              </a:rPr>
              <a:t>Prierezové dokumenty pre OP KŽP, ktoré platia pre všetky výzvy</a:t>
            </a:r>
          </a:p>
          <a:p>
            <a:endParaRPr lang="sk-SK" sz="2000" dirty="0" smtClean="0">
              <a:solidFill>
                <a:schemeClr val="bg1">
                  <a:lumMod val="50000"/>
                </a:schemeClr>
              </a:solidFill>
              <a:latin typeface="Arial" pitchFamily="34" charset="0"/>
              <a:cs typeface="Arial" pitchFamily="34" charset="0"/>
            </a:endParaRPr>
          </a:p>
          <a:p>
            <a:pPr marL="449263" algn="just"/>
            <a:r>
              <a:rPr lang="sk-SK" dirty="0" smtClean="0">
                <a:solidFill>
                  <a:schemeClr val="bg1">
                    <a:lumMod val="50000"/>
                  </a:schemeClr>
                </a:solidFill>
                <a:latin typeface="Arial" pitchFamily="34" charset="0"/>
                <a:cs typeface="Arial" pitchFamily="34" charset="0"/>
              </a:rPr>
              <a:t>Prierezový charakter dokumentov vyvoláva potrebu riadneho oboznámenia sa s dokumentom a aplikácie tých ustanovení dokumentu, ktoré sú relevantné vzhľadom na špecifiká uvedené v predmetnej výzve, zameranie žiadosti o NFP, oprávnenosti žiadateľov a pod.</a:t>
            </a:r>
          </a:p>
          <a:p>
            <a:endParaRPr lang="sk-SK" sz="2000" dirty="0" smtClean="0">
              <a:solidFill>
                <a:schemeClr val="bg1">
                  <a:lumMod val="50000"/>
                </a:schemeClr>
              </a:solidFill>
              <a:latin typeface="Arial" pitchFamily="34" charset="0"/>
              <a:cs typeface="Arial" pitchFamily="34" charset="0"/>
            </a:endParaRPr>
          </a:p>
          <a:p>
            <a:pPr marL="457200" indent="-457200">
              <a:buFont typeface="+mj-lt"/>
              <a:buAutoNum type="arabicPeriod" startAt="2"/>
            </a:pPr>
            <a:r>
              <a:rPr lang="sk-SK" sz="2000" dirty="0" smtClean="0">
                <a:solidFill>
                  <a:schemeClr val="bg1">
                    <a:lumMod val="50000"/>
                  </a:schemeClr>
                </a:solidFill>
                <a:latin typeface="Arial" pitchFamily="34" charset="0"/>
                <a:cs typeface="Arial" pitchFamily="34" charset="0"/>
              </a:rPr>
              <a:t>Výzva a prílohy k výzve</a:t>
            </a:r>
          </a:p>
          <a:p>
            <a:pPr marL="449263" algn="just"/>
            <a:r>
              <a:rPr lang="sk-SK" dirty="0">
                <a:solidFill>
                  <a:schemeClr val="bg1">
                    <a:lumMod val="50000"/>
                  </a:schemeClr>
                </a:solidFill>
                <a:latin typeface="Arial" pitchFamily="34" charset="0"/>
                <a:cs typeface="Arial" pitchFamily="34" charset="0"/>
              </a:rPr>
              <a:t>Obsahujú bližšie „na mieru šité“ informácie k vypracovaniu žiadosti o NFP, resp. povinných príloh žiadosti o </a:t>
            </a:r>
            <a:r>
              <a:rPr lang="sk-SK" dirty="0" smtClean="0">
                <a:solidFill>
                  <a:schemeClr val="bg1">
                    <a:lumMod val="50000"/>
                  </a:schemeClr>
                </a:solidFill>
                <a:latin typeface="Arial" pitchFamily="34" charset="0"/>
                <a:cs typeface="Arial" pitchFamily="34" charset="0"/>
              </a:rPr>
              <a:t>NFP.</a:t>
            </a:r>
            <a:endParaRPr lang="sk-SK" dirty="0">
              <a:solidFill>
                <a:schemeClr val="bg1">
                  <a:lumMod val="50000"/>
                </a:schemeClr>
              </a:solidFill>
              <a:latin typeface="Arial" pitchFamily="34" charset="0"/>
              <a:cs typeface="Arial" pitchFamily="34" charset="0"/>
            </a:endParaRPr>
          </a:p>
          <a:p>
            <a:pPr algn="just"/>
            <a:endParaRPr lang="sk-SK" b="1" dirty="0" smtClean="0">
              <a:solidFill>
                <a:schemeClr val="bg1">
                  <a:lumMod val="50000"/>
                </a:schemeClr>
              </a:solidFill>
              <a:latin typeface="Arial" pitchFamily="34" charset="0"/>
              <a:cs typeface="Arial" pitchFamily="34" charset="0"/>
            </a:endParaRPr>
          </a:p>
          <a:p>
            <a:pPr algn="just"/>
            <a:r>
              <a:rPr lang="sk-SK" b="1" dirty="0" smtClean="0">
                <a:solidFill>
                  <a:schemeClr val="bg1">
                    <a:lumMod val="50000"/>
                  </a:schemeClr>
                </a:solidFill>
                <a:latin typeface="Arial" pitchFamily="34" charset="0"/>
                <a:cs typeface="Arial" pitchFamily="34" charset="0"/>
              </a:rPr>
              <a:t>Žiadateľ pracuje s obidvoma typmi dokumentov</a:t>
            </a:r>
            <a:endParaRPr lang="sk-SK" b="1"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33050503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62043" y="1496242"/>
            <a:ext cx="7886700" cy="1325563"/>
          </a:xfrm>
        </p:spPr>
        <p:txBody>
          <a:bodyPr>
            <a:normAutofit/>
          </a:bodyPr>
          <a:lstStyle/>
          <a:p>
            <a:r>
              <a:rPr lang="sk-SK" sz="3600" b="1" dirty="0">
                <a:latin typeface="Arial" panose="020B0604020202020204" pitchFamily="34" charset="0"/>
                <a:cs typeface="Arial" panose="020B0604020202020204" pitchFamily="34" charset="0"/>
              </a:rPr>
              <a:t>ĎAKUJEME ZA POZORNOSŤ</a:t>
            </a:r>
          </a:p>
        </p:txBody>
      </p:sp>
      <p:sp>
        <p:nvSpPr>
          <p:cNvPr id="3" name="BlokTextu 2"/>
          <p:cNvSpPr txBox="1"/>
          <p:nvPr/>
        </p:nvSpPr>
        <p:spPr>
          <a:xfrm>
            <a:off x="619346" y="2798542"/>
            <a:ext cx="7972094" cy="2277547"/>
          </a:xfrm>
          <a:prstGeom prst="rect">
            <a:avLst/>
          </a:prstGeom>
          <a:noFill/>
        </p:spPr>
        <p:txBody>
          <a:bodyPr wrap="square" rtlCol="0">
            <a:spAutoFit/>
          </a:bodyPr>
          <a:lstStyle/>
          <a:p>
            <a:pPr algn="ctr"/>
            <a:r>
              <a:rPr lang="sk-SK" sz="1600" b="1" dirty="0">
                <a:solidFill>
                  <a:schemeClr val="bg1">
                    <a:lumMod val="50000"/>
                  </a:schemeClr>
                </a:solidFill>
                <a:latin typeface="Arial" panose="020B0604020202020204" pitchFamily="34" charset="0"/>
                <a:cs typeface="Arial" panose="020B0604020202020204" pitchFamily="34" charset="0"/>
              </a:rPr>
              <a:t>Tím Odboru </a:t>
            </a:r>
            <a:r>
              <a:rPr lang="pl-PL" sz="1600" b="1" dirty="0" smtClean="0">
                <a:solidFill>
                  <a:schemeClr val="bg1">
                    <a:lumMod val="50000"/>
                  </a:schemeClr>
                </a:solidFill>
                <a:latin typeface="Arial" panose="020B0604020202020204" pitchFamily="34" charset="0"/>
                <a:cs typeface="Arial" panose="020B0604020202020204" pitchFamily="34" charset="0"/>
              </a:rPr>
              <a:t>metodiky </a:t>
            </a:r>
            <a:r>
              <a:rPr lang="pl-PL" sz="1600" b="1" dirty="0">
                <a:solidFill>
                  <a:schemeClr val="bg1">
                    <a:lumMod val="50000"/>
                  </a:schemeClr>
                </a:solidFill>
                <a:latin typeface="Arial" panose="020B0604020202020204" pitchFamily="34" charset="0"/>
                <a:cs typeface="Arial" panose="020B0604020202020204" pitchFamily="34" charset="0"/>
              </a:rPr>
              <a:t>a právnej podpory </a:t>
            </a:r>
            <a:r>
              <a:rPr lang="pl-PL" sz="1600" b="1" dirty="0" smtClean="0">
                <a:solidFill>
                  <a:schemeClr val="bg1">
                    <a:lumMod val="50000"/>
                  </a:schemeClr>
                </a:solidFill>
                <a:latin typeface="Arial" panose="020B0604020202020204" pitchFamily="34" charset="0"/>
                <a:cs typeface="Arial" panose="020B0604020202020204" pitchFamily="34" charset="0"/>
              </a:rPr>
              <a:t>programov </a:t>
            </a:r>
          </a:p>
          <a:p>
            <a:pPr algn="ctr"/>
            <a:r>
              <a:rPr lang="sk-SK" sz="1600" b="1" dirty="0" smtClean="0">
                <a:solidFill>
                  <a:schemeClr val="bg1">
                    <a:lumMod val="50000"/>
                  </a:schemeClr>
                </a:solidFill>
                <a:latin typeface="Arial" panose="020B0604020202020204" pitchFamily="34" charset="0"/>
                <a:cs typeface="Arial" panose="020B0604020202020204" pitchFamily="34" charset="0"/>
              </a:rPr>
              <a:t>a </a:t>
            </a:r>
          </a:p>
          <a:p>
            <a:pPr algn="ctr"/>
            <a:r>
              <a:rPr lang="sk-SK" sz="1600" b="1" dirty="0" smtClean="0">
                <a:solidFill>
                  <a:schemeClr val="bg1">
                    <a:lumMod val="50000"/>
                  </a:schemeClr>
                </a:solidFill>
                <a:latin typeface="Arial" panose="020B0604020202020204" pitchFamily="34" charset="0"/>
                <a:cs typeface="Arial" panose="020B0604020202020204" pitchFamily="34" charset="0"/>
              </a:rPr>
              <a:t>Odboru </a:t>
            </a:r>
            <a:r>
              <a:rPr lang="sk-SK" sz="1600" b="1" dirty="0">
                <a:solidFill>
                  <a:schemeClr val="bg1">
                    <a:lumMod val="50000"/>
                  </a:schemeClr>
                </a:solidFill>
                <a:latin typeface="Arial" panose="020B0604020202020204" pitchFamily="34" charset="0"/>
                <a:cs typeface="Arial" panose="020B0604020202020204" pitchFamily="34" charset="0"/>
              </a:rPr>
              <a:t>posudzovania </a:t>
            </a:r>
            <a:r>
              <a:rPr lang="sk-SK" sz="1600" b="1" dirty="0" smtClean="0">
                <a:solidFill>
                  <a:schemeClr val="bg1">
                    <a:lumMod val="50000"/>
                  </a:schemeClr>
                </a:solidFill>
                <a:latin typeface="Arial" panose="020B0604020202020204" pitchFamily="34" charset="0"/>
                <a:cs typeface="Arial" panose="020B0604020202020204" pitchFamily="34" charset="0"/>
              </a:rPr>
              <a:t>projektov</a:t>
            </a:r>
          </a:p>
          <a:p>
            <a:pPr algn="ctr"/>
            <a:endParaRPr lang="sk-SK" sz="1600" b="1" dirty="0">
              <a:solidFill>
                <a:schemeClr val="bg1">
                  <a:lumMod val="50000"/>
                </a:schemeClr>
              </a:solidFill>
              <a:latin typeface="Arial" panose="020B0604020202020204" pitchFamily="34" charset="0"/>
              <a:cs typeface="Arial" panose="020B0604020202020204" pitchFamily="34" charset="0"/>
            </a:endParaRPr>
          </a:p>
          <a:p>
            <a:pPr algn="ctr"/>
            <a:r>
              <a:rPr lang="sk-SK" b="1" dirty="0">
                <a:solidFill>
                  <a:srgbClr val="55B848"/>
                </a:solidFill>
                <a:latin typeface="Arial" panose="020B0604020202020204" pitchFamily="34" charset="0"/>
                <a:cs typeface="Arial" panose="020B0604020202020204" pitchFamily="34" charset="0"/>
              </a:rPr>
              <a:t>Sekcia environmentálnych programov a projektov MŽP SR</a:t>
            </a:r>
          </a:p>
          <a:p>
            <a:pPr algn="ctr"/>
            <a:endParaRPr lang="sk-SK" sz="2000" b="1" dirty="0" smtClean="0">
              <a:solidFill>
                <a:schemeClr val="bg1">
                  <a:lumMod val="50000"/>
                </a:schemeClr>
              </a:solidFill>
            </a:endParaRPr>
          </a:p>
          <a:p>
            <a:pPr algn="ctr"/>
            <a:r>
              <a:rPr lang="sk-SK" sz="2000" b="1" dirty="0" smtClean="0">
                <a:solidFill>
                  <a:schemeClr val="bg1">
                    <a:lumMod val="50000"/>
                  </a:schemeClr>
                </a:solidFill>
              </a:rPr>
              <a:t>Riadiaci </a:t>
            </a:r>
            <a:r>
              <a:rPr lang="sk-SK" sz="2000" b="1" dirty="0">
                <a:solidFill>
                  <a:schemeClr val="bg1">
                    <a:lumMod val="50000"/>
                  </a:schemeClr>
                </a:solidFill>
              </a:rPr>
              <a:t>orgán pre Operačný program Kvalita životného </a:t>
            </a:r>
            <a:r>
              <a:rPr lang="sk-SK" sz="2000" b="1" dirty="0" smtClean="0">
                <a:solidFill>
                  <a:schemeClr val="bg1">
                    <a:lumMod val="50000"/>
                  </a:schemeClr>
                </a:solidFill>
              </a:rPr>
              <a:t>prostredia</a:t>
            </a:r>
          </a:p>
          <a:p>
            <a:pPr algn="ctr"/>
            <a:r>
              <a:rPr lang="sk-SK" sz="2000" b="1" dirty="0" smtClean="0">
                <a:solidFill>
                  <a:schemeClr val="bg1">
                    <a:lumMod val="50000"/>
                  </a:schemeClr>
                </a:solidFill>
                <a:hlinkClick r:id="rId3"/>
              </a:rPr>
              <a:t>vyzvy.opkzp@enviro.gov.sk</a:t>
            </a:r>
            <a:r>
              <a:rPr lang="sk-SK" sz="2000" b="1" dirty="0" smtClean="0">
                <a:solidFill>
                  <a:schemeClr val="bg1">
                    <a:lumMod val="50000"/>
                  </a:schemeClr>
                </a:solidFill>
              </a:rPr>
              <a:t> </a:t>
            </a:r>
            <a:endParaRPr lang="sk-SK" sz="2000" b="1" dirty="0">
              <a:solidFill>
                <a:schemeClr val="bg1">
                  <a:lumMod val="50000"/>
                </a:schemeClr>
              </a:solidFill>
            </a:endParaRPr>
          </a:p>
        </p:txBody>
      </p:sp>
    </p:spTree>
    <p:extLst>
      <p:ext uri="{BB962C8B-B14F-4D97-AF65-F5344CB8AC3E}">
        <p14:creationId xmlns:p14="http://schemas.microsoft.com/office/powerpoint/2010/main" val="433251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016823"/>
            <a:ext cx="7886700" cy="879253"/>
          </a:xfrm>
        </p:spPr>
        <p:txBody>
          <a:bodyPr>
            <a:normAutofit/>
          </a:bodyPr>
          <a:lstStyle/>
          <a:p>
            <a:r>
              <a:rPr lang="sk-SK" sz="3200" b="1" dirty="0" smtClean="0">
                <a:latin typeface="Arial" panose="020B0604020202020204" pitchFamily="34" charset="0"/>
                <a:cs typeface="Arial" panose="020B0604020202020204" pitchFamily="34" charset="0"/>
              </a:rPr>
              <a:t>Prierezové dokumenty výzvy</a:t>
            </a:r>
            <a:endParaRPr lang="sk-SK" sz="3200" b="1" dirty="0">
              <a:latin typeface="Arial" panose="020B0604020202020204" pitchFamily="34" charset="0"/>
              <a:cs typeface="Arial" panose="020B0604020202020204" pitchFamily="34" charset="0"/>
            </a:endParaRPr>
          </a:p>
        </p:txBody>
      </p:sp>
      <p:sp>
        <p:nvSpPr>
          <p:cNvPr id="4" name="TextovéPole 3"/>
          <p:cNvSpPr txBox="1"/>
          <p:nvPr/>
        </p:nvSpPr>
        <p:spPr>
          <a:xfrm>
            <a:off x="296562" y="1817910"/>
            <a:ext cx="8612660" cy="4093428"/>
          </a:xfrm>
          <a:prstGeom prst="rect">
            <a:avLst/>
          </a:prstGeom>
          <a:noFill/>
        </p:spPr>
        <p:txBody>
          <a:bodyPr wrap="square" rtlCol="0">
            <a:spAutoFit/>
          </a:bodyPr>
          <a:lstStyle/>
          <a:p>
            <a:r>
              <a:rPr lang="sk-SK" sz="2000" u="sng" dirty="0" smtClean="0">
                <a:solidFill>
                  <a:schemeClr val="bg1">
                    <a:lumMod val="50000"/>
                  </a:schemeClr>
                </a:solidFill>
              </a:rPr>
              <a:t>Prierezové dokumenty nevyhnutné k vypracovaniu žiadosti o NFP</a:t>
            </a:r>
          </a:p>
          <a:p>
            <a:pPr marL="342900" indent="-342900">
              <a:buFont typeface="Wingdings" pitchFamily="2" charset="2"/>
              <a:buChar char="Ø"/>
            </a:pPr>
            <a:r>
              <a:rPr lang="sk-SK" sz="2000" dirty="0" smtClean="0">
                <a:solidFill>
                  <a:schemeClr val="bg1">
                    <a:lumMod val="50000"/>
                  </a:schemeClr>
                </a:solidFill>
              </a:rPr>
              <a:t>Inštrukcia </a:t>
            </a:r>
            <a:r>
              <a:rPr lang="sk-SK" sz="2000" dirty="0">
                <a:solidFill>
                  <a:schemeClr val="bg1">
                    <a:lumMod val="50000"/>
                  </a:schemeClr>
                </a:solidFill>
              </a:rPr>
              <a:t>k určeniu podniku v ťažkostiach</a:t>
            </a:r>
            <a:r>
              <a:rPr lang="sk-SK" sz="2000" dirty="0" smtClean="0">
                <a:solidFill>
                  <a:schemeClr val="bg1">
                    <a:lumMod val="50000"/>
                  </a:schemeClr>
                </a:solidFill>
              </a:rPr>
              <a:t>,</a:t>
            </a:r>
          </a:p>
          <a:p>
            <a:pPr marL="342900" indent="-342900">
              <a:buFont typeface="Wingdings" pitchFamily="2" charset="2"/>
              <a:buChar char="Ø"/>
            </a:pPr>
            <a:r>
              <a:rPr lang="sk-SK" sz="2000" dirty="0">
                <a:solidFill>
                  <a:schemeClr val="bg1">
                    <a:lumMod val="50000"/>
                  </a:schemeClr>
                </a:solidFill>
              </a:rPr>
              <a:t>Príručka k oprávnenosti výdavkov,</a:t>
            </a:r>
          </a:p>
          <a:p>
            <a:pPr marL="342900" indent="-342900">
              <a:buFont typeface="Wingdings" pitchFamily="2" charset="2"/>
              <a:buChar char="Ø"/>
            </a:pPr>
            <a:r>
              <a:rPr lang="sk-SK" sz="2000" dirty="0" smtClean="0">
                <a:solidFill>
                  <a:schemeClr val="bg1">
                    <a:lumMod val="50000"/>
                  </a:schemeClr>
                </a:solidFill>
              </a:rPr>
              <a:t>Formulár </a:t>
            </a:r>
            <a:r>
              <a:rPr lang="sk-SK" sz="2000" dirty="0">
                <a:solidFill>
                  <a:schemeClr val="bg1">
                    <a:lumMod val="50000"/>
                  </a:schemeClr>
                </a:solidFill>
              </a:rPr>
              <a:t>pre výpočet ukazovateľov hodnotenia finančnej situácie žiadateľa,</a:t>
            </a:r>
          </a:p>
          <a:p>
            <a:pPr marL="342900" indent="-342900">
              <a:buFont typeface="Wingdings" pitchFamily="2" charset="2"/>
              <a:buChar char="Ø"/>
            </a:pPr>
            <a:r>
              <a:rPr lang="sk-SK" sz="2000" dirty="0" smtClean="0">
                <a:solidFill>
                  <a:schemeClr val="bg1">
                    <a:lumMod val="50000"/>
                  </a:schemeClr>
                </a:solidFill>
              </a:rPr>
              <a:t>Kritériá pre výber projektov,</a:t>
            </a:r>
          </a:p>
          <a:p>
            <a:endParaRPr lang="sk-SK" sz="2000" dirty="0" smtClean="0">
              <a:solidFill>
                <a:schemeClr val="bg1">
                  <a:lumMod val="50000"/>
                </a:schemeClr>
              </a:solidFill>
            </a:endParaRPr>
          </a:p>
          <a:p>
            <a:r>
              <a:rPr lang="sk-SK" sz="2000" u="sng" dirty="0" smtClean="0">
                <a:solidFill>
                  <a:schemeClr val="bg1">
                    <a:lumMod val="50000"/>
                  </a:schemeClr>
                </a:solidFill>
              </a:rPr>
              <a:t>Prierezové dokumenty k verejnému obstarávaniu:</a:t>
            </a:r>
          </a:p>
          <a:p>
            <a:pPr marL="342900" indent="-342900">
              <a:buFont typeface="Wingdings" pitchFamily="2" charset="2"/>
              <a:buChar char="Ø"/>
            </a:pPr>
            <a:r>
              <a:rPr lang="sk-SK" sz="2000" dirty="0" smtClean="0">
                <a:solidFill>
                  <a:schemeClr val="bg1">
                    <a:lumMod val="50000"/>
                  </a:schemeClr>
                </a:solidFill>
              </a:rPr>
              <a:t>Príručka </a:t>
            </a:r>
            <a:r>
              <a:rPr lang="sk-SK" sz="2000" dirty="0">
                <a:solidFill>
                  <a:schemeClr val="bg1">
                    <a:lumMod val="50000"/>
                  </a:schemeClr>
                </a:solidFill>
              </a:rPr>
              <a:t>k procesu verejného </a:t>
            </a:r>
            <a:r>
              <a:rPr lang="sk-SK" sz="2000" dirty="0" smtClean="0">
                <a:solidFill>
                  <a:schemeClr val="bg1">
                    <a:lumMod val="50000"/>
                  </a:schemeClr>
                </a:solidFill>
              </a:rPr>
              <a:t>obstarávania,</a:t>
            </a:r>
            <a:endParaRPr lang="sk-SK" sz="2000" dirty="0">
              <a:solidFill>
                <a:schemeClr val="bg1">
                  <a:lumMod val="50000"/>
                </a:schemeClr>
              </a:solidFill>
            </a:endParaRPr>
          </a:p>
          <a:p>
            <a:endParaRPr lang="sk-SK" sz="2000" dirty="0" smtClean="0">
              <a:solidFill>
                <a:schemeClr val="bg1">
                  <a:lumMod val="50000"/>
                </a:schemeClr>
              </a:solidFill>
            </a:endParaRPr>
          </a:p>
          <a:p>
            <a:r>
              <a:rPr lang="sk-SK" sz="2000" u="sng" dirty="0" smtClean="0">
                <a:solidFill>
                  <a:schemeClr val="bg1">
                    <a:lumMod val="50000"/>
                  </a:schemeClr>
                </a:solidFill>
              </a:rPr>
              <a:t>Prierezové dokumenty k implementačnej fáze žiadosti o NFP</a:t>
            </a:r>
            <a:endParaRPr lang="sk-SK" sz="2000" dirty="0">
              <a:solidFill>
                <a:schemeClr val="bg1">
                  <a:lumMod val="50000"/>
                </a:schemeClr>
              </a:solidFill>
            </a:endParaRPr>
          </a:p>
          <a:p>
            <a:pPr marL="342900" indent="-342900">
              <a:buFont typeface="Wingdings" pitchFamily="2" charset="2"/>
              <a:buChar char="Ø"/>
            </a:pPr>
            <a:r>
              <a:rPr lang="sk-SK" sz="2000" dirty="0" smtClean="0">
                <a:solidFill>
                  <a:schemeClr val="bg1">
                    <a:lumMod val="50000"/>
                  </a:schemeClr>
                </a:solidFill>
              </a:rPr>
              <a:t>Príručka </a:t>
            </a:r>
            <a:r>
              <a:rPr lang="sk-SK" sz="2000" dirty="0">
                <a:solidFill>
                  <a:schemeClr val="bg1">
                    <a:lumMod val="50000"/>
                  </a:schemeClr>
                </a:solidFill>
              </a:rPr>
              <a:t>pre prijímateľa</a:t>
            </a:r>
          </a:p>
          <a:p>
            <a:pPr marL="342900" indent="-342900">
              <a:buFont typeface="Wingdings" pitchFamily="2" charset="2"/>
              <a:buChar char="Ø"/>
            </a:pPr>
            <a:r>
              <a:rPr lang="sk-SK" sz="2000" dirty="0">
                <a:solidFill>
                  <a:schemeClr val="bg1">
                    <a:lumMod val="50000"/>
                  </a:schemeClr>
                </a:solidFill>
              </a:rPr>
              <a:t>Vzor zmluvy o poskytnutí </a:t>
            </a:r>
            <a:r>
              <a:rPr lang="sk-SK" sz="2000" dirty="0" smtClean="0">
                <a:solidFill>
                  <a:schemeClr val="bg1">
                    <a:lumMod val="50000"/>
                  </a:schemeClr>
                </a:solidFill>
              </a:rPr>
              <a:t>NFP</a:t>
            </a:r>
          </a:p>
          <a:p>
            <a:pPr marL="342900" indent="-342900">
              <a:buFont typeface="Wingdings" pitchFamily="2" charset="2"/>
              <a:buChar char="Ø"/>
            </a:pPr>
            <a:r>
              <a:rPr lang="sk-SK" sz="2000" dirty="0">
                <a:solidFill>
                  <a:schemeClr val="bg1">
                    <a:lumMod val="50000"/>
                  </a:schemeClr>
                </a:solidFill>
              </a:rPr>
              <a:t>Manuál pre informovanie a </a:t>
            </a:r>
            <a:r>
              <a:rPr lang="sk-SK" sz="2000" dirty="0" smtClean="0">
                <a:solidFill>
                  <a:schemeClr val="bg1">
                    <a:lumMod val="50000"/>
                  </a:schemeClr>
                </a:solidFill>
              </a:rPr>
              <a:t>komunikáciu</a:t>
            </a:r>
            <a:endParaRPr lang="sk-SK" sz="2000" dirty="0">
              <a:solidFill>
                <a:schemeClr val="bg1">
                  <a:lumMod val="50000"/>
                </a:schemeClr>
              </a:solidFill>
            </a:endParaRPr>
          </a:p>
        </p:txBody>
      </p:sp>
    </p:spTree>
    <p:extLst>
      <p:ext uri="{BB962C8B-B14F-4D97-AF65-F5344CB8AC3E}">
        <p14:creationId xmlns:p14="http://schemas.microsoft.com/office/powerpoint/2010/main" val="1821127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143823"/>
            <a:ext cx="7886700" cy="879253"/>
          </a:xfrm>
        </p:spPr>
        <p:txBody>
          <a:bodyPr>
            <a:normAutofit/>
          </a:bodyPr>
          <a:lstStyle/>
          <a:p>
            <a:pPr algn="just"/>
            <a:r>
              <a:rPr lang="sk-SK" sz="3200" b="1" dirty="0">
                <a:latin typeface="Arial" panose="020B0604020202020204" pitchFamily="34" charset="0"/>
                <a:cs typeface="Arial" panose="020B0604020202020204" pitchFamily="34" charset="0"/>
              </a:rPr>
              <a:t>Výzva a prílohy k výzve</a:t>
            </a:r>
          </a:p>
        </p:txBody>
      </p:sp>
      <p:sp>
        <p:nvSpPr>
          <p:cNvPr id="4" name="TextovéPole 3"/>
          <p:cNvSpPr txBox="1"/>
          <p:nvPr/>
        </p:nvSpPr>
        <p:spPr>
          <a:xfrm>
            <a:off x="265670" y="2311396"/>
            <a:ext cx="8612660" cy="2246769"/>
          </a:xfrm>
          <a:prstGeom prst="rect">
            <a:avLst/>
          </a:prstGeom>
          <a:noFill/>
        </p:spPr>
        <p:txBody>
          <a:bodyPr wrap="square" rtlCol="0">
            <a:spAutoFit/>
          </a:bodyPr>
          <a:lstStyle/>
          <a:p>
            <a:r>
              <a:rPr lang="sk-SK" sz="2000" dirty="0" smtClean="0">
                <a:solidFill>
                  <a:schemeClr val="bg1">
                    <a:lumMod val="50000"/>
                  </a:schemeClr>
                </a:solidFill>
              </a:rPr>
              <a:t>Znenie výzvy vrátane jej príloh:</a:t>
            </a:r>
          </a:p>
          <a:p>
            <a:endParaRPr lang="sk-SK" sz="2000" dirty="0" smtClean="0">
              <a:solidFill>
                <a:schemeClr val="bg1">
                  <a:lumMod val="50000"/>
                </a:schemeClr>
              </a:solidFill>
            </a:endParaRPr>
          </a:p>
          <a:p>
            <a:pPr marL="342900" indent="-342900">
              <a:buFont typeface="Wingdings" pitchFamily="2" charset="2"/>
              <a:buChar char="Ø"/>
            </a:pPr>
            <a:r>
              <a:rPr lang="sk-SK" sz="2000" dirty="0" smtClean="0">
                <a:solidFill>
                  <a:schemeClr val="bg1">
                    <a:lumMod val="50000"/>
                  </a:schemeClr>
                </a:solidFill>
              </a:rPr>
              <a:t>Formulár ŽoNFP (vrátane preddefinovaných formulárov príloh ŽoNFP),</a:t>
            </a:r>
            <a:endParaRPr lang="sk-SK" sz="2000" dirty="0">
              <a:solidFill>
                <a:schemeClr val="bg1">
                  <a:lumMod val="50000"/>
                </a:schemeClr>
              </a:solidFill>
            </a:endParaRPr>
          </a:p>
          <a:p>
            <a:pPr marL="342900" indent="-342900">
              <a:buFont typeface="Wingdings" pitchFamily="2" charset="2"/>
              <a:buChar char="Ø"/>
            </a:pPr>
            <a:r>
              <a:rPr lang="sk-SK" sz="2000" dirty="0">
                <a:solidFill>
                  <a:schemeClr val="bg1">
                    <a:lumMod val="50000"/>
                  </a:schemeClr>
                </a:solidFill>
              </a:rPr>
              <a:t>Príručka pre </a:t>
            </a:r>
            <a:r>
              <a:rPr lang="sk-SK" sz="2000" dirty="0" smtClean="0">
                <a:solidFill>
                  <a:schemeClr val="bg1">
                    <a:lumMod val="50000"/>
                  </a:schemeClr>
                </a:solidFill>
              </a:rPr>
              <a:t>žiadateľa,</a:t>
            </a:r>
            <a:endParaRPr lang="sk-SK" sz="2000" dirty="0">
              <a:solidFill>
                <a:schemeClr val="bg1">
                  <a:lumMod val="50000"/>
                </a:schemeClr>
              </a:solidFill>
            </a:endParaRPr>
          </a:p>
          <a:p>
            <a:pPr marL="342900" indent="-342900">
              <a:buFont typeface="Wingdings" pitchFamily="2" charset="2"/>
              <a:buChar char="Ø"/>
            </a:pPr>
            <a:r>
              <a:rPr lang="sk-SK" sz="2000" dirty="0">
                <a:solidFill>
                  <a:schemeClr val="bg1">
                    <a:lumMod val="50000"/>
                  </a:schemeClr>
                </a:solidFill>
              </a:rPr>
              <a:t>Zoznam povinných merateľných ukazovateľov </a:t>
            </a:r>
            <a:r>
              <a:rPr lang="sk-SK" sz="2000" dirty="0" smtClean="0">
                <a:solidFill>
                  <a:schemeClr val="bg1">
                    <a:lumMod val="50000"/>
                  </a:schemeClr>
                </a:solidFill>
              </a:rPr>
              <a:t>projektu,</a:t>
            </a:r>
            <a:endParaRPr lang="sk-SK" sz="2000" dirty="0">
              <a:solidFill>
                <a:schemeClr val="bg1">
                  <a:lumMod val="50000"/>
                </a:schemeClr>
              </a:solidFill>
            </a:endParaRPr>
          </a:p>
          <a:p>
            <a:pPr marL="342900" indent="-342900">
              <a:buFont typeface="Wingdings" pitchFamily="2" charset="2"/>
              <a:buChar char="Ø"/>
            </a:pPr>
            <a:r>
              <a:rPr lang="sk-SK" sz="2000" dirty="0">
                <a:solidFill>
                  <a:schemeClr val="bg1">
                    <a:lumMod val="50000"/>
                  </a:schemeClr>
                </a:solidFill>
              </a:rPr>
              <a:t>Osobitné podmienky oprávnenosti </a:t>
            </a:r>
            <a:r>
              <a:rPr lang="sk-SK" sz="2000" dirty="0" smtClean="0">
                <a:solidFill>
                  <a:schemeClr val="bg1">
                    <a:lumMod val="50000"/>
                  </a:schemeClr>
                </a:solidFill>
              </a:rPr>
              <a:t>výdavkov,</a:t>
            </a:r>
            <a:endParaRPr lang="sk-SK" sz="2000" dirty="0">
              <a:solidFill>
                <a:schemeClr val="bg1">
                  <a:lumMod val="50000"/>
                </a:schemeClr>
              </a:solidFill>
            </a:endParaRPr>
          </a:p>
          <a:p>
            <a:pPr marL="342900" indent="-342900">
              <a:buFont typeface="Wingdings" pitchFamily="2" charset="2"/>
              <a:buChar char="Ø"/>
            </a:pPr>
            <a:r>
              <a:rPr lang="sk-SK" sz="2000" dirty="0" smtClean="0">
                <a:solidFill>
                  <a:schemeClr val="bg1">
                    <a:lumMod val="50000"/>
                  </a:schemeClr>
                </a:solidFill>
              </a:rPr>
              <a:t>Informácia pre žiadateľov</a:t>
            </a:r>
            <a:endParaRPr lang="sk-SK" sz="2000" dirty="0">
              <a:solidFill>
                <a:schemeClr val="bg1">
                  <a:lumMod val="50000"/>
                </a:schemeClr>
              </a:solidFill>
            </a:endParaRPr>
          </a:p>
        </p:txBody>
      </p:sp>
    </p:spTree>
    <p:extLst>
      <p:ext uri="{BB962C8B-B14F-4D97-AF65-F5344CB8AC3E}">
        <p14:creationId xmlns:p14="http://schemas.microsoft.com/office/powerpoint/2010/main" val="39943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2"/>
          <p:cNvPicPr>
            <a:picLocks noChangeAspect="1"/>
          </p:cNvPicPr>
          <p:nvPr/>
        </p:nvPicPr>
        <p:blipFill rotWithShape="1">
          <a:blip r:embed="rId2"/>
          <a:srcRect l="7191" t="20109" r="55619" b="43749"/>
          <a:stretch/>
        </p:blipFill>
        <p:spPr>
          <a:xfrm>
            <a:off x="219152" y="2629845"/>
            <a:ext cx="8827742" cy="2864113"/>
          </a:xfrm>
          <a:prstGeom prst="rect">
            <a:avLst/>
          </a:prstGeom>
        </p:spPr>
      </p:pic>
      <p:sp>
        <p:nvSpPr>
          <p:cNvPr id="5" name="Rectangle 1"/>
          <p:cNvSpPr>
            <a:spLocks noChangeArrowheads="1"/>
          </p:cNvSpPr>
          <p:nvPr/>
        </p:nvSpPr>
        <p:spPr bwMode="auto">
          <a:xfrm flipV="1">
            <a:off x="1432690" y="3209656"/>
            <a:ext cx="93686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800" b="0" i="0" u="none" strike="noStrike" cap="none" normalizeH="0" baseline="0" smtClean="0">
                <a:ln>
                  <a:noFill/>
                </a:ln>
                <a:solidFill>
                  <a:schemeClr val="tx1"/>
                </a:solidFill>
                <a:effectLst/>
                <a:latin typeface="Arial" panose="020B0604020202020204" pitchFamily="34" charset="0"/>
              </a:rPr>
              <a:t/>
            </a:r>
            <a:br>
              <a:rPr kumimoji="0" lang="sk-SK" altLang="sk-SK" sz="1800" b="0" i="0" u="none" strike="noStrike" cap="none" normalizeH="0" baseline="0" smtClean="0">
                <a:ln>
                  <a:noFill/>
                </a:ln>
                <a:solidFill>
                  <a:schemeClr val="tx1"/>
                </a:solidFill>
                <a:effectLst/>
                <a:latin typeface="Arial" panose="020B0604020202020204" pitchFamily="34" charset="0"/>
              </a:rPr>
            </a:br>
            <a:endParaRPr kumimoji="0" lang="sk-SK" altLang="sk-SK" sz="1800" b="0" i="0" u="none" strike="noStrike" cap="none" normalizeH="0" baseline="0" smtClean="0">
              <a:ln>
                <a:noFill/>
              </a:ln>
              <a:solidFill>
                <a:schemeClr val="tx1"/>
              </a:solidFill>
              <a:effectLst/>
              <a:latin typeface="Arial" panose="020B0604020202020204" pitchFamily="34" charset="0"/>
            </a:endParaRPr>
          </a:p>
        </p:txBody>
      </p:sp>
      <p:sp>
        <p:nvSpPr>
          <p:cNvPr id="11" name="Obdĺžnik 10"/>
          <p:cNvSpPr/>
          <p:nvPr/>
        </p:nvSpPr>
        <p:spPr>
          <a:xfrm>
            <a:off x="5724525" y="1574712"/>
            <a:ext cx="3190875" cy="646331"/>
          </a:xfrm>
          <a:prstGeom prst="rect">
            <a:avLst/>
          </a:prstGeom>
        </p:spPr>
        <p:txBody>
          <a:bodyPr wrap="square">
            <a:spAutoFit/>
          </a:bodyPr>
          <a:lstStyle/>
          <a:p>
            <a:r>
              <a:rPr lang="sk-SK" i="1" dirty="0"/>
              <a:t>podrobnejší popis obsahuje kapitola 3 Príručky pre žiadateľa</a:t>
            </a:r>
          </a:p>
        </p:txBody>
      </p:sp>
      <p:sp>
        <p:nvSpPr>
          <p:cNvPr id="13" name="Nadpis 1"/>
          <p:cNvSpPr>
            <a:spLocks noGrp="1"/>
          </p:cNvSpPr>
          <p:nvPr>
            <p:ph type="title"/>
          </p:nvPr>
        </p:nvSpPr>
        <p:spPr>
          <a:xfrm>
            <a:off x="628650" y="945115"/>
            <a:ext cx="7886700" cy="792246"/>
          </a:xfrm>
        </p:spPr>
        <p:txBody>
          <a:bodyPr>
            <a:normAutofit/>
          </a:bodyPr>
          <a:lstStyle/>
          <a:p>
            <a:r>
              <a:rPr lang="sk-SK" sz="3200" b="1" dirty="0" smtClean="0">
                <a:latin typeface="Arial" panose="020B0604020202020204" pitchFamily="34" charset="0"/>
                <a:cs typeface="Arial" panose="020B0604020202020204" pitchFamily="34" charset="0"/>
              </a:rPr>
              <a:t>Práca s výzvou a dokumentami k výzve</a:t>
            </a:r>
            <a:endParaRPr lang="sk-SK" sz="3200" b="1" dirty="0">
              <a:latin typeface="Arial" panose="020B0604020202020204" pitchFamily="34" charset="0"/>
              <a:cs typeface="Arial" panose="020B0604020202020204" pitchFamily="34" charset="0"/>
            </a:endParaRPr>
          </a:p>
        </p:txBody>
      </p:sp>
      <p:sp>
        <p:nvSpPr>
          <p:cNvPr id="9" name="Ovál 8"/>
          <p:cNvSpPr/>
          <p:nvPr/>
        </p:nvSpPr>
        <p:spPr>
          <a:xfrm>
            <a:off x="2755558" y="2592331"/>
            <a:ext cx="325613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0" name="Rovná spojovacia šípka 9"/>
          <p:cNvCxnSpPr/>
          <p:nvPr/>
        </p:nvCxnSpPr>
        <p:spPr>
          <a:xfrm flipV="1">
            <a:off x="5690757" y="2186916"/>
            <a:ext cx="276225" cy="52071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9831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rotWithShape="1">
          <a:blip r:embed="rId2"/>
          <a:srcRect l="3471" t="16643" r="53140" b="52414"/>
          <a:stretch/>
        </p:blipFill>
        <p:spPr>
          <a:xfrm>
            <a:off x="317394" y="3075707"/>
            <a:ext cx="8728367" cy="2078182"/>
          </a:xfrm>
          <a:prstGeom prst="rect">
            <a:avLst/>
          </a:prstGeom>
        </p:spPr>
      </p:pic>
      <p:sp>
        <p:nvSpPr>
          <p:cNvPr id="5" name="Rectangle 1"/>
          <p:cNvSpPr>
            <a:spLocks noChangeArrowheads="1"/>
          </p:cNvSpPr>
          <p:nvPr/>
        </p:nvSpPr>
        <p:spPr bwMode="auto">
          <a:xfrm flipV="1">
            <a:off x="1432690" y="3209656"/>
            <a:ext cx="93686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800" b="0" i="0" u="none" strike="noStrike" cap="none" normalizeH="0" baseline="0" smtClean="0">
                <a:ln>
                  <a:noFill/>
                </a:ln>
                <a:solidFill>
                  <a:schemeClr val="tx1"/>
                </a:solidFill>
                <a:effectLst/>
                <a:latin typeface="Arial" panose="020B0604020202020204" pitchFamily="34" charset="0"/>
              </a:rPr>
              <a:t/>
            </a:r>
            <a:br>
              <a:rPr kumimoji="0" lang="sk-SK" altLang="sk-SK" sz="1800" b="0" i="0" u="none" strike="noStrike" cap="none" normalizeH="0" baseline="0" smtClean="0">
                <a:ln>
                  <a:noFill/>
                </a:ln>
                <a:solidFill>
                  <a:schemeClr val="tx1"/>
                </a:solidFill>
                <a:effectLst/>
                <a:latin typeface="Arial" panose="020B0604020202020204" pitchFamily="34" charset="0"/>
              </a:rPr>
            </a:br>
            <a:endParaRPr kumimoji="0" lang="sk-SK" altLang="sk-SK" sz="1800" b="0" i="0" u="none" strike="noStrike" cap="none" normalizeH="0" baseline="0" smtClean="0">
              <a:ln>
                <a:noFill/>
              </a:ln>
              <a:solidFill>
                <a:schemeClr val="tx1"/>
              </a:solidFill>
              <a:effectLst/>
              <a:latin typeface="Arial" panose="020B0604020202020204" pitchFamily="34" charset="0"/>
            </a:endParaRPr>
          </a:p>
        </p:txBody>
      </p:sp>
      <p:sp>
        <p:nvSpPr>
          <p:cNvPr id="11" name="Obdĺžnik 10"/>
          <p:cNvSpPr/>
          <p:nvPr/>
        </p:nvSpPr>
        <p:spPr>
          <a:xfrm>
            <a:off x="5027590" y="1955712"/>
            <a:ext cx="3754030" cy="923330"/>
          </a:xfrm>
          <a:prstGeom prst="rect">
            <a:avLst/>
          </a:prstGeom>
        </p:spPr>
        <p:txBody>
          <a:bodyPr wrap="square">
            <a:spAutoFit/>
          </a:bodyPr>
          <a:lstStyle/>
          <a:p>
            <a:r>
              <a:rPr lang="sk-SK" i="1" dirty="0"/>
              <a:t>identifikácia spôsobu preukázania/ overenia PPP – prepojenie na kapitolu 3.1 príručky pre žiadateľa</a:t>
            </a:r>
          </a:p>
        </p:txBody>
      </p:sp>
      <p:sp>
        <p:nvSpPr>
          <p:cNvPr id="13" name="Nadpis 1"/>
          <p:cNvSpPr>
            <a:spLocks noGrp="1"/>
          </p:cNvSpPr>
          <p:nvPr>
            <p:ph type="title"/>
          </p:nvPr>
        </p:nvSpPr>
        <p:spPr>
          <a:xfrm>
            <a:off x="628650" y="945115"/>
            <a:ext cx="7886700" cy="792246"/>
          </a:xfrm>
        </p:spPr>
        <p:txBody>
          <a:bodyPr>
            <a:normAutofit/>
          </a:bodyPr>
          <a:lstStyle/>
          <a:p>
            <a:r>
              <a:rPr lang="sk-SK" sz="3200" b="1" dirty="0" smtClean="0">
                <a:latin typeface="Arial" panose="020B0604020202020204" pitchFamily="34" charset="0"/>
                <a:cs typeface="Arial" panose="020B0604020202020204" pitchFamily="34" charset="0"/>
              </a:rPr>
              <a:t>Práca s výzvou a dokumentami k výzve</a:t>
            </a:r>
            <a:endParaRPr lang="sk-SK" sz="3200" b="1" dirty="0">
              <a:latin typeface="Arial" panose="020B0604020202020204" pitchFamily="34" charset="0"/>
              <a:cs typeface="Arial" panose="020B0604020202020204" pitchFamily="34" charset="0"/>
            </a:endParaRPr>
          </a:p>
        </p:txBody>
      </p:sp>
      <p:sp>
        <p:nvSpPr>
          <p:cNvPr id="12" name="BlokTextu 11"/>
          <p:cNvSpPr txBox="1"/>
          <p:nvPr/>
        </p:nvSpPr>
        <p:spPr>
          <a:xfrm>
            <a:off x="723634" y="2097621"/>
            <a:ext cx="3456384" cy="646331"/>
          </a:xfrm>
          <a:prstGeom prst="rect">
            <a:avLst/>
          </a:prstGeom>
          <a:noFill/>
        </p:spPr>
        <p:txBody>
          <a:bodyPr wrap="square" rtlCol="0">
            <a:spAutoFit/>
          </a:bodyPr>
          <a:lstStyle/>
          <a:p>
            <a:r>
              <a:rPr lang="sk-SK" i="1" dirty="0"/>
              <a:t>p</a:t>
            </a:r>
            <a:r>
              <a:rPr lang="sk-SK" i="1" dirty="0" smtClean="0"/>
              <a:t>odrobný popis každej PPP definovanej vo výzve</a:t>
            </a:r>
            <a:endParaRPr lang="sk-SK" i="1" dirty="0"/>
          </a:p>
        </p:txBody>
      </p:sp>
      <p:cxnSp>
        <p:nvCxnSpPr>
          <p:cNvPr id="14" name="Rovná spojovacia šípka 13"/>
          <p:cNvCxnSpPr/>
          <p:nvPr/>
        </p:nvCxnSpPr>
        <p:spPr>
          <a:xfrm flipH="1" flipV="1">
            <a:off x="1323399" y="2673009"/>
            <a:ext cx="1033158" cy="79350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Rovná spojovacia šípka 9"/>
          <p:cNvCxnSpPr>
            <a:stCxn id="15" idx="1"/>
          </p:cNvCxnSpPr>
          <p:nvPr/>
        </p:nvCxnSpPr>
        <p:spPr>
          <a:xfrm flipH="1" flipV="1">
            <a:off x="7165792" y="2869632"/>
            <a:ext cx="523680" cy="4857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Ovál 8"/>
          <p:cNvSpPr/>
          <p:nvPr/>
        </p:nvSpPr>
        <p:spPr>
          <a:xfrm>
            <a:off x="2046514" y="3328418"/>
            <a:ext cx="4675867"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 name="Ovál 14"/>
          <p:cNvSpPr/>
          <p:nvPr/>
        </p:nvSpPr>
        <p:spPr>
          <a:xfrm>
            <a:off x="7474922" y="3260755"/>
            <a:ext cx="1465037" cy="6463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253559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2"/>
          <p:cNvPicPr>
            <a:picLocks noChangeAspect="1"/>
          </p:cNvPicPr>
          <p:nvPr/>
        </p:nvPicPr>
        <p:blipFill rotWithShape="1">
          <a:blip r:embed="rId2"/>
          <a:srcRect l="11157" t="14911" r="60331" b="58679"/>
          <a:stretch/>
        </p:blipFill>
        <p:spPr>
          <a:xfrm>
            <a:off x="355180" y="1918066"/>
            <a:ext cx="5445546" cy="3426707"/>
          </a:xfrm>
          <a:prstGeom prst="rect">
            <a:avLst/>
          </a:prstGeom>
        </p:spPr>
      </p:pic>
      <p:sp>
        <p:nvSpPr>
          <p:cNvPr id="5" name="Rectangle 1"/>
          <p:cNvSpPr>
            <a:spLocks noChangeArrowheads="1"/>
          </p:cNvSpPr>
          <p:nvPr/>
        </p:nvSpPr>
        <p:spPr bwMode="auto">
          <a:xfrm flipV="1">
            <a:off x="1432690" y="3209656"/>
            <a:ext cx="93686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800" b="0" i="0" u="none" strike="noStrike" cap="none" normalizeH="0" baseline="0" smtClean="0">
                <a:ln>
                  <a:noFill/>
                </a:ln>
                <a:solidFill>
                  <a:schemeClr val="tx1"/>
                </a:solidFill>
                <a:effectLst/>
                <a:latin typeface="Arial" panose="020B0604020202020204" pitchFamily="34" charset="0"/>
              </a:rPr>
              <a:t/>
            </a:r>
            <a:br>
              <a:rPr kumimoji="0" lang="sk-SK" altLang="sk-SK" sz="1800" b="0" i="0" u="none" strike="noStrike" cap="none" normalizeH="0" baseline="0" smtClean="0">
                <a:ln>
                  <a:noFill/>
                </a:ln>
                <a:solidFill>
                  <a:schemeClr val="tx1"/>
                </a:solidFill>
                <a:effectLst/>
                <a:latin typeface="Arial" panose="020B0604020202020204" pitchFamily="34" charset="0"/>
              </a:rPr>
            </a:br>
            <a:endParaRPr kumimoji="0" lang="sk-SK" altLang="sk-SK" sz="1800" b="0" i="0" u="none" strike="noStrike" cap="none" normalizeH="0" baseline="0" smtClean="0">
              <a:ln>
                <a:noFill/>
              </a:ln>
              <a:solidFill>
                <a:schemeClr val="tx1"/>
              </a:solidFill>
              <a:effectLst/>
              <a:latin typeface="Arial" panose="020B0604020202020204" pitchFamily="34" charset="0"/>
            </a:endParaRPr>
          </a:p>
        </p:txBody>
      </p:sp>
      <p:sp>
        <p:nvSpPr>
          <p:cNvPr id="13" name="Nadpis 1"/>
          <p:cNvSpPr>
            <a:spLocks noGrp="1"/>
          </p:cNvSpPr>
          <p:nvPr>
            <p:ph type="title"/>
          </p:nvPr>
        </p:nvSpPr>
        <p:spPr>
          <a:xfrm>
            <a:off x="628650" y="945115"/>
            <a:ext cx="7886700" cy="792246"/>
          </a:xfrm>
        </p:spPr>
        <p:txBody>
          <a:bodyPr>
            <a:normAutofit/>
          </a:bodyPr>
          <a:lstStyle/>
          <a:p>
            <a:r>
              <a:rPr lang="sk-SK" sz="3200" b="1" dirty="0" smtClean="0">
                <a:latin typeface="Arial" panose="020B0604020202020204" pitchFamily="34" charset="0"/>
                <a:cs typeface="Arial" panose="020B0604020202020204" pitchFamily="34" charset="0"/>
              </a:rPr>
              <a:t>Práca s výzvou a dokumentami k výzve</a:t>
            </a:r>
            <a:endParaRPr lang="sk-SK" sz="3200" b="1" dirty="0">
              <a:latin typeface="Arial" panose="020B0604020202020204" pitchFamily="34" charset="0"/>
              <a:cs typeface="Arial" panose="020B0604020202020204" pitchFamily="34" charset="0"/>
            </a:endParaRPr>
          </a:p>
        </p:txBody>
      </p:sp>
      <p:cxnSp>
        <p:nvCxnSpPr>
          <p:cNvPr id="10" name="Rovná spojovacia šípka 9"/>
          <p:cNvCxnSpPr/>
          <p:nvPr/>
        </p:nvCxnSpPr>
        <p:spPr>
          <a:xfrm flipV="1">
            <a:off x="5497894" y="1992616"/>
            <a:ext cx="876301" cy="83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BlokTextu 15"/>
          <p:cNvSpPr txBox="1"/>
          <p:nvPr/>
        </p:nvSpPr>
        <p:spPr>
          <a:xfrm>
            <a:off x="6304001" y="1743192"/>
            <a:ext cx="2725699" cy="369332"/>
          </a:xfrm>
          <a:prstGeom prst="rect">
            <a:avLst/>
          </a:prstGeom>
          <a:noFill/>
        </p:spPr>
        <p:txBody>
          <a:bodyPr wrap="square" rtlCol="0">
            <a:spAutoFit/>
          </a:bodyPr>
          <a:lstStyle/>
          <a:p>
            <a:r>
              <a:rPr lang="sk-SK" i="1" dirty="0"/>
              <a:t>Č</a:t>
            </a:r>
            <a:r>
              <a:rPr lang="sk-SK" i="1" dirty="0" smtClean="0"/>
              <a:t>íslo a úplný názov prílohy</a:t>
            </a:r>
            <a:endParaRPr lang="sk-SK" i="1" dirty="0"/>
          </a:p>
        </p:txBody>
      </p:sp>
      <p:cxnSp>
        <p:nvCxnSpPr>
          <p:cNvPr id="17" name="Rovná spojovacia šípka 16"/>
          <p:cNvCxnSpPr/>
          <p:nvPr/>
        </p:nvCxnSpPr>
        <p:spPr>
          <a:xfrm>
            <a:off x="5516944" y="2327711"/>
            <a:ext cx="849276" cy="487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BlokTextu 17"/>
          <p:cNvSpPr txBox="1"/>
          <p:nvPr/>
        </p:nvSpPr>
        <p:spPr>
          <a:xfrm>
            <a:off x="6315076" y="2066076"/>
            <a:ext cx="2705099" cy="369332"/>
          </a:xfrm>
          <a:prstGeom prst="rect">
            <a:avLst/>
          </a:prstGeom>
          <a:noFill/>
        </p:spPr>
        <p:txBody>
          <a:bodyPr wrap="square" rtlCol="0">
            <a:spAutoFit/>
          </a:bodyPr>
          <a:lstStyle/>
          <a:p>
            <a:r>
              <a:rPr lang="sk-SK" i="1" dirty="0" smtClean="0"/>
              <a:t>Subjekt vydávajúci prílohu</a:t>
            </a:r>
            <a:endParaRPr lang="sk-SK" i="1" dirty="0"/>
          </a:p>
        </p:txBody>
      </p:sp>
      <p:cxnSp>
        <p:nvCxnSpPr>
          <p:cNvPr id="19" name="Rovná spojovacia šípka 18"/>
          <p:cNvCxnSpPr/>
          <p:nvPr/>
        </p:nvCxnSpPr>
        <p:spPr>
          <a:xfrm>
            <a:off x="5524920" y="2640176"/>
            <a:ext cx="849276" cy="487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BlokTextu 19"/>
          <p:cNvSpPr txBox="1"/>
          <p:nvPr/>
        </p:nvSpPr>
        <p:spPr>
          <a:xfrm>
            <a:off x="6304001" y="2350175"/>
            <a:ext cx="2705099" cy="646331"/>
          </a:xfrm>
          <a:prstGeom prst="rect">
            <a:avLst/>
          </a:prstGeom>
          <a:noFill/>
        </p:spPr>
        <p:txBody>
          <a:bodyPr wrap="square" rtlCol="0">
            <a:spAutoFit/>
          </a:bodyPr>
          <a:lstStyle/>
          <a:p>
            <a:r>
              <a:rPr lang="sk-SK" i="1" dirty="0" smtClean="0"/>
              <a:t>Informácia o tom, či je predpísaná forma prílohy</a:t>
            </a:r>
            <a:endParaRPr lang="sk-SK" i="1" dirty="0"/>
          </a:p>
        </p:txBody>
      </p:sp>
      <p:cxnSp>
        <p:nvCxnSpPr>
          <p:cNvPr id="21" name="Rovná spojovacia šípka 20"/>
          <p:cNvCxnSpPr/>
          <p:nvPr/>
        </p:nvCxnSpPr>
        <p:spPr>
          <a:xfrm>
            <a:off x="5497894" y="3043934"/>
            <a:ext cx="849276" cy="487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BlokTextu 21"/>
          <p:cNvSpPr txBox="1"/>
          <p:nvPr/>
        </p:nvSpPr>
        <p:spPr>
          <a:xfrm>
            <a:off x="6276975" y="2926091"/>
            <a:ext cx="2867025" cy="369332"/>
          </a:xfrm>
          <a:prstGeom prst="rect">
            <a:avLst/>
          </a:prstGeom>
          <a:noFill/>
        </p:spPr>
        <p:txBody>
          <a:bodyPr wrap="square" rtlCol="0">
            <a:spAutoFit/>
          </a:bodyPr>
          <a:lstStyle/>
          <a:p>
            <a:r>
              <a:rPr lang="sk-SK" i="1" dirty="0" smtClean="0"/>
              <a:t>PPP, ktoré príloha preukazuje</a:t>
            </a:r>
            <a:endParaRPr lang="sk-SK" i="1" dirty="0"/>
          </a:p>
        </p:txBody>
      </p:sp>
      <p:cxnSp>
        <p:nvCxnSpPr>
          <p:cNvPr id="23" name="Rovná spojovacia šípka 22"/>
          <p:cNvCxnSpPr/>
          <p:nvPr/>
        </p:nvCxnSpPr>
        <p:spPr>
          <a:xfrm>
            <a:off x="5513008" y="3799487"/>
            <a:ext cx="849276" cy="487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BlokTextu 23"/>
          <p:cNvSpPr txBox="1"/>
          <p:nvPr/>
        </p:nvSpPr>
        <p:spPr>
          <a:xfrm>
            <a:off x="6296025" y="3544988"/>
            <a:ext cx="2867025" cy="646331"/>
          </a:xfrm>
          <a:prstGeom prst="rect">
            <a:avLst/>
          </a:prstGeom>
          <a:noFill/>
        </p:spPr>
        <p:txBody>
          <a:bodyPr wrap="square" rtlCol="0">
            <a:spAutoFit/>
          </a:bodyPr>
          <a:lstStyle/>
          <a:p>
            <a:r>
              <a:rPr lang="sk-SK" i="1" dirty="0" smtClean="0"/>
              <a:t>Informácia o akceptovaní prílohy v čase</a:t>
            </a:r>
            <a:endParaRPr lang="sk-SK" i="1" dirty="0"/>
          </a:p>
        </p:txBody>
      </p:sp>
      <p:cxnSp>
        <p:nvCxnSpPr>
          <p:cNvPr id="25" name="Rovná spojovacia šípka 24"/>
          <p:cNvCxnSpPr/>
          <p:nvPr/>
        </p:nvCxnSpPr>
        <p:spPr>
          <a:xfrm>
            <a:off x="5478844" y="4324906"/>
            <a:ext cx="849276" cy="487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BlokTextu 25"/>
          <p:cNvSpPr txBox="1"/>
          <p:nvPr/>
        </p:nvSpPr>
        <p:spPr>
          <a:xfrm>
            <a:off x="6276975" y="4191319"/>
            <a:ext cx="2867025" cy="1200329"/>
          </a:xfrm>
          <a:prstGeom prst="rect">
            <a:avLst/>
          </a:prstGeom>
          <a:noFill/>
        </p:spPr>
        <p:txBody>
          <a:bodyPr wrap="square" rtlCol="0">
            <a:spAutoFit/>
          </a:bodyPr>
          <a:lstStyle/>
          <a:p>
            <a:r>
              <a:rPr lang="sk-SK" i="1" dirty="0" smtClean="0"/>
              <a:t>Informácia o spôsobe predloženia prílohy</a:t>
            </a:r>
          </a:p>
          <a:p>
            <a:r>
              <a:rPr lang="sk-SK" i="1" dirty="0" smtClean="0">
                <a:solidFill>
                  <a:srgbClr val="FF0000"/>
                </a:solidFill>
              </a:rPr>
              <a:t>(spravidla cez ITMS2014+ v PDF, resp. MS Excel)</a:t>
            </a:r>
            <a:endParaRPr lang="sk-SK" i="1" dirty="0">
              <a:solidFill>
                <a:srgbClr val="FF0000"/>
              </a:solidFill>
            </a:endParaRPr>
          </a:p>
        </p:txBody>
      </p:sp>
      <p:cxnSp>
        <p:nvCxnSpPr>
          <p:cNvPr id="27" name="Rovná spojovacia šípka 26"/>
          <p:cNvCxnSpPr/>
          <p:nvPr/>
        </p:nvCxnSpPr>
        <p:spPr>
          <a:xfrm flipH="1">
            <a:off x="3238500" y="5238975"/>
            <a:ext cx="1" cy="40401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Obdĺžnik 29"/>
          <p:cNvSpPr/>
          <p:nvPr/>
        </p:nvSpPr>
        <p:spPr>
          <a:xfrm>
            <a:off x="1799952" y="5650637"/>
            <a:ext cx="2905539" cy="369332"/>
          </a:xfrm>
          <a:prstGeom prst="rect">
            <a:avLst/>
          </a:prstGeom>
        </p:spPr>
        <p:txBody>
          <a:bodyPr wrap="none">
            <a:spAutoFit/>
          </a:bodyPr>
          <a:lstStyle/>
          <a:p>
            <a:r>
              <a:rPr lang="sk-SK" i="1" dirty="0"/>
              <a:t>detailný popis obsahu prílohy</a:t>
            </a:r>
          </a:p>
        </p:txBody>
      </p:sp>
    </p:spTree>
    <p:extLst>
      <p:ext uri="{BB962C8B-B14F-4D97-AF65-F5344CB8AC3E}">
        <p14:creationId xmlns:p14="http://schemas.microsoft.com/office/powerpoint/2010/main" val="3096001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ív Office">
  <a:themeElements>
    <a:clrScheme name="Motí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ív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í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6351</TotalTime>
  <Words>2353</Words>
  <Application>Microsoft Office PowerPoint</Application>
  <PresentationFormat>Prezentácia na obrazovke (4:3)</PresentationFormat>
  <Paragraphs>490</Paragraphs>
  <Slides>40</Slides>
  <Notes>1</Notes>
  <HiddenSlides>0</HiddenSlides>
  <MMClips>0</MMClips>
  <ScaleCrop>false</ScaleCrop>
  <HeadingPairs>
    <vt:vector size="6" baseType="variant">
      <vt:variant>
        <vt:lpstr>Použité písma</vt:lpstr>
      </vt:variant>
      <vt:variant>
        <vt:i4>6</vt:i4>
      </vt:variant>
      <vt:variant>
        <vt:lpstr>Motív</vt:lpstr>
      </vt:variant>
      <vt:variant>
        <vt:i4>1</vt:i4>
      </vt:variant>
      <vt:variant>
        <vt:lpstr>Nadpisy snímok</vt:lpstr>
      </vt:variant>
      <vt:variant>
        <vt:i4>40</vt:i4>
      </vt:variant>
    </vt:vector>
  </HeadingPairs>
  <TitlesOfParts>
    <vt:vector size="47" baseType="lpstr">
      <vt:lpstr>Arial</vt:lpstr>
      <vt:lpstr>Calibri</vt:lpstr>
      <vt:lpstr>Cambria Math</vt:lpstr>
      <vt:lpstr>Myriad Pro</vt:lpstr>
      <vt:lpstr>Times New Roman</vt:lpstr>
      <vt:lpstr>Wingdings</vt:lpstr>
      <vt:lpstr>Motív Office</vt:lpstr>
      <vt:lpstr>Prezentácia programu PowerPoint</vt:lpstr>
      <vt:lpstr>OBSAH</vt:lpstr>
      <vt:lpstr>Účel výzvy</vt:lpstr>
      <vt:lpstr>Práca s výzvou a dokumentmi k výzve</vt:lpstr>
      <vt:lpstr>Prierezové dokumenty výzvy</vt:lpstr>
      <vt:lpstr>Výzva a prílohy k výzve</vt:lpstr>
      <vt:lpstr>Práca s výzvou a dokumentami k výzve</vt:lpstr>
      <vt:lpstr>Práca s výzvou a dokumentami k výzve</vt:lpstr>
      <vt:lpstr>Práca s výzvou a dokumentami k výzve</vt:lpstr>
      <vt:lpstr>Financovanie projektu</vt:lpstr>
      <vt:lpstr>Podmienky poskytnutia príspevku</vt:lpstr>
      <vt:lpstr>Spôsob preukazovania splnenia PPP</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Vybrané prílohy – príloha č. 6 ŽoNFP</vt:lpstr>
      <vt:lpstr>Vybrané prílohy – príloha č. 6 ŽoNFP</vt:lpstr>
      <vt:lpstr>Vybrané prílohy – príloha č. 7 ŽoNFP</vt:lpstr>
      <vt:lpstr>Vybrané prílohy – príloha č. 8 ŽoNFP</vt:lpstr>
      <vt:lpstr>Vybrané prílohy – príloha č. 8 ŽoNFP</vt:lpstr>
      <vt:lpstr>Vybrané prílohy – príloha č. 8 ŽoNFP</vt:lpstr>
      <vt:lpstr>Vybrané prílohy – príloha č. 8 ŽoNFP</vt:lpstr>
      <vt:lpstr>Oblasti osobitnej ochrany ovzdušia</vt:lpstr>
      <vt:lpstr>Oblasti osobitnej ochrany ovzdušia</vt:lpstr>
      <vt:lpstr>Oblasti osobitnej ochrany ovzdušia</vt:lpstr>
      <vt:lpstr>Oblasti osobitnej ochrany ovzdušia</vt:lpstr>
      <vt:lpstr>Merateľné ukazovatele</vt:lpstr>
      <vt:lpstr>Prezentácia programu PowerPoint</vt:lpstr>
      <vt:lpstr>Prezentácia programu PowerPoint</vt:lpstr>
      <vt:lpstr>Verejné obstarávanie</vt:lpstr>
      <vt:lpstr>Kritériá pre výber projektov</vt:lpstr>
      <vt:lpstr>Prezentácia programu PowerPoint</vt:lpstr>
      <vt:lpstr>Kritériá pre výber projektov</vt:lpstr>
      <vt:lpstr>Kritériá pre výber projektov</vt:lpstr>
      <vt:lpstr>ĎAKUJEME ZA POZORNOSŤ</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Dranačka Ivan</dc:creator>
  <cp:lastModifiedBy>Autor</cp:lastModifiedBy>
  <cp:revision>518</cp:revision>
  <cp:lastPrinted>2018-06-08T08:12:22Z</cp:lastPrinted>
  <dcterms:created xsi:type="dcterms:W3CDTF">2016-11-04T09:30:49Z</dcterms:created>
  <dcterms:modified xsi:type="dcterms:W3CDTF">2019-11-19T09:45:13Z</dcterms:modified>
</cp:coreProperties>
</file>