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handoutMasterIdLst>
    <p:handoutMasterId r:id="rId36"/>
  </p:handoutMasterIdLst>
  <p:sldIdLst>
    <p:sldId id="256" r:id="rId2"/>
    <p:sldId id="302" r:id="rId3"/>
    <p:sldId id="257" r:id="rId4"/>
    <p:sldId id="317" r:id="rId5"/>
    <p:sldId id="259" r:id="rId6"/>
    <p:sldId id="341" r:id="rId7"/>
    <p:sldId id="260" r:id="rId8"/>
    <p:sldId id="314" r:id="rId9"/>
    <p:sldId id="261" r:id="rId10"/>
    <p:sldId id="262" r:id="rId11"/>
    <p:sldId id="340" r:id="rId12"/>
    <p:sldId id="338" r:id="rId13"/>
    <p:sldId id="339" r:id="rId14"/>
    <p:sldId id="325" r:id="rId15"/>
    <p:sldId id="326" r:id="rId16"/>
    <p:sldId id="329" r:id="rId17"/>
    <p:sldId id="330" r:id="rId18"/>
    <p:sldId id="331" r:id="rId19"/>
    <p:sldId id="333" r:id="rId20"/>
    <p:sldId id="324" r:id="rId21"/>
    <p:sldId id="320" r:id="rId22"/>
    <p:sldId id="337" r:id="rId23"/>
    <p:sldId id="336" r:id="rId24"/>
    <p:sldId id="335" r:id="rId25"/>
    <p:sldId id="321" r:id="rId26"/>
    <p:sldId id="322" r:id="rId27"/>
    <p:sldId id="323" r:id="rId28"/>
    <p:sldId id="327" r:id="rId29"/>
    <p:sldId id="328" r:id="rId30"/>
    <p:sldId id="290" r:id="rId31"/>
    <p:sldId id="315" r:id="rId32"/>
    <p:sldId id="291" r:id="rId33"/>
    <p:sldId id="292" r:id="rId34"/>
    <p:sldId id="258" r:id="rId35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ka" initials="k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50" autoAdjust="0"/>
    <p:restoredTop sz="94660" autoAdjust="0"/>
  </p:normalViewPr>
  <p:slideViewPr>
    <p:cSldViewPr snapToGrid="0">
      <p:cViewPr varScale="1">
        <p:scale>
          <a:sx n="74" d="100"/>
          <a:sy n="74" d="100"/>
        </p:scale>
        <p:origin x="12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R2127\Euro\91\PREZENT&#193;CIE\OP%20K&#381;P\Vyrocna%20konferencia%20OP%20KZP_2017\podklady\op%20kzp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sk-SK" dirty="0" smtClean="0"/>
              <a:t>Rozdelenie a</a:t>
            </a:r>
            <a:r>
              <a:rPr lang="en-US" dirty="0" err="1" smtClean="0"/>
              <a:t>lokáci</a:t>
            </a:r>
            <a:r>
              <a:rPr lang="sk-SK" dirty="0" smtClean="0"/>
              <a:t>e</a:t>
            </a:r>
            <a:r>
              <a:rPr lang="en-US" dirty="0" smtClean="0"/>
              <a:t> </a:t>
            </a:r>
            <a:r>
              <a:rPr lang="en-US" dirty="0"/>
              <a:t>v </a:t>
            </a:r>
            <a:r>
              <a:rPr lang="en-US" dirty="0" err="1"/>
              <a:t>rámci</a:t>
            </a:r>
            <a:r>
              <a:rPr lang="en-US" dirty="0"/>
              <a:t> OP KŽP v </a:t>
            </a:r>
            <a:r>
              <a:rPr lang="sk-SK" dirty="0" smtClean="0"/>
              <a:t>%</a:t>
            </a:r>
          </a:p>
          <a:p>
            <a:pPr>
              <a:defRPr/>
            </a:pPr>
            <a:r>
              <a:rPr lang="sk-SK" dirty="0" smtClean="0"/>
              <a:t>a v mil. €</a:t>
            </a:r>
            <a:endParaRPr lang="en-US" dirty="0"/>
          </a:p>
        </c:rich>
      </c:tx>
      <c:layout>
        <c:manualLayout>
          <c:xMode val="edge"/>
          <c:yMode val="edge"/>
          <c:x val="0.49099300087489056"/>
          <c:y val="2.27552281032442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sk-SK"/>
        </a:p>
      </c:txPr>
    </c:title>
    <c:autoTitleDeleted val="0"/>
    <c:plotArea>
      <c:layout/>
      <c:ofPieChart>
        <c:ofPieType val="bar"/>
        <c:varyColors val="1"/>
        <c:ser>
          <c:idx val="0"/>
          <c:order val="0"/>
          <c:tx>
            <c:strRef>
              <c:f>Hárok1!$F$17</c:f>
              <c:strCache>
                <c:ptCount val="1"/>
                <c:pt idx="0">
                  <c:v>Alokácia v rámci OP KŽP v mil. €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lumMod val="5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baseline="0" dirty="0" smtClean="0"/>
                      <a:t>KF </a:t>
                    </a:r>
                    <a:r>
                      <a:rPr lang="en-US" baseline="0" dirty="0" err="1" smtClean="0"/>
                      <a:t>spolu</a:t>
                    </a:r>
                    <a:r>
                      <a:rPr lang="en-US" baseline="0" dirty="0"/>
                      <a:t>
</a:t>
                    </a:r>
                    <a:fld id="{9E338254-97D4-45B7-90BC-4DC38BA84BC0}" type="PERCENTAGE">
                      <a:rPr lang="en-US" baseline="0"/>
                      <a:pPr/>
                      <a:t>[PERCENTO]</a:t>
                    </a:fld>
                    <a:endParaRPr lang="en-US" baseline="0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k-SK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multiLvlStrRef>
              <c:f>Hárok1!$D$18:$E$22</c:f>
              <c:multiLvlStrCache>
                <c:ptCount val="5"/>
                <c:lvl>
                  <c:pt idx="0">
                    <c:v>EFRR</c:v>
                  </c:pt>
                  <c:pt idx="1">
                    <c:v>EFRR</c:v>
                  </c:pt>
                  <c:pt idx="2">
                    <c:v>EFRR</c:v>
                  </c:pt>
                  <c:pt idx="3">
                    <c:v>KF</c:v>
                  </c:pt>
                  <c:pt idx="4">
                    <c:v>KF</c:v>
                  </c:pt>
                </c:lvl>
                <c:lvl>
                  <c:pt idx="0">
                    <c:v>PO 3</c:v>
                  </c:pt>
                  <c:pt idx="1">
                    <c:v>PO 4</c:v>
                  </c:pt>
                  <c:pt idx="2">
                    <c:v>PO 5</c:v>
                  </c:pt>
                  <c:pt idx="3">
                    <c:v>PO 1</c:v>
                  </c:pt>
                  <c:pt idx="4">
                    <c:v>PO 2</c:v>
                  </c:pt>
                </c:lvl>
              </c:multiLvlStrCache>
            </c:multiLvlStrRef>
          </c:cat>
          <c:val>
            <c:numRef>
              <c:f>Hárok1!$F$18:$F$22</c:f>
              <c:numCache>
                <c:formatCode>0.00</c:formatCode>
                <c:ptCount val="5"/>
                <c:pt idx="0">
                  <c:v>260.90136899999999</c:v>
                </c:pt>
                <c:pt idx="1">
                  <c:v>938.88648000000001</c:v>
                </c:pt>
                <c:pt idx="2">
                  <c:v>77</c:v>
                </c:pt>
                <c:pt idx="3">
                  <c:v>1441.7660000000001</c:v>
                </c:pt>
                <c:pt idx="4">
                  <c:v>419.34626100000003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econdPieSize val="75"/>
        <c:serLines>
          <c:spPr>
            <a:ln w="9525" cap="flat" cmpd="sng" algn="ctr">
              <a:solidFill>
                <a:schemeClr val="lt1">
                  <a:lumMod val="95000"/>
                  <a:alpha val="54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sk-SK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sk-SK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8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0.18131</cdr:x>
      <cdr:y>0.446</cdr:y>
    </cdr:from>
    <cdr:to>
      <cdr:x>0.27181</cdr:x>
      <cdr:y>0.51218</cdr:y>
    </cdr:to>
    <cdr:sp macro="" textlink="">
      <cdr:nvSpPr>
        <cdr:cNvPr id="6" name="Obdĺžnik 5"/>
        <cdr:cNvSpPr/>
      </cdr:nvSpPr>
      <cdr:spPr>
        <a:xfrm xmlns:a="http://schemas.openxmlformats.org/drawingml/2006/main">
          <a:off x="1657933" y="2489196"/>
          <a:ext cx="827471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defPPr>
            <a:defRPr lang="sk-SK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k-SK" dirty="0" smtClean="0"/>
            <a:t>938,89</a:t>
          </a:r>
          <a:endParaRPr lang="sk-SK" dirty="0"/>
        </a:p>
      </cdr:txBody>
    </cdr:sp>
  </cdr:relSizeAnchor>
  <cdr:relSizeAnchor xmlns:cdr="http://schemas.openxmlformats.org/drawingml/2006/chartDrawing">
    <cdr:from>
      <cdr:x>0.24554</cdr:x>
      <cdr:y>0.69569</cdr:y>
    </cdr:from>
    <cdr:to>
      <cdr:x>0.32324</cdr:x>
      <cdr:y>0.76187</cdr:y>
    </cdr:to>
    <cdr:sp macro="" textlink="">
      <cdr:nvSpPr>
        <cdr:cNvPr id="7" name="Obdĺžnik 6"/>
        <cdr:cNvSpPr/>
      </cdr:nvSpPr>
      <cdr:spPr>
        <a:xfrm xmlns:a="http://schemas.openxmlformats.org/drawingml/2006/main">
          <a:off x="2245243" y="3882763"/>
          <a:ext cx="710451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k-SK" sz="1800" dirty="0" smtClean="0"/>
            <a:t>260,9</a:t>
          </a:r>
          <a:endParaRPr lang="sk-SK" sz="1800" dirty="0"/>
        </a:p>
      </cdr:txBody>
    </cdr:sp>
  </cdr:relSizeAnchor>
  <cdr:relSizeAnchor xmlns:cdr="http://schemas.openxmlformats.org/drawingml/2006/chartDrawing">
    <cdr:from>
      <cdr:x>0.71431</cdr:x>
      <cdr:y>0.67798</cdr:y>
    </cdr:from>
    <cdr:to>
      <cdr:x>0.8048</cdr:x>
      <cdr:y>0.74416</cdr:y>
    </cdr:to>
    <cdr:sp macro="" textlink="">
      <cdr:nvSpPr>
        <cdr:cNvPr id="9" name="Obdĺžnik 8"/>
        <cdr:cNvSpPr/>
      </cdr:nvSpPr>
      <cdr:spPr>
        <a:xfrm xmlns:a="http://schemas.openxmlformats.org/drawingml/2006/main">
          <a:off x="6531651" y="3783898"/>
          <a:ext cx="827471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k-SK" sz="1800" dirty="0" smtClean="0"/>
            <a:t>419,34</a:t>
          </a:r>
          <a:endParaRPr lang="sk-SK" sz="1800" dirty="0"/>
        </a:p>
      </cdr:txBody>
    </cdr:sp>
  </cdr:relSizeAnchor>
  <cdr:relSizeAnchor xmlns:cdr="http://schemas.openxmlformats.org/drawingml/2006/chartDrawing">
    <cdr:from>
      <cdr:x>0.44002</cdr:x>
      <cdr:y>0.46507</cdr:y>
    </cdr:from>
    <cdr:to>
      <cdr:x>0.5342</cdr:x>
      <cdr:y>0.52573</cdr:y>
    </cdr:to>
    <cdr:sp macro="" textlink="">
      <cdr:nvSpPr>
        <cdr:cNvPr id="10" name="Obdĺžnik 9"/>
        <cdr:cNvSpPr/>
      </cdr:nvSpPr>
      <cdr:spPr>
        <a:xfrm xmlns:a="http://schemas.openxmlformats.org/drawingml/2006/main">
          <a:off x="4023565" y="2595604"/>
          <a:ext cx="861133" cy="3385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sk-SK" sz="1600" dirty="0" smtClean="0"/>
            <a:t>1861,11</a:t>
          </a:r>
          <a:endParaRPr lang="sk-SK" sz="16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4015" cy="495427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09079" y="1"/>
            <a:ext cx="2914015" cy="495427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r">
              <a:defRPr sz="1200"/>
            </a:lvl1pPr>
          </a:lstStyle>
          <a:p>
            <a:fld id="{CE87BEDB-97B9-41C8-856C-FADE51A5C186}" type="datetimeFigureOut">
              <a:rPr lang="sk-SK" smtClean="0"/>
              <a:pPr/>
              <a:t>27. 11. 2017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8825"/>
            <a:ext cx="2914015" cy="495426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09079" y="9378825"/>
            <a:ext cx="2914015" cy="495426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r">
              <a:defRPr sz="1200"/>
            </a:lvl1pPr>
          </a:lstStyle>
          <a:p>
            <a:fld id="{E41DF8AA-CDB8-4208-8219-7369B1F29475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543763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7007" y="1730828"/>
            <a:ext cx="7772400" cy="1608365"/>
          </a:xfrm>
        </p:spPr>
        <p:txBody>
          <a:bodyPr anchor="b">
            <a:normAutofit/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3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665" y="1921612"/>
            <a:ext cx="7886700" cy="1325563"/>
          </a:xfrm>
        </p:spPr>
        <p:txBody>
          <a:bodyPr/>
          <a:lstStyle/>
          <a:p>
            <a:r>
              <a:rPr lang="sk-SK" dirty="0" smtClean="0"/>
              <a:t>Upravte štýly predlohy textu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606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a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530679" y="2191034"/>
            <a:ext cx="78867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sk-SK" dirty="0" smtClean="0"/>
              <a:t>ĎAKUJEME ZA POZORNOSŤ!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620485" y="4338824"/>
            <a:ext cx="2441123" cy="660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sk-SK" sz="1400" dirty="0" smtClean="0">
                <a:solidFill>
                  <a:schemeClr val="tx1"/>
                </a:solidFill>
              </a:rPr>
              <a:t>Meno Priezvisko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05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65219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dirty="0" smtClean="0"/>
              <a:t>OPERAČNÝ PROGRAM</a:t>
            </a:r>
            <a:br>
              <a:rPr lang="sk-SK" dirty="0" smtClean="0"/>
            </a:br>
            <a:r>
              <a:rPr lang="sk-SK" dirty="0" smtClean="0"/>
              <a:t>KVALITA ŽIVOTNÉHO PROSTREDIA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510642"/>
            <a:ext cx="7886700" cy="22615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dirty="0" smtClean="0"/>
              <a:t>NÁZOV PREZENTÁCIE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r>
              <a:rPr lang="sk-SK" dirty="0" smtClean="0"/>
              <a:t>DEŇ – MESIAC - ROK</a:t>
            </a:r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  <a:p>
            <a:pPr lvl="0"/>
            <a:endParaRPr lang="sk-SK" dirty="0" smtClean="0"/>
          </a:p>
        </p:txBody>
      </p:sp>
    </p:spTree>
    <p:extLst>
      <p:ext uri="{BB962C8B-B14F-4D97-AF65-F5344CB8AC3E}">
        <p14:creationId xmlns:p14="http://schemas.microsoft.com/office/powerpoint/2010/main" val="144687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55B848"/>
          </a:solidFill>
          <a:latin typeface="Myriad Pro" panose="020B0503030403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 baseline="0">
          <a:solidFill>
            <a:schemeClr val="tx1"/>
          </a:solidFill>
          <a:latin typeface="Myriad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716692" y="1655804"/>
            <a:ext cx="7644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OPERAČNÝ PROGRAM </a:t>
            </a:r>
          </a:p>
          <a:p>
            <a:pPr algn="ctr"/>
            <a:r>
              <a:rPr lang="sk-SK" sz="30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KVALITA ŽIVOTNÉHO PROSTREDIA</a:t>
            </a:r>
          </a:p>
          <a:p>
            <a:pPr algn="ctr"/>
            <a:endParaRPr lang="sk-SK" sz="2400" b="1" dirty="0" smtClean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sk-SK" sz="24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AKTUÁLNY STAV </a:t>
            </a:r>
            <a:r>
              <a:rPr lang="sk-SK" sz="24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IMPLEMENTÁCIE</a:t>
            </a:r>
          </a:p>
        </p:txBody>
      </p:sp>
      <p:sp>
        <p:nvSpPr>
          <p:cNvPr id="5" name="BlokTextu 4"/>
          <p:cNvSpPr txBox="1"/>
          <p:nvPr/>
        </p:nvSpPr>
        <p:spPr>
          <a:xfrm>
            <a:off x="1196546" y="3988319"/>
            <a:ext cx="6685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Výročná konferencia </a:t>
            </a:r>
          </a:p>
        </p:txBody>
      </p:sp>
      <p:sp>
        <p:nvSpPr>
          <p:cNvPr id="6" name="BlokTextu 5"/>
          <p:cNvSpPr txBox="1"/>
          <p:nvPr/>
        </p:nvSpPr>
        <p:spPr>
          <a:xfrm>
            <a:off x="2877065" y="5263979"/>
            <a:ext cx="332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400" b="1" dirty="0" smtClean="0">
                <a:solidFill>
                  <a:srgbClr val="55B8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27. 11. 2017</a:t>
            </a:r>
            <a:endParaRPr lang="sk-SK" sz="2400" b="1" dirty="0">
              <a:solidFill>
                <a:srgbClr val="55B84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00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36692" y="292457"/>
            <a:ext cx="4307308" cy="880340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Čerpanie k 16.11.2017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444843" y="1172797"/>
            <a:ext cx="8526161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b="1" dirty="0"/>
              <a:t>Čerpanie</a:t>
            </a:r>
            <a:r>
              <a:rPr lang="sk-SK" dirty="0"/>
              <a:t> na základe schválených súhrnných </a:t>
            </a:r>
            <a:r>
              <a:rPr lang="sk-SK" dirty="0" smtClean="0"/>
              <a:t>žiadostí o</a:t>
            </a:r>
            <a:r>
              <a:rPr lang="sk-SK" dirty="0"/>
              <a:t> platbu (úroveň CO MF SR) </a:t>
            </a:r>
            <a:r>
              <a:rPr lang="sk-SK" dirty="0" smtClean="0"/>
              <a:t>je </a:t>
            </a:r>
            <a:r>
              <a:rPr lang="sk-SK" dirty="0"/>
              <a:t>vo výške </a:t>
            </a:r>
            <a:r>
              <a:rPr lang="sk-SK" dirty="0" smtClean="0"/>
              <a:t>viac ako</a:t>
            </a:r>
            <a:r>
              <a:rPr lang="sk-SK" b="1" dirty="0" smtClean="0"/>
              <a:t> 144,5 </a:t>
            </a:r>
            <a:r>
              <a:rPr lang="sk-SK" b="1" dirty="0"/>
              <a:t>mil. </a:t>
            </a:r>
            <a:r>
              <a:rPr lang="sk-SK" b="1" dirty="0" smtClean="0"/>
              <a:t>€ </a:t>
            </a:r>
            <a:r>
              <a:rPr lang="sk-SK" dirty="0" smtClean="0"/>
              <a:t>za EÚ zdroj, čo predstavuje 4,6 % z alokácie OP KŽP. Z toho čerpanie za </a:t>
            </a:r>
            <a:r>
              <a:rPr lang="sk-SK" b="1" dirty="0" smtClean="0"/>
              <a:t>KF predstavuje 94,3 mil. € </a:t>
            </a:r>
            <a:r>
              <a:rPr lang="sk-SK" dirty="0" smtClean="0"/>
              <a:t>(5,07 % z KF) a čerpanie za </a:t>
            </a:r>
            <a:r>
              <a:rPr lang="sk-SK" b="1" dirty="0" smtClean="0"/>
              <a:t>EFRR predstavuje      50,2 mil. € </a:t>
            </a:r>
            <a:r>
              <a:rPr lang="sk-SK" dirty="0" smtClean="0"/>
              <a:t>(3,93 % z EFRR).</a:t>
            </a:r>
          </a:p>
          <a:p>
            <a:pPr algn="just"/>
            <a:endParaRPr lang="sk-SK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 smtClean="0"/>
              <a:t>Do konca roka predpokladáme nárast certifikovaného čerpania </a:t>
            </a:r>
            <a:r>
              <a:rPr lang="sk-SK" dirty="0" smtClean="0"/>
              <a:t>o </a:t>
            </a:r>
            <a:r>
              <a:rPr lang="sk-SK" dirty="0" smtClean="0"/>
              <a:t>26,7 mil. €.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 smtClean="0"/>
              <a:t>Na konci roka 2017 by mala byť kumulatívna hodnota certifikovaného čerpania vo výške </a:t>
            </a:r>
            <a:r>
              <a:rPr lang="sk-SK" b="1" dirty="0" smtClean="0"/>
              <a:t>cca 171,2 mil. €, čo je 5,46 % z celkovej alokácie OP KŽP</a:t>
            </a:r>
            <a:r>
              <a:rPr lang="sk-SK" dirty="0" smtClean="0"/>
              <a:t>.</a:t>
            </a:r>
          </a:p>
          <a:p>
            <a:pPr algn="just">
              <a:spcBef>
                <a:spcPts val="600"/>
              </a:spcBef>
            </a:pPr>
            <a:r>
              <a:rPr lang="sk-SK" i="1" u="sng" dirty="0" smtClean="0"/>
              <a:t>Poznámka</a:t>
            </a:r>
            <a:r>
              <a:rPr lang="sk-SK" i="1" u="sng" dirty="0" smtClean="0"/>
              <a:t>:</a:t>
            </a:r>
            <a:r>
              <a:rPr lang="sk-SK" i="1" dirty="0" smtClean="0"/>
              <a:t> čerpanie finančných prostriedkov sa prejaví priemerne po 8 mesiacoch           od </a:t>
            </a:r>
            <a:r>
              <a:rPr lang="sk-SK" i="1" dirty="0" err="1" smtClean="0"/>
              <a:t>zazmluvnenia</a:t>
            </a:r>
            <a:r>
              <a:rPr lang="sk-SK" i="1" dirty="0" smtClean="0"/>
              <a:t>.</a:t>
            </a:r>
            <a:r>
              <a:rPr lang="sk-SK" i="1" dirty="0" smtClean="0">
                <a:solidFill>
                  <a:srgbClr val="FF0000"/>
                </a:solidFill>
              </a:rPr>
              <a:t> V prípade nadlimitných zákaziek, ktoré sú posudzované na ÚVO,             sa uvedený termín čerpania posúva minimálne o pol roka. </a:t>
            </a:r>
          </a:p>
          <a:p>
            <a:pPr algn="just">
              <a:spcBef>
                <a:spcPts val="1200"/>
              </a:spcBef>
            </a:pPr>
            <a:endParaRPr lang="sk-SK" b="1" dirty="0" smtClean="0"/>
          </a:p>
          <a:p>
            <a:pPr algn="just">
              <a:spcBef>
                <a:spcPts val="1200"/>
              </a:spcBef>
            </a:pPr>
            <a:r>
              <a:rPr lang="sk-SK" b="1" dirty="0" smtClean="0"/>
              <a:t>Stav </a:t>
            </a:r>
            <a:r>
              <a:rPr lang="sk-SK" b="1" dirty="0" smtClean="0"/>
              <a:t>čerpania na úrovni Partnerskej dohody </a:t>
            </a:r>
            <a:r>
              <a:rPr lang="sk-SK" dirty="0" smtClean="0"/>
              <a:t>je vo výške 1 182,1 mil. €, čo je 8,5 %              z EŠIF.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564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36692" y="292457"/>
            <a:ext cx="4307308" cy="880340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Čerpanie záväzku n+3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444843" y="1172797"/>
            <a:ext cx="8526161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600" dirty="0"/>
              <a:t>V zmysle pravidiel Európskej únie je potrebné ku koncu roka 2017 dosiahnuť minimálnu hranicu čerpania </a:t>
            </a:r>
            <a:r>
              <a:rPr lang="sk-SK" sz="1600" b="1" dirty="0"/>
              <a:t>140,1 mil. </a:t>
            </a:r>
            <a:r>
              <a:rPr lang="sk-SK" sz="1600" b="1" dirty="0" smtClean="0"/>
              <a:t>€</a:t>
            </a:r>
            <a:r>
              <a:rPr lang="sk-SK" sz="1600" dirty="0" smtClean="0"/>
              <a:t>, z </a:t>
            </a:r>
            <a:r>
              <a:rPr lang="sk-SK" sz="1600" dirty="0"/>
              <a:t>toho </a:t>
            </a:r>
            <a:r>
              <a:rPr lang="sk-SK" sz="1600" dirty="0" smtClean="0"/>
              <a:t>za: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k-SK" sz="1600" dirty="0" smtClean="0"/>
              <a:t>KF      	 			82,7 </a:t>
            </a:r>
            <a:r>
              <a:rPr lang="sk-SK" sz="1600" dirty="0"/>
              <a:t>mil. </a:t>
            </a:r>
            <a:r>
              <a:rPr lang="sk-SK" sz="1600" dirty="0" smtClean="0"/>
              <a:t>€,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k-SK" sz="1600" dirty="0" smtClean="0"/>
              <a:t>EFRR </a:t>
            </a:r>
            <a:r>
              <a:rPr lang="sk-SK" sz="1600" dirty="0"/>
              <a:t>- menej rozvinuté regióny </a:t>
            </a:r>
            <a:r>
              <a:rPr lang="sk-SK" sz="1600" dirty="0" smtClean="0"/>
              <a:t>	57,2 </a:t>
            </a:r>
            <a:r>
              <a:rPr lang="sk-SK" sz="1600" dirty="0"/>
              <a:t>mil. </a:t>
            </a:r>
            <a:r>
              <a:rPr lang="sk-SK" sz="1600" dirty="0" smtClean="0"/>
              <a:t>€,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sk-SK" sz="1600" dirty="0" smtClean="0"/>
              <a:t>EFRR </a:t>
            </a:r>
            <a:r>
              <a:rPr lang="sk-SK" sz="1600" dirty="0"/>
              <a:t>- viac rozvinuté regióny </a:t>
            </a:r>
            <a:r>
              <a:rPr lang="sk-SK" sz="1600" dirty="0" smtClean="0"/>
              <a:t>	  0,2 </a:t>
            </a:r>
            <a:r>
              <a:rPr lang="sk-SK" sz="1600" dirty="0"/>
              <a:t>mil. </a:t>
            </a:r>
            <a:r>
              <a:rPr lang="sk-SK" sz="1600" dirty="0" smtClean="0"/>
              <a:t>€. </a:t>
            </a:r>
          </a:p>
          <a:p>
            <a:pPr algn="just">
              <a:spcBef>
                <a:spcPts val="600"/>
              </a:spcBef>
            </a:pPr>
            <a:r>
              <a:rPr lang="sk-SK" sz="1600" b="1" dirty="0" smtClean="0"/>
              <a:t>Existovala hrozba </a:t>
            </a:r>
            <a:r>
              <a:rPr lang="sk-SK" sz="1600" b="1" dirty="0" err="1" smtClean="0"/>
              <a:t>dekomitmentu</a:t>
            </a:r>
            <a:r>
              <a:rPr lang="sk-SK" sz="1600" b="1" dirty="0" smtClean="0"/>
              <a:t> pre EFRR – MRR </a:t>
            </a:r>
            <a:r>
              <a:rPr lang="sk-SK" sz="1600" dirty="0" smtClean="0"/>
              <a:t>(pre vykazovanie naplnenia pravidla n+3 sa uplatňujú intenzity finančného plánu operačného programu na celkové deklarované výdavky). </a:t>
            </a:r>
          </a:p>
          <a:p>
            <a:pPr algn="just">
              <a:spcBef>
                <a:spcPts val="600"/>
              </a:spcBef>
            </a:pPr>
            <a:r>
              <a:rPr lang="sk-SK" sz="1600" b="1" dirty="0" smtClean="0"/>
              <a:t>S cieľom zníženia rizika </a:t>
            </a:r>
            <a:r>
              <a:rPr lang="sk-SK" sz="1600" b="1" dirty="0" err="1" smtClean="0"/>
              <a:t>dekomitmentu</a:t>
            </a:r>
            <a:r>
              <a:rPr lang="sk-SK" sz="1600" b="1" dirty="0" smtClean="0"/>
              <a:t> v rámci EFRR – menej rozvinuté </a:t>
            </a:r>
            <a:r>
              <a:rPr lang="sk-SK" sz="1600" b="1" dirty="0"/>
              <a:t>regióny</a:t>
            </a:r>
            <a:r>
              <a:rPr lang="sk-SK" sz="1600" dirty="0"/>
              <a:t> </a:t>
            </a:r>
            <a:r>
              <a:rPr lang="sk-SK" sz="1600" dirty="0" smtClean="0"/>
              <a:t>RO v súčinnosti          so SIEA vypracoval </a:t>
            </a:r>
            <a:r>
              <a:rPr lang="sk-SK" sz="1600" dirty="0" smtClean="0"/>
              <a:t>návrh zmeny </a:t>
            </a:r>
            <a:r>
              <a:rPr lang="sk-SK" sz="1600" dirty="0" smtClean="0"/>
              <a:t>OP KŽP, ktorá </a:t>
            </a:r>
            <a:r>
              <a:rPr lang="sk-SK" sz="1600" dirty="0"/>
              <a:t>spočíva </a:t>
            </a:r>
            <a:r>
              <a:rPr lang="sk-SK" sz="1600" dirty="0" smtClean="0"/>
              <a:t>v </a:t>
            </a:r>
            <a:r>
              <a:rPr lang="sk-SK" sz="1600" dirty="0"/>
              <a:t>úprave miery spolufinancovania z Európskeho fondu regionálneho rozvoja pre prioritnú os 4 vo vzťahu ku kategórii regiónu - menej rozvinuté regióny (58,14 %</a:t>
            </a:r>
            <a:r>
              <a:rPr lang="en-GB" sz="1600" noProof="1">
                <a:sym typeface="Wingdings" panose="05000000000000000000" pitchFamily="2" charset="2"/>
              </a:rPr>
              <a:t> </a:t>
            </a:r>
            <a:r>
              <a:rPr lang="sk-SK" sz="1600" noProof="1">
                <a:sym typeface="Wingdings" panose="05000000000000000000" pitchFamily="2" charset="2"/>
              </a:rPr>
              <a:t> 78,93 </a:t>
            </a:r>
            <a:r>
              <a:rPr lang="sk-SK" sz="1600" noProof="1" smtClean="0">
                <a:sym typeface="Wingdings" panose="05000000000000000000" pitchFamily="2" charset="2"/>
              </a:rPr>
              <a:t>%) </a:t>
            </a:r>
            <a:r>
              <a:rPr lang="sk-SK" sz="1600" dirty="0" smtClean="0"/>
              <a:t>a s </a:t>
            </a:r>
            <a:r>
              <a:rPr lang="sk-SK" sz="1600" dirty="0"/>
              <a:t>tým súvisiacich úpravách finančného plánu OP </a:t>
            </a:r>
            <a:r>
              <a:rPr lang="sk-SK" sz="1600" dirty="0" smtClean="0"/>
              <a:t>KŽP.</a:t>
            </a:r>
          </a:p>
          <a:p>
            <a:pPr algn="just">
              <a:spcBef>
                <a:spcPts val="600"/>
              </a:spcBef>
            </a:pPr>
            <a:r>
              <a:rPr lang="sk-SK" sz="1600" i="1" u="sng" dirty="0" smtClean="0"/>
              <a:t>Pozn.:</a:t>
            </a:r>
            <a:r>
              <a:rPr lang="sk-SK" sz="1600" i="1" dirty="0" smtClean="0"/>
              <a:t> Dňa </a:t>
            </a:r>
            <a:r>
              <a:rPr lang="sk-SK" sz="1600" b="1" i="1" dirty="0" smtClean="0"/>
              <a:t>23.11.2017</a:t>
            </a:r>
            <a:r>
              <a:rPr lang="sk-SK" sz="1600" i="1" dirty="0" smtClean="0"/>
              <a:t> zaslala EK </a:t>
            </a:r>
            <a:r>
              <a:rPr lang="sk-SK" sz="1600" b="1" i="1" dirty="0" smtClean="0"/>
              <a:t>aktualizovanú metodiku na výpočet </a:t>
            </a:r>
            <a:r>
              <a:rPr lang="sk-SK" sz="1600" b="1" i="1" dirty="0" err="1" smtClean="0"/>
              <a:t>dekomitmentu</a:t>
            </a:r>
            <a:r>
              <a:rPr lang="sk-SK" sz="1600" b="1" i="1" dirty="0" smtClean="0"/>
              <a:t> </a:t>
            </a:r>
            <a:r>
              <a:rPr lang="sk-SK" sz="1600" i="1" dirty="0" smtClean="0"/>
              <a:t>v rámci pravidla n+3, na základe ktorého sa bude minimálna hranica čerpania posudzovať na úrovni operačného programu. </a:t>
            </a:r>
          </a:p>
          <a:p>
            <a:pPr algn="just">
              <a:spcBef>
                <a:spcPts val="600"/>
              </a:spcBef>
            </a:pPr>
            <a:r>
              <a:rPr lang="sk-SK" sz="1600" b="1" i="1" dirty="0" smtClean="0"/>
              <a:t>Na základe uvedenej informácie by riziko </a:t>
            </a:r>
            <a:r>
              <a:rPr lang="sk-SK" sz="1600" b="1" i="1" dirty="0" err="1" smtClean="0"/>
              <a:t>dekomitmentu</a:t>
            </a:r>
            <a:r>
              <a:rPr lang="sk-SK" sz="1600" b="1" i="1" dirty="0" smtClean="0"/>
              <a:t> za EFRR</a:t>
            </a:r>
            <a:r>
              <a:rPr lang="sk-SK" sz="1600" b="1" dirty="0"/>
              <a:t> - </a:t>
            </a:r>
            <a:r>
              <a:rPr lang="sk-SK" sz="1600" b="1" i="1" dirty="0"/>
              <a:t>menej rozvinuté regióny </a:t>
            </a:r>
            <a:r>
              <a:rPr lang="sk-SK" sz="1600" b="1" i="1" dirty="0" smtClean="0"/>
              <a:t>malo byť vykryté </a:t>
            </a:r>
            <a:r>
              <a:rPr lang="sk-SK" sz="1600" b="1" i="1" dirty="0"/>
              <a:t>výdavkami za </a:t>
            </a:r>
            <a:r>
              <a:rPr lang="sk-SK" sz="1600" b="1" i="1" dirty="0" smtClean="0"/>
              <a:t>KF zahrnutými do súhrnných žiadostí o platbu s hraničným termínom k 30.11.2017.</a:t>
            </a:r>
            <a:endParaRPr lang="sk-SK" sz="1600" b="1" i="1" dirty="0"/>
          </a:p>
        </p:txBody>
      </p:sp>
    </p:spTree>
    <p:extLst>
      <p:ext uri="{BB962C8B-B14F-4D97-AF65-F5344CB8AC3E}">
        <p14:creationId xmlns:p14="http://schemas.microsoft.com/office/powerpoint/2010/main" val="37445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36692" y="292457"/>
            <a:ext cx="4307308" cy="880340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Prioritná os 1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428367" y="1180635"/>
            <a:ext cx="8526161" cy="5524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600" b="1" dirty="0" smtClean="0">
                <a:latin typeface="Calibri (Text)"/>
                <a:cs typeface="Tahoma" pitchFamily="34" charset="0"/>
              </a:rPr>
              <a:t>UDRŽATEĽNÉ VYUŽÍVANIE PRÍRODNÝCH ZDROJOV PROSTREDNÍCTVOM ROZVOJA ENVIRONMENTÁLNEJ INFRAŠTRUKTÚRY  v alokácii 1 441,8 mil. €, </a:t>
            </a:r>
            <a:r>
              <a:rPr lang="sk-SK" sz="1600" dirty="0" smtClean="0">
                <a:latin typeface="Calibri (Text)"/>
                <a:cs typeface="Tahoma" pitchFamily="34" charset="0"/>
              </a:rPr>
              <a:t>z toho vyhlásených 23 výziev a vyzvaní v sume 1 247,4 mil. € (86,5 % alokácie PO 1) </a:t>
            </a:r>
          </a:p>
          <a:p>
            <a:endParaRPr lang="sk-SK" sz="1600" b="1" dirty="0">
              <a:ln w="0"/>
              <a:latin typeface="Calibri (Text)"/>
              <a:cs typeface="Arial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sk-SK" sz="1600" b="1" dirty="0" smtClean="0">
                <a:ln w="0"/>
                <a:latin typeface="Calibri (Text)"/>
                <a:cs typeface="Arial"/>
              </a:rPr>
              <a:t>Investičná priorita 1.1</a:t>
            </a:r>
            <a:r>
              <a:rPr lang="sk-SK" sz="1600" dirty="0" smtClean="0">
                <a:ln w="0"/>
                <a:latin typeface="Calibri (Text)"/>
                <a:cs typeface="Arial"/>
              </a:rPr>
              <a:t>: </a:t>
            </a:r>
            <a:r>
              <a:rPr lang="sk-SK" sz="1600" dirty="0">
                <a:ln w="0"/>
                <a:latin typeface="Calibri (Text)"/>
                <a:cs typeface="Arial"/>
              </a:rPr>
              <a:t>Investovanie do sektora </a:t>
            </a:r>
            <a:r>
              <a:rPr lang="sk-SK" sz="1600" u="sng" dirty="0">
                <a:ln w="0"/>
                <a:latin typeface="Calibri (Text)"/>
                <a:cs typeface="Arial"/>
              </a:rPr>
              <a:t>odpadového hospodárstva </a:t>
            </a:r>
            <a:r>
              <a:rPr lang="sk-SK" sz="1600" dirty="0">
                <a:ln w="0"/>
                <a:latin typeface="Calibri (Text)"/>
                <a:cs typeface="Arial"/>
              </a:rPr>
              <a:t>s cieľom splniť požiadavky environmentálneho </a:t>
            </a:r>
            <a:r>
              <a:rPr lang="sk-SK" sz="1600" dirty="0" err="1">
                <a:ln w="0"/>
                <a:latin typeface="Calibri (Text)"/>
                <a:cs typeface="Arial"/>
              </a:rPr>
              <a:t>acquis</a:t>
            </a:r>
            <a:r>
              <a:rPr lang="sk-SK" sz="1600" dirty="0">
                <a:ln w="0"/>
                <a:latin typeface="Calibri (Text)"/>
                <a:cs typeface="Arial"/>
              </a:rPr>
              <a:t> Únie a pokryť potreby, ktoré členské štáty špecifikovali v súvislosti s investíciami nad rámec uvedených požiadaviek </a:t>
            </a:r>
            <a:r>
              <a:rPr lang="en-GB" sz="1600" noProof="1">
                <a:sym typeface="Wingdings" panose="05000000000000000000" pitchFamily="2" charset="2"/>
              </a:rPr>
              <a:t></a:t>
            </a:r>
            <a:r>
              <a:rPr lang="sk-SK" sz="1600" dirty="0" smtClean="0">
                <a:ln w="0"/>
                <a:latin typeface="Calibri (Text)"/>
                <a:cs typeface="Arial"/>
              </a:rPr>
              <a:t> 402,9 </a:t>
            </a:r>
            <a:r>
              <a:rPr lang="sk-SK" sz="1600" dirty="0">
                <a:ln w="0"/>
                <a:latin typeface="Calibri (Text)"/>
                <a:cs typeface="Arial"/>
              </a:rPr>
              <a:t>mil. </a:t>
            </a:r>
            <a:r>
              <a:rPr lang="sk-SK" sz="1600" dirty="0" smtClean="0">
                <a:ln w="0"/>
                <a:latin typeface="Calibri (Text)"/>
                <a:cs typeface="Arial"/>
              </a:rPr>
              <a:t>€.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dirty="0" smtClean="0">
                <a:ln w="0"/>
                <a:latin typeface="Calibri (Text)"/>
                <a:cs typeface="Arial"/>
              </a:rPr>
              <a:t>Vyhlásených 6 </a:t>
            </a:r>
            <a:r>
              <a:rPr lang="sk-SK" sz="1600" dirty="0">
                <a:ln w="0"/>
                <a:latin typeface="Calibri (Text)"/>
                <a:cs typeface="Arial"/>
              </a:rPr>
              <a:t>výziev a 1 vyzvanie pre finančné nástroje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 </a:t>
            </a:r>
            <a:r>
              <a:rPr lang="sk-SK" sz="1600" dirty="0">
                <a:ln w="0"/>
                <a:latin typeface="Calibri (Text)"/>
                <a:cs typeface="Arial"/>
              </a:rPr>
              <a:t>328 mil. € (81,4 % z IP 1.1). 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dirty="0" err="1">
                <a:ln w="0"/>
                <a:latin typeface="Calibri (Text)"/>
                <a:cs typeface="Arial"/>
              </a:rPr>
              <a:t>Zazmluvnených</a:t>
            </a:r>
            <a:r>
              <a:rPr lang="sk-SK" sz="1600" dirty="0">
                <a:ln w="0"/>
                <a:latin typeface="Calibri (Text)"/>
                <a:cs typeface="Arial"/>
              </a:rPr>
              <a:t> 172 projektov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 </a:t>
            </a:r>
            <a:r>
              <a:rPr lang="sk-SK" sz="1600" dirty="0">
                <a:ln w="0"/>
                <a:latin typeface="Calibri (Text)"/>
                <a:cs typeface="Arial"/>
              </a:rPr>
              <a:t>166,5 mil. € (41,3 %). 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dirty="0">
                <a:ln w="0"/>
                <a:latin typeface="Calibri (Text)"/>
                <a:cs typeface="Arial"/>
              </a:rPr>
              <a:t>Riadne ukončený je 1 projekt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 </a:t>
            </a:r>
            <a:r>
              <a:rPr lang="sk-SK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 93 tis. €</a:t>
            </a:r>
            <a:r>
              <a:rPr lang="sk-SK" sz="1600" dirty="0">
                <a:ln w="0"/>
                <a:latin typeface="Calibri (Text)"/>
                <a:cs typeface="Arial"/>
              </a:rPr>
              <a:t>. Mimoriadne ukončené sú 4 projekty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 </a:t>
            </a:r>
            <a:r>
              <a:rPr lang="sk-SK" sz="1600" dirty="0">
                <a:ln w="0"/>
                <a:latin typeface="Calibri (Text)"/>
                <a:cs typeface="Arial"/>
              </a:rPr>
              <a:t>1 mil. €.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sk-SK" sz="1600" b="1" dirty="0" smtClean="0">
                <a:ln w="0"/>
                <a:latin typeface="Calibri (Text)"/>
                <a:cs typeface="Arial"/>
              </a:rPr>
              <a:t>Investičná </a:t>
            </a:r>
            <a:r>
              <a:rPr lang="sk-SK" sz="1600" b="1" dirty="0">
                <a:ln w="0"/>
                <a:latin typeface="Calibri (Text)"/>
                <a:cs typeface="Arial"/>
              </a:rPr>
              <a:t>priorita </a:t>
            </a:r>
            <a:r>
              <a:rPr lang="sk-SK" sz="1600" b="1" dirty="0" smtClean="0">
                <a:ln w="0"/>
                <a:latin typeface="Calibri (Text)"/>
                <a:cs typeface="Arial"/>
              </a:rPr>
              <a:t>1.2</a:t>
            </a:r>
            <a:r>
              <a:rPr lang="sk-SK" sz="1600" dirty="0" smtClean="0">
                <a:ln w="0"/>
                <a:latin typeface="Calibri (Text)"/>
                <a:cs typeface="Arial"/>
              </a:rPr>
              <a:t>: Investovanie </a:t>
            </a:r>
            <a:r>
              <a:rPr lang="sk-SK" sz="1600" dirty="0">
                <a:ln w="0"/>
                <a:latin typeface="Calibri (Text)"/>
                <a:cs typeface="Arial"/>
              </a:rPr>
              <a:t>do sektora </a:t>
            </a:r>
            <a:r>
              <a:rPr lang="sk-SK" sz="1600" u="sng" dirty="0">
                <a:ln w="0"/>
                <a:latin typeface="Calibri (Text)"/>
                <a:cs typeface="Arial"/>
              </a:rPr>
              <a:t>vodného hospodárstva </a:t>
            </a:r>
            <a:r>
              <a:rPr lang="sk-SK" sz="1600" dirty="0">
                <a:ln w="0"/>
                <a:latin typeface="Calibri (Text)"/>
                <a:cs typeface="Arial"/>
              </a:rPr>
              <a:t>s cieľom splniť požiadavky environmentálneho </a:t>
            </a:r>
            <a:r>
              <a:rPr lang="sk-SK" sz="1600" dirty="0" err="1">
                <a:ln w="0"/>
                <a:latin typeface="Calibri (Text)"/>
                <a:cs typeface="Arial"/>
              </a:rPr>
              <a:t>acquis</a:t>
            </a:r>
            <a:r>
              <a:rPr lang="sk-SK" sz="1600" dirty="0">
                <a:ln w="0"/>
                <a:latin typeface="Calibri (Text)"/>
                <a:cs typeface="Arial"/>
              </a:rPr>
              <a:t> Únie a pokryť potreby, ktoré členské štáty špecifikovali v súvislosti s investíciami nad rámec uvedených požiadaviek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 </a:t>
            </a:r>
            <a:r>
              <a:rPr lang="sk-SK" sz="1600" dirty="0">
                <a:ln w="0"/>
                <a:latin typeface="Calibri (Text)"/>
                <a:cs typeface="Arial"/>
              </a:rPr>
              <a:t>519,1 mil. </a:t>
            </a:r>
            <a:r>
              <a:rPr lang="sk-SK" sz="1600" dirty="0" smtClean="0">
                <a:ln w="0"/>
                <a:latin typeface="Calibri (Text)"/>
                <a:cs typeface="Arial"/>
              </a:rPr>
              <a:t>€.</a:t>
            </a:r>
            <a:endParaRPr lang="sk-SK" sz="1600" dirty="0">
              <a:ln w="0"/>
              <a:latin typeface="Calibri (Text)"/>
              <a:cs typeface="Arial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dirty="0">
                <a:ln w="0"/>
                <a:latin typeface="Calibri (Text)"/>
                <a:cs typeface="Arial"/>
              </a:rPr>
              <a:t>Vyhlásených 5 výziev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 </a:t>
            </a:r>
            <a:r>
              <a:rPr lang="sk-SK" sz="1600" dirty="0">
                <a:ln w="0"/>
                <a:latin typeface="Calibri (Text)"/>
                <a:cs typeface="Arial"/>
              </a:rPr>
              <a:t>531 mil. € (102,3 % z IP 1.2</a:t>
            </a:r>
            <a:r>
              <a:rPr lang="sk-SK" sz="1600" dirty="0" smtClean="0">
                <a:ln w="0"/>
                <a:latin typeface="Calibri (Text)"/>
                <a:cs typeface="Arial"/>
              </a:rPr>
              <a:t>). </a:t>
            </a:r>
            <a:endParaRPr lang="sk-SK" sz="1600" dirty="0">
              <a:ln w="0"/>
              <a:latin typeface="Calibri (Text)"/>
              <a:cs typeface="Arial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dirty="0" err="1">
                <a:ln w="0"/>
                <a:latin typeface="Calibri (Text)"/>
                <a:cs typeface="Arial"/>
              </a:rPr>
              <a:t>Zazmluvnených</a:t>
            </a:r>
            <a:r>
              <a:rPr lang="sk-SK" sz="1600" dirty="0">
                <a:ln w="0"/>
                <a:latin typeface="Calibri (Text)"/>
                <a:cs typeface="Arial"/>
              </a:rPr>
              <a:t> 40 projektov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 </a:t>
            </a:r>
            <a:r>
              <a:rPr lang="sk-SK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419,3</a:t>
            </a:r>
            <a:r>
              <a:rPr lang="sk-SK" sz="1600" dirty="0">
                <a:ln w="0"/>
                <a:latin typeface="Calibri (Text)"/>
                <a:cs typeface="Arial"/>
              </a:rPr>
              <a:t> mil. € (80,8 %).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dirty="0">
                <a:ln w="0"/>
                <a:latin typeface="Calibri (Text)"/>
                <a:cs typeface="Arial"/>
              </a:rPr>
              <a:t>Riadne ukončené sú 2 projekty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 </a:t>
            </a:r>
            <a:r>
              <a:rPr lang="sk-SK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 0,5 mil. €</a:t>
            </a:r>
            <a:r>
              <a:rPr lang="sk-SK" sz="1600" dirty="0">
                <a:ln w="0"/>
                <a:latin typeface="Calibri (Text)"/>
                <a:cs typeface="Arial"/>
              </a:rPr>
              <a:t>. Mimoriadne ukončených je 6 projektov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 </a:t>
            </a:r>
            <a:r>
              <a:rPr lang="sk-SK" sz="1600" dirty="0">
                <a:ln w="0"/>
                <a:latin typeface="Calibri (Text)"/>
                <a:cs typeface="Arial"/>
              </a:rPr>
              <a:t>51,5 mil. €.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sk-SK" sz="1600" dirty="0">
              <a:ln w="0"/>
              <a:latin typeface="Calibri (Text)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712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36692" y="292457"/>
            <a:ext cx="4307308" cy="880340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Prioritná os 1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428367" y="1113727"/>
            <a:ext cx="8526161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600" b="1" dirty="0" smtClean="0">
                <a:latin typeface="Calibri (Text)"/>
                <a:cs typeface="Tahoma" pitchFamily="34" charset="0"/>
              </a:rPr>
              <a:t>UDRŽATEĽNÉ VYUŽÍVANIE PRÍRODNÝCH ZDROJOV PROSTREDNÍCTVOM ROZVOJA ENVIRONMENTÁLNEJ INFRAŠTRUKTÚRY  v alokácii 1 441,8 mil. €, </a:t>
            </a:r>
            <a:r>
              <a:rPr lang="sk-SK" sz="1600" dirty="0" smtClean="0">
                <a:latin typeface="Calibri (Text)"/>
                <a:cs typeface="Tahoma" pitchFamily="34" charset="0"/>
              </a:rPr>
              <a:t>z toho vyhlásených 23 výziev a vyzvaní v sume 1 247,4 mil. € (86,5 % alokácie PO 1)</a:t>
            </a:r>
          </a:p>
          <a:p>
            <a:endParaRPr lang="sk-SK" sz="1600" b="1" dirty="0">
              <a:ln w="0"/>
              <a:latin typeface="Calibri (Text)"/>
              <a:cs typeface="Arial"/>
            </a:endParaRPr>
          </a:p>
          <a:p>
            <a:pPr algn="just">
              <a:spcAft>
                <a:spcPts val="600"/>
              </a:spcAft>
            </a:pPr>
            <a:r>
              <a:rPr lang="sk-SK" sz="1600" b="1" dirty="0" smtClean="0">
                <a:ln w="0"/>
                <a:latin typeface="Calibri (Text)"/>
                <a:cs typeface="Arial"/>
              </a:rPr>
              <a:t>Investičná </a:t>
            </a:r>
            <a:r>
              <a:rPr lang="sk-SK" sz="1600" b="1" dirty="0">
                <a:ln w="0"/>
                <a:latin typeface="Calibri (Text)"/>
                <a:cs typeface="Arial"/>
              </a:rPr>
              <a:t>priorita </a:t>
            </a:r>
            <a:r>
              <a:rPr lang="sk-SK" sz="1600" b="1" dirty="0" smtClean="0">
                <a:ln w="0"/>
                <a:latin typeface="Calibri (Text)"/>
                <a:cs typeface="Arial"/>
              </a:rPr>
              <a:t>1.3</a:t>
            </a:r>
            <a:r>
              <a:rPr lang="sk-SK" sz="1600" dirty="0" smtClean="0">
                <a:ln w="0"/>
                <a:latin typeface="Calibri (Text)"/>
                <a:cs typeface="Arial"/>
              </a:rPr>
              <a:t>: </a:t>
            </a:r>
            <a:r>
              <a:rPr lang="sk-SK" sz="1600" u="sng" dirty="0">
                <a:ln w="0"/>
                <a:latin typeface="Calibri (Text)"/>
                <a:cs typeface="Arial"/>
              </a:rPr>
              <a:t>Ochrana a obnova biodiverzity</a:t>
            </a:r>
            <a:r>
              <a:rPr lang="sk-SK" sz="1600" dirty="0">
                <a:ln w="0"/>
                <a:latin typeface="Calibri (Text)"/>
                <a:cs typeface="Arial"/>
              </a:rPr>
              <a:t> a pôdy a podpora ekosystémových služieb, a to aj prostredníctvom sústavy Natura 2000 a zelenej </a:t>
            </a:r>
            <a:r>
              <a:rPr lang="sk-SK" sz="1600" dirty="0" smtClean="0">
                <a:ln w="0"/>
                <a:latin typeface="Calibri (Text)"/>
                <a:cs typeface="Arial"/>
              </a:rPr>
              <a:t>infraštruktúry </a:t>
            </a:r>
            <a:r>
              <a:rPr lang="en-GB" sz="1600" noProof="1">
                <a:sym typeface="Wingdings" panose="05000000000000000000" pitchFamily="2" charset="2"/>
              </a:rPr>
              <a:t> </a:t>
            </a:r>
            <a:r>
              <a:rPr lang="sk-SK" sz="1600" dirty="0" smtClean="0">
                <a:ln w="0"/>
                <a:latin typeface="Calibri (Text)"/>
                <a:cs typeface="Arial"/>
              </a:rPr>
              <a:t>129,3 </a:t>
            </a:r>
            <a:r>
              <a:rPr lang="sk-SK" sz="1600" dirty="0">
                <a:ln w="0"/>
                <a:latin typeface="Calibri (Text)"/>
                <a:cs typeface="Arial"/>
              </a:rPr>
              <a:t>mil. </a:t>
            </a:r>
            <a:r>
              <a:rPr lang="sk-SK" sz="1600" dirty="0" smtClean="0">
                <a:ln w="0"/>
                <a:latin typeface="Calibri (Text)"/>
                <a:cs typeface="Arial"/>
              </a:rPr>
              <a:t>€.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dirty="0" smtClean="0">
                <a:ln w="0"/>
                <a:latin typeface="Calibri (Text)"/>
                <a:cs typeface="Arial"/>
              </a:rPr>
              <a:t>Vyhlásené 4 výzvy </a:t>
            </a:r>
            <a:r>
              <a:rPr lang="en-GB" sz="1600" noProof="1">
                <a:sym typeface="Wingdings" panose="05000000000000000000" pitchFamily="2" charset="2"/>
              </a:rPr>
              <a:t> </a:t>
            </a:r>
            <a:r>
              <a:rPr lang="sk-SK" sz="1600" noProof="1" smtClean="0">
                <a:sym typeface="Wingdings" panose="05000000000000000000" pitchFamily="2" charset="2"/>
              </a:rPr>
              <a:t>50,8</a:t>
            </a:r>
            <a:r>
              <a:rPr lang="sk-SK" sz="1600" dirty="0" smtClean="0">
                <a:ln w="0"/>
                <a:latin typeface="Calibri (Text)"/>
                <a:cs typeface="Arial"/>
              </a:rPr>
              <a:t> </a:t>
            </a:r>
            <a:r>
              <a:rPr lang="sk-SK" sz="1600" dirty="0">
                <a:ln w="0"/>
                <a:latin typeface="Calibri (Text)"/>
                <a:cs typeface="Arial"/>
              </a:rPr>
              <a:t>mil. € </a:t>
            </a:r>
            <a:r>
              <a:rPr lang="sk-SK" sz="1600" dirty="0" smtClean="0">
                <a:ln w="0"/>
                <a:latin typeface="Calibri (Text)"/>
                <a:cs typeface="Arial"/>
              </a:rPr>
              <a:t>(39,3 </a:t>
            </a:r>
            <a:r>
              <a:rPr lang="sk-SK" sz="1600" dirty="0">
                <a:ln w="0"/>
                <a:latin typeface="Calibri (Text)"/>
                <a:cs typeface="Arial"/>
              </a:rPr>
              <a:t>% z IP </a:t>
            </a:r>
            <a:r>
              <a:rPr lang="sk-SK" sz="1600" dirty="0" smtClean="0">
                <a:ln w="0"/>
                <a:latin typeface="Calibri (Text)"/>
                <a:cs typeface="Arial"/>
              </a:rPr>
              <a:t>1.3). </a:t>
            </a:r>
          </a:p>
          <a:p>
            <a:pPr algn="just"/>
            <a:r>
              <a:rPr lang="sk-SK" sz="1600" b="1" dirty="0" smtClean="0">
                <a:ln w="0"/>
                <a:latin typeface="Calibri (Text)"/>
                <a:cs typeface="Arial"/>
              </a:rPr>
              <a:t>Investičná </a:t>
            </a:r>
            <a:r>
              <a:rPr lang="sk-SK" sz="1600" b="1" dirty="0">
                <a:ln w="0"/>
                <a:latin typeface="Calibri (Text)"/>
                <a:cs typeface="Arial"/>
              </a:rPr>
              <a:t>priorita </a:t>
            </a:r>
            <a:r>
              <a:rPr lang="sk-SK" sz="1600" b="1" dirty="0" smtClean="0">
                <a:ln w="0"/>
                <a:latin typeface="Calibri (Text)"/>
                <a:cs typeface="Arial"/>
              </a:rPr>
              <a:t>1.4</a:t>
            </a:r>
            <a:r>
              <a:rPr lang="sk-SK" sz="1600" dirty="0" smtClean="0">
                <a:ln w="0"/>
                <a:latin typeface="Calibri (Text)"/>
                <a:cs typeface="Arial"/>
              </a:rPr>
              <a:t>: </a:t>
            </a:r>
            <a:r>
              <a:rPr lang="sk-SK" sz="1600" dirty="0">
                <a:ln w="0"/>
                <a:latin typeface="Calibri (Text)"/>
                <a:cs typeface="Arial"/>
              </a:rPr>
              <a:t>Prijatie opatrení na zlepšenie mestského prostredia, revitalizácie miest, oživenia a </a:t>
            </a:r>
            <a:r>
              <a:rPr lang="sk-SK" sz="1600" u="sng" dirty="0">
                <a:ln w="0"/>
                <a:latin typeface="Calibri (Text)"/>
                <a:cs typeface="Arial"/>
              </a:rPr>
              <a:t>dekontaminácie opustených priemyselných areálov </a:t>
            </a:r>
            <a:r>
              <a:rPr lang="sk-SK" sz="1600" dirty="0">
                <a:ln w="0"/>
                <a:latin typeface="Calibri (Text)"/>
                <a:cs typeface="Arial"/>
              </a:rPr>
              <a:t>(vrátane oblastí, ktoré prechádzajú zmenou), </a:t>
            </a:r>
            <a:r>
              <a:rPr lang="sk-SK" sz="1600" u="sng" dirty="0">
                <a:ln w="0"/>
                <a:latin typeface="Calibri (Text)"/>
                <a:cs typeface="Arial"/>
              </a:rPr>
              <a:t>zníženie miery znečistenia ovzdušia </a:t>
            </a:r>
            <a:r>
              <a:rPr lang="sk-SK" sz="1600" dirty="0">
                <a:ln w="0"/>
                <a:latin typeface="Calibri (Text)"/>
                <a:cs typeface="Arial"/>
              </a:rPr>
              <a:t>a podpory opatrení na zníženie hluku </a:t>
            </a:r>
            <a:r>
              <a:rPr lang="en-GB" sz="1600" noProof="1">
                <a:sym typeface="Wingdings" panose="05000000000000000000" pitchFamily="2" charset="2"/>
              </a:rPr>
              <a:t> </a:t>
            </a:r>
            <a:r>
              <a:rPr lang="sk-SK" sz="1600" dirty="0" smtClean="0">
                <a:ln w="0"/>
                <a:latin typeface="Calibri (Text)"/>
                <a:cs typeface="Arial"/>
              </a:rPr>
              <a:t>390,4 </a:t>
            </a:r>
            <a:r>
              <a:rPr lang="sk-SK" sz="1600" dirty="0">
                <a:ln w="0"/>
                <a:latin typeface="Calibri (Text)"/>
                <a:cs typeface="Arial"/>
              </a:rPr>
              <a:t>mil. </a:t>
            </a:r>
            <a:r>
              <a:rPr lang="sk-SK" sz="1600" dirty="0" smtClean="0">
                <a:ln w="0"/>
                <a:latin typeface="Calibri (Text)"/>
                <a:cs typeface="Arial"/>
              </a:rPr>
              <a:t>€.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dirty="0">
                <a:ln w="0"/>
                <a:latin typeface="Calibri (Text)"/>
                <a:cs typeface="Arial"/>
              </a:rPr>
              <a:t>Vyhlásených 6 výziev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 </a:t>
            </a:r>
            <a:r>
              <a:rPr lang="sk-SK" sz="1600" dirty="0">
                <a:ln w="0"/>
                <a:latin typeface="Calibri (Text)"/>
                <a:cs typeface="Arial"/>
              </a:rPr>
              <a:t>332,6 mil. € (85,2 % z IP 1.4). </a:t>
            </a:r>
            <a:r>
              <a:rPr lang="sk-SK" sz="1600" dirty="0" smtClean="0">
                <a:ln w="0"/>
                <a:latin typeface="Calibri (Text)"/>
                <a:cs typeface="Arial"/>
              </a:rPr>
              <a:t>Z </a:t>
            </a:r>
            <a:r>
              <a:rPr lang="sk-SK" sz="1600" dirty="0">
                <a:ln w="0"/>
                <a:latin typeface="Calibri (Text)"/>
                <a:cs typeface="Arial"/>
              </a:rPr>
              <a:t>toho </a:t>
            </a:r>
            <a:r>
              <a:rPr lang="sk-SK" sz="1600" dirty="0" smtClean="0">
                <a:ln w="0"/>
                <a:latin typeface="Calibri (Text)"/>
                <a:cs typeface="Arial"/>
              </a:rPr>
              <a:t>vyhlásené výzvy zamerané na </a:t>
            </a:r>
            <a:r>
              <a:rPr lang="sk-SK" sz="1600" dirty="0">
                <a:ln w="0"/>
                <a:latin typeface="Calibri (Text)"/>
                <a:cs typeface="Arial"/>
              </a:rPr>
              <a:t>zníženie miery znečistenia ovzdušia 3 výzvy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</a:t>
            </a:r>
            <a:r>
              <a:rPr lang="sk-SK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 </a:t>
            </a:r>
            <a:r>
              <a:rPr lang="sk-SK" sz="1600" noProof="1" smtClean="0">
                <a:ln w="0"/>
                <a:latin typeface="Calibri (Text)"/>
                <a:cs typeface="Arial"/>
                <a:sym typeface="Wingdings" panose="05000000000000000000" pitchFamily="2" charset="2"/>
              </a:rPr>
              <a:t>155,3 </a:t>
            </a:r>
            <a:r>
              <a:rPr lang="sk-SK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mil. € a na environmentálne záťaže 3 výzvy </a:t>
            </a:r>
            <a:r>
              <a:rPr lang="en-GB" sz="1600" noProof="1" smtClean="0">
                <a:ln w="0"/>
                <a:latin typeface="Calibri (Text)"/>
                <a:cs typeface="Arial"/>
                <a:sym typeface="Wingdings" panose="05000000000000000000" pitchFamily="2" charset="2"/>
              </a:rPr>
              <a:t></a:t>
            </a:r>
            <a:r>
              <a:rPr lang="sk-SK" sz="1600" noProof="1" smtClean="0">
                <a:ln w="0"/>
                <a:latin typeface="Calibri (Text)"/>
                <a:cs typeface="Arial"/>
                <a:sym typeface="Wingdings" panose="05000000000000000000" pitchFamily="2" charset="2"/>
              </a:rPr>
              <a:t> 177,3 mil. €.</a:t>
            </a:r>
            <a:endParaRPr lang="sk-SK" sz="1600" dirty="0">
              <a:ln w="0"/>
              <a:latin typeface="Calibri (Text)"/>
              <a:cs typeface="Arial"/>
            </a:endParaRP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sk-SK" sz="1600" dirty="0" err="1">
                <a:ln w="0"/>
                <a:latin typeface="Calibri (Text)"/>
                <a:cs typeface="Arial"/>
              </a:rPr>
              <a:t>Zazmluvnených</a:t>
            </a:r>
            <a:r>
              <a:rPr lang="sk-SK" sz="1600" dirty="0">
                <a:ln w="0"/>
                <a:latin typeface="Calibri (Text)"/>
                <a:cs typeface="Arial"/>
              </a:rPr>
              <a:t> 20 projektov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 </a:t>
            </a:r>
            <a:r>
              <a:rPr lang="sk-SK" sz="1600" dirty="0">
                <a:ln w="0"/>
                <a:latin typeface="Calibri (Text)"/>
                <a:cs typeface="Arial"/>
              </a:rPr>
              <a:t>109,3 mil. € (28 %). Z toho </a:t>
            </a:r>
            <a:r>
              <a:rPr lang="sk-SK" sz="1600" dirty="0" err="1" smtClean="0">
                <a:ln w="0"/>
                <a:latin typeface="Calibri (Text)"/>
                <a:cs typeface="Arial"/>
              </a:rPr>
              <a:t>zazmluvnené</a:t>
            </a:r>
            <a:r>
              <a:rPr lang="sk-SK" sz="1600" dirty="0" smtClean="0">
                <a:ln w="0"/>
                <a:latin typeface="Calibri (Text)"/>
                <a:cs typeface="Arial"/>
              </a:rPr>
              <a:t> projekty zamerané na </a:t>
            </a:r>
            <a:r>
              <a:rPr lang="sk-SK" sz="1600" dirty="0">
                <a:ln w="0"/>
                <a:latin typeface="Calibri (Text)"/>
                <a:cs typeface="Arial"/>
              </a:rPr>
              <a:t>zníženie miery znečistenia </a:t>
            </a:r>
            <a:r>
              <a:rPr lang="sk-SK" sz="1600" dirty="0" smtClean="0">
                <a:ln w="0"/>
                <a:latin typeface="Calibri (Text)"/>
                <a:cs typeface="Arial"/>
              </a:rPr>
              <a:t>ovzdušia 18 projektov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 </a:t>
            </a:r>
            <a:r>
              <a:rPr lang="sk-SK" sz="1600" noProof="1" smtClean="0">
                <a:ln w="0"/>
                <a:latin typeface="Calibri (Text)"/>
                <a:cs typeface="Arial"/>
                <a:sym typeface="Wingdings" panose="05000000000000000000" pitchFamily="2" charset="2"/>
              </a:rPr>
              <a:t>98,2 mil. €                    a na </a:t>
            </a:r>
            <a:r>
              <a:rPr lang="sk-SK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environmentálne záťaže </a:t>
            </a:r>
            <a:r>
              <a:rPr lang="sk-SK" sz="1600" noProof="1" smtClean="0">
                <a:ln w="0"/>
                <a:latin typeface="Calibri (Text)"/>
                <a:cs typeface="Arial"/>
                <a:sym typeface="Wingdings" panose="05000000000000000000" pitchFamily="2" charset="2"/>
              </a:rPr>
              <a:t>2 projekty </a:t>
            </a:r>
            <a:r>
              <a:rPr lang="en-GB" sz="1600" noProof="1" smtClean="0">
                <a:ln w="0"/>
                <a:latin typeface="Calibri (Text)"/>
                <a:cs typeface="Arial"/>
                <a:sym typeface="Wingdings" panose="05000000000000000000" pitchFamily="2" charset="2"/>
              </a:rPr>
              <a:t></a:t>
            </a:r>
            <a:r>
              <a:rPr lang="sk-SK" sz="1600" noProof="1" smtClean="0">
                <a:ln w="0"/>
                <a:latin typeface="Calibri (Text)"/>
                <a:cs typeface="Arial"/>
                <a:sym typeface="Wingdings" panose="05000000000000000000" pitchFamily="2" charset="2"/>
              </a:rPr>
              <a:t> 11,1 mil. €.</a:t>
            </a:r>
          </a:p>
          <a:p>
            <a:pPr algn="just">
              <a:spcAft>
                <a:spcPts val="600"/>
              </a:spcAft>
            </a:pPr>
            <a:r>
              <a:rPr lang="sk-SK" sz="1600" noProof="1" smtClean="0">
                <a:ln w="0"/>
                <a:latin typeface="Calibri (Text)"/>
                <a:cs typeface="Arial"/>
                <a:sym typeface="Wingdings" panose="05000000000000000000" pitchFamily="2" charset="2"/>
              </a:rPr>
              <a:t>Informačné aktivity – prierezová výzva č. 28 </a:t>
            </a:r>
            <a:r>
              <a:rPr lang="en-GB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</a:t>
            </a:r>
            <a:r>
              <a:rPr lang="sk-SK" sz="1600" noProof="1">
                <a:ln w="0"/>
                <a:latin typeface="Calibri (Text)"/>
                <a:cs typeface="Arial"/>
                <a:sym typeface="Wingdings" panose="05000000000000000000" pitchFamily="2" charset="2"/>
              </a:rPr>
              <a:t> 5 mil. € sa týka všetkých 4 investičných </a:t>
            </a:r>
            <a:r>
              <a:rPr lang="sk-SK" sz="1600" noProof="1" smtClean="0">
                <a:ln w="0"/>
                <a:latin typeface="Calibri (Text)"/>
                <a:cs typeface="Arial"/>
                <a:sym typeface="Wingdings" panose="05000000000000000000" pitchFamily="2" charset="2"/>
              </a:rPr>
              <a:t>priorít. K zazmluvneniu projektu ešte nedošlo. </a:t>
            </a:r>
            <a:endParaRPr lang="sk-SK" sz="1600" dirty="0">
              <a:ln w="0"/>
              <a:latin typeface="Calibri (Text)"/>
              <a:cs typeface="Arial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sk-SK" sz="1600" noProof="1" smtClean="0">
              <a:ln w="0"/>
              <a:latin typeface="Calibri (Text)"/>
              <a:cs typeface="Arial"/>
              <a:sym typeface="Wingdings" panose="05000000000000000000" pitchFamily="2" charset="2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sk-SK" sz="1600" noProof="1" smtClean="0">
              <a:ln w="0"/>
              <a:latin typeface="Calibri (Text)"/>
              <a:cs typeface="Arial"/>
              <a:sym typeface="Wingdings" panose="05000000000000000000" pitchFamily="2" charset="2"/>
            </a:endParaRPr>
          </a:p>
          <a:p>
            <a:pPr algn="just"/>
            <a:endParaRPr lang="sk-SK" sz="1600" dirty="0">
              <a:ln w="0"/>
              <a:latin typeface="Calibri (Text)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83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4802844" y="179858"/>
            <a:ext cx="417736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sz="2800" b="1" cap="small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Príklady dobrej praxe </a:t>
            </a:r>
          </a:p>
          <a:p>
            <a:pPr algn="ctr"/>
            <a:r>
              <a:rPr lang="sk-SK" sz="2800" b="1" cap="small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PO 1</a:t>
            </a:r>
            <a:endParaRPr lang="sk-SK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obsahu 2"/>
          <p:cNvSpPr txBox="1">
            <a:spLocks/>
          </p:cNvSpPr>
          <p:nvPr/>
        </p:nvSpPr>
        <p:spPr>
          <a:xfrm>
            <a:off x="431279" y="1348969"/>
            <a:ext cx="8350256" cy="52083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GB" sz="1600" b="1" dirty="0" err="1" smtClean="0">
                <a:solidFill>
                  <a:schemeClr val="tx2"/>
                </a:solidFill>
              </a:rPr>
              <a:t>Proje</a:t>
            </a:r>
            <a:r>
              <a:rPr lang="sk-SK" sz="1600" b="1" dirty="0" smtClean="0">
                <a:solidFill>
                  <a:schemeClr val="tx2"/>
                </a:solidFill>
              </a:rPr>
              <a:t>k</a:t>
            </a:r>
            <a:r>
              <a:rPr lang="en-GB" sz="1600" b="1" dirty="0" smtClean="0">
                <a:solidFill>
                  <a:schemeClr val="tx2"/>
                </a:solidFill>
              </a:rPr>
              <a:t>t</a:t>
            </a:r>
            <a:r>
              <a:rPr lang="sk-SK" sz="1600" b="1" dirty="0">
                <a:solidFill>
                  <a:schemeClr val="tx2"/>
                </a:solidFill>
              </a:rPr>
              <a:t> </a:t>
            </a:r>
            <a:r>
              <a:rPr lang="sk-SK" sz="1600" b="1" dirty="0" smtClean="0">
                <a:solidFill>
                  <a:schemeClr val="tx2"/>
                </a:solidFill>
              </a:rPr>
              <a:t>(v </a:t>
            </a:r>
            <a:r>
              <a:rPr lang="sk-SK" sz="1600" b="1" dirty="0" err="1" smtClean="0">
                <a:solidFill>
                  <a:schemeClr val="tx2"/>
                </a:solidFill>
              </a:rPr>
              <a:t>real</a:t>
            </a:r>
            <a:r>
              <a:rPr lang="sk-SK" sz="1600" b="1" dirty="0" smtClean="0">
                <a:solidFill>
                  <a:schemeClr val="tx2"/>
                </a:solidFill>
              </a:rPr>
              <a:t>.)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b="1" dirty="0">
                <a:solidFill>
                  <a:schemeClr val="tx2"/>
                </a:solidFill>
              </a:rPr>
              <a:t> </a:t>
            </a:r>
            <a:r>
              <a:rPr lang="en-GB" sz="1600" dirty="0" err="1" smtClean="0"/>
              <a:t>Dobudovanie</a:t>
            </a:r>
            <a:r>
              <a:rPr lang="en-GB" sz="1600" dirty="0" smtClean="0"/>
              <a:t> </a:t>
            </a:r>
            <a:r>
              <a:rPr lang="en-GB" sz="1600" dirty="0" err="1"/>
              <a:t>kanalizačnej</a:t>
            </a:r>
            <a:r>
              <a:rPr lang="en-GB" sz="1600" dirty="0"/>
              <a:t> </a:t>
            </a:r>
            <a:r>
              <a:rPr lang="en-GB" sz="1600" dirty="0" err="1"/>
              <a:t>siete</a:t>
            </a:r>
            <a:r>
              <a:rPr lang="en-GB" sz="1600" dirty="0"/>
              <a:t> </a:t>
            </a:r>
            <a:r>
              <a:rPr lang="en-GB" sz="1600" dirty="0" err="1"/>
              <a:t>obce</a:t>
            </a:r>
            <a:r>
              <a:rPr lang="en-GB" sz="1600" dirty="0"/>
              <a:t> </a:t>
            </a:r>
            <a:r>
              <a:rPr lang="en-GB" sz="1600" dirty="0" err="1"/>
              <a:t>Branč</a:t>
            </a:r>
            <a:r>
              <a:rPr lang="en-GB" sz="1600" dirty="0"/>
              <a:t> a </a:t>
            </a:r>
            <a:r>
              <a:rPr lang="en-GB" sz="1600" dirty="0" err="1"/>
              <a:t>rozšírenie</a:t>
            </a:r>
            <a:r>
              <a:rPr lang="en-GB" sz="1600" dirty="0"/>
              <a:t> ČOV </a:t>
            </a:r>
            <a:r>
              <a:rPr lang="en-GB" sz="1600" dirty="0" err="1" smtClean="0"/>
              <a:t>Branč</a:t>
            </a:r>
            <a:r>
              <a:rPr lang="sk-SK" sz="1600" dirty="0" smtClean="0"/>
              <a:t> </a:t>
            </a:r>
            <a:endParaRPr lang="en-GB" sz="1600" dirty="0" smtClean="0"/>
          </a:p>
          <a:p>
            <a:pPr marL="457200" lvl="1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Prijímateľ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b="1" dirty="0" smtClean="0">
                <a:solidFill>
                  <a:schemeClr val="tx2"/>
                </a:solidFill>
              </a:rPr>
              <a:t>	</a:t>
            </a:r>
            <a:r>
              <a:rPr lang="sk-SK" sz="1600" dirty="0"/>
              <a:t>o</a:t>
            </a:r>
            <a:r>
              <a:rPr lang="sk-SK" sz="1600" dirty="0" smtClean="0"/>
              <a:t>bec Branč</a:t>
            </a:r>
            <a:endParaRPr lang="sk-SK" sz="1600" b="1" dirty="0">
              <a:solidFill>
                <a:schemeClr val="tx2"/>
              </a:solidFill>
            </a:endParaRPr>
          </a:p>
          <a:p>
            <a:pPr marL="457200" lvl="1" indent="0">
              <a:spcBef>
                <a:spcPts val="1200"/>
              </a:spcBef>
              <a:buNone/>
            </a:pPr>
            <a:r>
              <a:rPr lang="sk-SK" sz="1600" b="1" dirty="0" err="1" smtClean="0">
                <a:solidFill>
                  <a:schemeClr val="tx2"/>
                </a:solidFill>
              </a:rPr>
              <a:t>Zazmluvnená</a:t>
            </a:r>
            <a:r>
              <a:rPr lang="sk-SK" sz="1600" b="1" dirty="0" smtClean="0">
                <a:solidFill>
                  <a:schemeClr val="tx2"/>
                </a:solidFill>
              </a:rPr>
              <a:t> suma / už vyčerpaná (EÚ zdroj)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b="1" dirty="0" smtClean="0">
                <a:solidFill>
                  <a:schemeClr val="tx2"/>
                </a:solidFill>
              </a:rPr>
              <a:t> </a:t>
            </a:r>
            <a:r>
              <a:rPr lang="sk-SK" sz="1600" dirty="0" smtClean="0"/>
              <a:t> 5 </a:t>
            </a:r>
            <a:r>
              <a:rPr lang="sk-SK" sz="1600" dirty="0"/>
              <a:t>845 </a:t>
            </a:r>
            <a:r>
              <a:rPr lang="sk-SK" sz="1600" dirty="0" smtClean="0"/>
              <a:t>930,83 € / </a:t>
            </a:r>
            <a:r>
              <a:rPr lang="sk-SK" sz="1600" dirty="0"/>
              <a:t>4 375 </a:t>
            </a:r>
            <a:r>
              <a:rPr lang="sk-SK" sz="1600" dirty="0" smtClean="0"/>
              <a:t>530,72 €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Lokalizácia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b="1" dirty="0" smtClean="0">
                <a:solidFill>
                  <a:schemeClr val="tx2"/>
                </a:solidFill>
              </a:rPr>
              <a:t>	</a:t>
            </a:r>
            <a:r>
              <a:rPr lang="sk-SK" sz="1600" dirty="0" smtClean="0"/>
              <a:t>Nitriansky kraj, okres Nitra, obec Branč</a:t>
            </a:r>
            <a:endParaRPr lang="sk-SK" sz="1600" b="1" dirty="0" smtClean="0">
              <a:solidFill>
                <a:schemeClr val="tx2"/>
              </a:solidFill>
            </a:endParaRPr>
          </a:p>
          <a:p>
            <a:pPr marL="457200" lvl="1" indent="0" algn="just">
              <a:buNone/>
            </a:pPr>
            <a:r>
              <a:rPr lang="en-GB" sz="1600" b="1" dirty="0" smtClean="0">
                <a:solidFill>
                  <a:schemeClr val="tx2"/>
                </a:solidFill>
              </a:rPr>
              <a:t>Pl</a:t>
            </a:r>
            <a:r>
              <a:rPr lang="sk-SK" sz="1600" b="1" dirty="0" err="1">
                <a:solidFill>
                  <a:schemeClr val="tx2"/>
                </a:solidFill>
              </a:rPr>
              <a:t>ánované</a:t>
            </a:r>
            <a:r>
              <a:rPr lang="sk-SK" sz="1600" b="1" dirty="0">
                <a:solidFill>
                  <a:schemeClr val="tx2"/>
                </a:solidFill>
              </a:rPr>
              <a:t> aktivity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b="1" dirty="0" smtClean="0">
                <a:solidFill>
                  <a:schemeClr val="tx2"/>
                </a:solidFill>
              </a:rPr>
              <a:t> </a:t>
            </a:r>
            <a:r>
              <a:rPr lang="sk-SK" sz="1600" dirty="0" smtClean="0"/>
              <a:t>Hlavným </a:t>
            </a:r>
            <a:r>
              <a:rPr lang="sk-SK" sz="1600" dirty="0"/>
              <a:t>cieľom predkladaného projektu je dobudovanie kanalizačnej (stokovej) siete aglomerácie Branč, ktorú tvoria obce Branč a Ivanka pri Nitre, a to v celkovej dĺžke 6 706 metrov, spolu so zvýšením kapacity a intenzifikáciou jestvujúcej čistiarne odpadových vôd (ČOV) Branč, do ktorej sa po realizácii projektu pripojí aj obec Ivanka pri Nitre, ktorá gravituje k tejto ČOV. </a:t>
            </a:r>
            <a:endParaRPr lang="en-GB" sz="1600" b="1" dirty="0">
              <a:solidFill>
                <a:schemeClr val="tx2"/>
              </a:solidFill>
            </a:endParaRPr>
          </a:p>
          <a:p>
            <a:pPr marL="457200" lvl="1" indent="0" algn="just">
              <a:buSzPct val="70000"/>
              <a:buFont typeface="Wingdings" pitchFamily="2" charset="2"/>
              <a:buChar char="q"/>
            </a:pPr>
            <a:r>
              <a:rPr lang="sk-SK" sz="1600" dirty="0" smtClean="0"/>
              <a:t> Čistiareň </a:t>
            </a:r>
            <a:r>
              <a:rPr lang="sk-SK" sz="1600" dirty="0"/>
              <a:t>odpadových vôd</a:t>
            </a:r>
          </a:p>
          <a:p>
            <a:pPr marL="457200" lvl="1" indent="0" algn="just">
              <a:buSzPct val="70000"/>
              <a:buFont typeface="Wingdings" pitchFamily="2" charset="2"/>
              <a:buChar char="q"/>
            </a:pPr>
            <a:r>
              <a:rPr lang="sk-SK" sz="1600" dirty="0" smtClean="0"/>
              <a:t> Stoková </a:t>
            </a:r>
            <a:r>
              <a:rPr lang="sk-SK" sz="1600" dirty="0"/>
              <a:t>sieť</a:t>
            </a:r>
            <a:endParaRPr lang="sk-SK" sz="1600" b="1" dirty="0" smtClean="0">
              <a:solidFill>
                <a:schemeClr val="tx2"/>
              </a:solidFill>
            </a:endParaRPr>
          </a:p>
          <a:p>
            <a:pPr marL="457200" lvl="1" indent="0" algn="just"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Očakávané </a:t>
            </a:r>
            <a:r>
              <a:rPr lang="sk-SK" sz="1600" b="1" dirty="0">
                <a:solidFill>
                  <a:schemeClr val="tx2"/>
                </a:solidFill>
              </a:rPr>
              <a:t>výstupy a výsledky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endParaRPr lang="sk-SK" sz="1600" b="1" dirty="0" smtClean="0">
              <a:solidFill>
                <a:schemeClr val="tx2"/>
              </a:solidFill>
            </a:endParaRPr>
          </a:p>
          <a:p>
            <a:pPr marL="457200" lvl="1" indent="0" algn="just">
              <a:buNone/>
            </a:pPr>
            <a:r>
              <a:rPr lang="sk-SK" sz="1600" dirty="0"/>
              <a:t>Realizáciou projektu sa zvýši napojenie cieľovej skupiny - obyvateľov aglomerácie na verejnú kanalizáciu, a teda aj ČOV </a:t>
            </a:r>
            <a:r>
              <a:rPr lang="sk-SK" sz="1600" b="1" dirty="0"/>
              <a:t>o 2204 ekvivalentných obyvateľov </a:t>
            </a:r>
            <a:r>
              <a:rPr lang="sk-SK" sz="1600" dirty="0"/>
              <a:t>(o 46,45 %) na 4745 EO</a:t>
            </a:r>
            <a:endParaRPr lang="en-GB" sz="1600" i="1" dirty="0">
              <a:solidFill>
                <a:schemeClr val="tx2"/>
              </a:solidFill>
            </a:endParaRPr>
          </a:p>
          <a:p>
            <a:pPr marL="457200" lvl="1" indent="0" algn="just">
              <a:buSzPct val="70000"/>
              <a:buFont typeface="Wingdings" pitchFamily="2" charset="2"/>
              <a:buChar char="q"/>
            </a:pPr>
            <a:r>
              <a:rPr lang="en-GB" sz="1600" dirty="0" smtClean="0"/>
              <a:t> </a:t>
            </a:r>
            <a:r>
              <a:rPr lang="sk-SK" sz="1600" b="1" dirty="0"/>
              <a:t>Dĺžka novovybudovaných kanalizačných sietí </a:t>
            </a:r>
            <a:r>
              <a:rPr lang="sk-SK" sz="1600" dirty="0"/>
              <a:t>(bez kanalizačných prípojok) </a:t>
            </a:r>
            <a:r>
              <a:rPr lang="sk-SK" sz="1600" b="1" dirty="0"/>
              <a:t>- 6,706 km</a:t>
            </a:r>
          </a:p>
          <a:p>
            <a:pPr marL="457200" lvl="1" indent="0" algn="just">
              <a:buSzPct val="70000"/>
              <a:buFont typeface="Wingdings" pitchFamily="2" charset="2"/>
              <a:buChar char="q"/>
            </a:pPr>
            <a:r>
              <a:rPr lang="sk-SK" sz="1600" dirty="0"/>
              <a:t> </a:t>
            </a:r>
            <a:r>
              <a:rPr lang="sk-SK" sz="1600" b="1" dirty="0"/>
              <a:t>Počet zrekonštruovaných alebo novovybudovaných ČOV </a:t>
            </a:r>
            <a:r>
              <a:rPr lang="sk-SK" sz="1600" b="1" dirty="0" smtClean="0"/>
              <a:t>– 1</a:t>
            </a:r>
          </a:p>
          <a:p>
            <a:pPr marL="457200" lvl="1" indent="0" algn="just">
              <a:buSzPct val="70000"/>
              <a:buFont typeface="Wingdings" pitchFamily="2" charset="2"/>
              <a:buChar char="q"/>
            </a:pPr>
            <a:r>
              <a:rPr lang="sk-SK" sz="1600" dirty="0" smtClean="0"/>
              <a:t> Zvýšený </a:t>
            </a:r>
            <a:r>
              <a:rPr lang="sk-SK" sz="1600" dirty="0"/>
              <a:t>počet obyvateľov so zlepšeným čistením komunálnych </a:t>
            </a:r>
            <a:r>
              <a:rPr lang="sk-SK" sz="1600" dirty="0" smtClean="0"/>
              <a:t>odpadových </a:t>
            </a:r>
            <a:r>
              <a:rPr lang="sk-SK" sz="1600" dirty="0"/>
              <a:t>vôd – </a:t>
            </a:r>
            <a:r>
              <a:rPr lang="sk-SK" sz="1600" b="1" dirty="0"/>
              <a:t>2 204 </a:t>
            </a:r>
            <a:r>
              <a:rPr lang="sk-SK" sz="1600" b="1" dirty="0" smtClean="0"/>
              <a:t>EO</a:t>
            </a:r>
            <a:endParaRPr lang="sk-SK" sz="1600" b="1" dirty="0"/>
          </a:p>
        </p:txBody>
      </p:sp>
    </p:spTree>
    <p:extLst>
      <p:ext uri="{BB962C8B-B14F-4D97-AF65-F5344CB8AC3E}">
        <p14:creationId xmlns:p14="http://schemas.microsoft.com/office/powerpoint/2010/main" val="281361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4824884" y="303426"/>
            <a:ext cx="417736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sz="28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Príklady dobrej praxe </a:t>
            </a:r>
          </a:p>
          <a:p>
            <a:pPr algn="ctr"/>
            <a:r>
              <a:rPr lang="sk-SK" sz="28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PO 1</a:t>
            </a:r>
            <a:endParaRPr lang="sk-SK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sk-SK" sz="1600" i="1" dirty="0" err="1" smtClean="0">
                <a:solidFill>
                  <a:schemeClr val="tx2"/>
                </a:solidFill>
              </a:rPr>
              <a:t>Foto</a:t>
            </a:r>
            <a:r>
              <a:rPr lang="en-GB" sz="1600" i="1" dirty="0" smtClean="0">
                <a:solidFill>
                  <a:schemeClr val="tx2"/>
                </a:solidFill>
              </a:rPr>
              <a:t>do</a:t>
            </a:r>
            <a:r>
              <a:rPr lang="sk-SK" sz="1600" i="1" dirty="0" smtClean="0">
                <a:solidFill>
                  <a:schemeClr val="tx2"/>
                </a:solidFill>
              </a:rPr>
              <a:t>k</a:t>
            </a:r>
            <a:r>
              <a:rPr lang="en-GB" sz="1600" i="1" dirty="0" err="1" smtClean="0">
                <a:solidFill>
                  <a:schemeClr val="tx2"/>
                </a:solidFill>
              </a:rPr>
              <a:t>ument</a:t>
            </a:r>
            <a:r>
              <a:rPr lang="sk-SK" sz="1600" i="1" dirty="0" err="1" smtClean="0">
                <a:solidFill>
                  <a:schemeClr val="tx2"/>
                </a:solidFill>
              </a:rPr>
              <a:t>ácia</a:t>
            </a:r>
            <a:r>
              <a:rPr lang="en-GB" sz="1600" i="1" dirty="0" smtClean="0">
                <a:solidFill>
                  <a:schemeClr val="tx2"/>
                </a:solidFill>
              </a:rPr>
              <a:t>: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000" i="1" dirty="0">
              <a:solidFill>
                <a:schemeClr val="tx2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5" y="1372939"/>
            <a:ext cx="2575719" cy="1448842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6" y="2904519"/>
            <a:ext cx="2575719" cy="1448842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97" y="4461992"/>
            <a:ext cx="2575719" cy="1448842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712" y="4461992"/>
            <a:ext cx="2575719" cy="1448842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362" y="2937187"/>
            <a:ext cx="2575719" cy="1448842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377" y="1372939"/>
            <a:ext cx="2575719" cy="1448842"/>
          </a:xfrm>
          <a:prstGeom prst="rect">
            <a:avLst/>
          </a:prstGeom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081" y="1372939"/>
            <a:ext cx="2575719" cy="1448842"/>
          </a:xfrm>
          <a:prstGeom prst="rect">
            <a:avLst/>
          </a:prstGeom>
        </p:spPr>
      </p:pic>
      <p:pic>
        <p:nvPicPr>
          <p:cNvPr id="11" name="Obrázok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081" y="2937187"/>
            <a:ext cx="2575719" cy="1448842"/>
          </a:xfrm>
          <a:prstGeom prst="rect">
            <a:avLst/>
          </a:prstGeom>
        </p:spPr>
      </p:pic>
      <p:pic>
        <p:nvPicPr>
          <p:cNvPr id="12" name="Obrázok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080" y="4461992"/>
            <a:ext cx="2575719" cy="144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69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4802841" y="179858"/>
            <a:ext cx="417736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sz="28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Príklady dobrej praxe </a:t>
            </a:r>
          </a:p>
          <a:p>
            <a:pPr algn="ctr"/>
            <a:r>
              <a:rPr lang="sk-SK" sz="28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PO 1</a:t>
            </a:r>
            <a:endParaRPr lang="sk-SK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obsahu 2"/>
          <p:cNvSpPr txBox="1">
            <a:spLocks/>
          </p:cNvSpPr>
          <p:nvPr/>
        </p:nvSpPr>
        <p:spPr>
          <a:xfrm>
            <a:off x="431279" y="1348969"/>
            <a:ext cx="8229600" cy="46371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GB" sz="1600" b="1" dirty="0" err="1" smtClean="0">
                <a:solidFill>
                  <a:schemeClr val="tx2"/>
                </a:solidFill>
              </a:rPr>
              <a:t>Proje</a:t>
            </a:r>
            <a:r>
              <a:rPr lang="sk-SK" sz="1600" b="1" dirty="0" smtClean="0">
                <a:solidFill>
                  <a:schemeClr val="tx2"/>
                </a:solidFill>
              </a:rPr>
              <a:t>k</a:t>
            </a:r>
            <a:r>
              <a:rPr lang="en-GB" sz="1600" b="1" dirty="0" smtClean="0">
                <a:solidFill>
                  <a:schemeClr val="tx2"/>
                </a:solidFill>
              </a:rPr>
              <a:t>t: </a:t>
            </a:r>
            <a:r>
              <a:rPr lang="sk-SK" sz="1600" b="1" dirty="0" smtClean="0">
                <a:solidFill>
                  <a:schemeClr val="tx2"/>
                </a:solidFill>
              </a:rPr>
              <a:t>       </a:t>
            </a:r>
            <a:r>
              <a:rPr lang="sk-SK" sz="1600" dirty="0" smtClean="0"/>
              <a:t>Zhodnocovanie </a:t>
            </a:r>
            <a:r>
              <a:rPr lang="sk-SK" sz="1600" dirty="0"/>
              <a:t>biologicky rozložiteľného komunálneho odpadu v obci </a:t>
            </a:r>
            <a:r>
              <a:rPr lang="sk-SK" sz="1600" dirty="0" smtClean="0"/>
              <a:t>Trakovice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Prijímateľ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b="1" dirty="0" smtClean="0">
                <a:solidFill>
                  <a:schemeClr val="tx2"/>
                </a:solidFill>
              </a:rPr>
              <a:t> 	</a:t>
            </a:r>
            <a:r>
              <a:rPr lang="sk-SK" sz="1600" dirty="0"/>
              <a:t>obe</a:t>
            </a:r>
            <a:r>
              <a:rPr lang="sk-SK" sz="1600" dirty="0" smtClean="0"/>
              <a:t>c Trakovice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sk-SK" sz="1600" b="1" dirty="0" err="1" smtClean="0">
                <a:solidFill>
                  <a:schemeClr val="tx2"/>
                </a:solidFill>
              </a:rPr>
              <a:t>Zazmluvnená</a:t>
            </a:r>
            <a:r>
              <a:rPr lang="sk-SK" sz="1600" b="1" dirty="0" smtClean="0">
                <a:solidFill>
                  <a:schemeClr val="tx2"/>
                </a:solidFill>
              </a:rPr>
              <a:t> suma / už </a:t>
            </a:r>
            <a:r>
              <a:rPr lang="sk-SK" sz="1600" b="1" dirty="0">
                <a:solidFill>
                  <a:schemeClr val="tx2"/>
                </a:solidFill>
              </a:rPr>
              <a:t>vyčerpaná (</a:t>
            </a:r>
            <a:r>
              <a:rPr lang="sk-SK" sz="1600" b="1" dirty="0" smtClean="0">
                <a:solidFill>
                  <a:schemeClr val="tx2"/>
                </a:solidFill>
              </a:rPr>
              <a:t>EÚ zdroj)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b="1" dirty="0" smtClean="0">
                <a:solidFill>
                  <a:schemeClr val="tx2"/>
                </a:solidFill>
              </a:rPr>
              <a:t> </a:t>
            </a:r>
            <a:r>
              <a:rPr lang="sk-SK" sz="1600" dirty="0" smtClean="0"/>
              <a:t>236 472,46 € </a:t>
            </a:r>
            <a:r>
              <a:rPr lang="sk-SK" sz="1600" dirty="0"/>
              <a:t>/ 233 </a:t>
            </a:r>
            <a:r>
              <a:rPr lang="sk-SK" sz="1600" dirty="0" smtClean="0"/>
              <a:t>485,96 €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Lokalizácia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b="1" dirty="0" smtClean="0">
                <a:solidFill>
                  <a:schemeClr val="tx2"/>
                </a:solidFill>
              </a:rPr>
              <a:t> 	</a:t>
            </a:r>
            <a:r>
              <a:rPr lang="sk-SK" sz="1600" dirty="0"/>
              <a:t>Trnavský kraj, </a:t>
            </a:r>
            <a:r>
              <a:rPr lang="sk-SK" sz="1600" dirty="0" smtClean="0"/>
              <a:t>okres Hlohovec, obec Trakovice</a:t>
            </a:r>
          </a:p>
          <a:p>
            <a:pPr marL="457200" lvl="1" indent="0"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Zrealizované </a:t>
            </a:r>
            <a:r>
              <a:rPr lang="sk-SK" sz="1600" b="1" dirty="0">
                <a:solidFill>
                  <a:schemeClr val="tx2"/>
                </a:solidFill>
              </a:rPr>
              <a:t>aktivity</a:t>
            </a:r>
            <a:r>
              <a:rPr lang="en-GB" sz="1600" b="1" dirty="0">
                <a:solidFill>
                  <a:schemeClr val="tx2"/>
                </a:solidFill>
              </a:rPr>
              <a:t>:</a:t>
            </a:r>
          </a:p>
          <a:p>
            <a:pPr marL="457200" lvl="1" indent="0" algn="just">
              <a:buSzPct val="70000"/>
              <a:buNone/>
            </a:pPr>
            <a:r>
              <a:rPr lang="sk-SK" sz="1600" dirty="0"/>
              <a:t>Realizácia projektu pozostáva z výstavby malej </a:t>
            </a:r>
            <a:r>
              <a:rPr lang="sk-SK" sz="1600" dirty="0" err="1"/>
              <a:t>kompostárne</a:t>
            </a:r>
            <a:r>
              <a:rPr lang="sk-SK" sz="1600" dirty="0"/>
              <a:t> v obci, </a:t>
            </a:r>
            <a:r>
              <a:rPr lang="sk-SK" sz="1600" dirty="0" err="1"/>
              <a:t>t.j</a:t>
            </a:r>
            <a:r>
              <a:rPr lang="sk-SK" sz="1600" dirty="0" smtClean="0"/>
              <a:t>. kompostárne </a:t>
            </a:r>
            <a:r>
              <a:rPr lang="sk-SK" sz="1600" dirty="0"/>
              <a:t>určenej výlučne na zelený odpad, ktorej ročná kapacita neprevyšuje </a:t>
            </a:r>
            <a:r>
              <a:rPr lang="sk-SK" sz="1600" dirty="0" smtClean="0"/>
              <a:t>100 t </a:t>
            </a:r>
            <a:r>
              <a:rPr lang="sk-SK" sz="1600" dirty="0"/>
              <a:t>a z nákupu potrebnej techniky ako sú traktor, čelný nakladač, nosič kontajnerov, </a:t>
            </a:r>
            <a:r>
              <a:rPr lang="sk-SK" sz="1600" dirty="0" err="1"/>
              <a:t>kompostovací</a:t>
            </a:r>
            <a:r>
              <a:rPr lang="sk-SK" sz="1600" dirty="0"/>
              <a:t> voz, </a:t>
            </a:r>
            <a:r>
              <a:rPr lang="sk-SK" sz="1600" dirty="0" err="1"/>
              <a:t>prekopávač</a:t>
            </a:r>
            <a:r>
              <a:rPr lang="sk-SK" sz="1600" dirty="0"/>
              <a:t> kompostu, </a:t>
            </a:r>
            <a:r>
              <a:rPr lang="sk-SK" sz="1600" dirty="0" err="1"/>
              <a:t>štiepkovač</a:t>
            </a:r>
            <a:r>
              <a:rPr lang="sk-SK" sz="1600" dirty="0"/>
              <a:t> a pod. </a:t>
            </a:r>
            <a:endParaRPr lang="sk-SK" sz="1600" dirty="0" smtClean="0"/>
          </a:p>
          <a:p>
            <a:pPr marL="457200" lvl="1" indent="0">
              <a:buSzPct val="70000"/>
              <a:buFont typeface="Wingdings" pitchFamily="2" charset="2"/>
              <a:buChar char="q"/>
            </a:pPr>
            <a:r>
              <a:rPr lang="en-GB" sz="1600" dirty="0" smtClean="0"/>
              <a:t> </a:t>
            </a:r>
            <a:r>
              <a:rPr lang="sk-SK" sz="1600" dirty="0"/>
              <a:t>Zhodnocovanie biologicky rozložiteľného komunálneho </a:t>
            </a:r>
            <a:r>
              <a:rPr lang="sk-SK" sz="1600" dirty="0" smtClean="0"/>
              <a:t>odpadu:</a:t>
            </a:r>
            <a:endParaRPr lang="sk-SK" sz="1600" dirty="0"/>
          </a:p>
          <a:p>
            <a:pPr marL="857250" lvl="1" indent="-400050">
              <a:buSzPct val="70000"/>
              <a:buFont typeface="+mj-lt"/>
              <a:buAutoNum type="romanUcPeriod"/>
            </a:pPr>
            <a:r>
              <a:rPr lang="sk-SK" sz="1600" dirty="0" smtClean="0"/>
              <a:t> Výstavba </a:t>
            </a:r>
            <a:r>
              <a:rPr lang="sk-SK" sz="1600" dirty="0" err="1"/>
              <a:t>kompostoviska</a:t>
            </a:r>
            <a:endParaRPr lang="sk-SK" sz="1600" dirty="0"/>
          </a:p>
          <a:p>
            <a:pPr marL="857250" lvl="1" indent="-400050">
              <a:buSzPct val="70000"/>
              <a:buFont typeface="+mj-lt"/>
              <a:buAutoNum type="romanUcPeriod"/>
            </a:pPr>
            <a:r>
              <a:rPr lang="sk-SK" sz="1600" dirty="0"/>
              <a:t> Nákup technológie pre zber a spracovanie kompostu </a:t>
            </a:r>
            <a:endParaRPr lang="en-GB" sz="1600" dirty="0"/>
          </a:p>
          <a:p>
            <a:pPr marL="457200" lvl="1" indent="0" algn="just">
              <a:spcBef>
                <a:spcPts val="1200"/>
              </a:spcBef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Očakávané </a:t>
            </a:r>
            <a:r>
              <a:rPr lang="sk-SK" sz="1600" b="1" dirty="0">
                <a:solidFill>
                  <a:schemeClr val="tx2"/>
                </a:solidFill>
              </a:rPr>
              <a:t>výstupy a výsledky</a:t>
            </a:r>
            <a:r>
              <a:rPr lang="en-GB" sz="1600" b="1" dirty="0">
                <a:solidFill>
                  <a:schemeClr val="tx2"/>
                </a:solidFill>
              </a:rPr>
              <a:t>:</a:t>
            </a:r>
          </a:p>
          <a:p>
            <a:pPr marL="457200" lvl="1" indent="0" algn="just">
              <a:buSzPct val="70000"/>
              <a:buFont typeface="Wingdings" pitchFamily="2" charset="2"/>
              <a:buChar char="q"/>
            </a:pPr>
            <a:r>
              <a:rPr lang="en-GB" sz="1600" dirty="0"/>
              <a:t> </a:t>
            </a:r>
            <a:r>
              <a:rPr lang="sk-SK" sz="1600" dirty="0"/>
              <a:t>Zvýšená kapacita pre zhodnocovanie </a:t>
            </a:r>
            <a:r>
              <a:rPr lang="sk-SK" sz="1600" dirty="0" smtClean="0"/>
              <a:t>odpadov:	 	100 </a:t>
            </a:r>
            <a:r>
              <a:rPr lang="sk-SK" sz="1600" dirty="0"/>
              <a:t>t/rok </a:t>
            </a:r>
          </a:p>
          <a:p>
            <a:pPr marL="457200" lvl="1" indent="0" algn="just">
              <a:buSzPct val="70000"/>
              <a:buFont typeface="Wingdings" pitchFamily="2" charset="2"/>
              <a:buChar char="q"/>
            </a:pPr>
            <a:r>
              <a:rPr lang="sk-SK" sz="1400" dirty="0">
                <a:solidFill>
                  <a:schemeClr val="tx2"/>
                </a:solidFill>
              </a:rPr>
              <a:t> </a:t>
            </a:r>
            <a:r>
              <a:rPr lang="en-GB" sz="1600" dirty="0" err="1"/>
              <a:t>Množstvo</a:t>
            </a:r>
            <a:r>
              <a:rPr lang="en-GB" sz="1600" dirty="0"/>
              <a:t> </a:t>
            </a:r>
            <a:r>
              <a:rPr lang="en-GB" sz="1600" dirty="0" err="1"/>
              <a:t>zhodnotených</a:t>
            </a:r>
            <a:r>
              <a:rPr lang="en-GB" sz="1600" dirty="0"/>
              <a:t> </a:t>
            </a:r>
            <a:r>
              <a:rPr lang="en-GB" sz="1600" dirty="0" err="1"/>
              <a:t>nie</a:t>
            </a:r>
            <a:r>
              <a:rPr lang="en-GB" sz="1600" dirty="0"/>
              <a:t> </a:t>
            </a:r>
            <a:r>
              <a:rPr lang="en-GB" sz="1600" dirty="0" err="1"/>
              <a:t>nebezpečných</a:t>
            </a:r>
            <a:r>
              <a:rPr lang="en-GB" sz="1600" dirty="0"/>
              <a:t> </a:t>
            </a:r>
            <a:r>
              <a:rPr lang="en-GB" sz="1600" dirty="0" err="1" smtClean="0"/>
              <a:t>odpadov</a:t>
            </a:r>
            <a:r>
              <a:rPr lang="sk-SK" sz="1600" dirty="0" smtClean="0"/>
              <a:t>:  	100 </a:t>
            </a:r>
            <a:r>
              <a:rPr lang="sk-SK" sz="1600" dirty="0"/>
              <a:t>t/rok </a:t>
            </a:r>
            <a:endParaRPr lang="en-GB" sz="1600" dirty="0"/>
          </a:p>
          <a:p>
            <a:pPr marL="457200" lvl="1" indent="0">
              <a:spcBef>
                <a:spcPts val="1200"/>
              </a:spcBef>
              <a:buNone/>
            </a:pPr>
            <a:endParaRPr lang="en-GB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19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4824884" y="303426"/>
            <a:ext cx="417736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sz="28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Príklady dobrej praxe </a:t>
            </a:r>
          </a:p>
          <a:p>
            <a:pPr algn="ctr"/>
            <a:r>
              <a:rPr lang="sk-SK" sz="28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PO 1</a:t>
            </a:r>
            <a:endParaRPr lang="sk-SK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sk-SK" sz="1600" i="1" dirty="0" err="1" smtClean="0">
                <a:solidFill>
                  <a:schemeClr val="tx2"/>
                </a:solidFill>
              </a:rPr>
              <a:t>Foto</a:t>
            </a:r>
            <a:r>
              <a:rPr lang="en-GB" sz="1600" i="1" dirty="0" smtClean="0">
                <a:solidFill>
                  <a:schemeClr val="tx2"/>
                </a:solidFill>
              </a:rPr>
              <a:t>do</a:t>
            </a:r>
            <a:r>
              <a:rPr lang="sk-SK" sz="1600" i="1" dirty="0" smtClean="0">
                <a:solidFill>
                  <a:schemeClr val="tx2"/>
                </a:solidFill>
              </a:rPr>
              <a:t>k</a:t>
            </a:r>
            <a:r>
              <a:rPr lang="en-GB" sz="1600" i="1" dirty="0" err="1" smtClean="0">
                <a:solidFill>
                  <a:schemeClr val="tx2"/>
                </a:solidFill>
              </a:rPr>
              <a:t>ument</a:t>
            </a:r>
            <a:r>
              <a:rPr lang="sk-SK" sz="1600" i="1" dirty="0" err="1" smtClean="0">
                <a:solidFill>
                  <a:schemeClr val="tx2"/>
                </a:solidFill>
              </a:rPr>
              <a:t>ácia</a:t>
            </a:r>
            <a:r>
              <a:rPr lang="en-GB" sz="1600" i="1" dirty="0" smtClean="0">
                <a:solidFill>
                  <a:schemeClr val="tx2"/>
                </a:solidFill>
              </a:rPr>
              <a:t>: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000" i="1" dirty="0">
              <a:solidFill>
                <a:schemeClr val="tx2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4" y="3090624"/>
            <a:ext cx="2921307" cy="1646134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388" y="4882706"/>
            <a:ext cx="2199379" cy="1649535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314" y="3090624"/>
            <a:ext cx="2921307" cy="1646134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4" y="4886206"/>
            <a:ext cx="2064541" cy="1548406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389" y="3090624"/>
            <a:ext cx="2204557" cy="1653418"/>
          </a:xfrm>
          <a:prstGeom prst="rect">
            <a:avLst/>
          </a:prstGeom>
        </p:spPr>
      </p:pic>
      <p:pic>
        <p:nvPicPr>
          <p:cNvPr id="10" name="Obrázo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2314" y="1291751"/>
            <a:ext cx="2905874" cy="1637437"/>
          </a:xfrm>
          <a:prstGeom prst="rect">
            <a:avLst/>
          </a:prstGeom>
        </p:spPr>
      </p:pic>
      <p:pic>
        <p:nvPicPr>
          <p:cNvPr id="12" name="Obrázok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73" y="4841622"/>
            <a:ext cx="2288287" cy="1716215"/>
          </a:xfrm>
          <a:prstGeom prst="rect">
            <a:avLst/>
          </a:prstGeom>
        </p:spPr>
      </p:pic>
      <p:pic>
        <p:nvPicPr>
          <p:cNvPr id="13" name="Obrázok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5" y="1309084"/>
            <a:ext cx="2875113" cy="1620104"/>
          </a:xfrm>
          <a:prstGeom prst="rect">
            <a:avLst/>
          </a:prstGeom>
        </p:spPr>
      </p:pic>
      <p:pic>
        <p:nvPicPr>
          <p:cNvPr id="14" name="Obrázok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21" y="1290840"/>
            <a:ext cx="2214826" cy="166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64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4802841" y="179858"/>
            <a:ext cx="417736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sz="28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Príklady dobrej praxe </a:t>
            </a:r>
          </a:p>
          <a:p>
            <a:pPr algn="ctr"/>
            <a:r>
              <a:rPr lang="sk-SK" sz="28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PO 1</a:t>
            </a:r>
            <a:endParaRPr lang="sk-SK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ástupný symbol obsahu 2"/>
          <p:cNvSpPr txBox="1">
            <a:spLocks/>
          </p:cNvSpPr>
          <p:nvPr/>
        </p:nvSpPr>
        <p:spPr>
          <a:xfrm>
            <a:off x="431279" y="1348969"/>
            <a:ext cx="8229600" cy="46371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spcBef>
                <a:spcPts val="1200"/>
              </a:spcBef>
              <a:buNone/>
            </a:pPr>
            <a:r>
              <a:rPr lang="en-GB" sz="1600" b="1" dirty="0" err="1" smtClean="0">
                <a:solidFill>
                  <a:schemeClr val="tx2"/>
                </a:solidFill>
              </a:rPr>
              <a:t>Proje</a:t>
            </a:r>
            <a:r>
              <a:rPr lang="sk-SK" sz="1600" b="1" dirty="0" smtClean="0">
                <a:solidFill>
                  <a:schemeClr val="tx2"/>
                </a:solidFill>
              </a:rPr>
              <a:t>k</a:t>
            </a:r>
            <a:r>
              <a:rPr lang="en-GB" sz="1600" b="1" dirty="0" smtClean="0">
                <a:solidFill>
                  <a:schemeClr val="tx2"/>
                </a:solidFill>
              </a:rPr>
              <a:t>t</a:t>
            </a:r>
            <a:r>
              <a:rPr lang="sk-SK" sz="1600" b="1" dirty="0" smtClean="0">
                <a:solidFill>
                  <a:schemeClr val="tx2"/>
                </a:solidFill>
              </a:rPr>
              <a:t>  (v </a:t>
            </a:r>
            <a:r>
              <a:rPr lang="sk-SK" sz="1600" b="1" dirty="0" err="1" smtClean="0">
                <a:solidFill>
                  <a:schemeClr val="tx2"/>
                </a:solidFill>
              </a:rPr>
              <a:t>real</a:t>
            </a:r>
            <a:r>
              <a:rPr lang="sk-SK" sz="1600" b="1" dirty="0" smtClean="0">
                <a:solidFill>
                  <a:schemeClr val="tx2"/>
                </a:solidFill>
              </a:rPr>
              <a:t>.)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b="1" dirty="0" smtClean="0">
                <a:solidFill>
                  <a:schemeClr val="tx2"/>
                </a:solidFill>
              </a:rPr>
              <a:t> </a:t>
            </a:r>
            <a:r>
              <a:rPr lang="sk-SK" sz="1600" dirty="0" smtClean="0">
                <a:ea typeface="Times New Roman" panose="02020603050405020304" pitchFamily="18" charset="0"/>
              </a:rPr>
              <a:t>Vybudovanie </a:t>
            </a:r>
            <a:r>
              <a:rPr lang="sk-SK" sz="1600" dirty="0">
                <a:ea typeface="Times New Roman" panose="02020603050405020304" pitchFamily="18" charset="0"/>
              </a:rPr>
              <a:t>zberného dvora v </a:t>
            </a:r>
            <a:r>
              <a:rPr lang="sk-SK" sz="1600" dirty="0" smtClean="0">
                <a:ea typeface="Times New Roman" panose="02020603050405020304" pitchFamily="18" charset="0"/>
              </a:rPr>
              <a:t>obci Miloslavov  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Prijímateľ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dirty="0">
                <a:ea typeface="Times New Roman" panose="02020603050405020304" pitchFamily="18" charset="0"/>
              </a:rPr>
              <a:t>  </a:t>
            </a:r>
            <a:r>
              <a:rPr lang="sk-SK" sz="1600" dirty="0" smtClean="0">
                <a:ea typeface="Times New Roman" panose="02020603050405020304" pitchFamily="18" charset="0"/>
              </a:rPr>
              <a:t>	</a:t>
            </a:r>
            <a:r>
              <a:rPr lang="sk-SK" sz="1600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obec </a:t>
            </a:r>
            <a:r>
              <a:rPr lang="sk-SK" sz="1600" dirty="0">
                <a:solidFill>
                  <a:prstClr val="black"/>
                </a:solidFill>
                <a:ea typeface="Times New Roman" panose="02020603050405020304" pitchFamily="18" charset="0"/>
              </a:rPr>
              <a:t>Miloslavov </a:t>
            </a:r>
            <a:endParaRPr lang="sk-SK" sz="1600" dirty="0" smtClean="0">
              <a:solidFill>
                <a:prstClr val="black"/>
              </a:solidFill>
              <a:ea typeface="Times New Roman" panose="02020603050405020304" pitchFamily="18" charset="0"/>
            </a:endParaRPr>
          </a:p>
          <a:p>
            <a:pPr marL="457200" lvl="1" indent="0">
              <a:spcBef>
                <a:spcPts val="1200"/>
              </a:spcBef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Zazmluvnená suma / už </a:t>
            </a:r>
            <a:r>
              <a:rPr lang="sk-SK" sz="1600" b="1" dirty="0">
                <a:solidFill>
                  <a:schemeClr val="tx2"/>
                </a:solidFill>
              </a:rPr>
              <a:t>vyčerpaná (EÚ zdroj</a:t>
            </a:r>
            <a:r>
              <a:rPr lang="sk-SK" sz="1600" b="1" dirty="0" smtClean="0">
                <a:solidFill>
                  <a:schemeClr val="tx2"/>
                </a:solidFill>
              </a:rPr>
              <a:t>)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b="1" dirty="0" smtClean="0">
                <a:solidFill>
                  <a:schemeClr val="tx2"/>
                </a:solidFill>
              </a:rPr>
              <a:t> </a:t>
            </a:r>
            <a:r>
              <a:rPr lang="sk-SK" sz="1600" dirty="0" smtClean="0"/>
              <a:t>751 460,27 </a:t>
            </a:r>
            <a:r>
              <a:rPr lang="sk-SK" sz="1600" dirty="0"/>
              <a:t>€ / 36 </a:t>
            </a:r>
            <a:r>
              <a:rPr lang="sk-SK" sz="1600" dirty="0" smtClean="0"/>
              <a:t>122,45 €  čaká sa na zúčtovanie, resp. úhradu </a:t>
            </a:r>
            <a:r>
              <a:rPr lang="sk-SK" sz="1600" dirty="0" err="1" smtClean="0"/>
              <a:t>predfinancovaní</a:t>
            </a:r>
            <a:r>
              <a:rPr lang="sk-SK" sz="1600" dirty="0" smtClean="0"/>
              <a:t> </a:t>
            </a:r>
            <a:r>
              <a:rPr lang="sk-SK" sz="1600" dirty="0"/>
              <a:t>vo výške </a:t>
            </a:r>
            <a:r>
              <a:rPr lang="sk-SK" sz="1600" dirty="0" smtClean="0"/>
              <a:t>547 767,05 €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Lokalizácia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r>
              <a:rPr lang="sk-SK" sz="1600" b="1" dirty="0" smtClean="0">
                <a:solidFill>
                  <a:schemeClr val="tx2"/>
                </a:solidFill>
              </a:rPr>
              <a:t> 	</a:t>
            </a:r>
            <a:r>
              <a:rPr lang="sk-SK" sz="1600" dirty="0" smtClean="0">
                <a:ea typeface="Times New Roman" panose="02020603050405020304" pitchFamily="18" charset="0"/>
              </a:rPr>
              <a:t>Bratislavský </a:t>
            </a:r>
            <a:r>
              <a:rPr lang="sk-SK" sz="1600" dirty="0">
                <a:ea typeface="Times New Roman" panose="02020603050405020304" pitchFamily="18" charset="0"/>
              </a:rPr>
              <a:t>kraj, okres Senec, </a:t>
            </a:r>
            <a:r>
              <a:rPr lang="sk-SK" sz="1600" dirty="0">
                <a:solidFill>
                  <a:prstClr val="black"/>
                </a:solidFill>
                <a:ea typeface="Times New Roman" panose="02020603050405020304" pitchFamily="18" charset="0"/>
              </a:rPr>
              <a:t>obec Miloslavov </a:t>
            </a:r>
          </a:p>
          <a:p>
            <a:pPr marL="457200" lvl="1" indent="0">
              <a:spcBef>
                <a:spcPts val="1200"/>
              </a:spcBef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Zrealizované, resp. plánované aktivity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endParaRPr lang="sk-SK" sz="1600" b="1" dirty="0" smtClean="0">
              <a:solidFill>
                <a:schemeClr val="tx2"/>
              </a:solidFill>
            </a:endParaRPr>
          </a:p>
          <a:p>
            <a:pPr marL="457200" lvl="1" indent="0">
              <a:buSzPct val="70000"/>
              <a:buNone/>
            </a:pPr>
            <a:r>
              <a:rPr lang="sk-SK" sz="1600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1</a:t>
            </a:r>
            <a:r>
              <a:rPr lang="sk-SK" sz="1600" dirty="0">
                <a:solidFill>
                  <a:prstClr val="black"/>
                </a:solidFill>
                <a:ea typeface="Times New Roman" panose="02020603050405020304" pitchFamily="18" charset="0"/>
              </a:rPr>
              <a:t>. Triedený zber komunálnych</a:t>
            </a:r>
            <a:r>
              <a:rPr lang="sk-SK" sz="800" dirty="0"/>
              <a:t> </a:t>
            </a:r>
            <a:r>
              <a:rPr lang="sk-SK" sz="1600" dirty="0" smtClean="0">
                <a:solidFill>
                  <a:prstClr val="black"/>
                </a:solidFill>
                <a:ea typeface="Times New Roman" panose="02020603050405020304" pitchFamily="18" charset="0"/>
              </a:rPr>
              <a:t>odpadov,</a:t>
            </a:r>
            <a:endParaRPr lang="sk-SK" sz="1600" dirty="0">
              <a:solidFill>
                <a:prstClr val="black"/>
              </a:solidFill>
              <a:ea typeface="Times New Roman" panose="02020603050405020304" pitchFamily="18" charset="0"/>
            </a:endParaRPr>
          </a:p>
          <a:p>
            <a:pPr marL="457200" lvl="1" indent="0">
              <a:buSzPct val="70000"/>
              <a:buNone/>
            </a:pPr>
            <a:r>
              <a:rPr lang="sk-SK" sz="1600" dirty="0"/>
              <a:t>2. Informačné aktivity ako súčasť investičného </a:t>
            </a:r>
            <a:r>
              <a:rPr lang="sk-SK" sz="1600" dirty="0" smtClean="0"/>
              <a:t>projektu (plánované).</a:t>
            </a:r>
            <a:endParaRPr lang="en-GB" sz="1600" dirty="0">
              <a:solidFill>
                <a:schemeClr val="tx2"/>
              </a:solidFill>
            </a:endParaRPr>
          </a:p>
          <a:p>
            <a:pPr marL="457200" lvl="1" indent="0" algn="just">
              <a:spcBef>
                <a:spcPts val="1200"/>
              </a:spcBef>
              <a:buNone/>
            </a:pPr>
            <a:r>
              <a:rPr lang="sk-SK" sz="1600" b="1" dirty="0" smtClean="0">
                <a:solidFill>
                  <a:schemeClr val="tx2"/>
                </a:solidFill>
              </a:rPr>
              <a:t>Očakávané </a:t>
            </a:r>
            <a:r>
              <a:rPr lang="sk-SK" sz="1600" b="1" dirty="0">
                <a:solidFill>
                  <a:schemeClr val="tx2"/>
                </a:solidFill>
              </a:rPr>
              <a:t>výstupy a výsledky</a:t>
            </a:r>
            <a:r>
              <a:rPr lang="en-GB" sz="1600" b="1" dirty="0" smtClean="0">
                <a:solidFill>
                  <a:schemeClr val="tx2"/>
                </a:solidFill>
              </a:rPr>
              <a:t>:</a:t>
            </a:r>
            <a:endParaRPr lang="sk-SK" sz="1600" b="1" dirty="0" smtClean="0">
              <a:solidFill>
                <a:schemeClr val="tx2"/>
              </a:solidFill>
            </a:endParaRPr>
          </a:p>
          <a:p>
            <a:pPr algn="l">
              <a:spcBef>
                <a:spcPts val="600"/>
              </a:spcBef>
            </a:pPr>
            <a:r>
              <a:rPr lang="sk-SK" sz="800" dirty="0" smtClean="0"/>
              <a:t>                      </a:t>
            </a:r>
            <a:r>
              <a:rPr lang="sk-SK" sz="1600" dirty="0" smtClean="0">
                <a:latin typeface="+mn-lt"/>
              </a:rPr>
              <a:t>Množstvo </a:t>
            </a:r>
            <a:r>
              <a:rPr lang="sk-SK" sz="1600" dirty="0">
                <a:latin typeface="+mn-lt"/>
              </a:rPr>
              <a:t>vytriedeného komunálneho </a:t>
            </a:r>
            <a:r>
              <a:rPr lang="sk-SK" sz="1600" dirty="0" smtClean="0">
                <a:latin typeface="+mn-lt"/>
              </a:rPr>
              <a:t>odpadu:		951,9 t/rok</a:t>
            </a:r>
          </a:p>
          <a:p>
            <a:pPr algn="l">
              <a:spcBef>
                <a:spcPts val="0"/>
              </a:spcBef>
            </a:pPr>
            <a:r>
              <a:rPr lang="sk-SK" sz="1600" dirty="0" smtClean="0">
                <a:latin typeface="+mn-lt"/>
              </a:rPr>
              <a:t>          </a:t>
            </a:r>
            <a:r>
              <a:rPr lang="pl-PL" sz="1600" dirty="0">
                <a:latin typeface="+mn-lt"/>
              </a:rPr>
              <a:t>Počet osôb zapojených do informačných </a:t>
            </a:r>
            <a:r>
              <a:rPr lang="sk-SK" sz="1600" dirty="0" smtClean="0">
                <a:latin typeface="+mn-lt"/>
              </a:rPr>
              <a:t>aktivít:		2500 </a:t>
            </a:r>
          </a:p>
          <a:p>
            <a:pPr algn="l">
              <a:spcBef>
                <a:spcPts val="0"/>
              </a:spcBef>
            </a:pPr>
            <a:r>
              <a:rPr lang="sk-SK" sz="1600" dirty="0" smtClean="0">
                <a:latin typeface="+mn-lt"/>
              </a:rPr>
              <a:t>          </a:t>
            </a:r>
            <a:r>
              <a:rPr lang="sk-SK" sz="1600" dirty="0">
                <a:latin typeface="+mn-lt"/>
              </a:rPr>
              <a:t>Počet zrealizovaných informačných </a:t>
            </a:r>
            <a:r>
              <a:rPr lang="sk-SK" sz="1600" dirty="0" smtClean="0">
                <a:latin typeface="+mn-lt"/>
              </a:rPr>
              <a:t>aktivít:		2</a:t>
            </a:r>
          </a:p>
          <a:p>
            <a:pPr algn="l">
              <a:spcBef>
                <a:spcPts val="0"/>
              </a:spcBef>
            </a:pPr>
            <a:r>
              <a:rPr lang="sk-SK" sz="1600" dirty="0" smtClean="0">
                <a:latin typeface="+mn-lt"/>
              </a:rPr>
              <a:t>          </a:t>
            </a:r>
            <a:r>
              <a:rPr lang="sk-SK" sz="1600" dirty="0">
                <a:latin typeface="+mn-lt"/>
              </a:rPr>
              <a:t>Zvýšená kapacita pre triedenie komunálnych </a:t>
            </a:r>
            <a:r>
              <a:rPr lang="sk-SK" sz="1600" dirty="0" smtClean="0">
                <a:latin typeface="+mn-lt"/>
              </a:rPr>
              <a:t>odpadov:	951,9 </a:t>
            </a:r>
            <a:r>
              <a:rPr lang="sk-SK" sz="1600" dirty="0">
                <a:latin typeface="+mn-lt"/>
              </a:rPr>
              <a:t>t/rok</a:t>
            </a:r>
            <a:endParaRPr lang="en-GB" sz="1600" dirty="0">
              <a:latin typeface="+mn-lt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16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56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r>
              <a:rPr lang="sk-SK" sz="1600" i="1" dirty="0" err="1" smtClean="0">
                <a:solidFill>
                  <a:schemeClr val="tx2"/>
                </a:solidFill>
              </a:rPr>
              <a:t>Foto</a:t>
            </a:r>
            <a:r>
              <a:rPr lang="en-GB" sz="1600" i="1" dirty="0" smtClean="0">
                <a:solidFill>
                  <a:schemeClr val="tx2"/>
                </a:solidFill>
              </a:rPr>
              <a:t>do</a:t>
            </a:r>
            <a:r>
              <a:rPr lang="sk-SK" sz="1600" i="1" dirty="0" smtClean="0">
                <a:solidFill>
                  <a:schemeClr val="tx2"/>
                </a:solidFill>
              </a:rPr>
              <a:t>k</a:t>
            </a:r>
            <a:r>
              <a:rPr lang="en-GB" sz="1600" i="1" dirty="0" err="1" smtClean="0">
                <a:solidFill>
                  <a:schemeClr val="tx2"/>
                </a:solidFill>
              </a:rPr>
              <a:t>ument</a:t>
            </a:r>
            <a:r>
              <a:rPr lang="sk-SK" sz="1600" i="1" dirty="0" err="1" smtClean="0">
                <a:solidFill>
                  <a:schemeClr val="tx2"/>
                </a:solidFill>
              </a:rPr>
              <a:t>ácia</a:t>
            </a:r>
            <a:r>
              <a:rPr lang="en-GB" sz="1600" i="1" dirty="0" smtClean="0">
                <a:solidFill>
                  <a:schemeClr val="tx2"/>
                </a:solidFill>
              </a:rPr>
              <a:t>: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000" i="1" dirty="0">
              <a:solidFill>
                <a:schemeClr val="tx2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66" y="1404083"/>
            <a:ext cx="2712952" cy="2034714"/>
          </a:xfrm>
          <a:prstGeom prst="rect">
            <a:avLst/>
          </a:prstGeom>
        </p:spPr>
      </p:pic>
      <p:pic>
        <p:nvPicPr>
          <p:cNvPr id="3" name="Obrázo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66" y="3691743"/>
            <a:ext cx="2712952" cy="2034715"/>
          </a:xfrm>
          <a:prstGeom prst="rect">
            <a:avLst/>
          </a:prstGeom>
        </p:spPr>
      </p:pic>
      <p:pic>
        <p:nvPicPr>
          <p:cNvPr id="4" name="Obrázo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961" y="1404083"/>
            <a:ext cx="2712952" cy="2034714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961" y="3691744"/>
            <a:ext cx="2712952" cy="2034714"/>
          </a:xfrm>
          <a:prstGeom prst="rect">
            <a:avLst/>
          </a:prstGeom>
        </p:spPr>
      </p:pic>
      <p:pic>
        <p:nvPicPr>
          <p:cNvPr id="8" name="Obrázok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56" y="1404083"/>
            <a:ext cx="2712952" cy="2034714"/>
          </a:xfrm>
          <a:prstGeom prst="rect">
            <a:avLst/>
          </a:prstGeom>
        </p:spPr>
      </p:pic>
      <p:pic>
        <p:nvPicPr>
          <p:cNvPr id="9" name="Obrázok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356" y="3693579"/>
            <a:ext cx="2712952" cy="2034714"/>
          </a:xfrm>
          <a:prstGeom prst="rect">
            <a:avLst/>
          </a:prstGeom>
        </p:spPr>
      </p:pic>
      <p:sp>
        <p:nvSpPr>
          <p:cNvPr id="10" name="Obdĺžnik 9"/>
          <p:cNvSpPr/>
          <p:nvPr/>
        </p:nvSpPr>
        <p:spPr>
          <a:xfrm>
            <a:off x="4824884" y="303426"/>
            <a:ext cx="417736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sz="28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Príklady dobrej praxe </a:t>
            </a:r>
          </a:p>
          <a:p>
            <a:pPr algn="ctr"/>
            <a:r>
              <a:rPr lang="sk-SK" sz="2800" b="1" cap="small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 PO 1</a:t>
            </a:r>
            <a:endParaRPr lang="sk-SK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4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ĺžnik 5"/>
          <p:cNvSpPr/>
          <p:nvPr/>
        </p:nvSpPr>
        <p:spPr>
          <a:xfrm>
            <a:off x="251520" y="1231977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sk-SK" b="1" dirty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Globálnym cieľom OP KŽP </a:t>
            </a:r>
            <a:r>
              <a:rPr lang="sk-SK" dirty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je podporiť trvalo udržateľné a efektívne využívanie prírodných zdrojov, zabezpečujúce ochranu životného prostredia, aktívnu adaptáciu </a:t>
            </a:r>
            <a:r>
              <a:rPr lang="sk-SK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  na </a:t>
            </a:r>
            <a:r>
              <a:rPr lang="sk-SK" dirty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zmenu klímy a podporu energeticky efektívneho </a:t>
            </a:r>
            <a:r>
              <a:rPr lang="sk-SK" dirty="0" err="1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nízkouhlíkového</a:t>
            </a:r>
            <a:r>
              <a:rPr lang="sk-SK" dirty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 hospodárstva</a:t>
            </a:r>
            <a:r>
              <a:rPr lang="sk-SK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.</a:t>
            </a:r>
            <a:endParaRPr lang="sk-SK" sz="1600" b="1" dirty="0">
              <a:solidFill>
                <a:prstClr val="black"/>
              </a:solidFill>
              <a:cs typeface="Tahoma" pitchFamily="34" charset="0"/>
            </a:endParaRPr>
          </a:p>
        </p:txBody>
      </p:sp>
      <p:graphicFrame>
        <p:nvGraphicFramePr>
          <p:cNvPr id="7" name="Zástupný symbol obsah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5513404"/>
              </p:ext>
            </p:extLst>
          </p:nvPr>
        </p:nvGraphicFramePr>
        <p:xfrm>
          <a:off x="485688" y="2640168"/>
          <a:ext cx="8064896" cy="1944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131"/>
                <a:gridCol w="5788765"/>
              </a:tblGrid>
              <a:tr h="333573">
                <a:tc gridSpan="2">
                  <a:txBody>
                    <a:bodyPr/>
                    <a:lstStyle/>
                    <a:p>
                      <a:pPr algn="l"/>
                      <a:r>
                        <a:rPr lang="sk-SK" sz="16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IMPLEMENTAČNÁ</a:t>
                      </a:r>
                      <a:r>
                        <a:rPr lang="sk-SK" sz="16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ŠTRUKTÚRA</a:t>
                      </a:r>
                      <a:endParaRPr lang="sk-SK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E5E5FF">
                        <a:alpha val="99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sk-SK" sz="16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E5E5FF"/>
                    </a:solidFill>
                  </a:tcPr>
                </a:tc>
              </a:tr>
              <a:tr h="394589">
                <a:tc>
                  <a:txBody>
                    <a:bodyPr/>
                    <a:lstStyle/>
                    <a:p>
                      <a:pPr algn="l"/>
                      <a:r>
                        <a:rPr lang="sk-SK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Riadiaci</a:t>
                      </a:r>
                      <a:r>
                        <a:rPr lang="sk-SK" sz="1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orgán OP KŽP</a:t>
                      </a:r>
                      <a:endParaRPr lang="sk-SK" sz="1600" dirty="0"/>
                    </a:p>
                  </a:txBody>
                  <a:tcP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800" b="1" dirty="0" smtClean="0">
                          <a:solidFill>
                            <a:srgbClr val="00B050"/>
                          </a:solidFill>
                        </a:rPr>
                        <a:t>Ministerstvo životného prostredia SR</a:t>
                      </a:r>
                      <a:endParaRPr lang="sk-SK" sz="1800" b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EFEFFF"/>
                    </a:solidFill>
                  </a:tcPr>
                </a:tc>
              </a:tr>
              <a:tr h="393230">
                <a:tc rowSpan="3">
                  <a:txBody>
                    <a:bodyPr/>
                    <a:lstStyle/>
                    <a:p>
                      <a:pPr algn="l"/>
                      <a:r>
                        <a:rPr lang="sk-SK" sz="1400" dirty="0" smtClean="0"/>
                        <a:t>Sprostredkovateľské orgány OP KŽP</a:t>
                      </a:r>
                      <a:endParaRPr lang="sk-SK" sz="1400" dirty="0"/>
                    </a:p>
                  </a:txBody>
                  <a:tcP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dirty="0" smtClean="0">
                          <a:solidFill>
                            <a:srgbClr val="448CCA"/>
                          </a:solidFill>
                          <a:cs typeface="Tahoma" pitchFamily="34" charset="0"/>
                        </a:rPr>
                        <a:t>Slovenská agentúra životného prostredia  - </a:t>
                      </a:r>
                      <a:r>
                        <a:rPr lang="sk-SK" sz="1400" b="0" dirty="0" smtClean="0">
                          <a:solidFill>
                            <a:schemeClr val="tx1"/>
                          </a:solidFill>
                          <a:cs typeface="Tahoma" pitchFamily="34" charset="0"/>
                        </a:rPr>
                        <a:t>PO1, PO2, PO3  -  ŠC 3.1.2</a:t>
                      </a:r>
                    </a:p>
                  </a:txBody>
                  <a:tcPr>
                    <a:solidFill>
                      <a:srgbClr val="EFEFFF"/>
                    </a:solidFill>
                  </a:tcPr>
                </a:tc>
              </a:tr>
              <a:tr h="373479">
                <a:tc vMerge="1">
                  <a:txBody>
                    <a:bodyPr/>
                    <a:lstStyle/>
                    <a:p>
                      <a:pPr algn="l"/>
                      <a:endParaRPr lang="sk-SK" sz="1400" dirty="0"/>
                    </a:p>
                  </a:txBody>
                  <a:tcP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dirty="0" smtClean="0">
                          <a:solidFill>
                            <a:srgbClr val="448CCA"/>
                          </a:solidFill>
                          <a:cs typeface="Tahoma" pitchFamily="34" charset="0"/>
                        </a:rPr>
                        <a:t>Slovenská inovačná a energetická agentúra - </a:t>
                      </a:r>
                      <a:r>
                        <a:rPr lang="sk-SK" sz="1400" b="0" dirty="0" smtClean="0">
                          <a:solidFill>
                            <a:schemeClr val="tx1"/>
                          </a:solidFill>
                          <a:cs typeface="Tahoma" pitchFamily="34" charset="0"/>
                        </a:rPr>
                        <a:t>PO4</a:t>
                      </a:r>
                    </a:p>
                  </a:txBody>
                  <a:tcPr>
                    <a:solidFill>
                      <a:srgbClr val="EFEFFF"/>
                    </a:solidFill>
                  </a:tcPr>
                </a:tc>
              </a:tr>
              <a:tr h="448175">
                <a:tc vMerge="1">
                  <a:txBody>
                    <a:bodyPr/>
                    <a:lstStyle/>
                    <a:p>
                      <a:pPr algn="l"/>
                      <a:endParaRPr lang="sk-SK" sz="1800" b="1" dirty="0"/>
                    </a:p>
                  </a:txBody>
                  <a:tcP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dirty="0" smtClean="0">
                          <a:solidFill>
                            <a:srgbClr val="448CCA"/>
                          </a:solidFill>
                          <a:cs typeface="Tahoma" pitchFamily="34" charset="0"/>
                        </a:rPr>
                        <a:t>Ministerstvo vnútra SR  - </a:t>
                      </a:r>
                      <a:r>
                        <a:rPr lang="sk-SK" sz="1400" b="0" dirty="0" smtClean="0">
                          <a:solidFill>
                            <a:schemeClr val="tx1"/>
                          </a:solidFill>
                          <a:cs typeface="Tahoma" pitchFamily="34" charset="0"/>
                        </a:rPr>
                        <a:t>PO3  -  ŠC 3.1.1, 3.1.3</a:t>
                      </a:r>
                    </a:p>
                  </a:txBody>
                  <a:tcPr>
                    <a:solidFill>
                      <a:srgbClr val="EFE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103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836692" y="292457"/>
            <a:ext cx="4307308" cy="880340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Programové ukazovatele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569000" y="1172797"/>
            <a:ext cx="79728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 smtClean="0"/>
              <a:t>V treťom roku implementácie OP KŽP už môžeme povedať, že v prípade úspešnej realizácie </a:t>
            </a:r>
            <a:r>
              <a:rPr lang="sk-SK" dirty="0" err="1" smtClean="0"/>
              <a:t>zazmluvnených</a:t>
            </a:r>
            <a:r>
              <a:rPr lang="sk-SK" dirty="0" smtClean="0"/>
              <a:t> projektov </a:t>
            </a:r>
            <a:r>
              <a:rPr lang="sk-SK" dirty="0"/>
              <a:t>v </a:t>
            </a:r>
            <a:r>
              <a:rPr lang="sk-SK" dirty="0" smtClean="0"/>
              <a:t>rámci prioritnej osi </a:t>
            </a:r>
            <a:r>
              <a:rPr lang="sk-SK" dirty="0"/>
              <a:t>1, ktorá je v gescii MŽP SR,</a:t>
            </a:r>
            <a:r>
              <a:rPr lang="sk-SK" dirty="0">
                <a:solidFill>
                  <a:srgbClr val="FF0000"/>
                </a:solidFill>
              </a:rPr>
              <a:t> </a:t>
            </a:r>
            <a:r>
              <a:rPr lang="sk-SK" dirty="0" smtClean="0"/>
              <a:t>dôjde k naplneniu cieľových hodnôt 4 programových ukazovateľov. </a:t>
            </a:r>
            <a:endParaRPr lang="sk-SK" dirty="0"/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618510"/>
              </p:ext>
            </p:extLst>
          </p:nvPr>
        </p:nvGraphicFramePr>
        <p:xfrm>
          <a:off x="0" y="2715002"/>
          <a:ext cx="9144001" cy="34453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47353"/>
                <a:gridCol w="1079157"/>
                <a:gridCol w="3056238"/>
                <a:gridCol w="881449"/>
                <a:gridCol w="766119"/>
                <a:gridCol w="1186248"/>
                <a:gridCol w="1227437"/>
              </a:tblGrid>
              <a:tr h="26465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1" u="none" strike="noStrike" dirty="0">
                          <a:effectLst/>
                        </a:rPr>
                        <a:t>Konkrétny cieľ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1" u="none" strike="noStrike" dirty="0">
                          <a:effectLst/>
                        </a:rPr>
                        <a:t>Kód ukazovateľa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1" u="none" strike="noStrike" dirty="0">
                          <a:effectLst/>
                        </a:rPr>
                        <a:t>Ukazovateľ výstupu programu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1" u="none" strike="noStrike" dirty="0">
                          <a:effectLst/>
                        </a:rPr>
                        <a:t>Merná jednotka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1" u="none" strike="noStrike" dirty="0">
                          <a:effectLst/>
                        </a:rPr>
                        <a:t>Cieľová hodnota</a:t>
                      </a:r>
                      <a:br>
                        <a:rPr lang="sk-SK" sz="1600" b="1" u="none" strike="noStrike" dirty="0">
                          <a:effectLst/>
                        </a:rPr>
                      </a:br>
                      <a:r>
                        <a:rPr lang="sk-SK" sz="1600" b="1" u="none" strike="noStrike" dirty="0">
                          <a:effectLst/>
                        </a:rPr>
                        <a:t>2023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1" u="none" strike="noStrike" dirty="0" err="1">
                          <a:effectLst/>
                        </a:rPr>
                        <a:t>Zazmluvnená</a:t>
                      </a:r>
                      <a:r>
                        <a:rPr lang="sk-SK" sz="1600" b="1" u="none" strike="noStrike" dirty="0">
                          <a:effectLst/>
                        </a:rPr>
                        <a:t> hodnota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b="1" u="none" strike="noStrike" dirty="0">
                          <a:effectLst/>
                        </a:rPr>
                        <a:t>Prekročenie hodnoty </a:t>
                      </a:r>
                      <a:r>
                        <a:rPr lang="sk-SK" sz="1600" b="1" u="none" strike="noStrike" dirty="0" smtClean="0">
                          <a:effectLst/>
                        </a:rPr>
                        <a:t>vyjadrené</a:t>
                      </a:r>
                      <a:r>
                        <a:rPr lang="sk-SK" sz="1600" b="1" u="none" strike="noStrike" baseline="0" dirty="0" smtClean="0">
                          <a:effectLst/>
                        </a:rPr>
                        <a:t> </a:t>
                      </a:r>
                      <a:r>
                        <a:rPr lang="sk-SK" sz="1600" b="1" u="none" strike="noStrike" dirty="0" smtClean="0">
                          <a:effectLst/>
                        </a:rPr>
                        <a:t>v </a:t>
                      </a:r>
                      <a:r>
                        <a:rPr lang="sk-SK" sz="1600" b="1" u="none" strike="noStrike" dirty="0">
                          <a:effectLst/>
                        </a:rPr>
                        <a:t>%</a:t>
                      </a:r>
                      <a:endParaRPr lang="sk-SK" sz="1600" b="1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69177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>
                          <a:effectLst/>
                        </a:rPr>
                        <a:t>1.1.1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>
                          <a:effectLst/>
                        </a:rPr>
                        <a:t>O0002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600" u="none" strike="noStrike" dirty="0">
                          <a:effectLst/>
                        </a:rPr>
                        <a:t>Zvýšená kapacita pre triedenie komunálnych odpadov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>
                          <a:effectLst/>
                        </a:rPr>
                        <a:t>t/rok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>
                          <a:effectLst/>
                        </a:rPr>
                        <a:t>21 579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>
                          <a:effectLst/>
                        </a:rPr>
                        <a:t>56 </a:t>
                      </a:r>
                      <a:r>
                        <a:rPr lang="sk-SK" sz="1600" u="none" strike="noStrike" dirty="0" smtClean="0">
                          <a:effectLst/>
                        </a:rPr>
                        <a:t>934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 smtClean="0">
                          <a:effectLst/>
                        </a:rPr>
                        <a:t>164 %</a:t>
                      </a:r>
                      <a:endParaRPr lang="sk-SK" sz="16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70376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>
                          <a:effectLst/>
                        </a:rPr>
                        <a:t>1.2.1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>
                          <a:effectLst/>
                        </a:rPr>
                        <a:t>CO19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600" u="none" strike="noStrike" dirty="0">
                          <a:effectLst/>
                        </a:rPr>
                        <a:t>Zvýšený počet obyvateľov so zlepšeným čistením komunálnych odpadových vôd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>
                          <a:effectLst/>
                        </a:rPr>
                        <a:t>osoby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>
                          <a:effectLst/>
                        </a:rPr>
                        <a:t>205 046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>
                          <a:effectLst/>
                        </a:rPr>
                        <a:t>258 357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 smtClean="0">
                          <a:effectLst/>
                        </a:rPr>
                        <a:t>26 %</a:t>
                      </a:r>
                      <a:endParaRPr lang="sk-SK" sz="16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469177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>
                          <a:effectLst/>
                        </a:rPr>
                        <a:t>1.2.3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>
                          <a:effectLst/>
                        </a:rPr>
                        <a:t>O0176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600" u="none" strike="noStrike" dirty="0">
                          <a:effectLst/>
                        </a:rPr>
                        <a:t>Počet analyzovaných vzoriek povrchových a podzemných vôd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>
                          <a:effectLst/>
                        </a:rPr>
                        <a:t>počet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>
                          <a:effectLst/>
                        </a:rPr>
                        <a:t>786 929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>
                          <a:effectLst/>
                        </a:rPr>
                        <a:t>887 546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 smtClean="0">
                          <a:effectLst/>
                        </a:rPr>
                        <a:t>13 %</a:t>
                      </a:r>
                      <a:endParaRPr lang="sk-SK" sz="16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006916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>
                          <a:effectLst/>
                        </a:rPr>
                        <a:t>1.4.1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>
                          <a:effectLst/>
                        </a:rPr>
                        <a:t>O0177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600" u="none" strike="noStrike" dirty="0">
                          <a:effectLst/>
                        </a:rPr>
                        <a:t>Počet podporených zariadení stredných a veľkých stacionárnych zdrojov znečisťovania ovzdušia za účelom zníženia emisií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>
                          <a:effectLst/>
                        </a:rPr>
                        <a:t>počet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>
                          <a:effectLst/>
                        </a:rPr>
                        <a:t>20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>
                          <a:effectLst/>
                        </a:rPr>
                        <a:t>22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600" u="none" strike="noStrike" dirty="0" smtClean="0">
                          <a:effectLst/>
                        </a:rPr>
                        <a:t>10 %</a:t>
                      </a:r>
                      <a:endParaRPr lang="sk-SK" sz="1600" b="0" i="0" u="none" strike="noStrike" dirty="0">
                        <a:solidFill>
                          <a:srgbClr val="006100"/>
                        </a:solidFill>
                        <a:effectLst/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8" name="BlokTextu 7"/>
          <p:cNvSpPr txBox="1"/>
          <p:nvPr/>
        </p:nvSpPr>
        <p:spPr>
          <a:xfrm>
            <a:off x="62324" y="2391837"/>
            <a:ext cx="6928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 smtClean="0"/>
              <a:t>V PO 1 sú </a:t>
            </a:r>
            <a:r>
              <a:rPr lang="sk-SK" b="1" dirty="0"/>
              <a:t>to </a:t>
            </a:r>
            <a:r>
              <a:rPr lang="sk-SK" b="1" dirty="0" smtClean="0"/>
              <a:t>nasledujúce ukazovatele</a:t>
            </a:r>
            <a:r>
              <a:rPr lang="sk-SK" b="1" dirty="0"/>
              <a:t>: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34511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51617" y="393092"/>
            <a:ext cx="4307308" cy="496594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 2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193249" y="1069889"/>
            <a:ext cx="891673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b="1" dirty="0"/>
              <a:t>ADAPTÁCIA NA NEPRIAZNIVÉ DÔSLEDKY ZMENY KLÍMY SO ZAMERANÍM NA OCHRANU PRED </a:t>
            </a:r>
            <a:r>
              <a:rPr lang="sk-SK" sz="1600" b="1" dirty="0" smtClean="0"/>
              <a:t>POVODŇAMI v </a:t>
            </a:r>
            <a:r>
              <a:rPr lang="sk-SK" sz="1600" b="1" dirty="0"/>
              <a:t>alokácii </a:t>
            </a:r>
            <a:r>
              <a:rPr lang="sk-SK" sz="1600" b="1" dirty="0" smtClean="0"/>
              <a:t>419,3 mil. €, </a:t>
            </a:r>
            <a:r>
              <a:rPr lang="sk-SK" sz="1600" dirty="0" smtClean="0"/>
              <a:t>z toho vyhlásené 2 výzvy za 340 mil. € (81,1 % z alokácie)</a:t>
            </a:r>
          </a:p>
          <a:p>
            <a:pPr algn="just"/>
            <a:r>
              <a:rPr lang="sk-SK" sz="1600" u="sng" dirty="0" smtClean="0"/>
              <a:t>IP 1: 2.1 </a:t>
            </a:r>
            <a:r>
              <a:rPr lang="sk-SK" sz="1600" u="sng" dirty="0"/>
              <a:t>Podpora investícií na prispôsobovanie sa zmene klímy vrátane ekosystémových </a:t>
            </a:r>
            <a:r>
              <a:rPr lang="sk-SK" sz="1600" u="sng" dirty="0" smtClean="0"/>
              <a:t>prístupov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sk-SK" sz="1600" b="1" i="1" dirty="0" smtClean="0"/>
              <a:t>ŠPECIFICKÝ </a:t>
            </a:r>
            <a:r>
              <a:rPr lang="sk-SK" sz="1600" b="1" i="1" dirty="0"/>
              <a:t>CIEĽ 2.1.1: Zníženie rizika povodní a negatívnych dôsledkov zmeny klímy</a:t>
            </a:r>
          </a:p>
          <a:p>
            <a:pPr algn="just"/>
            <a:r>
              <a:rPr lang="sk-SK" sz="1600" dirty="0" smtClean="0"/>
              <a:t>Zameranie: posilniť preventívnu ochranu </a:t>
            </a:r>
            <a:r>
              <a:rPr lang="sk-SK" sz="1600" dirty="0"/>
              <a:t>pred povodňami a </a:t>
            </a:r>
            <a:r>
              <a:rPr lang="sk-SK" sz="1600" dirty="0" smtClean="0"/>
              <a:t>zmierniť </a:t>
            </a:r>
            <a:r>
              <a:rPr lang="sk-SK" sz="1600" dirty="0"/>
              <a:t>ich </a:t>
            </a:r>
            <a:r>
              <a:rPr lang="sk-SK" sz="1600" dirty="0" smtClean="0"/>
              <a:t>negatívne dôsledky. </a:t>
            </a:r>
          </a:p>
          <a:p>
            <a:pPr algn="just"/>
            <a:r>
              <a:rPr lang="sk-SK" sz="1600" dirty="0" smtClean="0"/>
              <a:t>Cieľ: </a:t>
            </a:r>
            <a:r>
              <a:rPr lang="sk-SK" sz="1600" dirty="0"/>
              <a:t>znížiť nepriaznivé dôsledky </a:t>
            </a:r>
            <a:r>
              <a:rPr lang="sk-SK" sz="1600" dirty="0" smtClean="0"/>
              <a:t>na </a:t>
            </a:r>
            <a:r>
              <a:rPr lang="sk-SK" sz="1600" dirty="0"/>
              <a:t>ľudské zdravie, ŽP, kultúrne dedičstvo a hospodársku činnosť spojené s </a:t>
            </a:r>
            <a:r>
              <a:rPr lang="sk-SK" sz="1600" dirty="0" smtClean="0"/>
              <a:t>povodňami (v</a:t>
            </a:r>
            <a:r>
              <a:rPr lang="sk-SK" sz="1600" dirty="0"/>
              <a:t> súlade s čl. 1 smernice </a:t>
            </a:r>
            <a:r>
              <a:rPr lang="sk-SK" sz="1600" dirty="0" smtClean="0"/>
              <a:t>2007/60/ES)</a:t>
            </a:r>
          </a:p>
          <a:p>
            <a:pPr algn="just"/>
            <a:r>
              <a:rPr lang="sk-SK" sz="1600" dirty="0" smtClean="0"/>
              <a:t>Zároveň sa sleduje zníženie </a:t>
            </a:r>
            <a:r>
              <a:rPr lang="sk-SK" sz="1600" dirty="0"/>
              <a:t>rizika kontaminácie ŽP škodlivými látkami v prípade povodní, ako aj zmiernenie ďalších negatívnych dôsledkov zmeny klímy, a to sucha vhodným zadržiavaním vody v krajine. </a:t>
            </a:r>
          </a:p>
          <a:p>
            <a:pPr algn="just"/>
            <a:r>
              <a:rPr lang="sk-SK" sz="1600" u="sng" dirty="0"/>
              <a:t>Očakávaným </a:t>
            </a:r>
            <a:r>
              <a:rPr lang="sk-SK" sz="1600" u="sng" dirty="0" smtClean="0"/>
              <a:t>výsledkom:</a:t>
            </a:r>
            <a:r>
              <a:rPr lang="sk-SK" sz="1600" dirty="0" smtClean="0"/>
              <a:t> </a:t>
            </a:r>
            <a:r>
              <a:rPr lang="sk-SK" sz="1600" b="1" dirty="0" smtClean="0"/>
              <a:t>zvýšená </a:t>
            </a:r>
            <a:r>
              <a:rPr lang="sk-SK" sz="1600" b="1" dirty="0"/>
              <a:t>úroveň adaptácie na zmenu klímy so zameraním na ochranu pred </a:t>
            </a:r>
            <a:r>
              <a:rPr lang="sk-SK" sz="1600" b="1" dirty="0" smtClean="0"/>
              <a:t>povodňami.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sk-SK" sz="1600" b="1" i="1" dirty="0"/>
              <a:t>ŠPECIFICKÝ CIEĽ 2.1.2: Zlepšenie účinnosti sanácie, revitalizácie a zabezpečenia úložísk ťažobného odpadu</a:t>
            </a:r>
          </a:p>
          <a:p>
            <a:pPr algn="just"/>
            <a:r>
              <a:rPr lang="sk-SK" sz="1600" dirty="0" smtClean="0"/>
              <a:t>Zameranie: riešiť sekundárne problémy spôsobené </a:t>
            </a:r>
            <a:r>
              <a:rPr lang="sk-SK" sz="1600" dirty="0"/>
              <a:t>prejavmi zmeny </a:t>
            </a:r>
            <a:r>
              <a:rPr lang="sk-SK" sz="1600" dirty="0" smtClean="0"/>
              <a:t>klímy - </a:t>
            </a:r>
            <a:r>
              <a:rPr lang="sk-SK" sz="1600" dirty="0"/>
              <a:t>riziká spojené s výdatnými dažďami, ktoré môžu byť príčinou nielen vzniku povodní, ale aj zaplavenia úložísk ťažobného odpadu, preliatia až pretrhnutia hrádze odkaliska, alebo rozplavenia materiálu haldy na veľké územia a tým k zdevastovaniu zasiahnutých zložiek </a:t>
            </a:r>
            <a:r>
              <a:rPr lang="sk-SK" sz="1600" dirty="0" smtClean="0"/>
              <a:t>ŽP.</a:t>
            </a:r>
            <a:endParaRPr lang="sk-SK" sz="1600" dirty="0"/>
          </a:p>
          <a:p>
            <a:pPr algn="just"/>
            <a:r>
              <a:rPr lang="sk-SK" sz="1600" u="sng" dirty="0" smtClean="0"/>
              <a:t>Očakávaným výsledkom:</a:t>
            </a:r>
            <a:r>
              <a:rPr lang="sk-SK" sz="1600" dirty="0" smtClean="0"/>
              <a:t> </a:t>
            </a:r>
            <a:r>
              <a:rPr lang="sk-SK" sz="1600" b="1" dirty="0" smtClean="0"/>
              <a:t>znížené </a:t>
            </a:r>
            <a:r>
              <a:rPr lang="sk-SK" sz="1600" b="1" dirty="0"/>
              <a:t>riziko kontaminácie prostredia z uzavretých úložísk a opustených úložísk ťažobného </a:t>
            </a:r>
            <a:r>
              <a:rPr lang="sk-SK" sz="1600" b="1" dirty="0" smtClean="0"/>
              <a:t>odpadu.</a:t>
            </a:r>
            <a:endParaRPr lang="sk-SK" sz="1600" dirty="0"/>
          </a:p>
          <a:p>
            <a:endParaRPr lang="sk-SK" sz="1600" dirty="0"/>
          </a:p>
          <a:p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151459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51617" y="393092"/>
            <a:ext cx="4307308" cy="496594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 2 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Oprávnené 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aktivity</a:t>
            </a:r>
          </a:p>
        </p:txBody>
      </p:sp>
      <p:sp>
        <p:nvSpPr>
          <p:cNvPr id="4" name="Obdĺžnik 3"/>
          <p:cNvSpPr/>
          <p:nvPr/>
        </p:nvSpPr>
        <p:spPr>
          <a:xfrm>
            <a:off x="556053" y="1013424"/>
            <a:ext cx="8312255" cy="5314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000"/>
              </a:spcBef>
              <a:spcAft>
                <a:spcPts val="0"/>
              </a:spcAft>
            </a:pPr>
            <a:r>
              <a:rPr lang="sk-SK" sz="1600" b="1" cap="all" dirty="0">
                <a:ea typeface="PMingLiU" panose="02020500000000000000" pitchFamily="18" charset="-120"/>
              </a:rPr>
              <a:t>Špecifický cieľ </a:t>
            </a:r>
            <a:r>
              <a:rPr lang="sk-SK" sz="1600" b="1" cap="all" dirty="0">
                <a:solidFill>
                  <a:srgbClr val="000000"/>
                </a:solidFill>
                <a:ea typeface="PMingLiU" panose="02020500000000000000" pitchFamily="18" charset="-120"/>
              </a:rPr>
              <a:t>2.1.1:</a:t>
            </a:r>
            <a:r>
              <a:rPr lang="sk-SK" sz="1600" b="1" dirty="0">
                <a:ea typeface="PMingLiU" panose="02020500000000000000" pitchFamily="18" charset="-120"/>
              </a:rPr>
              <a:t> Zníženie rizika povodní a negatívnych dôsledkov zmeny </a:t>
            </a:r>
            <a:r>
              <a:rPr lang="sk-SK" sz="1600" b="1" dirty="0" smtClean="0">
                <a:ea typeface="PMingLiU" panose="02020500000000000000" pitchFamily="18" charset="-120"/>
              </a:rPr>
              <a:t>klímy</a:t>
            </a:r>
          </a:p>
          <a:p>
            <a:pPr marL="285750" lvl="0" indent="-28575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sk-SK" sz="1600" dirty="0" smtClean="0"/>
              <a:t>A. Preventívne </a:t>
            </a:r>
            <a:r>
              <a:rPr lang="sk-SK" sz="1600" dirty="0"/>
              <a:t>opatrenia na ochranu pred povodňami viazané na vodný </a:t>
            </a:r>
            <a:r>
              <a:rPr lang="sk-SK" sz="1600" dirty="0" smtClean="0"/>
              <a:t>tok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dirty="0" smtClean="0"/>
              <a:t>Vyhlásená výzva č. 21 za 290 mil. €</a:t>
            </a:r>
          </a:p>
          <a:p>
            <a:pPr marL="285750" indent="-28575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sk-SK" sz="1600" dirty="0" smtClean="0"/>
              <a:t>B. Preventívne </a:t>
            </a:r>
            <a:r>
              <a:rPr lang="sk-SK" sz="1600" dirty="0"/>
              <a:t>opatrenia na ochranu pred povodňami realizované mimo vodných </a:t>
            </a:r>
            <a:r>
              <a:rPr lang="sk-SK" sz="1600" dirty="0" smtClean="0"/>
              <a:t>tokov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dirty="0" smtClean="0"/>
              <a:t>Vyhlásená výzva č. 18 za 50 mil. €</a:t>
            </a:r>
          </a:p>
          <a:p>
            <a:pPr marL="285750" lvl="0" indent="-28575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sk-SK" sz="1600" dirty="0" smtClean="0"/>
              <a:t>C. </a:t>
            </a:r>
            <a:r>
              <a:rPr lang="sk-SK" sz="1600" dirty="0" err="1" smtClean="0"/>
              <a:t>Vodozádržné</a:t>
            </a:r>
            <a:r>
              <a:rPr lang="sk-SK" sz="1600" dirty="0" smtClean="0"/>
              <a:t> </a:t>
            </a:r>
            <a:r>
              <a:rPr lang="sk-SK" sz="1600" dirty="0"/>
              <a:t>opatrenia v urbanizovanej krajine (intraviláne obcí</a:t>
            </a:r>
            <a:r>
              <a:rPr lang="sk-SK" sz="1600" dirty="0" smtClean="0"/>
              <a:t>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dirty="0" smtClean="0"/>
              <a:t>Plánovaná výzva uvedená v harmonograme na rok 2017 za 17 mil. €</a:t>
            </a:r>
            <a:endParaRPr lang="sk-SK" sz="1600" dirty="0"/>
          </a:p>
          <a:p>
            <a:pPr algn="just">
              <a:spcBef>
                <a:spcPts val="1000"/>
              </a:spcBef>
            </a:pPr>
            <a:r>
              <a:rPr lang="sk-SK" sz="1600" b="1" cap="all" dirty="0" smtClean="0"/>
              <a:t>Špecifický </a:t>
            </a:r>
            <a:r>
              <a:rPr lang="sk-SK" sz="1600" b="1" cap="all" dirty="0"/>
              <a:t>cieľ 2.1.2:</a:t>
            </a:r>
            <a:r>
              <a:rPr lang="sk-SK" sz="1600" b="1" dirty="0"/>
              <a:t> Zlepšenie účinnosti sanácie, revitalizácie a zabezpečenia úložísk ťažobného odpadu</a:t>
            </a:r>
          </a:p>
          <a:p>
            <a:pPr marL="285750" lvl="0" indent="-28575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sk-SK" sz="1600" dirty="0" smtClean="0"/>
              <a:t>A. Rekultivácia </a:t>
            </a:r>
            <a:r>
              <a:rPr lang="sk-SK" sz="1600" dirty="0"/>
              <a:t>uzavretých úložísk a opustených úložísk ťažobného odpadu </a:t>
            </a:r>
            <a:r>
              <a:rPr lang="sk-SK" sz="1600" dirty="0" smtClean="0"/>
              <a:t>(</a:t>
            </a:r>
            <a:r>
              <a:rPr lang="sk-SK" sz="1600" dirty="0"/>
              <a:t>v súlade s princípom „znečisťovateľ platí“)</a:t>
            </a:r>
          </a:p>
          <a:p>
            <a:pPr algn="just">
              <a:spcBef>
                <a:spcPts val="1000"/>
              </a:spcBef>
            </a:pPr>
            <a:r>
              <a:rPr lang="sk-SK" sz="1600" dirty="0" smtClean="0"/>
              <a:t>       výzva zatiaľ nebola vyhlásená, očakáva sa aktualizácia legislatívy</a:t>
            </a:r>
            <a:endParaRPr lang="sk-SK" sz="1600" dirty="0"/>
          </a:p>
          <a:p>
            <a:pPr marL="285750" lvl="0" indent="-28575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endParaRPr lang="sk-SK" sz="1600" dirty="0"/>
          </a:p>
          <a:p>
            <a:pPr marL="285750" indent="-28575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endParaRPr lang="sk-SK" sz="1600" dirty="0"/>
          </a:p>
          <a:p>
            <a:pPr marL="285750" lvl="0" indent="-285750" algn="just">
              <a:spcBef>
                <a:spcPts val="1000"/>
              </a:spcBef>
              <a:buFont typeface="Wingdings" panose="05000000000000000000" pitchFamily="2" charset="2"/>
              <a:buChar char="Ø"/>
            </a:pPr>
            <a:endParaRPr lang="sk-SK" sz="1600" dirty="0"/>
          </a:p>
          <a:p>
            <a:pPr algn="just">
              <a:spcBef>
                <a:spcPts val="1000"/>
              </a:spcBef>
              <a:spcAft>
                <a:spcPts val="0"/>
              </a:spcAft>
            </a:pPr>
            <a:endParaRPr lang="sk-SK" sz="1600" b="1" dirty="0">
              <a:effectLst/>
              <a:ea typeface="PMingLiU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7115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717520" y="351903"/>
            <a:ext cx="4307308" cy="595449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 3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193249" y="1160505"/>
            <a:ext cx="891673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600" b="1" dirty="0" smtClean="0"/>
              <a:t>PODPORA </a:t>
            </a:r>
            <a:r>
              <a:rPr lang="sk-SK" sz="1600" b="1" dirty="0"/>
              <a:t>RIADENIA RIZÍK, RIADENIA MIMORIADNYCH UDALOSTÍ A ODOLNOSTI PROTI MIMORIADNYM UDALOSTIAM OVPLYVNENÝM ZMENOU </a:t>
            </a:r>
            <a:r>
              <a:rPr lang="sk-SK" sz="1600" b="1" dirty="0" smtClean="0"/>
              <a:t>KLÍMY </a:t>
            </a:r>
            <a:r>
              <a:rPr lang="sk-SK" sz="1600" b="1" dirty="0"/>
              <a:t>v alokácii  </a:t>
            </a:r>
            <a:r>
              <a:rPr lang="sk-SK" sz="1600" b="1" dirty="0" smtClean="0"/>
              <a:t>260,9 mil. €, </a:t>
            </a:r>
            <a:r>
              <a:rPr lang="sk-SK" sz="1600" b="1" dirty="0"/>
              <a:t>z</a:t>
            </a:r>
            <a:r>
              <a:rPr lang="sk-SK" sz="1600" b="1" dirty="0" smtClean="0"/>
              <a:t> toho ŠC 3.1.2 v sume 27 mil. </a:t>
            </a:r>
            <a:r>
              <a:rPr lang="sk-SK" sz="1600" b="1" dirty="0"/>
              <a:t>€</a:t>
            </a:r>
            <a:endParaRPr lang="sk-SK" sz="1600" b="1" dirty="0" smtClean="0"/>
          </a:p>
          <a:p>
            <a:r>
              <a:rPr lang="sk-SK" sz="1600" u="sng" dirty="0" smtClean="0"/>
              <a:t>IP 1: 3.1 Podpora </a:t>
            </a:r>
            <a:r>
              <a:rPr lang="sk-SK" sz="1600" u="sng" dirty="0"/>
              <a:t>investícií na riešenie osobitných rizík, zabezpečiť predchádzanie vzniku katastrof a vyvíjanie systémov zvládania </a:t>
            </a:r>
            <a:r>
              <a:rPr lang="sk-SK" sz="1600" u="sng" dirty="0" smtClean="0"/>
              <a:t>katastrof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sk-SK" sz="1600" b="1" i="1" dirty="0"/>
              <a:t>ŠPECIFICKÝ CIEĽ 3.1.2: Zvýšenie účinnosti preventívnych a adaptačných opatrení na elimináciu environmentálnych rizík (okrem protipovodňových opatrení)</a:t>
            </a:r>
          </a:p>
          <a:p>
            <a:pPr algn="just"/>
            <a:r>
              <a:rPr lang="sk-SK" sz="1600" dirty="0" smtClean="0"/>
              <a:t>Zameranie: riešiť sekundárne problémy spôsobené </a:t>
            </a:r>
            <a:r>
              <a:rPr lang="sk-SK" sz="1600" dirty="0"/>
              <a:t>prejavmi zmeny </a:t>
            </a:r>
            <a:r>
              <a:rPr lang="sk-SK" sz="1600" dirty="0" smtClean="0"/>
              <a:t>klímy - riziká </a:t>
            </a:r>
            <a:r>
              <a:rPr lang="sk-SK" sz="1600" dirty="0"/>
              <a:t>spojené s výdatnými dažďami, ktoré môžu spôsobovať okrem vzniku povodní aj možný vznik zosuvov, ktoré sa objavujú čoraz častejšie na územiach, ktoré nimi v minulosti neboli postihnuté.</a:t>
            </a:r>
          </a:p>
          <a:p>
            <a:pPr algn="just"/>
            <a:r>
              <a:rPr lang="sk-SK" sz="1600" u="sng" dirty="0" smtClean="0"/>
              <a:t>Očakávaným výsledkom:</a:t>
            </a:r>
            <a:endParaRPr lang="sk-SK" sz="1600" u="sng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/>
              <a:t>znížené </a:t>
            </a:r>
            <a:r>
              <a:rPr lang="sk-SK" sz="1600" b="1" dirty="0"/>
              <a:t>riziko zosuvov </a:t>
            </a:r>
            <a:r>
              <a:rPr lang="sk-SK" sz="1600" b="1" dirty="0" smtClean="0"/>
              <a:t>pôdy,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sz="1600" b="1" dirty="0"/>
              <a:t>z</a:t>
            </a:r>
            <a:r>
              <a:rPr lang="sk-SK" sz="1600" b="1" dirty="0" smtClean="0"/>
              <a:t>lepšenie </a:t>
            </a:r>
            <a:r>
              <a:rPr lang="sk-SK" sz="1600" b="1" dirty="0"/>
              <a:t>preskúmania územia z hľadiska identifikácie deficitných oblastí na zdroje pitnej </a:t>
            </a:r>
            <a:r>
              <a:rPr lang="sk-SK" sz="1600" b="1" dirty="0" smtClean="0"/>
              <a:t>vody.</a:t>
            </a:r>
            <a:endParaRPr lang="sk-SK" sz="1600" dirty="0"/>
          </a:p>
          <a:p>
            <a:endParaRPr lang="sk-SK" sz="1600" dirty="0" smtClean="0"/>
          </a:p>
          <a:p>
            <a:r>
              <a:rPr lang="sk-SK" sz="1600" b="1" dirty="0">
                <a:solidFill>
                  <a:srgbClr val="55B84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 3 - oprávnené aktivity:</a:t>
            </a:r>
          </a:p>
          <a:p>
            <a:pPr marL="342900" indent="-342900">
              <a:buAutoNum type="alphaUcPeriod"/>
            </a:pPr>
            <a:r>
              <a:rPr lang="sk-SK" sz="1600" dirty="0" smtClean="0"/>
              <a:t>Podpora </a:t>
            </a:r>
            <a:r>
              <a:rPr lang="sk-SK" sz="1600" dirty="0"/>
              <a:t>prevencie, prieskumu a sanácie havarijných zosuvov </a:t>
            </a:r>
            <a:r>
              <a:rPr lang="sk-SK" sz="1600" dirty="0" smtClean="0"/>
              <a:t>súvisiacich so </a:t>
            </a:r>
            <a:r>
              <a:rPr lang="sk-SK" sz="1600" dirty="0"/>
              <a:t>zmenou </a:t>
            </a:r>
            <a:r>
              <a:rPr lang="sk-SK" sz="1600" dirty="0" smtClean="0"/>
              <a:t>klímy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k-SK" sz="1600" dirty="0" smtClean="0"/>
              <a:t>Plánovaná </a:t>
            </a:r>
            <a:r>
              <a:rPr lang="sk-SK" sz="1600" dirty="0"/>
              <a:t>výzva uvedená v harmonograme na rok 2017 </a:t>
            </a:r>
            <a:r>
              <a:rPr lang="sk-SK" sz="1600" dirty="0" smtClean="0"/>
              <a:t>za 24 mil. €</a:t>
            </a:r>
            <a:endParaRPr lang="sk-SK" sz="1600" dirty="0"/>
          </a:p>
          <a:p>
            <a:pPr>
              <a:spcBef>
                <a:spcPts val="600"/>
              </a:spcBef>
            </a:pPr>
            <a:r>
              <a:rPr lang="sk-SK" sz="1600" dirty="0" smtClean="0"/>
              <a:t>B. Hydrogeologický </a:t>
            </a:r>
            <a:r>
              <a:rPr lang="sk-SK" sz="1600" dirty="0"/>
              <a:t>prieskum zameraný na vymedzenie deficitných oblastí </a:t>
            </a:r>
            <a:r>
              <a:rPr lang="sk-SK" sz="1600" dirty="0" smtClean="0"/>
              <a:t>a </a:t>
            </a:r>
            <a:r>
              <a:rPr lang="sk-SK" sz="1600" dirty="0"/>
              <a:t>zabezpečenie zdrojov pitnej vody, ich akumuláciu a vodohospodársku </a:t>
            </a:r>
            <a:r>
              <a:rPr lang="sk-SK" sz="1600" dirty="0" smtClean="0"/>
              <a:t>bilanciu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k-SK" sz="1600" dirty="0"/>
              <a:t>Plánovaná výzva uvedená v harmonograme na rok 2017 za </a:t>
            </a:r>
            <a:r>
              <a:rPr lang="sk-SK" sz="1600" dirty="0" smtClean="0"/>
              <a:t>3 </a:t>
            </a:r>
            <a:r>
              <a:rPr lang="sk-SK" sz="1600" dirty="0"/>
              <a:t>mil. €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sk-SK" sz="1600" dirty="0"/>
          </a:p>
          <a:p>
            <a:pPr lvl="0" algn="just"/>
            <a:endParaRPr lang="sk-SK" sz="1600" dirty="0"/>
          </a:p>
          <a:p>
            <a:endParaRPr lang="sk-SK" sz="1600" u="sng" dirty="0"/>
          </a:p>
        </p:txBody>
      </p:sp>
    </p:spTree>
    <p:extLst>
      <p:ext uri="{BB962C8B-B14F-4D97-AF65-F5344CB8AC3E}">
        <p14:creationId xmlns:p14="http://schemas.microsoft.com/office/powerpoint/2010/main" val="687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36749" y="125463"/>
            <a:ext cx="4307308" cy="1245208"/>
          </a:xfrm>
        </p:spPr>
        <p:txBody>
          <a:bodyPr>
            <a:normAutofit/>
          </a:bodyPr>
          <a:lstStyle/>
          <a:p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Stimulačný mechanizmus na zabezpečenie plynulej implementácie projektov</a:t>
            </a:r>
          </a:p>
        </p:txBody>
      </p:sp>
      <p:sp>
        <p:nvSpPr>
          <p:cNvPr id="3" name="BlokTextu 2"/>
          <p:cNvSpPr txBox="1"/>
          <p:nvPr/>
        </p:nvSpPr>
        <p:spPr>
          <a:xfrm>
            <a:off x="227264" y="1370671"/>
            <a:ext cx="891673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dirty="0"/>
              <a:t>Z hľadiska urýchlenia začiatku implementácie projektov: </a:t>
            </a:r>
            <a:endParaRPr lang="pl-PL" b="1" dirty="0" smtClean="0"/>
          </a:p>
          <a:p>
            <a:pPr marL="444500" indent="-285750"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k-SK" dirty="0" smtClean="0"/>
              <a:t>V </a:t>
            </a:r>
            <a:r>
              <a:rPr lang="sk-SK" dirty="0"/>
              <a:t>rámci výziev OP KŽP je stanovená </a:t>
            </a:r>
            <a:r>
              <a:rPr lang="sk-SK" b="1" dirty="0"/>
              <a:t>podmienka mať ku dňu predloženia ŽoNFP </a:t>
            </a:r>
            <a:r>
              <a:rPr lang="sk-SK" b="1" dirty="0" smtClean="0"/>
              <a:t>vyhlásené </a:t>
            </a:r>
            <a:r>
              <a:rPr lang="sk-SK" b="1" dirty="0"/>
              <a:t>VO na všetky oprávnené výdavky projektu</a:t>
            </a:r>
            <a:r>
              <a:rPr lang="sk-SK" dirty="0"/>
              <a:t>, ktoré budú realizované </a:t>
            </a:r>
            <a:r>
              <a:rPr lang="sk-SK" dirty="0" smtClean="0"/>
              <a:t>dodávateľsky, s výnimkou zákaziek: - s nízkymi hodnotami</a:t>
            </a:r>
          </a:p>
          <a:p>
            <a:pPr marL="158750" algn="just"/>
            <a:r>
              <a:rPr lang="sk-SK" dirty="0"/>
              <a:t>	</a:t>
            </a:r>
            <a:r>
              <a:rPr lang="sk-SK" dirty="0" smtClean="0"/>
              <a:t>	      - podlimitných realizovaných cez elektronický kontraktačný systém		</a:t>
            </a:r>
            <a:r>
              <a:rPr lang="sk-SK" dirty="0"/>
              <a:t> </a:t>
            </a:r>
            <a:r>
              <a:rPr lang="sk-SK" dirty="0" smtClean="0"/>
              <a:t>     -  podliehajúcich niektorej z výnimiek zo zákona o VO</a:t>
            </a:r>
          </a:p>
          <a:p>
            <a:pPr marL="158750" algn="just"/>
            <a:endParaRPr lang="sk-SK" sz="800" dirty="0"/>
          </a:p>
          <a:p>
            <a:pPr marL="444500" indent="-285750" algn="just">
              <a:buFont typeface="Arial" panose="020B0604020202020204" pitchFamily="34" charset="0"/>
              <a:buChar char="•"/>
            </a:pPr>
            <a:r>
              <a:rPr lang="sk-SK" dirty="0" smtClean="0"/>
              <a:t>Prijímateľ </a:t>
            </a:r>
            <a:r>
              <a:rPr lang="sk-SK" dirty="0"/>
              <a:t>je povinný </a:t>
            </a:r>
            <a:r>
              <a:rPr lang="sk-SK" dirty="0" smtClean="0"/>
              <a:t>v </a:t>
            </a:r>
            <a:r>
              <a:rPr lang="sk-SK" dirty="0"/>
              <a:t>prípade všetkých VO začatých, resp. vyhlásených ku </a:t>
            </a:r>
            <a:r>
              <a:rPr lang="sk-SK" dirty="0" smtClean="0"/>
              <a:t>dňu podania </a:t>
            </a:r>
            <a:r>
              <a:rPr lang="sk-SK" dirty="0" err="1"/>
              <a:t>ŽoNFP</a:t>
            </a:r>
            <a:r>
              <a:rPr lang="sk-SK" dirty="0"/>
              <a:t> </a:t>
            </a:r>
            <a:r>
              <a:rPr lang="sk-SK" b="1" dirty="0"/>
              <a:t>predložiť poskytovateľovi do 10 pracovných dní po uzavretí zmluvy </a:t>
            </a:r>
            <a:r>
              <a:rPr lang="sk-SK" b="1" dirty="0" smtClean="0"/>
              <a:t>o </a:t>
            </a:r>
            <a:r>
              <a:rPr lang="sk-SK" b="1" dirty="0"/>
              <a:t>poskytnutí NFP kompletnú dokumentáciu z procesu VO </a:t>
            </a:r>
            <a:r>
              <a:rPr lang="sk-SK" dirty="0"/>
              <a:t>k aktivitám </a:t>
            </a:r>
            <a:r>
              <a:rPr lang="sk-SK" dirty="0" smtClean="0"/>
              <a:t>projektu </a:t>
            </a:r>
            <a:r>
              <a:rPr lang="sk-SK" i="1" dirty="0" smtClean="0"/>
              <a:t>(ak </a:t>
            </a:r>
            <a:r>
              <a:rPr lang="sk-SK" i="1" dirty="0"/>
              <a:t>bola uzavretá zmluva s úspešným uchádzačom) </a:t>
            </a:r>
            <a:r>
              <a:rPr lang="sk-SK" dirty="0"/>
              <a:t>alebo zaslať informáciu o stave, </a:t>
            </a:r>
            <a:r>
              <a:rPr lang="sk-SK" dirty="0" smtClean="0"/>
              <a:t>v </a:t>
            </a:r>
            <a:r>
              <a:rPr lang="sk-SK" dirty="0"/>
              <a:t>akom sa proces VO </a:t>
            </a:r>
            <a:r>
              <a:rPr lang="sk-SK" dirty="0" smtClean="0"/>
              <a:t>    k </a:t>
            </a:r>
            <a:r>
              <a:rPr lang="sk-SK" dirty="0"/>
              <a:t>aktivitám projektu nachádza</a:t>
            </a:r>
            <a:r>
              <a:rPr lang="sk-SK" dirty="0" smtClean="0"/>
              <a:t>.</a:t>
            </a:r>
          </a:p>
          <a:p>
            <a:pPr marL="158750" algn="just"/>
            <a:endParaRPr lang="sk-SK" sz="800" dirty="0"/>
          </a:p>
          <a:p>
            <a:pPr marL="444500" indent="-285750" algn="just">
              <a:buFont typeface="Arial" panose="020B0604020202020204" pitchFamily="34" charset="0"/>
              <a:buChar char="•"/>
            </a:pPr>
            <a:r>
              <a:rPr lang="sk-SK" dirty="0" smtClean="0"/>
              <a:t>V </a:t>
            </a:r>
            <a:r>
              <a:rPr lang="sk-SK" dirty="0"/>
              <a:t>prípade, </a:t>
            </a:r>
            <a:r>
              <a:rPr lang="sk-SK" b="1" dirty="0"/>
              <a:t>ak z výzvy nevyplýva povinnosť žiadateľa mať vyhlásené VO </a:t>
            </a:r>
            <a:r>
              <a:rPr lang="sk-SK" dirty="0"/>
              <a:t>už v </a:t>
            </a:r>
            <a:r>
              <a:rPr lang="sk-SK" dirty="0" smtClean="0"/>
              <a:t>čase predkladania </a:t>
            </a:r>
            <a:r>
              <a:rPr lang="sk-SK" dirty="0" err="1"/>
              <a:t>ŽoNFP</a:t>
            </a:r>
            <a:r>
              <a:rPr lang="sk-SK" dirty="0"/>
              <a:t>, je prijímateľ </a:t>
            </a:r>
            <a:r>
              <a:rPr lang="sk-SK" b="1" dirty="0"/>
              <a:t>povinný začať VO najneskôr do 3 mesiacov </a:t>
            </a:r>
            <a:r>
              <a:rPr lang="sk-SK" b="1" dirty="0" smtClean="0"/>
              <a:t>                  od nadobudnutia </a:t>
            </a:r>
            <a:r>
              <a:rPr lang="sk-SK" b="1" dirty="0"/>
              <a:t>účinnosti zmluvy o poskytnutí NFP </a:t>
            </a:r>
            <a:r>
              <a:rPr lang="sk-SK" i="1" dirty="0"/>
              <a:t>(napr. v prípade zákaziek realizovaných </a:t>
            </a:r>
            <a:r>
              <a:rPr lang="sk-SK" i="1" dirty="0" smtClean="0"/>
              <a:t>cez </a:t>
            </a:r>
            <a:r>
              <a:rPr lang="sk-SK" i="1" dirty="0"/>
              <a:t>elektronický kontraktačný systém, kde existuje predpoklad, že vďaka automatizácii </a:t>
            </a:r>
            <a:r>
              <a:rPr lang="sk-SK" i="1" dirty="0" smtClean="0"/>
              <a:t>celého </a:t>
            </a:r>
            <a:r>
              <a:rPr lang="sk-SK" i="1" dirty="0"/>
              <a:t>kontrakčného procesu prebehne výber dodávateľa zrýchlene).</a:t>
            </a:r>
          </a:p>
          <a:p>
            <a:endParaRPr lang="sk-SK" b="1" dirty="0" smtClean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7523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465432" y="1600200"/>
            <a:ext cx="812663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dirty="0"/>
              <a:t>Z hľadiska verejného obstarávania</a:t>
            </a:r>
            <a:r>
              <a:rPr lang="pl-PL" b="1" dirty="0" smtClean="0"/>
              <a:t>:</a:t>
            </a:r>
          </a:p>
          <a:p>
            <a:endParaRPr lang="pl-PL" b="1" dirty="0" smtClean="0"/>
          </a:p>
          <a:p>
            <a:pPr marL="444500" indent="-285750" algn="just">
              <a:buFont typeface="Arial" panose="020B0604020202020204" pitchFamily="34" charset="0"/>
              <a:buChar char="•"/>
            </a:pPr>
            <a:r>
              <a:rPr lang="sk-SK" dirty="0" smtClean="0"/>
              <a:t>Ak </a:t>
            </a:r>
            <a:r>
              <a:rPr lang="sk-SK" dirty="0"/>
              <a:t>na základe finančnej kontroly VO týkajúcej sa hlavných aktivít  poskytovateľ </a:t>
            </a:r>
            <a:r>
              <a:rPr lang="sk-SK" dirty="0" smtClean="0"/>
              <a:t>nepripustí </a:t>
            </a:r>
            <a:r>
              <a:rPr lang="sk-SK" dirty="0"/>
              <a:t>výdavky vzniknuté z VO do financovania v plnej výške, môže prijímateľ </a:t>
            </a:r>
            <a:r>
              <a:rPr lang="sk-SK" b="1" dirty="0" smtClean="0"/>
              <a:t>opakovať </a:t>
            </a:r>
            <a:r>
              <a:rPr lang="sk-SK" b="1" dirty="0"/>
              <a:t>obstaranie zákazky maximálne jeden krát</a:t>
            </a:r>
            <a:r>
              <a:rPr lang="sk-SK" dirty="0"/>
              <a:t> </a:t>
            </a:r>
            <a:r>
              <a:rPr lang="sk-SK" i="1" dirty="0"/>
              <a:t>(možnosť udelenia výnimky – </a:t>
            </a:r>
            <a:r>
              <a:rPr lang="sk-SK" i="1" dirty="0" smtClean="0"/>
              <a:t>súhlas </a:t>
            </a:r>
            <a:r>
              <a:rPr lang="sk-SK" i="1" dirty="0"/>
              <a:t>poskytovateľa s opakovaním VO</a:t>
            </a:r>
            <a:r>
              <a:rPr lang="sk-SK" i="1" dirty="0" smtClean="0"/>
              <a:t>)</a:t>
            </a:r>
            <a:r>
              <a:rPr lang="sk-SK" dirty="0" smtClean="0"/>
              <a:t>.</a:t>
            </a:r>
          </a:p>
          <a:p>
            <a:pPr marL="158750" algn="just"/>
            <a:endParaRPr lang="sk-SK" dirty="0"/>
          </a:p>
          <a:p>
            <a:pPr marL="444500" indent="-285750" algn="just">
              <a:buFont typeface="Arial" panose="020B0604020202020204" pitchFamily="34" charset="0"/>
              <a:buChar char="•"/>
            </a:pPr>
            <a:r>
              <a:rPr lang="sk-SK" dirty="0" smtClean="0"/>
              <a:t>Ak </a:t>
            </a:r>
            <a:r>
              <a:rPr lang="sk-SK" dirty="0"/>
              <a:t>prijímateľ opakuje VO, je povinný </a:t>
            </a:r>
            <a:r>
              <a:rPr lang="sk-SK" b="1" dirty="0"/>
              <a:t>zaslať na ex </a:t>
            </a:r>
            <a:r>
              <a:rPr lang="sk-SK" b="1" dirty="0" err="1"/>
              <a:t>ante</a:t>
            </a:r>
            <a:r>
              <a:rPr lang="sk-SK" b="1" dirty="0"/>
              <a:t> kontrolu </a:t>
            </a:r>
            <a:r>
              <a:rPr lang="sk-SK" b="1" dirty="0" smtClean="0"/>
              <a:t>dokumentáciu k</a:t>
            </a:r>
            <a:r>
              <a:rPr lang="sk-SK" b="1" dirty="0"/>
              <a:t> </a:t>
            </a:r>
            <a:r>
              <a:rPr lang="sk-SK" b="1" dirty="0" smtClean="0"/>
              <a:t>novému </a:t>
            </a:r>
            <a:r>
              <a:rPr lang="sk-SK" b="1" dirty="0"/>
              <a:t>VO do 20 dní od doručenia správy z kontroly</a:t>
            </a:r>
            <a:r>
              <a:rPr lang="sk-SK" dirty="0"/>
              <a:t>, týkajúcej </a:t>
            </a:r>
            <a:r>
              <a:rPr lang="sk-SK" dirty="0" smtClean="0"/>
              <a:t>sa predchádzajúceho VO</a:t>
            </a:r>
            <a:r>
              <a:rPr lang="sk-SK" dirty="0"/>
              <a:t>, resp. v prípade udelenia výnimky do 20 dní od doručenia súhlasu poskytovateľa </a:t>
            </a:r>
            <a:r>
              <a:rPr lang="sk-SK" dirty="0" smtClean="0"/>
              <a:t>s opakovaním </a:t>
            </a:r>
            <a:r>
              <a:rPr lang="sk-SK" dirty="0"/>
              <a:t>procesu VO</a:t>
            </a:r>
            <a:r>
              <a:rPr lang="sk-SK" dirty="0" smtClean="0"/>
              <a:t>.</a:t>
            </a:r>
          </a:p>
          <a:p>
            <a:pPr marL="158750"/>
            <a:endParaRPr lang="sk-SK" dirty="0" smtClean="0"/>
          </a:p>
          <a:p>
            <a:endParaRPr lang="sk-SK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4636749" y="125463"/>
            <a:ext cx="4307308" cy="1245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55B848"/>
                </a:solidFill>
                <a:latin typeface="Myriad Pro" panose="020B0503030403020204" pitchFamily="34" charset="0"/>
                <a:ea typeface="+mj-ea"/>
                <a:cs typeface="+mj-cs"/>
              </a:defRPr>
            </a:lvl1pPr>
          </a:lstStyle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Stimulačný mechanizmus na zabezpečenie plynulej implementácie projektov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77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lokTextu 2"/>
          <p:cNvSpPr txBox="1"/>
          <p:nvPr/>
        </p:nvSpPr>
        <p:spPr>
          <a:xfrm>
            <a:off x="465433" y="1600200"/>
            <a:ext cx="84314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285750">
              <a:buFont typeface="Wingdings" panose="05000000000000000000" pitchFamily="2" charset="2"/>
              <a:buChar char="Ø"/>
              <a:tabLst>
                <a:tab pos="271463" algn="l"/>
              </a:tabLst>
            </a:pPr>
            <a:r>
              <a:rPr lang="sk-SK" b="1" dirty="0" smtClean="0"/>
              <a:t>Z </a:t>
            </a:r>
            <a:r>
              <a:rPr lang="sk-SK" b="1" dirty="0"/>
              <a:t>hľadiska realizácie projektu: </a:t>
            </a:r>
            <a:endParaRPr lang="sk-SK" b="1" dirty="0" smtClean="0"/>
          </a:p>
          <a:p>
            <a:pPr marL="69850">
              <a:tabLst>
                <a:tab pos="271463" algn="l"/>
              </a:tabLst>
            </a:pPr>
            <a:endParaRPr lang="sk-SK" b="1" dirty="0" smtClean="0"/>
          </a:p>
          <a:p>
            <a:pPr marL="444500" indent="-285750" algn="just">
              <a:buFont typeface="Arial" panose="020B0604020202020204" pitchFamily="34" charset="0"/>
              <a:buChar char="•"/>
            </a:pPr>
            <a:r>
              <a:rPr lang="sk-SK" dirty="0"/>
              <a:t>Povinnosť prijímateľa predkladať </a:t>
            </a:r>
            <a:r>
              <a:rPr lang="sk-SK" b="1" dirty="0"/>
              <a:t>h</a:t>
            </a:r>
            <a:r>
              <a:rPr lang="sk-SK" b="1" dirty="0" smtClean="0"/>
              <a:t>armonogram </a:t>
            </a:r>
            <a:r>
              <a:rPr lang="sk-SK" b="1" dirty="0"/>
              <a:t>finančnej realizácie projektu</a:t>
            </a:r>
            <a:r>
              <a:rPr lang="sk-SK" dirty="0" smtClean="0"/>
              <a:t>.</a:t>
            </a:r>
          </a:p>
          <a:p>
            <a:pPr marL="158750" algn="just"/>
            <a:endParaRPr lang="sk-SK" dirty="0"/>
          </a:p>
          <a:p>
            <a:pPr marL="444500" indent="-285750" algn="just">
              <a:buFont typeface="Arial" panose="020B0604020202020204" pitchFamily="34" charset="0"/>
              <a:buChar char="•"/>
            </a:pPr>
            <a:r>
              <a:rPr lang="sk-SK" dirty="0" smtClean="0"/>
              <a:t>Povinnosť </a:t>
            </a:r>
            <a:r>
              <a:rPr lang="sk-SK" dirty="0"/>
              <a:t>prijímateľa </a:t>
            </a:r>
            <a:r>
              <a:rPr lang="sk-SK" b="1" dirty="0"/>
              <a:t>aktualizovať</a:t>
            </a:r>
            <a:r>
              <a:rPr lang="sk-SK" dirty="0"/>
              <a:t> </a:t>
            </a:r>
            <a:r>
              <a:rPr lang="sk-SK" b="1" dirty="0"/>
              <a:t>harmonogram</a:t>
            </a:r>
            <a:r>
              <a:rPr lang="sk-SK" dirty="0"/>
              <a:t> po oboznámení sa s </a:t>
            </a:r>
            <a:r>
              <a:rPr lang="sk-SK" dirty="0" smtClean="0"/>
              <a:t>pozitívnym výsledkom </a:t>
            </a:r>
            <a:r>
              <a:rPr lang="sk-SK" dirty="0"/>
              <a:t>kontroly každého VO a elektronicky predložiť poskytovateľovi </a:t>
            </a:r>
            <a:r>
              <a:rPr lang="sk-SK" dirty="0" smtClean="0"/>
              <a:t>jeho aktualizáciu </a:t>
            </a:r>
            <a:r>
              <a:rPr lang="sk-SK" dirty="0"/>
              <a:t>v lehote do 10 dní</a:t>
            </a:r>
            <a:r>
              <a:rPr lang="sk-SK" dirty="0" smtClean="0"/>
              <a:t>.</a:t>
            </a:r>
          </a:p>
          <a:p>
            <a:pPr marL="158750" algn="just"/>
            <a:endParaRPr lang="sk-SK" dirty="0"/>
          </a:p>
          <a:p>
            <a:pPr marL="444500" indent="-285750" algn="just">
              <a:buFont typeface="Arial" panose="020B0604020202020204" pitchFamily="34" charset="0"/>
              <a:buChar char="•"/>
            </a:pPr>
            <a:r>
              <a:rPr lang="sk-SK" dirty="0" smtClean="0"/>
              <a:t>Povinnosť </a:t>
            </a:r>
            <a:r>
              <a:rPr lang="sk-SK" dirty="0"/>
              <a:t>prijímateľa postupovať v súlade s aktuálnym harmonogramom. Ak </a:t>
            </a:r>
            <a:r>
              <a:rPr lang="sk-SK" dirty="0" smtClean="0"/>
              <a:t>dôjde </a:t>
            </a:r>
            <a:r>
              <a:rPr lang="sk-SK" b="1" dirty="0" smtClean="0"/>
              <a:t>k </a:t>
            </a:r>
            <a:r>
              <a:rPr lang="sk-SK" b="1" dirty="0"/>
              <a:t>omeškaniu o viac ako dve trojmesačné obdobia</a:t>
            </a:r>
            <a:r>
              <a:rPr lang="sk-SK" dirty="0"/>
              <a:t>, uvedené je považované </a:t>
            </a:r>
            <a:r>
              <a:rPr lang="sk-SK" dirty="0" smtClean="0"/>
              <a:t>                    za </a:t>
            </a:r>
            <a:r>
              <a:rPr lang="sk-SK" dirty="0"/>
              <a:t>porušenie </a:t>
            </a:r>
            <a:r>
              <a:rPr lang="sk-SK" dirty="0" smtClean="0"/>
              <a:t>zmluvy </a:t>
            </a:r>
            <a:r>
              <a:rPr lang="sk-SK" dirty="0"/>
              <a:t>o poskytnutí NFP, na základe ktorého je </a:t>
            </a:r>
            <a:r>
              <a:rPr lang="sk-SK" b="1" dirty="0"/>
              <a:t>poskytovateľ oprávnený znížiť výšku NFP</a:t>
            </a:r>
            <a:r>
              <a:rPr lang="sk-SK" dirty="0"/>
              <a:t>.</a:t>
            </a:r>
          </a:p>
          <a:p>
            <a:pPr marL="444500" indent="-285750">
              <a:buFont typeface="Arial" panose="020B0604020202020204" pitchFamily="34" charset="0"/>
              <a:buChar char="•"/>
            </a:pPr>
            <a:endParaRPr lang="sk-SK" dirty="0" smtClean="0"/>
          </a:p>
          <a:p>
            <a:endParaRPr lang="sk-SK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4636749" y="125463"/>
            <a:ext cx="4307308" cy="1245208"/>
          </a:xfrm>
        </p:spPr>
        <p:txBody>
          <a:bodyPr>
            <a:normAutofit/>
          </a:bodyPr>
          <a:lstStyle/>
          <a:p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Stimulačný mechanizmus na zabezpečenie plynulej implementácie projektov</a:t>
            </a:r>
          </a:p>
        </p:txBody>
      </p:sp>
    </p:spTree>
    <p:extLst>
      <p:ext uri="{BB962C8B-B14F-4D97-AF65-F5344CB8AC3E}">
        <p14:creationId xmlns:p14="http://schemas.microsoft.com/office/powerpoint/2010/main" val="156191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51617" y="51123"/>
            <a:ext cx="4307308" cy="1245208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Faktory ovplyvňujúce stav implementácie 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469096" y="1152652"/>
            <a:ext cx="8094334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dirty="0" smtClean="0"/>
              <a:t>Kým v prvých dvoch rokoch išlo o vyhlasovanie výziev, ktoré nadväzovali na oblasti podpory v predchádzajúcom PO 2007 – 2013, od polovice roka 2016 sú vyhlasované výzvy na 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sk-SK" b="1" dirty="0" smtClean="0"/>
              <a:t>novo </a:t>
            </a:r>
            <a:r>
              <a:rPr lang="sk-SK" b="1" dirty="0"/>
              <a:t>podporované </a:t>
            </a:r>
            <a:r>
              <a:rPr lang="sk-SK" b="1" dirty="0" smtClean="0"/>
              <a:t>aktivity – zvýšená odborná náročnosť </a:t>
            </a:r>
            <a:r>
              <a:rPr lang="sk-SK" dirty="0"/>
              <a:t>prípravy</a:t>
            </a:r>
            <a:r>
              <a:rPr lang="sk-SK" b="1" dirty="0"/>
              <a:t> </a:t>
            </a:r>
            <a:r>
              <a:rPr lang="sk-SK" dirty="0"/>
              <a:t>výziev, </a:t>
            </a:r>
            <a:endParaRPr lang="sk-SK" b="1" dirty="0" smtClean="0"/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sk-SK" dirty="0" smtClean="0"/>
              <a:t>oblasti podpory </a:t>
            </a:r>
            <a:r>
              <a:rPr lang="sk-SK" dirty="0"/>
              <a:t>z PO 2007 – </a:t>
            </a:r>
            <a:r>
              <a:rPr lang="sk-SK" dirty="0" smtClean="0"/>
              <a:t>2013, na ktoré sa však v prebiehajúcom programovom období uplatňujú pravidlá štátnej pomoci.</a:t>
            </a:r>
            <a:endParaRPr lang="sk-SK" dirty="0"/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dirty="0" smtClean="0"/>
              <a:t>Na to nadväzujú </a:t>
            </a:r>
            <a:r>
              <a:rPr lang="sk-SK" b="1" dirty="0" smtClean="0"/>
              <a:t>nové kategórie štátnej pomoci </a:t>
            </a:r>
            <a:r>
              <a:rPr lang="sk-SK" dirty="0" smtClean="0"/>
              <a:t>– komunikácia s EK a PMÚ SR je </a:t>
            </a:r>
            <a:r>
              <a:rPr lang="sk-SK" b="1" dirty="0" smtClean="0"/>
              <a:t>odborne i časovo náročná.</a:t>
            </a:r>
          </a:p>
          <a:p>
            <a:pPr marL="285750" lvl="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b="1" dirty="0"/>
              <a:t>Plnenie všetkých ex </a:t>
            </a:r>
            <a:r>
              <a:rPr lang="sk-SK" b="1" dirty="0" err="1"/>
              <a:t>ante</a:t>
            </a:r>
            <a:r>
              <a:rPr lang="sk-SK" b="1" dirty="0"/>
              <a:t> </a:t>
            </a:r>
            <a:r>
              <a:rPr lang="sk-SK" b="1" dirty="0" err="1"/>
              <a:t>kondicionalít</a:t>
            </a:r>
            <a:r>
              <a:rPr lang="sk-SK" b="1" dirty="0"/>
              <a:t> týkajúcich sa OP KŽP </a:t>
            </a:r>
            <a:r>
              <a:rPr lang="sk-SK" dirty="0"/>
              <a:t>– RO venoval zvýšenú pozornosť ich plneniu do konca roka 2016 (posledné potvrdenie EK 15.02.2017),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dirty="0" smtClean="0"/>
              <a:t>Legislatívne </a:t>
            </a:r>
            <a:r>
              <a:rPr lang="sk-SK" dirty="0"/>
              <a:t>zmeny, </a:t>
            </a:r>
            <a:r>
              <a:rPr lang="sk-SK" dirty="0" smtClean="0"/>
              <a:t>zmeny </a:t>
            </a:r>
            <a:r>
              <a:rPr lang="sk-SK" dirty="0"/>
              <a:t>systému riadenia EŠIF, zmeny metodických pokynov CKO a nové vzory CKO vyplývajúce z vládou SR prijatého Akčného plánu </a:t>
            </a:r>
            <a:r>
              <a:rPr lang="sk-SK" dirty="0" smtClean="0"/>
              <a:t>               na </a:t>
            </a:r>
            <a:r>
              <a:rPr lang="sk-SK" dirty="0"/>
              <a:t>zvýšenie transparentnosti </a:t>
            </a:r>
            <a:r>
              <a:rPr lang="sk-SK" dirty="0" smtClean="0"/>
              <a:t>a </a:t>
            </a:r>
            <a:r>
              <a:rPr lang="sk-SK" dirty="0"/>
              <a:t>zjednodušenia implementácie </a:t>
            </a:r>
            <a:r>
              <a:rPr lang="sk-SK" dirty="0" smtClean="0"/>
              <a:t>EŠIF.</a:t>
            </a:r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9871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obsahu 2"/>
          <p:cNvSpPr txBox="1">
            <a:spLocks/>
          </p:cNvSpPr>
          <p:nvPr/>
        </p:nvSpPr>
        <p:spPr>
          <a:xfrm>
            <a:off x="524107" y="1325137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 algn="just">
              <a:buSzPct val="70000"/>
              <a:buNone/>
            </a:pPr>
            <a:endParaRPr lang="en-GB" sz="1400" dirty="0" smtClean="0">
              <a:solidFill>
                <a:schemeClr val="tx2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000" i="1" dirty="0">
              <a:solidFill>
                <a:schemeClr val="tx2"/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4540902" y="384737"/>
            <a:ext cx="45336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k-SK" sz="2000" b="1" dirty="0">
                <a:solidFill>
                  <a:srgbClr val="55B84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Nedostatky </a:t>
            </a:r>
            <a:r>
              <a:rPr lang="sk-SK" sz="2000" b="1" dirty="0" err="1">
                <a:solidFill>
                  <a:srgbClr val="55B84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ŽoNFP</a:t>
            </a:r>
            <a:r>
              <a:rPr lang="sk-SK" sz="2000" b="1" dirty="0">
                <a:solidFill>
                  <a:srgbClr val="55B84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a dôvody </a:t>
            </a:r>
          </a:p>
          <a:p>
            <a:pPr algn="ctr"/>
            <a:r>
              <a:rPr lang="sk-SK" sz="2000" b="1" dirty="0">
                <a:solidFill>
                  <a:srgbClr val="55B84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ukončenia schvaľovacieho procesu</a:t>
            </a:r>
          </a:p>
        </p:txBody>
      </p:sp>
      <p:sp>
        <p:nvSpPr>
          <p:cNvPr id="2" name="BlokTextu 1"/>
          <p:cNvSpPr txBox="1"/>
          <p:nvPr/>
        </p:nvSpPr>
        <p:spPr>
          <a:xfrm>
            <a:off x="564823" y="1326414"/>
            <a:ext cx="79521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 smtClean="0">
                <a:solidFill>
                  <a:schemeClr val="accent3">
                    <a:lumMod val="50000"/>
                  </a:schemeClr>
                </a:solidFill>
              </a:rPr>
              <a:t>Dôvody zamietnutia </a:t>
            </a:r>
            <a:r>
              <a:rPr lang="sk-SK" sz="2000" b="1" dirty="0" err="1" smtClean="0">
                <a:solidFill>
                  <a:schemeClr val="accent3">
                    <a:lumMod val="50000"/>
                  </a:schemeClr>
                </a:solidFill>
              </a:rPr>
              <a:t>ŽoNFP</a:t>
            </a:r>
            <a:r>
              <a:rPr lang="sk-SK" sz="2000" b="1" dirty="0" smtClean="0">
                <a:solidFill>
                  <a:schemeClr val="accent3">
                    <a:lumMod val="50000"/>
                  </a:schemeClr>
                </a:solidFill>
              </a:rPr>
              <a:t> vo fáze administratívneho overovania:</a:t>
            </a:r>
            <a:endParaRPr lang="sk-SK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Obdĺžnik 2"/>
          <p:cNvSpPr/>
          <p:nvPr/>
        </p:nvSpPr>
        <p:spPr>
          <a:xfrm>
            <a:off x="564823" y="1821309"/>
            <a:ext cx="779526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b="1" dirty="0" smtClean="0">
                <a:solidFill>
                  <a:schemeClr val="accent3">
                    <a:lumMod val="50000"/>
                  </a:schemeClr>
                </a:solidFill>
              </a:rPr>
              <a:t>podmienka mať vysporiadané majetkovo-právne vzťahy 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– nesúlad parciel medzi stavebnými povoleniami a dokladmi preukazujúcimi vysporiadanie majetkovo právnych vzťahov,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b="1" dirty="0">
                <a:solidFill>
                  <a:schemeClr val="accent3">
                    <a:lumMod val="50000"/>
                  </a:schemeClr>
                </a:solidFill>
              </a:rPr>
              <a:t>p</a:t>
            </a:r>
            <a:r>
              <a:rPr lang="sk-SK" b="1" dirty="0" smtClean="0">
                <a:solidFill>
                  <a:schemeClr val="accent3">
                    <a:lumMod val="50000"/>
                  </a:schemeClr>
                </a:solidFill>
              </a:rPr>
              <a:t>odmienka mať stavebné povolenia </a:t>
            </a:r>
            <a:r>
              <a:rPr lang="sk-SK" b="1" dirty="0">
                <a:solidFill>
                  <a:schemeClr val="accent3">
                    <a:lumMod val="50000"/>
                  </a:schemeClr>
                </a:solidFill>
              </a:rPr>
              <a:t>na realizáciu aktivít projektu 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– strata právoplatnosti stavebného povolenia; nepredloženie stavebných povolení na všetky stavebne objekty, ktoré sú predmetom ŽoNFP,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b="1" dirty="0">
                <a:solidFill>
                  <a:schemeClr val="accent3">
                    <a:lumMod val="50000"/>
                  </a:schemeClr>
                </a:solidFill>
              </a:rPr>
              <a:t>podmienka oprávnenosti z hľadiska verejného obstarávania na hlavé aktivity 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– nevyhlásenie verejných obstarávaní,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b="1" dirty="0" smtClean="0">
                <a:solidFill>
                  <a:schemeClr val="accent3">
                    <a:lumMod val="50000"/>
                  </a:schemeClr>
                </a:solidFill>
              </a:rPr>
              <a:t>podmienka oprávnenosti z hľadiska preukázania súladu s požiadavkami v oblasti posudzovania vplyvov navrhovanej činnosti na životné prostredie 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– nesúlad so zákonom č. 24/2006 Z. z. o posudzovaní vplyvov na životné prostredie,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b="1" dirty="0" smtClean="0">
                <a:solidFill>
                  <a:schemeClr val="accent3">
                    <a:lumMod val="50000"/>
                  </a:schemeClr>
                </a:solidFill>
              </a:rPr>
              <a:t>podmienka </a:t>
            </a:r>
            <a:r>
              <a:rPr lang="sk-SK" b="1" dirty="0">
                <a:solidFill>
                  <a:schemeClr val="accent3">
                    <a:lumMod val="50000"/>
                  </a:schemeClr>
                </a:solidFill>
              </a:rPr>
              <a:t>maximálnej a m</a:t>
            </a:r>
            <a:r>
              <a:rPr lang="sk-SK" b="1" dirty="0" smtClean="0">
                <a:solidFill>
                  <a:schemeClr val="accent3">
                    <a:lumMod val="50000"/>
                  </a:schemeClr>
                </a:solidFill>
              </a:rPr>
              <a:t>inimálnej </a:t>
            </a:r>
            <a:r>
              <a:rPr lang="sk-SK" b="1" dirty="0">
                <a:solidFill>
                  <a:schemeClr val="accent3">
                    <a:lumMod val="50000"/>
                  </a:schemeClr>
                </a:solidFill>
              </a:rPr>
              <a:t>výšky </a:t>
            </a:r>
            <a:r>
              <a:rPr lang="sk-SK" b="1" dirty="0" smtClean="0">
                <a:solidFill>
                  <a:schemeClr val="accent3">
                    <a:lumMod val="50000"/>
                  </a:schemeClr>
                </a:solidFill>
              </a:rPr>
              <a:t>príspevku 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–nedosiahnutie, resp. prekročenie stanovených limitov pre určenie NFP.</a:t>
            </a:r>
            <a:endParaRPr lang="sk-SK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32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obsahu 2"/>
          <p:cNvSpPr txBox="1">
            <a:spLocks/>
          </p:cNvSpPr>
          <p:nvPr/>
        </p:nvSpPr>
        <p:spPr>
          <a:xfrm>
            <a:off x="457200" y="200031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 baseline="0">
                <a:solidFill>
                  <a:schemeClr val="tx1"/>
                </a:solidFill>
                <a:latin typeface="Myriad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 panose="020B0604020202020204" pitchFamily="34" charset="0"/>
              <a:buNone/>
            </a:pPr>
            <a:endParaRPr lang="en-GB" sz="1600" i="1" dirty="0" smtClean="0">
              <a:solidFill>
                <a:schemeClr val="tx2"/>
              </a:solidFill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en-GB" sz="2000" i="1" dirty="0">
              <a:solidFill>
                <a:schemeClr val="tx2"/>
              </a:solidFill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127685" y="1600200"/>
            <a:ext cx="8559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000" b="1" dirty="0" smtClean="0">
                <a:solidFill>
                  <a:schemeClr val="accent3">
                    <a:lumMod val="50000"/>
                  </a:schemeClr>
                </a:solidFill>
              </a:rPr>
              <a:t>Dôvody zamietnutia </a:t>
            </a:r>
            <a:r>
              <a:rPr lang="sk-SK" sz="2000" b="1" dirty="0" err="1" smtClean="0">
                <a:solidFill>
                  <a:schemeClr val="accent3">
                    <a:lumMod val="50000"/>
                  </a:schemeClr>
                </a:solidFill>
              </a:rPr>
              <a:t>ŽoNFP</a:t>
            </a:r>
            <a:r>
              <a:rPr lang="sk-SK" sz="2000" b="1" dirty="0" smtClean="0">
                <a:solidFill>
                  <a:schemeClr val="accent3">
                    <a:lumMod val="50000"/>
                  </a:schemeClr>
                </a:solidFill>
              </a:rPr>
              <a:t> vo fáze odborného hodnotenia:</a:t>
            </a:r>
            <a:endParaRPr lang="sk-SK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457199" y="2304361"/>
            <a:ext cx="804746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sk-SK" b="1" dirty="0">
                <a:solidFill>
                  <a:schemeClr val="accent3">
                    <a:lumMod val="50000"/>
                  </a:schemeClr>
                </a:solidFill>
              </a:rPr>
              <a:t>hodnotiace kritérium 1.1 - Súlad projektu s intervenčnou stratégiou operačného </a:t>
            </a:r>
            <a:r>
              <a:rPr lang="sk-SK" b="1" dirty="0" smtClean="0">
                <a:solidFill>
                  <a:schemeClr val="accent3">
                    <a:lumMod val="50000"/>
                  </a:schemeClr>
                </a:solidFill>
              </a:rPr>
              <a:t>programu 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– nenapĺňanie legislatívneho rámca na národnej a európskej úrovni, ktorý je transponovaný do OP KŽP, </a:t>
            </a:r>
            <a:r>
              <a:rPr lang="sk-SK" dirty="0" err="1" smtClean="0">
                <a:solidFill>
                  <a:schemeClr val="accent3">
                    <a:lumMod val="50000"/>
                  </a:schemeClr>
                </a:solidFill>
              </a:rPr>
              <a:t>t.j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sk-SK" dirty="0" err="1" smtClean="0">
                <a:solidFill>
                  <a:schemeClr val="accent3">
                    <a:lumMod val="50000"/>
                  </a:schemeClr>
                </a:solidFill>
              </a:rPr>
              <a:t>ŽoNFP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 nenapĺňajú špecifické ciele a očakávané výsledky na úrovni danej oblasti OP KŽP,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b="1" dirty="0" smtClean="0">
                <a:solidFill>
                  <a:schemeClr val="accent3">
                    <a:lumMod val="50000"/>
                  </a:schemeClr>
                </a:solidFill>
              </a:rPr>
              <a:t>hodnotiace </a:t>
            </a:r>
            <a:r>
              <a:rPr lang="sk-SK" b="1" dirty="0">
                <a:solidFill>
                  <a:schemeClr val="accent3">
                    <a:lumMod val="50000"/>
                  </a:schemeClr>
                </a:solidFill>
              </a:rPr>
              <a:t>kritérium 4.1 Účelnosť a vecná oprávnenosť výdavkov projektu 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– dosiahnutie 25 % podielu neoprávnených, resp. neúčelných výdavkov k celkovým oprávnených výdavkom za </a:t>
            </a:r>
            <a:r>
              <a:rPr lang="sk-SK" dirty="0" err="1" smtClean="0">
                <a:solidFill>
                  <a:schemeClr val="accent3">
                    <a:lumMod val="50000"/>
                  </a:schemeClr>
                </a:solidFill>
              </a:rPr>
              <a:t>ŽoNFP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nedosiahnutie minimálneho bodového </a:t>
            </a:r>
            <a:r>
              <a:rPr lang="sk-SK" dirty="0">
                <a:solidFill>
                  <a:schemeClr val="accent3">
                    <a:lumMod val="50000"/>
                  </a:schemeClr>
                </a:solidFill>
              </a:rPr>
              <a:t>hodnotenia 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vo výške 60 %                  z </a:t>
            </a:r>
            <a:r>
              <a:rPr lang="sk-SK" dirty="0">
                <a:solidFill>
                  <a:schemeClr val="accent3">
                    <a:lumMod val="50000"/>
                  </a:schemeClr>
                </a:solidFill>
              </a:rPr>
              <a:t>celkového počtu bodov odborného 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hodnotenia, </a:t>
            </a:r>
            <a:r>
              <a:rPr lang="sk-SK" dirty="0" err="1" smtClean="0">
                <a:solidFill>
                  <a:schemeClr val="accent3">
                    <a:lumMod val="50000"/>
                  </a:schemeClr>
                </a:solidFill>
              </a:rPr>
              <a:t>t.j</a:t>
            </a:r>
            <a:r>
              <a:rPr lang="sk-SK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sk-SK" b="1" dirty="0" smtClean="0">
                <a:solidFill>
                  <a:schemeClr val="accent3">
                    <a:lumMod val="50000"/>
                  </a:schemeClr>
                </a:solidFill>
              </a:rPr>
              <a:t>nízka kvalitatívna úroveň </a:t>
            </a:r>
            <a:r>
              <a:rPr lang="sk-SK" b="1" dirty="0" err="1" smtClean="0">
                <a:solidFill>
                  <a:schemeClr val="accent3">
                    <a:lumMod val="50000"/>
                  </a:schemeClr>
                </a:solidFill>
              </a:rPr>
              <a:t>ŽoNFP</a:t>
            </a:r>
            <a:r>
              <a:rPr lang="sk-SK" b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sk-SK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sk-SK" dirty="0"/>
          </a:p>
        </p:txBody>
      </p:sp>
      <p:sp>
        <p:nvSpPr>
          <p:cNvPr id="8" name="Obdĺžnik 7"/>
          <p:cNvSpPr/>
          <p:nvPr/>
        </p:nvSpPr>
        <p:spPr>
          <a:xfrm>
            <a:off x="4735550" y="280486"/>
            <a:ext cx="43097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000" b="1" dirty="0">
                <a:solidFill>
                  <a:srgbClr val="55B84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Nedostatky </a:t>
            </a:r>
            <a:r>
              <a:rPr lang="sk-SK" sz="2000" b="1" dirty="0" err="1">
                <a:solidFill>
                  <a:srgbClr val="55B84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ŽoNFP</a:t>
            </a:r>
            <a:r>
              <a:rPr lang="sk-SK" sz="2000" b="1" dirty="0">
                <a:solidFill>
                  <a:srgbClr val="55B84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a dôvody </a:t>
            </a:r>
          </a:p>
          <a:p>
            <a:pPr algn="ctr"/>
            <a:r>
              <a:rPr lang="sk-SK" sz="2000" b="1" dirty="0">
                <a:solidFill>
                  <a:srgbClr val="55B84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ukončenia schvaľovacieho procesu</a:t>
            </a:r>
          </a:p>
        </p:txBody>
      </p:sp>
    </p:spTree>
    <p:extLst>
      <p:ext uri="{BB962C8B-B14F-4D97-AF65-F5344CB8AC3E}">
        <p14:creationId xmlns:p14="http://schemas.microsoft.com/office/powerpoint/2010/main" val="322932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51617" y="315458"/>
            <a:ext cx="4307308" cy="817187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Alokácie OP KŽP po prioritných osiach 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-136660" y="1132645"/>
            <a:ext cx="78867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sk-SK" sz="1600" b="1" dirty="0" smtClean="0">
                <a:cs typeface="Tahoma" pitchFamily="34" charset="0"/>
              </a:rPr>
              <a:t> Príspevok </a:t>
            </a:r>
            <a:r>
              <a:rPr lang="sk-SK" sz="1600" b="1" dirty="0">
                <a:cs typeface="Tahoma" pitchFamily="34" charset="0"/>
              </a:rPr>
              <a:t>z fondov EŠIF  </a:t>
            </a:r>
            <a:r>
              <a:rPr lang="sk-SK" sz="1600" b="1" dirty="0">
                <a:solidFill>
                  <a:srgbClr val="55B848"/>
                </a:solidFill>
                <a:cs typeface="Tahoma" pitchFamily="34" charset="0"/>
              </a:rPr>
              <a:t>→ takmer 3,138 mld. €</a:t>
            </a:r>
          </a:p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  <a:tabLst>
                <a:tab pos="992188" algn="l"/>
              </a:tabLst>
              <a:defRPr/>
            </a:pPr>
            <a:r>
              <a:rPr lang="sk-SK" sz="1600" b="1" dirty="0">
                <a:solidFill>
                  <a:srgbClr val="55B848"/>
                </a:solidFill>
                <a:cs typeface="Tahoma" pitchFamily="34" charset="0"/>
              </a:rPr>
              <a:t>	</a:t>
            </a:r>
            <a:r>
              <a:rPr lang="sk-SK" sz="1600" dirty="0">
                <a:cs typeface="Tahoma" pitchFamily="34" charset="0"/>
              </a:rPr>
              <a:t>- z toho: 	</a:t>
            </a:r>
            <a:r>
              <a:rPr lang="sk-SK" sz="1600" dirty="0">
                <a:solidFill>
                  <a:srgbClr val="55B848"/>
                </a:solidFill>
                <a:cs typeface="Tahoma" pitchFamily="34" charset="0"/>
              </a:rPr>
              <a:t>▪ KOHÉZNY FOND </a:t>
            </a:r>
            <a:r>
              <a:rPr lang="sk-SK" sz="1600" b="1" dirty="0">
                <a:solidFill>
                  <a:srgbClr val="55B848"/>
                </a:solidFill>
                <a:cs typeface="Tahoma" pitchFamily="34" charset="0"/>
              </a:rPr>
              <a:t>→  </a:t>
            </a: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cs typeface="Tahoma" pitchFamily="34" charset="0"/>
              </a:rPr>
              <a:t>viac ako 1,861 mld. €</a:t>
            </a:r>
          </a:p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sk-SK" sz="1600" dirty="0">
                <a:solidFill>
                  <a:schemeClr val="tx1">
                    <a:lumMod val="65000"/>
                    <a:lumOff val="35000"/>
                  </a:schemeClr>
                </a:solidFill>
                <a:cs typeface="Tahoma" pitchFamily="34" charset="0"/>
              </a:rPr>
              <a:t>		</a:t>
            </a:r>
            <a:r>
              <a:rPr lang="sk-SK" sz="1600" dirty="0">
                <a:solidFill>
                  <a:srgbClr val="55B848"/>
                </a:solidFill>
                <a:cs typeface="Tahoma" pitchFamily="34" charset="0"/>
              </a:rPr>
              <a:t>▪ EURÓPSKY FOND </a:t>
            </a:r>
            <a:r>
              <a:rPr lang="sk-SK" sz="1600" dirty="0" smtClean="0">
                <a:solidFill>
                  <a:srgbClr val="55B848"/>
                </a:solidFill>
                <a:cs typeface="Tahoma" pitchFamily="34" charset="0"/>
              </a:rPr>
              <a:t>REGIONÁLNEHO </a:t>
            </a:r>
            <a:r>
              <a:rPr lang="sk-SK" sz="1600" dirty="0">
                <a:solidFill>
                  <a:srgbClr val="55B848"/>
                </a:solidFill>
                <a:cs typeface="Tahoma" pitchFamily="34" charset="0"/>
              </a:rPr>
              <a:t>ROZVOJA </a:t>
            </a:r>
            <a:r>
              <a:rPr lang="sk-SK" sz="1600" b="1" dirty="0">
                <a:solidFill>
                  <a:srgbClr val="55B848"/>
                </a:solidFill>
                <a:cs typeface="Tahoma" pitchFamily="34" charset="0"/>
              </a:rPr>
              <a:t>→  </a:t>
            </a:r>
            <a:r>
              <a:rPr lang="sk-SK" sz="1600" dirty="0">
                <a:solidFill>
                  <a:schemeClr val="tx1">
                    <a:lumMod val="95000"/>
                    <a:lumOff val="5000"/>
                  </a:schemeClr>
                </a:solidFill>
                <a:cs typeface="Tahoma" pitchFamily="34" charset="0"/>
              </a:rPr>
              <a:t>viac ako 1,276 mld. € </a:t>
            </a:r>
          </a:p>
          <a:p>
            <a:pPr marL="285750" lvl="1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sk-SK" sz="1500" dirty="0">
                <a:solidFill>
                  <a:schemeClr val="tx1">
                    <a:lumMod val="65000"/>
                    <a:lumOff val="35000"/>
                  </a:schemeClr>
                </a:solidFill>
                <a:cs typeface="Tahoma" pitchFamily="34" charset="0"/>
              </a:rPr>
              <a:t> </a:t>
            </a:r>
            <a:r>
              <a:rPr lang="sk-SK" sz="1600" b="1" dirty="0">
                <a:cs typeface="Tahoma" pitchFamily="34" charset="0"/>
              </a:rPr>
              <a:t>Národné spolufinancovanie  </a:t>
            </a:r>
            <a:r>
              <a:rPr lang="sk-SK" sz="1600" b="1" dirty="0">
                <a:solidFill>
                  <a:srgbClr val="55B848"/>
                </a:solidFill>
                <a:cs typeface="Tahoma" pitchFamily="34" charset="0"/>
              </a:rPr>
              <a:t>→ približne </a:t>
            </a:r>
            <a:r>
              <a:rPr lang="sk-SK" sz="1600" b="1" dirty="0" smtClean="0">
                <a:solidFill>
                  <a:srgbClr val="55B848"/>
                </a:solidFill>
                <a:cs typeface="Tahoma" pitchFamily="34" charset="0"/>
              </a:rPr>
              <a:t>1,172 </a:t>
            </a:r>
            <a:r>
              <a:rPr lang="sk-SK" sz="1600" b="1" dirty="0">
                <a:solidFill>
                  <a:srgbClr val="55B848"/>
                </a:solidFill>
                <a:cs typeface="Tahoma" pitchFamily="34" charset="0"/>
              </a:rPr>
              <a:t>mld. €</a:t>
            </a:r>
          </a:p>
          <a:p>
            <a:pPr>
              <a:buFont typeface="Wingdings" pitchFamily="2" charset="2"/>
              <a:buChar char="§"/>
            </a:pPr>
            <a:endParaRPr lang="sk-SK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sk-SK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Zástupný symbol obsah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4085547"/>
              </p:ext>
            </p:extLst>
          </p:nvPr>
        </p:nvGraphicFramePr>
        <p:xfrm>
          <a:off x="252807" y="2624448"/>
          <a:ext cx="8706118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72828"/>
                <a:gridCol w="1754218"/>
                <a:gridCol w="1039536"/>
                <a:gridCol w="1039536"/>
              </a:tblGrid>
              <a:tr h="448232">
                <a:tc>
                  <a:txBody>
                    <a:bodyPr/>
                    <a:lstStyle/>
                    <a:p>
                      <a:pPr algn="l"/>
                      <a:r>
                        <a:rPr lang="sk-SK" sz="1600" dirty="0" smtClean="0">
                          <a:solidFill>
                            <a:schemeClr val="tx1"/>
                          </a:solidFill>
                        </a:rPr>
                        <a:t>Názov prioritnej</a:t>
                      </a:r>
                      <a:r>
                        <a:rPr lang="sk-SK" sz="1600" baseline="0" dirty="0" smtClean="0">
                          <a:solidFill>
                            <a:schemeClr val="tx1"/>
                          </a:solidFill>
                        </a:rPr>
                        <a:t> osi</a:t>
                      </a:r>
                      <a:endParaRPr lang="sk-SK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>
                          <a:solidFill>
                            <a:schemeClr val="tx1"/>
                          </a:solidFill>
                        </a:rPr>
                        <a:t>Alokácia v rámci OP KŽP v €</a:t>
                      </a:r>
                      <a:endParaRPr lang="sk-SK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sk-SK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600" dirty="0" smtClean="0">
                          <a:solidFill>
                            <a:schemeClr val="tx1"/>
                          </a:solidFill>
                        </a:rPr>
                        <a:t>Fond</a:t>
                      </a:r>
                      <a:endParaRPr lang="sk-SK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443500">
                <a:tc>
                  <a:txBody>
                    <a:bodyPr/>
                    <a:lstStyle/>
                    <a:p>
                      <a:pPr algn="just"/>
                      <a:r>
                        <a:rPr lang="sk-SK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Prioritná os 1: </a:t>
                      </a: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Udržateľné využívanie prírodných zdrojov prostredníctvom rozvoja environmentálnej infraštruktúry</a:t>
                      </a:r>
                      <a:endParaRPr lang="sk-SK" sz="1400" dirty="0"/>
                    </a:p>
                  </a:txBody>
                  <a:tcP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1 441 766 000</a:t>
                      </a:r>
                      <a:endParaRPr lang="sk-SK" sz="1400" dirty="0"/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45,95</a:t>
                      </a:r>
                      <a:endParaRPr lang="sk-SK" sz="14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/>
                        <a:t>KF</a:t>
                      </a:r>
                      <a:endParaRPr lang="sk-SK" sz="1400" dirty="0"/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</a:tr>
              <a:tr h="445866">
                <a:tc>
                  <a:txBody>
                    <a:bodyPr/>
                    <a:lstStyle/>
                    <a:p>
                      <a:pPr algn="just"/>
                      <a:r>
                        <a:rPr lang="sk-SK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Prioritná os 2: </a:t>
                      </a: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Adaptácia na nepriaznivé dôsledky zmeny klímy so zameraním na ochranu pred povodňami </a:t>
                      </a:r>
                      <a:endParaRPr lang="sk-SK" sz="1400" dirty="0"/>
                    </a:p>
                  </a:txBody>
                  <a:tcP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419 346 261 </a:t>
                      </a:r>
                      <a:endParaRPr lang="sk-SK" sz="1400" dirty="0"/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13,36</a:t>
                      </a:r>
                      <a:endParaRPr lang="sk-SK" sz="14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/>
                        <a:t>KF</a:t>
                      </a:r>
                      <a:endParaRPr lang="sk-SK" sz="1400" dirty="0"/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</a:tr>
              <a:tr h="613066">
                <a:tc>
                  <a:txBody>
                    <a:bodyPr/>
                    <a:lstStyle/>
                    <a:p>
                      <a:pPr algn="just"/>
                      <a:r>
                        <a:rPr lang="sk-SK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Prioritná os 3:</a:t>
                      </a: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Podpora riadenia rizík, riadenia mimoriadnych udalostí a odolnosti proti mimoriadnym udalostiam ovplyvneným zmenou klímy</a:t>
                      </a:r>
                      <a:endParaRPr lang="sk-SK" sz="1400" dirty="0"/>
                    </a:p>
                  </a:txBody>
                  <a:tcP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260 901 369 </a:t>
                      </a:r>
                      <a:endParaRPr lang="sk-SK" sz="1400" dirty="0"/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8,31</a:t>
                      </a:r>
                      <a:endParaRPr lang="sk-SK" sz="14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/>
                        <a:t>EFRR</a:t>
                      </a:r>
                      <a:endParaRPr lang="sk-SK" sz="1400" dirty="0"/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</a:tr>
              <a:tr h="459579">
                <a:tc>
                  <a:txBody>
                    <a:bodyPr/>
                    <a:lstStyle/>
                    <a:p>
                      <a:pPr algn="just"/>
                      <a:r>
                        <a:rPr lang="sk-SK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Prioritná os 4: </a:t>
                      </a:r>
                      <a:r>
                        <a:rPr lang="sk-SK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Energeticky efektívne </a:t>
                      </a:r>
                      <a:r>
                        <a:rPr lang="sk-SK" sz="14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nízkouhlíkové</a:t>
                      </a:r>
                      <a:r>
                        <a:rPr lang="sk-SK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hospodárstvo vo všetkých sektoroch</a:t>
                      </a:r>
                      <a:endParaRPr lang="sk-SK" sz="1400" b="0" dirty="0"/>
                    </a:p>
                  </a:txBody>
                  <a:tcP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938 886 480 </a:t>
                      </a:r>
                      <a:endParaRPr lang="sk-SK" sz="1400" b="0" dirty="0"/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29,92</a:t>
                      </a:r>
                      <a:endParaRPr lang="sk-SK" sz="14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/>
                        <a:t>EFRR</a:t>
                      </a:r>
                      <a:endParaRPr lang="sk-SK" sz="1400" b="0" dirty="0"/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</a:tr>
              <a:tr h="235911">
                <a:tc>
                  <a:txBody>
                    <a:bodyPr/>
                    <a:lstStyle/>
                    <a:p>
                      <a:pPr algn="l"/>
                      <a:r>
                        <a:rPr lang="sk-SK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Prioritná os 5:</a:t>
                      </a: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Technická pomoc</a:t>
                      </a:r>
                      <a:endParaRPr lang="sk-SK" sz="1400" dirty="0"/>
                    </a:p>
                  </a:txBody>
                  <a:tcP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77 000 </a:t>
                      </a:r>
                      <a:r>
                        <a:rPr lang="sk-SK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sk-SK" sz="1400" dirty="0" smtClean="0"/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i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2,45</a:t>
                      </a:r>
                      <a:endParaRPr lang="sk-SK" sz="1400" i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/>
                        <a:t>EFRR</a:t>
                      </a:r>
                    </a:p>
                  </a:txBody>
                  <a:tcPr anchor="ctr">
                    <a:solidFill>
                      <a:srgbClr val="EFEFFF"/>
                    </a:solidFill>
                  </a:tcPr>
                </a:tc>
              </a:tr>
              <a:tr h="235911">
                <a:tc>
                  <a:txBody>
                    <a:bodyPr/>
                    <a:lstStyle/>
                    <a:p>
                      <a:pPr algn="just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Celková</a:t>
                      </a:r>
                      <a:r>
                        <a:rPr lang="sk-SK" sz="1400" b="1" baseline="0" dirty="0" smtClean="0">
                          <a:solidFill>
                            <a:schemeClr val="tx1"/>
                          </a:solidFill>
                        </a:rPr>
                        <a:t> alokácia z EŠIF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5E5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3 137 900 110 </a:t>
                      </a:r>
                    </a:p>
                  </a:txBody>
                  <a:tcPr>
                    <a:solidFill>
                      <a:srgbClr val="E5E5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k-SK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5E5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KF + EFRR</a:t>
                      </a:r>
                    </a:p>
                  </a:txBody>
                  <a:tcPr anchor="ctr">
                    <a:solidFill>
                      <a:srgbClr val="E5E5FF"/>
                    </a:solidFill>
                  </a:tcPr>
                </a:tc>
              </a:tr>
            </a:tbl>
          </a:graphicData>
        </a:graphic>
      </p:graphicFrame>
      <p:sp>
        <p:nvSpPr>
          <p:cNvPr id="3" name="BlokTextu 2"/>
          <p:cNvSpPr txBox="1"/>
          <p:nvPr/>
        </p:nvSpPr>
        <p:spPr>
          <a:xfrm>
            <a:off x="2565399" y="6333067"/>
            <a:ext cx="60929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sk-SK" sz="2200" b="1" dirty="0">
                <a:solidFill>
                  <a:prstClr val="black"/>
                </a:solidFill>
                <a:cs typeface="Tahoma" pitchFamily="34" charset="0"/>
              </a:rPr>
              <a:t>CELKOVÁ ALOKÁCIA OP KŽP → </a:t>
            </a:r>
            <a:r>
              <a:rPr lang="sk-SK" sz="2200" b="1" dirty="0" smtClean="0">
                <a:cs typeface="Tahoma" pitchFamily="34" charset="0"/>
              </a:rPr>
              <a:t>viac ako 4,31 mld. €</a:t>
            </a:r>
            <a:endParaRPr lang="sk-SK" sz="2200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156682"/>
              </p:ext>
            </p:extLst>
          </p:nvPr>
        </p:nvGraphicFramePr>
        <p:xfrm>
          <a:off x="0" y="906362"/>
          <a:ext cx="9144001" cy="390233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0600"/>
                <a:gridCol w="2755900"/>
                <a:gridCol w="1189177"/>
                <a:gridCol w="734581"/>
                <a:gridCol w="734581"/>
                <a:gridCol w="734581"/>
                <a:gridCol w="734581"/>
              </a:tblGrid>
              <a:tr h="74914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Špecifický cieľ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Oprávnení žiadatelia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Oprávnené územie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Forma výzvy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Dátum uzavretia výzvy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Indikatívna výška </a:t>
                      </a:r>
                      <a:r>
                        <a:rPr lang="sk-SK" sz="1200" u="none" strike="noStrike" dirty="0" smtClean="0">
                          <a:effectLst/>
                        </a:rPr>
                        <a:t>FP (</a:t>
                      </a:r>
                      <a:r>
                        <a:rPr lang="sk-SK" sz="1200" u="none" strike="noStrike" dirty="0">
                          <a:effectLst/>
                        </a:rPr>
                        <a:t>zdroje EÚ) v </a:t>
                      </a:r>
                      <a:r>
                        <a:rPr lang="sk-SK" sz="1200" u="none" strike="noStrike" dirty="0" smtClean="0">
                          <a:effectLst/>
                        </a:rPr>
                        <a:t>€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712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 dirty="0">
                          <a:effectLst/>
                        </a:rPr>
                        <a:t>1.1.1 Zvýšenie miery zhodnocovania odpadov so zameraním na ich prípravu na opätovné použitie a recykláciu a podpora predchádzania vzniku odpadov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endParaRPr lang="sk-SK" sz="12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244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244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</a:tr>
              <a:tr h="2588160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Oprávnená aktivita </a:t>
                      </a:r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B: Príprava</a:t>
                      </a:r>
                    </a:p>
                    <a:p>
                      <a:pPr algn="ctr" fontAlgn="ctr"/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na opätovné použite a zhodnocovanie so zameraním na recykláciu nie nebezpečných odpadov vrátane podpory systémov triedeného zberu</a:t>
                      </a:r>
                    </a:p>
                    <a:p>
                      <a:pPr algn="ctr" fontAlgn="ctr"/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komunálnych odpadov a podpory</a:t>
                      </a:r>
                    </a:p>
                    <a:p>
                      <a:pPr algn="ctr" fontAlgn="ctr"/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predchádzania vzniku biologicky</a:t>
                      </a:r>
                    </a:p>
                    <a:p>
                      <a:pPr algn="ctr" fontAlgn="ctr"/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rozložiteľných komunálnych</a:t>
                      </a:r>
                    </a:p>
                    <a:p>
                      <a:pPr algn="ctr" fontAlgn="ctr"/>
                      <a:r>
                        <a:rPr lang="sk-SK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odpadov</a:t>
                      </a:r>
                    </a:p>
                    <a:p>
                      <a:pPr algn="ctr" fontAlgn="ctr"/>
                      <a:r>
                        <a:rPr lang="sk-SK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A. mimo schémy štátnej pomoci</a:t>
                      </a:r>
                    </a:p>
                    <a:p>
                      <a:pPr algn="ctr" fontAlgn="ctr"/>
                      <a:r>
                        <a:rPr lang="sk-SK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B. schéma pre miestne</a:t>
                      </a:r>
                    </a:p>
                    <a:p>
                      <a:pPr algn="ctr" fontAlgn="ctr"/>
                      <a:r>
                        <a:rPr lang="sk-SK" sz="12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Infraštruktúry</a:t>
                      </a:r>
                      <a:endParaRPr lang="sk-SK" sz="12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marL="228600" indent="-228600" algn="ctr" fontAlgn="ctr">
                        <a:buAutoNum type="alphaUcPeriod"/>
                      </a:pPr>
                      <a:r>
                        <a:rPr lang="sk-SK" sz="1200" i="1" u="sng" dirty="0" smtClean="0"/>
                        <a:t>Oprávnení žiadatelia mimo schémy štátnej pomoci</a:t>
                      </a:r>
                      <a:r>
                        <a:rPr lang="sk-SK" sz="1200" u="sng" dirty="0" smtClean="0"/>
                        <a:t>: </a:t>
                      </a:r>
                      <a:r>
                        <a:rPr lang="sk-SK" sz="1200" dirty="0" smtClean="0"/>
                        <a:t>- subjekty územnej samosprávy, a to výlučne obce alebo združenia obcí </a:t>
                      </a:r>
                    </a:p>
                    <a:p>
                      <a:pPr marL="0" indent="0" algn="ctr" fontAlgn="ctr">
                        <a:buNone/>
                      </a:pPr>
                      <a:r>
                        <a:rPr lang="sk-SK" sz="1200" dirty="0" smtClean="0"/>
                        <a:t>B. </a:t>
                      </a:r>
                      <a:r>
                        <a:rPr lang="sk-SK" sz="1200" i="1" u="sng" dirty="0" smtClean="0"/>
                        <a:t>Oprávnení žiadatelia v rámci schémy pre miestne infraštruktúry</a:t>
                      </a:r>
                      <a:r>
                        <a:rPr lang="sk-SK" sz="1200" u="sng" dirty="0" smtClean="0"/>
                        <a:t>: </a:t>
                      </a:r>
                      <a:r>
                        <a:rPr lang="sk-SK" sz="1200" dirty="0" smtClean="0"/>
                        <a:t>- subjekty územnej samosprávy a nimi zriadené rozpočtové alebo príspevkové organizácie - združenia právnických osôb so 100% účasťou obce - neziskové organizácie poskytujúce všeobecne prospešné služby - právnické osoby oprávnené na podnikanie so 100% účasťou obce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244" marR="5027" marT="502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najmenej</a:t>
                      </a:r>
                    </a:p>
                    <a:p>
                      <a:pPr algn="ctr"/>
                      <a:r>
                        <a:rPr lang="sk-SK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rozvinuté okresy</a:t>
                      </a:r>
                    </a:p>
                    <a:p>
                      <a:pPr algn="ctr"/>
                      <a:r>
                        <a:rPr lang="sk-SK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SR</a:t>
                      </a:r>
                      <a:endParaRPr lang="sk-SK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244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otvorená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do </a:t>
                      </a:r>
                      <a:r>
                        <a:rPr lang="sk-SK" sz="1200" u="none" strike="noStrike" dirty="0" smtClean="0">
                          <a:effectLst/>
                        </a:rPr>
                        <a:t>vyčerpania </a:t>
                      </a:r>
                      <a:r>
                        <a:rPr lang="sk-SK" sz="1200" u="none" strike="noStrike" dirty="0">
                          <a:effectLst/>
                        </a:rPr>
                        <a:t>alokácie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u="none" strike="noStrike" baseline="0" dirty="0" smtClean="0">
                          <a:effectLst/>
                        </a:rPr>
                        <a:t>25 000 000</a:t>
                      </a:r>
                      <a:endParaRPr lang="sk-SK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</a:tr>
            </a:tbl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5025081" y="476211"/>
            <a:ext cx="3787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 smtClean="0">
                <a:solidFill>
                  <a:srgbClr val="55B848"/>
                </a:solidFill>
              </a:rPr>
              <a:t>Plánované výzvy v rámci PO </a:t>
            </a:r>
            <a:r>
              <a:rPr lang="sk-SK" b="1" dirty="0">
                <a:solidFill>
                  <a:srgbClr val="55B848"/>
                </a:solidFill>
              </a:rPr>
              <a:t>1</a:t>
            </a:r>
            <a:r>
              <a:rPr lang="sk-SK" b="1" dirty="0" smtClean="0">
                <a:solidFill>
                  <a:srgbClr val="55B848"/>
                </a:solidFill>
              </a:rPr>
              <a:t> v 2017</a:t>
            </a:r>
            <a:endParaRPr lang="sk-SK" b="1" dirty="0">
              <a:solidFill>
                <a:srgbClr val="55B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23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5981638"/>
              </p:ext>
            </p:extLst>
          </p:nvPr>
        </p:nvGraphicFramePr>
        <p:xfrm>
          <a:off x="0" y="754756"/>
          <a:ext cx="9144001" cy="37399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67733"/>
                <a:gridCol w="2790067"/>
                <a:gridCol w="947877"/>
                <a:gridCol w="734581"/>
                <a:gridCol w="734581"/>
                <a:gridCol w="734581"/>
                <a:gridCol w="734581"/>
              </a:tblGrid>
              <a:tr h="74968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Špecifický cieľ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Oprávnení žiadatelia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Oprávnené územie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Forma výzvy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Dátum vyhlásenia výzvy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Dátum uzavretia výzvy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Indikatívna výška </a:t>
                      </a:r>
                      <a:r>
                        <a:rPr lang="sk-SK" sz="1200" u="none" strike="noStrike" dirty="0" smtClean="0">
                          <a:effectLst/>
                        </a:rPr>
                        <a:t>FP (</a:t>
                      </a:r>
                      <a:r>
                        <a:rPr lang="sk-SK" sz="1200" u="none" strike="noStrike" dirty="0">
                          <a:effectLst/>
                        </a:rPr>
                        <a:t>zdroje EÚ) v </a:t>
                      </a:r>
                      <a:r>
                        <a:rPr lang="sk-SK" sz="1200" u="none" strike="noStrike" dirty="0" smtClean="0">
                          <a:effectLst/>
                        </a:rPr>
                        <a:t>€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740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 dirty="0">
                          <a:effectLst/>
                        </a:rPr>
                        <a:t>1.1.1 Zvýšenie miery zhodnocovania odpadov so zameraním na ich prípravu na opätovné použitie a recykláciu a podpora predchádzania vzniku odpadov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2424974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Aktivita B: Príprava na opätovné použite a zhodnocovanie so zameraním na recykláciu nie nebezpečných odpadov vrátane podpory systémov triedeného zberu komunálnych odpadov a podpory predchádzania vzniku biologicky rozložiteľných komunálnych odpadov –</a:t>
                      </a:r>
                    </a:p>
                    <a:p>
                      <a:pPr algn="ctr" fontAlgn="ctr"/>
                      <a:r>
                        <a:rPr lang="sk-SK" sz="1200" b="1" i="1" u="none" strike="noStrike" dirty="0" smtClean="0">
                          <a:effectLst/>
                        </a:rPr>
                        <a:t>A. mimo schémy štátnej pomoci</a:t>
                      </a:r>
                    </a:p>
                    <a:p>
                      <a:pPr algn="ctr" fontAlgn="ctr"/>
                      <a:r>
                        <a:rPr lang="sk-SK" sz="1200" b="1" i="1" u="none" strike="noStrike" dirty="0" smtClean="0">
                          <a:effectLst/>
                        </a:rPr>
                        <a:t>B. schéma pre miestne</a:t>
                      </a:r>
                    </a:p>
                    <a:p>
                      <a:pPr algn="ctr" fontAlgn="ctr"/>
                      <a:r>
                        <a:rPr lang="sk-SK" sz="1200" b="1" i="1" u="none" strike="noStrike" dirty="0" smtClean="0">
                          <a:effectLst/>
                        </a:rPr>
                        <a:t>Infraštruktúry</a:t>
                      </a: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 smtClean="0">
                          <a:effectLst/>
                        </a:rPr>
                        <a:t>A. </a:t>
                      </a:r>
                      <a:r>
                        <a:rPr lang="pl-PL" sz="1200" i="1" u="sng" strike="noStrike" dirty="0" smtClean="0">
                          <a:effectLst/>
                        </a:rPr>
                        <a:t>Oprávnení žiadatelia mimo schémy</a:t>
                      </a:r>
                      <a:r>
                        <a:rPr lang="pl-PL" sz="1200" i="1" u="sng" strike="noStrike" baseline="0" dirty="0" smtClean="0">
                          <a:effectLst/>
                        </a:rPr>
                        <a:t> </a:t>
                      </a:r>
                      <a:r>
                        <a:rPr lang="pl-PL" sz="1200" i="1" u="sng" strike="noStrike" dirty="0" smtClean="0">
                          <a:effectLst/>
                        </a:rPr>
                        <a:t>štátnej pomoci:</a:t>
                      </a:r>
                      <a:r>
                        <a:rPr lang="pl-PL" sz="1200" u="sng" strike="noStrike" dirty="0" smtClean="0">
                          <a:effectLst/>
                        </a:rPr>
                        <a:t> </a:t>
                      </a:r>
                      <a:r>
                        <a:rPr lang="pl-PL" sz="1200" u="none" strike="noStrike" dirty="0" smtClean="0">
                          <a:effectLst/>
                        </a:rPr>
                        <a:t>- subjekty územnej samosprávy, a to výlučne obce alebo združenia obcí B. </a:t>
                      </a:r>
                      <a:r>
                        <a:rPr lang="pl-PL" sz="1200" i="1" u="sng" strike="noStrike" dirty="0" smtClean="0">
                          <a:effectLst/>
                        </a:rPr>
                        <a:t>Oprávnení žiadatelia          v rámci schémy pre miestne infraštruktúry:</a:t>
                      </a:r>
                    </a:p>
                    <a:p>
                      <a:pPr algn="ctr" fontAlgn="ctr"/>
                      <a:r>
                        <a:rPr lang="pl-PL" sz="1200" u="none" strike="noStrike" dirty="0" smtClean="0">
                          <a:effectLst/>
                        </a:rPr>
                        <a:t>- subjekty územnej samosprávy a nimi</a:t>
                      </a:r>
                    </a:p>
                    <a:p>
                      <a:pPr algn="ctr" fontAlgn="ctr"/>
                      <a:r>
                        <a:rPr lang="pl-PL" sz="1200" u="none" strike="noStrike" dirty="0" smtClean="0">
                          <a:effectLst/>
                        </a:rPr>
                        <a:t>zriadené rozpočtové alebo príspevkové organizácie - združenia právnických</a:t>
                      </a:r>
                    </a:p>
                    <a:p>
                      <a:pPr algn="ctr" fontAlgn="ctr"/>
                      <a:r>
                        <a:rPr lang="pl-PL" sz="1200" u="none" strike="noStrike" dirty="0" smtClean="0">
                          <a:effectLst/>
                        </a:rPr>
                        <a:t>osôb so 100% účasťou obce - neziskové organizácie poskytujúce všeobecne prospešné služby - právnické osoby</a:t>
                      </a:r>
                    </a:p>
                    <a:p>
                      <a:pPr algn="ctr" fontAlgn="ctr"/>
                      <a:r>
                        <a:rPr lang="pl-PL" sz="1200" u="none" strike="noStrike" dirty="0" smtClean="0">
                          <a:effectLst/>
                        </a:rPr>
                        <a:t>oprávnené na podnikanie so 100% účasťou obce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244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200" u="none" strike="noStrike" dirty="0" smtClean="0">
                          <a:effectLst/>
                        </a:rPr>
                        <a:t>celé územie SR</a:t>
                      </a:r>
                    </a:p>
                    <a:p>
                      <a:pPr algn="ctr" fontAlgn="ctr"/>
                      <a:r>
                        <a:rPr lang="pl-PL" sz="1200" u="none" strike="noStrike" dirty="0" smtClean="0">
                          <a:effectLst/>
                        </a:rPr>
                        <a:t>mimo najmenej</a:t>
                      </a:r>
                    </a:p>
                    <a:p>
                      <a:pPr algn="ctr" fontAlgn="ctr"/>
                      <a:r>
                        <a:rPr lang="pl-PL" sz="1200" u="none" strike="noStrike" dirty="0" smtClean="0">
                          <a:effectLst/>
                        </a:rPr>
                        <a:t>rozvinutých</a:t>
                      </a:r>
                    </a:p>
                    <a:p>
                      <a:pPr algn="ctr" fontAlgn="ctr"/>
                      <a:r>
                        <a:rPr lang="pl-PL" sz="1200" u="none" strike="noStrike" dirty="0" smtClean="0">
                          <a:effectLst/>
                        </a:rPr>
                        <a:t>okresov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244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otvorená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baseline="0" dirty="0" smtClean="0">
                          <a:effectLst/>
                        </a:rPr>
                        <a:t>október 2017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do </a:t>
                      </a:r>
                      <a:r>
                        <a:rPr lang="sk-SK" sz="1200" u="none" strike="noStrike" dirty="0" smtClean="0">
                          <a:effectLst/>
                        </a:rPr>
                        <a:t>vyčerpania </a:t>
                      </a:r>
                      <a:r>
                        <a:rPr lang="sk-SK" sz="1200" u="none" strike="noStrike" dirty="0">
                          <a:effectLst/>
                        </a:rPr>
                        <a:t>alokácie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baseline="0" dirty="0" smtClean="0">
                          <a:effectLst/>
                        </a:rPr>
                        <a:t>25 000 000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</a:tr>
              <a:tr h="61702">
                <a:tc>
                  <a:txBody>
                    <a:bodyPr/>
                    <a:lstStyle/>
                    <a:p>
                      <a:pPr algn="ctr" fontAlgn="ctr"/>
                      <a:endParaRPr lang="sk-SK" sz="1200" b="1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244" marR="5027" marT="5027" marB="0" anchor="ctr"/>
                </a:tc>
                <a:tc>
                  <a:txBody>
                    <a:bodyPr/>
                    <a:lstStyle/>
                    <a:p>
                      <a:pPr algn="ctr"/>
                      <a:endParaRPr lang="sk-SK" sz="12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244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027" marR="5027" marT="5027" marB="0" anchor="ctr"/>
                </a:tc>
              </a:tr>
            </a:tbl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5025081" y="476211"/>
            <a:ext cx="3787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 smtClean="0">
                <a:solidFill>
                  <a:srgbClr val="55B848"/>
                </a:solidFill>
              </a:rPr>
              <a:t>Plánované výzvy v rámci PO </a:t>
            </a:r>
            <a:r>
              <a:rPr lang="sk-SK" b="1" dirty="0">
                <a:solidFill>
                  <a:srgbClr val="55B848"/>
                </a:solidFill>
              </a:rPr>
              <a:t>1</a:t>
            </a:r>
            <a:r>
              <a:rPr lang="sk-SK" b="1" dirty="0" smtClean="0">
                <a:solidFill>
                  <a:srgbClr val="55B848"/>
                </a:solidFill>
              </a:rPr>
              <a:t> v 2017</a:t>
            </a:r>
            <a:endParaRPr lang="sk-SK" b="1" dirty="0">
              <a:solidFill>
                <a:srgbClr val="55B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2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736121"/>
              </p:ext>
            </p:extLst>
          </p:nvPr>
        </p:nvGraphicFramePr>
        <p:xfrm>
          <a:off x="0" y="1319036"/>
          <a:ext cx="9144001" cy="39884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67733"/>
                <a:gridCol w="2163534"/>
                <a:gridCol w="1574410"/>
                <a:gridCol w="734581"/>
                <a:gridCol w="734581"/>
                <a:gridCol w="734581"/>
                <a:gridCol w="734581"/>
              </a:tblGrid>
              <a:tr h="603549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Špecifický cieľ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Oprávnení žiadatelia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Oprávnené územie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Forma výzvy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Dátum uzavretia výzvy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Indikatívna výška FP (zdroje EÚ) v €</a:t>
                      </a:r>
                      <a:endParaRPr lang="sk-SK" sz="1200" u="none" strike="noStrike" dirty="0">
                        <a:effectLst/>
                      </a:endParaRPr>
                    </a:p>
                  </a:txBody>
                  <a:tcPr marL="2759" marR="2759" marT="2759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57124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 dirty="0" smtClean="0">
                          <a:effectLst/>
                        </a:rPr>
                        <a:t>1.2.1 Zlepšenie odvádzania a čistenia komunálnych odpadových vôd v aglomeráciách nad 2 000 EO v zmysle záväzkov SR voči EÚ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9" marR="2759" marT="2759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926018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 Aktivita B: Podpora realizácie infraštruktúry v oblasti </a:t>
                      </a:r>
                      <a:r>
                        <a:rPr lang="sk-SK" sz="1200" u="none" strike="noStrike" dirty="0" err="1" smtClean="0">
                          <a:effectLst/>
                        </a:rPr>
                        <a:t>odkanalizovania</a:t>
                      </a:r>
                      <a:r>
                        <a:rPr lang="sk-SK" sz="1200" u="none" strike="noStrike" dirty="0" smtClean="0">
                          <a:effectLst/>
                        </a:rPr>
                        <a:t>, čistenia odpadových vôd, ktoré prispejú k zlepeniu kvality vody v chránených vodohospodárskych oblastiach,              v ktorých sú veľkokapacitné zdroje</a:t>
                      </a:r>
                    </a:p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podzemných vôd, kde nebol identifikovaný dobrý stav vôd alebo bol identifikovaný vodný útvar ako rizikový</a:t>
                      </a:r>
                      <a:endParaRPr lang="sk-SK" sz="1200" u="none" strike="noStrike" dirty="0">
                        <a:effectLst/>
                      </a:endParaRPr>
                    </a:p>
                  </a:txBody>
                  <a:tcPr marL="275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dirty="0" smtClean="0"/>
                        <a:t>Obce, združenia obcí, vlastníci verejných kanalizácií podľa zákona o verejných vodovodoch a verejných kanalizáciách, právnické osoby oprávnené na podnikanie    v oblasti verejných kanalizácií vymedzené v zákone o verejných vodovodoch a verejných kanalizáciách 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482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celé územie SR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482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otvorená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do </a:t>
                      </a:r>
                      <a:r>
                        <a:rPr lang="sk-SK" sz="1200" u="none" strike="noStrike" dirty="0" smtClean="0">
                          <a:effectLst/>
                        </a:rPr>
                        <a:t>vyčerpania </a:t>
                      </a:r>
                      <a:r>
                        <a:rPr lang="sk-SK" sz="1200" u="none" strike="noStrike" dirty="0">
                          <a:effectLst/>
                        </a:rPr>
                        <a:t>alokácie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17 500 000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/>
                </a:tc>
              </a:tr>
              <a:tr h="138916">
                <a:tc gridSpan="7">
                  <a:txBody>
                    <a:bodyPr/>
                    <a:lstStyle/>
                    <a:p>
                      <a:pPr algn="ctr" fontAlgn="ctr"/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1234175">
                <a:tc>
                  <a:txBody>
                    <a:bodyPr/>
                    <a:lstStyle/>
                    <a:p>
                      <a:pPr algn="ctr" fontAlgn="ctr"/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1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482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482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2759" marR="2759" marT="2759" marB="0" anchor="ctr"/>
                </a:tc>
              </a:tr>
            </a:tbl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5067301" y="476211"/>
            <a:ext cx="3744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 smtClean="0">
                <a:solidFill>
                  <a:srgbClr val="55B848"/>
                </a:solidFill>
              </a:rPr>
              <a:t>Plánované výzvy v rámci PO </a:t>
            </a:r>
            <a:r>
              <a:rPr lang="sk-SK" b="1" dirty="0">
                <a:solidFill>
                  <a:srgbClr val="55B848"/>
                </a:solidFill>
              </a:rPr>
              <a:t>1</a:t>
            </a:r>
            <a:r>
              <a:rPr lang="sk-SK" b="1" dirty="0" smtClean="0">
                <a:solidFill>
                  <a:srgbClr val="55B848"/>
                </a:solidFill>
              </a:rPr>
              <a:t> v 2017</a:t>
            </a:r>
            <a:endParaRPr lang="sk-SK" b="1" dirty="0">
              <a:solidFill>
                <a:srgbClr val="55B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9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28650" y="2579910"/>
            <a:ext cx="788670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sk-SK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Textové pole</a:t>
            </a:r>
          </a:p>
          <a:p>
            <a:pPr>
              <a:buFont typeface="Wingdings" pitchFamily="2" charset="2"/>
              <a:buChar char="§"/>
            </a:pPr>
            <a:endParaRPr lang="sk-SK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§"/>
            </a:pPr>
            <a:endParaRPr lang="sk-SK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5402099"/>
              </p:ext>
            </p:extLst>
          </p:nvPr>
        </p:nvGraphicFramePr>
        <p:xfrm>
          <a:off x="0" y="1122544"/>
          <a:ext cx="9143999" cy="57354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67733"/>
                <a:gridCol w="2037592"/>
                <a:gridCol w="1329253"/>
                <a:gridCol w="835973"/>
                <a:gridCol w="637754"/>
                <a:gridCol w="767026"/>
                <a:gridCol w="1068668"/>
              </a:tblGrid>
              <a:tr h="1005319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Špecifický cieľ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Oprávnení žiadatelia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Oprávnené územie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Forma výzvy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Dátum uzavretia výzvy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Indikatívna výška FP (zdroje EÚ) v €</a:t>
                      </a:r>
                      <a:endParaRPr lang="sk-SK" sz="1200" u="none" strike="noStrike" dirty="0">
                        <a:effectLst/>
                      </a:endParaRPr>
                    </a:p>
                  </a:txBody>
                  <a:tcPr marL="4047" marR="4047" marT="4047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79764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sk-SK" sz="1200" b="1" u="none" strike="noStrike" dirty="0">
                          <a:effectLst/>
                        </a:rPr>
                        <a:t>2.1.1 Zníženie rizika povodní a negatívnych dôsledkov zmeny klímy</a:t>
                      </a:r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47" marR="4047" marT="4047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1113140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Aktivita C:</a:t>
                      </a:r>
                    </a:p>
                    <a:p>
                      <a:pPr algn="ctr" fontAlgn="ctr"/>
                      <a:r>
                        <a:rPr lang="sk-SK" sz="1200" u="none" strike="noStrike" dirty="0" err="1" smtClean="0">
                          <a:effectLst/>
                        </a:rPr>
                        <a:t>Vodozádržné</a:t>
                      </a:r>
                      <a:r>
                        <a:rPr lang="sk-SK" sz="1200" u="none" strike="noStrike" dirty="0" smtClean="0">
                          <a:effectLst/>
                        </a:rPr>
                        <a:t> opatrenia v urbanizovanej krajine (intraviláne obcí)</a:t>
                      </a:r>
                    </a:p>
                    <a:p>
                      <a:pPr algn="ctr" fontAlgn="ctr"/>
                      <a:r>
                        <a:rPr lang="sk-SK" sz="1200" b="1" i="1" u="none" strike="noStrike" dirty="0" smtClean="0">
                          <a:effectLst/>
                        </a:rPr>
                        <a:t>- mimo schémy</a:t>
                      </a:r>
                    </a:p>
                    <a:p>
                      <a:pPr algn="ctr" fontAlgn="ctr"/>
                      <a:r>
                        <a:rPr lang="sk-SK" sz="1200" b="1" i="1" u="none" strike="noStrike" dirty="0" smtClean="0">
                          <a:effectLst/>
                        </a:rPr>
                        <a:t>štátnej pomoci</a:t>
                      </a:r>
                      <a:endParaRPr lang="sk-SK" sz="1200" b="1" i="1" u="none" strike="noStrike" dirty="0">
                        <a:effectLst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dirty="0" smtClean="0"/>
                        <a:t>subjekty verejnej správy, združenia fyzických alebo právnických osôb, neziskové organizácie poskytujúce všeobecne prospešné služby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6422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u="none" strike="noStrike" dirty="0">
                          <a:effectLst/>
                        </a:rPr>
                        <a:t>celé územie </a:t>
                      </a:r>
                      <a:r>
                        <a:rPr lang="pt-BR" sz="1200" u="none" strike="noStrike" dirty="0" smtClean="0">
                          <a:effectLst/>
                        </a:rPr>
                        <a:t>SR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6422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otvorená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do vyčerpania alokácie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17</a:t>
                      </a:r>
                      <a:r>
                        <a:rPr lang="sk-SK" sz="1200" u="none" strike="noStrike" dirty="0">
                          <a:effectLst/>
                        </a:rPr>
                        <a:t> </a:t>
                      </a:r>
                      <a:r>
                        <a:rPr lang="sk-SK" sz="1200" u="none" strike="noStrike" dirty="0" smtClean="0">
                          <a:effectLst/>
                        </a:rPr>
                        <a:t>000 000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</a:tr>
              <a:tr h="303077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sk-SK" sz="1200" b="1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3.1.2 Zvýšenie účinnosti preventívnych a adaptačných opatrení na elimináciu environmentálnych rizík (okrem protipovodňových opatrení)</a:t>
                      </a:r>
                      <a:endParaRPr lang="sk-SK" sz="12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047" marR="4047" marT="4047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6422" marR="4047" marT="4047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</a:tr>
              <a:tr h="1514435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 Aktivita A:</a:t>
                      </a:r>
                    </a:p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Podpora prevencie, prieskumu a</a:t>
                      </a:r>
                    </a:p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sanácie havarijných zosuvov</a:t>
                      </a:r>
                    </a:p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súvisiacich so zmenou klímy</a:t>
                      </a:r>
                      <a:endParaRPr lang="sk-SK" sz="1200" u="none" strike="noStrike" dirty="0">
                        <a:effectLst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subjekty verejnej správy</a:t>
                      </a:r>
                      <a:endParaRPr lang="sk-SK" sz="1200" u="none" strike="noStrike" dirty="0">
                        <a:effectLst/>
                      </a:endParaRPr>
                    </a:p>
                  </a:txBody>
                  <a:tcPr marL="36422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dirty="0" smtClean="0"/>
                        <a:t>územie menej rozvinutých regiónov SR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6422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otvorená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do vyčerpania alokácie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24 000 000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</a:tr>
              <a:tr h="1519721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sk-SK" sz="12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lang="sk-SK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ktivita B:</a:t>
                      </a:r>
                    </a:p>
                    <a:p>
                      <a:pPr algn="ctr" fontAlgn="ctr"/>
                      <a:r>
                        <a:rPr lang="sk-SK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Hydrogeologický prieskum</a:t>
                      </a:r>
                    </a:p>
                    <a:p>
                      <a:pPr algn="ctr" fontAlgn="ctr"/>
                      <a:r>
                        <a:rPr lang="sk-SK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zameraný na vymedzenie</a:t>
                      </a:r>
                    </a:p>
                    <a:p>
                      <a:pPr algn="ctr" fontAlgn="ctr"/>
                      <a:r>
                        <a:rPr lang="sk-SK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deficitných oblastí a zabezpečenie</a:t>
                      </a:r>
                    </a:p>
                    <a:p>
                      <a:pPr algn="ctr" fontAlgn="ctr"/>
                      <a:r>
                        <a:rPr lang="sk-SK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zdrojov pitnej vody, ich</a:t>
                      </a:r>
                    </a:p>
                    <a:p>
                      <a:pPr algn="ctr" fontAlgn="ctr"/>
                      <a:r>
                        <a:rPr lang="sk-SK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akumuláciu a vodohospodársku</a:t>
                      </a:r>
                    </a:p>
                    <a:p>
                      <a:pPr algn="ctr" fontAlgn="ctr"/>
                      <a:r>
                        <a:rPr lang="sk-SK" sz="12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bilanciu</a:t>
                      </a:r>
                    </a:p>
                    <a:p>
                      <a:pPr algn="ctr" fontAlgn="ctr"/>
                      <a:endParaRPr lang="sk-SK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dirty="0" smtClean="0"/>
                        <a:t>MŽP SR a ním zriadené rozpočtové a príspevkové organizácie 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36422" marR="4047" marT="404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územie menej rozvinutých regiónov SR</a:t>
                      </a:r>
                      <a:endParaRPr lang="sk-SK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422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otvorená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>
                          <a:effectLst/>
                        </a:rPr>
                        <a:t>do vyčerpania alokácie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200" u="none" strike="noStrike" dirty="0" smtClean="0">
                          <a:effectLst/>
                        </a:rPr>
                        <a:t>3 000 000</a:t>
                      </a:r>
                      <a:endParaRPr lang="sk-SK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047" marR="4047" marT="4047" marB="0" anchor="ctr"/>
                </a:tc>
              </a:tr>
            </a:tbl>
          </a:graphicData>
        </a:graphic>
      </p:graphicFrame>
      <p:sp>
        <p:nvSpPr>
          <p:cNvPr id="6" name="BlokTextu 5"/>
          <p:cNvSpPr txBox="1"/>
          <p:nvPr/>
        </p:nvSpPr>
        <p:spPr>
          <a:xfrm>
            <a:off x="5377021" y="476211"/>
            <a:ext cx="3435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 smtClean="0">
                <a:solidFill>
                  <a:srgbClr val="55B848"/>
                </a:solidFill>
              </a:rPr>
              <a:t>Plánované výzvy v rámci PO 2 a PO 3 v 2017</a:t>
            </a:r>
            <a:endParaRPr lang="sk-SK" b="1" dirty="0">
              <a:solidFill>
                <a:srgbClr val="55B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974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62043" y="2078131"/>
            <a:ext cx="7886700" cy="1325563"/>
          </a:xfrm>
        </p:spPr>
        <p:txBody>
          <a:bodyPr>
            <a:normAutofit/>
          </a:bodyPr>
          <a:lstStyle/>
          <a:p>
            <a:r>
              <a:rPr lang="sk-SK" sz="2800" b="1" dirty="0">
                <a:latin typeface="Arial" panose="020B0604020202020204" pitchFamily="34" charset="0"/>
                <a:cs typeface="Arial" panose="020B0604020202020204" pitchFamily="34" charset="0"/>
              </a:rPr>
              <a:t>Ď</a:t>
            </a:r>
            <a:r>
              <a:rPr lang="sk-SK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AKUJEM ZA POZORNOSŤ!</a:t>
            </a:r>
            <a:endParaRPr lang="sk-SK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662043" y="4368879"/>
            <a:ext cx="7886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PhDr. Miroslava Hrušková, CSc</a:t>
            </a:r>
            <a:r>
              <a:rPr lang="sk-SK" sz="20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sk-SK" sz="2000" b="1" dirty="0">
                <a:solidFill>
                  <a:schemeClr val="bg1">
                    <a:lumMod val="50000"/>
                  </a:schemeClr>
                </a:solidFill>
              </a:rPr>
              <a:t>riaditeľka odboru riadenia </a:t>
            </a:r>
            <a:r>
              <a:rPr lang="sk-SK" sz="2000" b="1" dirty="0" smtClean="0">
                <a:solidFill>
                  <a:schemeClr val="bg1">
                    <a:lumMod val="50000"/>
                  </a:schemeClr>
                </a:solidFill>
              </a:rPr>
              <a:t>programov</a:t>
            </a:r>
            <a:endParaRPr lang="sk-SK" sz="20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25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8870557"/>
              </p:ext>
            </p:extLst>
          </p:nvPr>
        </p:nvGraphicFramePr>
        <p:xfrm>
          <a:off x="0" y="1276865"/>
          <a:ext cx="9144000" cy="55811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Obdĺžnik 1"/>
          <p:cNvSpPr/>
          <p:nvPr/>
        </p:nvSpPr>
        <p:spPr>
          <a:xfrm>
            <a:off x="6447539" y="3738604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9C0BF80B-66F9-4F27-81D5-12014D1A5DCD}" type="VALUE">
              <a:rPr lang="en-US"/>
              <a:pPr/>
              <a:t>1441,77</a:t>
            </a:fld>
            <a:endParaRPr lang="sk-SK" dirty="0"/>
          </a:p>
        </p:txBody>
      </p:sp>
      <p:sp>
        <p:nvSpPr>
          <p:cNvPr id="3" name="Obdĺžnik 2"/>
          <p:cNvSpPr/>
          <p:nvPr/>
        </p:nvSpPr>
        <p:spPr>
          <a:xfrm>
            <a:off x="2600469" y="2438396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 smtClean="0"/>
              <a:t>77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1179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97532" y="285999"/>
            <a:ext cx="4307308" cy="677827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Vyhlásené 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výzvy a vyzvania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754182" y="1456285"/>
            <a:ext cx="78867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K </a:t>
            </a:r>
            <a:r>
              <a:rPr lang="sk-SK" dirty="0" smtClean="0"/>
              <a:t>16. 11. 2017 </a:t>
            </a:r>
            <a:r>
              <a:rPr lang="sk-SK" dirty="0"/>
              <a:t>bolo v rámci OP KŽP vyhlásených</a:t>
            </a:r>
            <a:r>
              <a:rPr lang="sk-SK" dirty="0" smtClean="0"/>
              <a:t>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k-SK" b="1" dirty="0" smtClean="0"/>
              <a:t>31 </a:t>
            </a:r>
            <a:r>
              <a:rPr lang="sk-SK" b="1" dirty="0"/>
              <a:t>výziev</a:t>
            </a:r>
            <a:r>
              <a:rPr lang="sk-SK" dirty="0"/>
              <a:t> na predkladanie žiadostí o nenávratný finančný </a:t>
            </a:r>
            <a:r>
              <a:rPr lang="sk-SK" dirty="0" smtClean="0"/>
              <a:t>príspevok</a:t>
            </a:r>
            <a:r>
              <a:rPr lang="sk-SK" dirty="0"/>
              <a:t> </a:t>
            </a:r>
            <a:r>
              <a:rPr lang="sk-SK" dirty="0" smtClean="0"/>
              <a:t>                   na </a:t>
            </a:r>
            <a:r>
              <a:rPr lang="sk-SK" b="1" dirty="0"/>
              <a:t>dopytovo orientované </a:t>
            </a:r>
            <a:r>
              <a:rPr lang="sk-SK" b="1" dirty="0" smtClean="0"/>
              <a:t>projekty</a:t>
            </a:r>
            <a:r>
              <a:rPr lang="sk-SK" dirty="0" smtClean="0"/>
              <a:t>,</a:t>
            </a:r>
            <a:endParaRPr lang="sk-SK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k-SK" dirty="0"/>
              <a:t>1 vyzvanie pre </a:t>
            </a:r>
            <a:r>
              <a:rPr lang="sk-SK" dirty="0" err="1"/>
              <a:t>fázovaný</a:t>
            </a:r>
            <a:r>
              <a:rPr lang="sk-SK" dirty="0"/>
              <a:t> veľký projekt,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k-SK" dirty="0"/>
              <a:t>2 vyzvania pre finančné nástroje (ktoré predstavujú návratnú formu pomoci), 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k-SK" dirty="0"/>
              <a:t>2</a:t>
            </a:r>
            <a:r>
              <a:rPr lang="sk-SK" dirty="0" smtClean="0"/>
              <a:t> vyzvania </a:t>
            </a:r>
            <a:r>
              <a:rPr lang="sk-SK" dirty="0"/>
              <a:t>pre </a:t>
            </a:r>
            <a:r>
              <a:rPr lang="sk-SK" dirty="0" smtClean="0"/>
              <a:t>národné projekty </a:t>
            </a:r>
            <a:r>
              <a:rPr lang="sk-SK" dirty="0"/>
              <a:t>a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sk-SK" dirty="0"/>
              <a:t>4 vyzvania pre technickú pomoc</a:t>
            </a:r>
            <a:r>
              <a:rPr lang="sk-SK" dirty="0" smtClean="0"/>
              <a:t>.</a:t>
            </a:r>
            <a:endParaRPr lang="sk-SK" dirty="0"/>
          </a:p>
          <a:p>
            <a:r>
              <a:rPr lang="sk-SK" b="1" dirty="0" smtClean="0"/>
              <a:t>Celková </a:t>
            </a:r>
            <a:r>
              <a:rPr lang="sk-SK" b="1" dirty="0"/>
              <a:t>suma zdrojov EÚ, na ktoré boli vyhlásené výzvy, je viac než  </a:t>
            </a:r>
            <a:r>
              <a:rPr lang="sk-SK" b="1" dirty="0" smtClean="0"/>
              <a:t>2,44 </a:t>
            </a:r>
            <a:r>
              <a:rPr lang="sk-SK" b="1" dirty="0"/>
              <a:t>mld</a:t>
            </a:r>
            <a:r>
              <a:rPr lang="sk-SK" b="1" dirty="0" smtClean="0"/>
              <a:t>. €</a:t>
            </a:r>
            <a:r>
              <a:rPr lang="sk-SK" dirty="0" smtClean="0"/>
              <a:t>, čo predstavuje</a:t>
            </a:r>
            <a:r>
              <a:rPr lang="sk-SK" b="1" dirty="0" smtClean="0"/>
              <a:t> 77,8 </a:t>
            </a:r>
            <a:r>
              <a:rPr lang="sk-SK" b="1" dirty="0"/>
              <a:t>% alokácie OP KŽP</a:t>
            </a:r>
            <a:r>
              <a:rPr lang="sk-SK" dirty="0"/>
              <a:t>. </a:t>
            </a:r>
            <a:endParaRPr lang="sk-SK" dirty="0" smtClean="0"/>
          </a:p>
          <a:p>
            <a:r>
              <a:rPr lang="sk-SK" b="1" dirty="0"/>
              <a:t>Všetky výzvy a vyzvania ktoré vyhlásil RO za PO1 a </a:t>
            </a:r>
            <a:r>
              <a:rPr lang="sk-SK" b="1" dirty="0" smtClean="0"/>
              <a:t>PO2: </a:t>
            </a:r>
            <a:r>
              <a:rPr lang="sk-SK" dirty="0" smtClean="0"/>
              <a:t>23 </a:t>
            </a:r>
            <a:r>
              <a:rPr lang="sk-SK" dirty="0"/>
              <a:t>výziev (1 480 380 000 EUR) a 2 vyzvania (107 011 064 EUR) = SPOLU 1 587 391 064 EUR</a:t>
            </a:r>
            <a:r>
              <a:rPr lang="sk-SK" dirty="0" smtClean="0"/>
              <a:t>.</a:t>
            </a:r>
          </a:p>
          <a:p>
            <a:endParaRPr lang="sk-SK" dirty="0"/>
          </a:p>
          <a:p>
            <a:endParaRPr lang="sk-SK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sk-SK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515083" y="4408759"/>
            <a:ext cx="79785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 smtClean="0"/>
              <a:t>V porovnaní s predchádzajúcou výročnou konferenciou (zdroj údajov k 16.11.2016) došlo k vyhláseniu </a:t>
            </a:r>
            <a:r>
              <a:rPr lang="sk-SK" b="1" dirty="0" smtClean="0"/>
              <a:t>15 výziev a 1 vyzvania pre národný projekt </a:t>
            </a:r>
            <a:r>
              <a:rPr lang="sk-SK" dirty="0" smtClean="0"/>
              <a:t>v celkovej výške    </a:t>
            </a:r>
            <a:r>
              <a:rPr lang="sk-SK" b="1" dirty="0" smtClean="0"/>
              <a:t>0,98 mld. €</a:t>
            </a:r>
            <a:r>
              <a:rPr lang="sk-SK" dirty="0" smtClean="0"/>
              <a:t>, čo predstavuje </a:t>
            </a:r>
            <a:r>
              <a:rPr lang="sk-SK" b="1" dirty="0" smtClean="0"/>
              <a:t>zvýšenie sumy alokovanej vo výzvach o 67 </a:t>
            </a:r>
            <a:r>
              <a:rPr lang="sk-SK" b="1" dirty="0" smtClean="0"/>
              <a:t>%</a:t>
            </a:r>
            <a:r>
              <a:rPr lang="sk-SK" dirty="0" smtClean="0"/>
              <a:t>.</a:t>
            </a:r>
          </a:p>
          <a:p>
            <a:r>
              <a:rPr lang="sk-SK" dirty="0" smtClean="0"/>
              <a:t>Výzvy, </a:t>
            </a:r>
            <a:r>
              <a:rPr lang="sk-SK" dirty="0"/>
              <a:t>ktoré vyhlásil RO za PO1 a PO2 od Výročnej konferencie (16.11.2016):</a:t>
            </a:r>
          </a:p>
          <a:p>
            <a:r>
              <a:rPr lang="sk-SK" dirty="0"/>
              <a:t>9 výziev (441 000 0000 </a:t>
            </a:r>
            <a:r>
              <a:rPr lang="sk-SK"/>
              <a:t>EUR</a:t>
            </a:r>
            <a:r>
              <a:rPr lang="sk-SK" smtClean="0"/>
              <a:t>).</a:t>
            </a:r>
            <a:endParaRPr lang="sk-SK" dirty="0"/>
          </a:p>
          <a:p>
            <a:pPr algn="just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6187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79665" y="965915"/>
            <a:ext cx="7886700" cy="4945488"/>
          </a:xfrm>
        </p:spPr>
        <p:txBody>
          <a:bodyPr>
            <a:normAutofit fontScale="90000"/>
          </a:bodyPr>
          <a:lstStyle/>
          <a:p>
            <a:pPr algn="l"/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Pracovná 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skupina monitorovacieho výboru pre podporu zelených opatrení v rámci výziev na ochranu pred povodňami a výzvy na </a:t>
            </a:r>
            <a:r>
              <a:rPr lang="sk-SK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vodozádržné</a:t>
            </a: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> opatrenia v urbanizovanej </a:t>
            </a:r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krajine</a:t>
            </a:r>
            <a:b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000" dirty="0">
                <a:solidFill>
                  <a:srgbClr val="333333"/>
                </a:solidFill>
                <a:latin typeface="Ubuntu"/>
              </a:rPr>
              <a:t>V súlade s princípom partnerstva Ministerstvo životného prostredia SR, ako riadiaci orgán pre Operačný program Kvalita životného prostredia, dňa 1. augusta 2016 zriadilo </a:t>
            </a:r>
            <a:r>
              <a:rPr lang="sk-SK" sz="2000" i="1" dirty="0">
                <a:solidFill>
                  <a:srgbClr val="333333"/>
                </a:solidFill>
                <a:latin typeface="Ubuntu"/>
              </a:rPr>
              <a:t>Pracovnú skupinu monitorovacieho výboru pre podporu opatrení využívajúcich zelenú infraštruktúru v rámci výziev na ochranu pred povodňami</a:t>
            </a:r>
            <a:r>
              <a:rPr lang="sk-SK" sz="2000" dirty="0" smtClean="0">
                <a:solidFill>
                  <a:srgbClr val="333333"/>
                </a:solidFill>
                <a:latin typeface="Ubuntu"/>
              </a:rPr>
              <a:t>.</a:t>
            </a:r>
            <a:br>
              <a:rPr lang="sk-SK" sz="2000" dirty="0" smtClean="0">
                <a:solidFill>
                  <a:srgbClr val="333333"/>
                </a:solidFill>
                <a:latin typeface="Ubuntu"/>
              </a:rPr>
            </a:br>
            <a:r>
              <a:rPr lang="sk-SK" sz="2000" dirty="0">
                <a:solidFill>
                  <a:srgbClr val="333333"/>
                </a:solidFill>
                <a:latin typeface="Ubuntu"/>
              </a:rPr>
              <a:t/>
            </a:r>
            <a:br>
              <a:rPr lang="sk-SK" sz="2000" dirty="0">
                <a:solidFill>
                  <a:srgbClr val="333333"/>
                </a:solidFill>
                <a:latin typeface="Ubuntu"/>
              </a:rPr>
            </a:br>
            <a:r>
              <a:rPr lang="sk-SK" sz="2000" dirty="0">
                <a:solidFill>
                  <a:srgbClr val="333333"/>
                </a:solidFill>
                <a:latin typeface="Ubuntu"/>
              </a:rPr>
              <a:t>Účelom pracovnej skupiny je špecifikovať opatrenia na ochranu pred povodňami, ktoré využívajú najmä zelenú infraštruktúru a ktoré bude možné podporiť v rámci výziev zameraných na ochranu pred povodňami, ako aj zadefinovanie spôsobu podpory zelených opatrení v rámci týchto výziev</a:t>
            </a:r>
            <a:r>
              <a:rPr lang="sk-SK" sz="2000" dirty="0" smtClean="0">
                <a:solidFill>
                  <a:srgbClr val="333333"/>
                </a:solidFill>
                <a:latin typeface="Ubuntu"/>
              </a:rPr>
              <a:t>.</a:t>
            </a:r>
            <a:br>
              <a:rPr lang="sk-SK" sz="2000" dirty="0" smtClean="0">
                <a:solidFill>
                  <a:srgbClr val="333333"/>
                </a:solidFill>
                <a:latin typeface="Ubuntu"/>
              </a:rPr>
            </a:br>
            <a:r>
              <a:rPr lang="sk-SK" sz="2000" dirty="0">
                <a:solidFill>
                  <a:srgbClr val="333333"/>
                </a:solidFill>
                <a:latin typeface="Ubuntu"/>
              </a:rPr>
              <a:t/>
            </a:r>
            <a:br>
              <a:rPr lang="sk-SK" sz="2000" dirty="0">
                <a:solidFill>
                  <a:srgbClr val="333333"/>
                </a:solidFill>
                <a:latin typeface="Ubuntu"/>
              </a:rPr>
            </a:br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555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51617" y="393092"/>
            <a:ext cx="4307308" cy="673262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Predložené žiadosti o NFP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577558" y="1417874"/>
            <a:ext cx="8455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 smtClean="0"/>
              <a:t>Celkovo bolo v rámci OP KŽP predložených </a:t>
            </a:r>
            <a:r>
              <a:rPr lang="sk-SK" b="1" dirty="0" smtClean="0"/>
              <a:t>2011 žiadostí o NFP </a:t>
            </a:r>
            <a:r>
              <a:rPr lang="sk-SK" dirty="0" smtClean="0"/>
              <a:t>vo výške žiadaného NFP (EÚ + ŠR) </a:t>
            </a:r>
            <a:r>
              <a:rPr lang="sk-SK" b="1" dirty="0" smtClean="0"/>
              <a:t>2 697,5 mil. €</a:t>
            </a:r>
            <a:r>
              <a:rPr lang="sk-SK" dirty="0" smtClean="0"/>
              <a:t>.</a:t>
            </a:r>
          </a:p>
          <a:p>
            <a:pPr algn="just"/>
            <a:endParaRPr lang="pl-PL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l-PL" dirty="0" smtClean="0"/>
              <a:t>V rámci </a:t>
            </a:r>
            <a:r>
              <a:rPr lang="pl-PL" b="1" dirty="0" smtClean="0"/>
              <a:t>PO1</a:t>
            </a:r>
            <a:r>
              <a:rPr lang="pl-PL" b="1" dirty="0"/>
              <a:t>, PO2, PO3  -  ŠC </a:t>
            </a:r>
            <a:r>
              <a:rPr lang="pl-PL" b="1" dirty="0" smtClean="0"/>
              <a:t>3.1.2 </a:t>
            </a:r>
            <a:r>
              <a:rPr lang="pl-PL" dirty="0" smtClean="0"/>
              <a:t>bolo:</a:t>
            </a:r>
          </a:p>
          <a:p>
            <a:pPr algn="just"/>
            <a:endParaRPr lang="pl-PL" b="1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k-SK" dirty="0" smtClean="0"/>
              <a:t>predložených </a:t>
            </a:r>
            <a:r>
              <a:rPr lang="sk-SK" b="1" dirty="0" smtClean="0"/>
              <a:t>866 ŽoNFP</a:t>
            </a:r>
            <a:r>
              <a:rPr lang="sk-SK" b="1" dirty="0"/>
              <a:t> </a:t>
            </a:r>
            <a:r>
              <a:rPr lang="sk-SK" dirty="0" smtClean="0"/>
              <a:t>v sume </a:t>
            </a:r>
            <a:r>
              <a:rPr lang="sk-SK" b="1" dirty="0" smtClean="0"/>
              <a:t>1 647,6 mil. € </a:t>
            </a:r>
            <a:r>
              <a:rPr lang="sk-SK" dirty="0" smtClean="0"/>
              <a:t>vo výške žiadaného NFP,</a:t>
            </a:r>
          </a:p>
          <a:p>
            <a:pPr marL="627063" indent="-2857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k-SK" dirty="0" smtClean="0"/>
              <a:t>z toho schválených je </a:t>
            </a:r>
            <a:r>
              <a:rPr lang="sk-SK" b="1" dirty="0" smtClean="0"/>
              <a:t>569 </a:t>
            </a:r>
            <a:r>
              <a:rPr lang="sk-SK" b="1" dirty="0"/>
              <a:t>ŽoNFP </a:t>
            </a:r>
            <a:r>
              <a:rPr lang="sk-SK" dirty="0"/>
              <a:t>v sume </a:t>
            </a:r>
            <a:r>
              <a:rPr lang="sk-SK" b="1" dirty="0"/>
              <a:t> </a:t>
            </a:r>
            <a:r>
              <a:rPr lang="sk-SK" b="1" dirty="0" smtClean="0"/>
              <a:t>1 240,1 mil.  € </a:t>
            </a:r>
            <a:r>
              <a:rPr lang="sk-SK" dirty="0"/>
              <a:t>vo výške žiadaného NFP</a:t>
            </a:r>
            <a:r>
              <a:rPr lang="sk-SK" b="1" dirty="0" smtClean="0"/>
              <a:t>,</a:t>
            </a:r>
            <a:endParaRPr lang="sk-SK" b="1" dirty="0"/>
          </a:p>
          <a:p>
            <a:pPr marL="627063" indent="-28575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sk-SK" dirty="0" smtClean="0"/>
              <a:t>v zásobníku projektov </a:t>
            </a:r>
            <a:r>
              <a:rPr lang="sk-SK" b="1" dirty="0" smtClean="0"/>
              <a:t>18 </a:t>
            </a:r>
            <a:r>
              <a:rPr lang="sk-SK" b="1" dirty="0"/>
              <a:t>ŽoNFP </a:t>
            </a:r>
            <a:r>
              <a:rPr lang="sk-SK" dirty="0"/>
              <a:t>v sume </a:t>
            </a:r>
            <a:r>
              <a:rPr lang="sk-SK" b="1" dirty="0" smtClean="0"/>
              <a:t>147,7 mil. € </a:t>
            </a:r>
            <a:r>
              <a:rPr lang="sk-SK" dirty="0"/>
              <a:t>vo výške žiadaného </a:t>
            </a:r>
            <a:r>
              <a:rPr lang="sk-SK" dirty="0" smtClean="0"/>
              <a:t>NFP</a:t>
            </a:r>
            <a:r>
              <a:rPr lang="sk-SK" b="1" dirty="0" smtClean="0"/>
              <a:t>.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307818" y="4354717"/>
            <a:ext cx="87456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 smtClean="0"/>
              <a:t>V porovnaní s predchádzajúcou výročnou konferenciou (zdroj údajov k 15.11.2016) došlo     k predloženiu </a:t>
            </a:r>
            <a:r>
              <a:rPr lang="sk-SK" b="1" dirty="0" smtClean="0"/>
              <a:t>1 061 </a:t>
            </a:r>
            <a:r>
              <a:rPr lang="sk-SK" b="1" dirty="0"/>
              <a:t>žiadostí o NFP </a:t>
            </a:r>
            <a:r>
              <a:rPr lang="sk-SK" dirty="0"/>
              <a:t>vo výške žiadaného NFP (EÚ + ŠR) </a:t>
            </a:r>
            <a:r>
              <a:rPr lang="sk-SK" b="1" dirty="0" smtClean="0"/>
              <a:t>876,1 mil. €, </a:t>
            </a:r>
            <a:r>
              <a:rPr lang="sk-SK" dirty="0" smtClean="0"/>
              <a:t>čo predstavuje</a:t>
            </a:r>
            <a:r>
              <a:rPr lang="sk-SK" b="1" dirty="0" smtClean="0"/>
              <a:t> nárast počtu predložených žiadostí o takmer 112 % </a:t>
            </a:r>
            <a:r>
              <a:rPr lang="sk-SK" dirty="0" smtClean="0"/>
              <a:t>a</a:t>
            </a:r>
            <a:r>
              <a:rPr lang="sk-SK" b="1" dirty="0" smtClean="0"/>
              <a:t> nárast žiadaného NFP      o viac ako 48 %.</a:t>
            </a:r>
            <a:endParaRPr lang="sk-SK" b="1" dirty="0"/>
          </a:p>
        </p:txBody>
      </p:sp>
    </p:spTree>
    <p:extLst>
      <p:ext uri="{BB962C8B-B14F-4D97-AF65-F5344CB8AC3E}">
        <p14:creationId xmlns:p14="http://schemas.microsoft.com/office/powerpoint/2010/main" val="1852042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51617" y="393092"/>
            <a:ext cx="4307308" cy="504832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Kontrahovanie, stav k 16.11.2017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lokTextu 2"/>
          <p:cNvSpPr txBox="1"/>
          <p:nvPr/>
        </p:nvSpPr>
        <p:spPr>
          <a:xfrm>
            <a:off x="561976" y="1417874"/>
            <a:ext cx="78105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dirty="0"/>
              <a:t>K </a:t>
            </a:r>
            <a:r>
              <a:rPr lang="sk-SK" dirty="0" smtClean="0"/>
              <a:t>16. </a:t>
            </a:r>
            <a:r>
              <a:rPr lang="sk-SK" dirty="0"/>
              <a:t>11. 2017 bolo </a:t>
            </a:r>
            <a:r>
              <a:rPr lang="sk-SK" b="1" dirty="0" err="1"/>
              <a:t>zazmluvnených</a:t>
            </a:r>
            <a:r>
              <a:rPr lang="sk-SK" b="1" dirty="0"/>
              <a:t> 548 projektov</a:t>
            </a:r>
            <a:r>
              <a:rPr lang="sk-SK" dirty="0"/>
              <a:t> </a:t>
            </a:r>
            <a:r>
              <a:rPr lang="sk-SK" b="1" dirty="0"/>
              <a:t>v celkovej sume 997,9 mil. € </a:t>
            </a:r>
          </a:p>
          <a:p>
            <a:pPr algn="just"/>
            <a:r>
              <a:rPr lang="sk-SK" dirty="0"/>
              <a:t>(z toho </a:t>
            </a:r>
            <a:r>
              <a:rPr lang="sk-SK" dirty="0" smtClean="0"/>
              <a:t>232 projektov v sume 695,1 </a:t>
            </a:r>
            <a:r>
              <a:rPr lang="sk-SK" dirty="0"/>
              <a:t>mil. € </a:t>
            </a:r>
            <a:r>
              <a:rPr lang="sk-SK" dirty="0" smtClean="0"/>
              <a:t>z KF </a:t>
            </a:r>
            <a:r>
              <a:rPr lang="sk-SK" dirty="0"/>
              <a:t>a </a:t>
            </a:r>
            <a:r>
              <a:rPr lang="sk-SK" dirty="0" smtClean="0"/>
              <a:t>316 projektov v sume 302,8 </a:t>
            </a:r>
            <a:r>
              <a:rPr lang="sk-SK" dirty="0"/>
              <a:t>mil. € </a:t>
            </a:r>
            <a:r>
              <a:rPr lang="sk-SK" dirty="0" smtClean="0"/>
              <a:t>z EFRR</a:t>
            </a:r>
            <a:r>
              <a:rPr lang="sk-SK" dirty="0"/>
              <a:t>) za EÚ zdroj čo predstavuje takmer </a:t>
            </a:r>
            <a:r>
              <a:rPr lang="sk-SK" b="1" dirty="0"/>
              <a:t>32 % alokácie OP KŽP</a:t>
            </a:r>
            <a:r>
              <a:rPr lang="sk-SK" dirty="0"/>
              <a:t>. </a:t>
            </a:r>
            <a:endParaRPr lang="sk-SK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sk-SK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k-SK" dirty="0" smtClean="0"/>
              <a:t>Z celkového počtu projektov sú už </a:t>
            </a:r>
            <a:r>
              <a:rPr lang="sk-SK" b="1" dirty="0" smtClean="0"/>
              <a:t>4 projekty riadne ukončené</a:t>
            </a:r>
            <a:r>
              <a:rPr lang="sk-SK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k-SK" dirty="0" smtClean="0"/>
              <a:t>Najviac </a:t>
            </a:r>
            <a:r>
              <a:rPr lang="sk-SK" dirty="0" err="1" smtClean="0"/>
              <a:t>zazmluvnených</a:t>
            </a:r>
            <a:r>
              <a:rPr lang="sk-SK" dirty="0" smtClean="0"/>
              <a:t> projektov je v prioritnej osi 4 v celkovom počte 299       a v prioritnej osi 1 v počte 232.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sk-SK" dirty="0" smtClean="0"/>
              <a:t>Najvyššia </a:t>
            </a:r>
            <a:r>
              <a:rPr lang="sk-SK" dirty="0" err="1" smtClean="0"/>
              <a:t>zazmluvnená</a:t>
            </a:r>
            <a:r>
              <a:rPr lang="sk-SK" dirty="0" smtClean="0"/>
              <a:t> suma je v prioritnej osi 1 v hodnote 695,1 mil. €.</a:t>
            </a:r>
            <a:endParaRPr lang="sk-SK" dirty="0"/>
          </a:p>
        </p:txBody>
      </p:sp>
      <p:sp>
        <p:nvSpPr>
          <p:cNvPr id="4" name="BlokTextu 3"/>
          <p:cNvSpPr txBox="1"/>
          <p:nvPr/>
        </p:nvSpPr>
        <p:spPr>
          <a:xfrm>
            <a:off x="561976" y="4428858"/>
            <a:ext cx="78105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b="1" dirty="0"/>
              <a:t>V porovnaní s predchádzajúcou výročnou konferenciou </a:t>
            </a:r>
            <a:r>
              <a:rPr lang="sk-SK" dirty="0"/>
              <a:t>(zdroj údajov </a:t>
            </a:r>
            <a:r>
              <a:rPr lang="sk-SK" dirty="0" smtClean="0"/>
              <a:t>                       k 16.11.2016</a:t>
            </a:r>
            <a:r>
              <a:rPr lang="sk-SK" dirty="0"/>
              <a:t>) </a:t>
            </a:r>
            <a:r>
              <a:rPr lang="sk-SK" dirty="0" smtClean="0"/>
              <a:t>došlo k </a:t>
            </a:r>
            <a:r>
              <a:rPr lang="sk-SK" b="1" dirty="0" smtClean="0"/>
              <a:t>nárastu kontrahovania o 443 </a:t>
            </a:r>
            <a:r>
              <a:rPr lang="sk-SK" b="1" dirty="0"/>
              <a:t>projektov</a:t>
            </a:r>
            <a:r>
              <a:rPr lang="sk-SK" dirty="0" smtClean="0"/>
              <a:t>, čo prestavuje nárast počtu o 422 %. </a:t>
            </a:r>
          </a:p>
          <a:p>
            <a:pPr algn="just"/>
            <a:r>
              <a:rPr lang="sk-SK" dirty="0" smtClean="0"/>
              <a:t>Zároveň došlo k </a:t>
            </a:r>
            <a:r>
              <a:rPr lang="sk-SK" b="1" dirty="0" smtClean="0"/>
              <a:t>nárastu sumy kontrahovania o 324,4 mil. €,</a:t>
            </a:r>
            <a:r>
              <a:rPr lang="sk-SK" dirty="0" smtClean="0"/>
              <a:t> </a:t>
            </a:r>
            <a:r>
              <a:rPr lang="sk-SK" dirty="0"/>
              <a:t>čo prestavuje nárast </a:t>
            </a:r>
            <a:r>
              <a:rPr lang="sk-SK" dirty="0" smtClean="0"/>
              <a:t> </a:t>
            </a:r>
            <a:r>
              <a:rPr lang="sk-SK" dirty="0" err="1" smtClean="0"/>
              <a:t>zazmluvnenia</a:t>
            </a:r>
            <a:r>
              <a:rPr lang="sk-SK" dirty="0" smtClean="0"/>
              <a:t> o viac ako 48 %. Z toho kontrahovanie </a:t>
            </a:r>
            <a:r>
              <a:rPr lang="sk-SK" b="1" dirty="0" smtClean="0"/>
              <a:t>KF vzrástlo o 170,1 mil. € </a:t>
            </a:r>
            <a:r>
              <a:rPr lang="sk-SK" dirty="0" smtClean="0"/>
              <a:t>(</a:t>
            </a:r>
            <a:r>
              <a:rPr lang="sk-SK" dirty="0" err="1" smtClean="0"/>
              <a:t>t.j</a:t>
            </a:r>
            <a:r>
              <a:rPr lang="sk-SK" dirty="0" smtClean="0"/>
              <a:t>. 32,4 %) a kontrahovanie </a:t>
            </a:r>
            <a:r>
              <a:rPr lang="sk-SK" b="1" dirty="0" smtClean="0"/>
              <a:t>EFRR vzrástlo o 154,3 mil. € </a:t>
            </a:r>
            <a:r>
              <a:rPr lang="sk-SK" dirty="0" smtClean="0"/>
              <a:t>(</a:t>
            </a:r>
            <a:r>
              <a:rPr lang="sk-SK" dirty="0" err="1" smtClean="0"/>
              <a:t>t.j</a:t>
            </a:r>
            <a:r>
              <a:rPr lang="sk-SK" dirty="0" smtClean="0"/>
              <a:t>. 103,9 %).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2801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94222" y="334748"/>
            <a:ext cx="4307308" cy="851257"/>
          </a:xfrm>
        </p:spPr>
        <p:txBody>
          <a:bodyPr>
            <a:normAutofit/>
          </a:bodyPr>
          <a:lstStyle/>
          <a:p>
            <a:r>
              <a:rPr lang="sk-SK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Kontrahovanie a čerpanie, stav k 16.11.2017</a:t>
            </a:r>
            <a:endParaRPr lang="sk-SK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874945"/>
              </p:ext>
            </p:extLst>
          </p:nvPr>
        </p:nvGraphicFramePr>
        <p:xfrm>
          <a:off x="-1" y="1082014"/>
          <a:ext cx="9144001" cy="4830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31683"/>
                <a:gridCol w="1294646"/>
                <a:gridCol w="1276539"/>
                <a:gridCol w="1202508"/>
                <a:gridCol w="1413944"/>
                <a:gridCol w="1624531"/>
                <a:gridCol w="1200150"/>
              </a:tblGrid>
              <a:tr h="4407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OP KŽP</a:t>
                      </a:r>
                      <a:endParaRPr lang="sk-SK" sz="1600" b="1" i="1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EÚ alokácia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l-PL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Kontrahovanie</a:t>
                      </a:r>
                      <a:endParaRPr lang="pl-PL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pl-PL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Počet zazmluvnených projektov</a:t>
                      </a:r>
                      <a:endParaRPr lang="pl-PL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pl-PL" sz="1600" b="1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Čerpanie</a:t>
                      </a:r>
                      <a:endParaRPr lang="pl-PL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92054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 €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 % z alokácie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 €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 % z alokácie</a:t>
                      </a:r>
                      <a:endParaRPr lang="sk-SK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77835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PO 1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1 441 766 000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695 115 393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48%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sk-SK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94 363 356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7%</a:t>
                      </a:r>
                    </a:p>
                  </a:txBody>
                  <a:tcPr marL="9525" marR="9525" marT="9525" marB="0" anchor="ctr"/>
                </a:tc>
              </a:tr>
              <a:tr h="277835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PO 2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419 346 261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77835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>
                          <a:effectLst/>
                        </a:rPr>
                        <a:t>PO 3</a:t>
                      </a:r>
                      <a:endParaRPr lang="sk-SK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260 901 369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56 497 003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sk-SK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1 242 306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0%</a:t>
                      </a:r>
                    </a:p>
                  </a:txBody>
                  <a:tcPr marL="9525" marR="9525" marT="9525" marB="0" anchor="ctr"/>
                </a:tc>
              </a:tr>
              <a:tr h="277835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PO 4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938 886 480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216 467 455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299</a:t>
                      </a:r>
                      <a:endParaRPr lang="sk-SK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37 136 692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277835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>
                          <a:effectLst/>
                        </a:rPr>
                        <a:t>PO 4 - MRR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>
                          <a:effectLst/>
                        </a:rPr>
                        <a:t>937 558 268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215 139 243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299</a:t>
                      </a:r>
                      <a:endParaRPr lang="sk-SK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36 325 147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26977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>
                          <a:effectLst/>
                        </a:rPr>
                        <a:t>PO 4 - VRR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>
                          <a:effectLst/>
                        </a:rPr>
                        <a:t>1 328 212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1 328 212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100%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1*</a:t>
                      </a:r>
                      <a:endParaRPr lang="sk-SK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811 545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61%</a:t>
                      </a:r>
                    </a:p>
                  </a:txBody>
                  <a:tcPr marL="9525" marR="9525" marT="9525" marB="0" anchor="ctr"/>
                </a:tc>
              </a:tr>
              <a:tr h="277835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PO 5</a:t>
                      </a:r>
                      <a:endParaRPr lang="sk-SK" sz="16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77 000 000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29 846 327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sk-SK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11 787 504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  <a:tr h="277835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>
                          <a:effectLst/>
                        </a:rPr>
                        <a:t>PO 5 - MRR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>
                          <a:effectLst/>
                        </a:rPr>
                        <a:t>74 343 500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28 816 021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sk-SK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11 380 636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  <a:tr h="291728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>
                          <a:effectLst/>
                        </a:rPr>
                        <a:t>PO 5 - VRR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>
                          <a:effectLst/>
                        </a:rPr>
                        <a:t>2 656 500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1 030 306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13*</a:t>
                      </a:r>
                      <a:endParaRPr lang="sk-SK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406 868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15%</a:t>
                      </a:r>
                    </a:p>
                  </a:txBody>
                  <a:tcPr marL="9525" marR="9525" marT="9525" marB="0" anchor="ctr"/>
                </a:tc>
              </a:tr>
              <a:tr h="307110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OP KŽP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3 137 900 110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997 926 179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548</a:t>
                      </a:r>
                      <a:endParaRPr lang="sk-SK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144 529 858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07110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KF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>
                          <a:effectLst/>
                        </a:rPr>
                        <a:t>1 861 112 261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695 115 393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sk-SK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94 363 356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07110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 dirty="0" smtClean="0">
                          <a:effectLst/>
                        </a:rPr>
                        <a:t>EFRR</a:t>
                      </a:r>
                      <a:endParaRPr lang="sk-SK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u="none" strike="noStrike">
                          <a:effectLst/>
                        </a:rPr>
                        <a:t>1 276 787 849</a:t>
                      </a:r>
                      <a:endParaRPr lang="sk-SK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302 810 785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316</a:t>
                      </a:r>
                      <a:endParaRPr lang="sk-SK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50 166 502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77835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 smtClean="0">
                          <a:effectLst/>
                        </a:rPr>
                        <a:t>EFRR</a:t>
                      </a:r>
                      <a:r>
                        <a:rPr lang="sk-SK" sz="1600" u="none" strike="noStrike" baseline="0" dirty="0" smtClean="0">
                          <a:effectLst/>
                        </a:rPr>
                        <a:t> – </a:t>
                      </a:r>
                      <a:r>
                        <a:rPr lang="sk-SK" sz="1600" u="none" strike="noStrike" dirty="0" smtClean="0">
                          <a:effectLst/>
                        </a:rPr>
                        <a:t>MRR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>
                          <a:effectLst/>
                        </a:rPr>
                        <a:t>1 272 803 137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300 452 267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316</a:t>
                      </a:r>
                      <a:endParaRPr lang="sk-SK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48 948 088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4%</a:t>
                      </a:r>
                    </a:p>
                  </a:txBody>
                  <a:tcPr marL="9525" marR="9525" marT="9525" marB="0" anchor="ctr"/>
                </a:tc>
              </a:tr>
              <a:tr h="291728"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 dirty="0" smtClean="0">
                          <a:effectLst/>
                        </a:rPr>
                        <a:t>EFRR</a:t>
                      </a:r>
                      <a:r>
                        <a:rPr lang="sk-SK" sz="1600" u="none" strike="noStrike" baseline="0" dirty="0" smtClean="0">
                          <a:effectLst/>
                        </a:rPr>
                        <a:t> - </a:t>
                      </a:r>
                      <a:r>
                        <a:rPr lang="sk-SK" sz="1600" u="none" strike="noStrike" dirty="0" smtClean="0">
                          <a:effectLst/>
                        </a:rPr>
                        <a:t>VRR</a:t>
                      </a:r>
                      <a:endParaRPr lang="sk-S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u="none" strike="noStrike">
                          <a:effectLst/>
                        </a:rPr>
                        <a:t>3 984 712</a:t>
                      </a:r>
                      <a:endParaRPr lang="sk-SK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5" marR="6855" marT="6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2 358 518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14*</a:t>
                      </a:r>
                      <a:endParaRPr lang="sk-SK" sz="16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1 218 414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sk-SK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31%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5" name="BlokTextu 4"/>
          <p:cNvSpPr txBox="1"/>
          <p:nvPr/>
        </p:nvSpPr>
        <p:spPr>
          <a:xfrm>
            <a:off x="2067696" y="6219731"/>
            <a:ext cx="6933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/>
              <a:t>* Projekty sú súčasne </a:t>
            </a:r>
            <a:r>
              <a:rPr lang="sk-SK" dirty="0" err="1" smtClean="0"/>
              <a:t>zazmluvnené</a:t>
            </a:r>
            <a:r>
              <a:rPr lang="sk-SK" dirty="0" smtClean="0"/>
              <a:t> v rámci menej rozvinutých regiónov  a zároveň aj v rámci viac rozvinutého regiónu.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424259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Motí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í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í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3077</TotalTime>
  <Words>3063</Words>
  <Application>Microsoft Office PowerPoint</Application>
  <PresentationFormat>Prezentácia na obrazovke (4:3)</PresentationFormat>
  <Paragraphs>515</Paragraphs>
  <Slides>34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11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34</vt:i4>
      </vt:variant>
    </vt:vector>
  </HeadingPairs>
  <TitlesOfParts>
    <vt:vector size="46" baseType="lpstr">
      <vt:lpstr>PMingLiU</vt:lpstr>
      <vt:lpstr>Arial</vt:lpstr>
      <vt:lpstr>Arial Narrow</vt:lpstr>
      <vt:lpstr>Calibri</vt:lpstr>
      <vt:lpstr>Calibri (Text)</vt:lpstr>
      <vt:lpstr>Courier New</vt:lpstr>
      <vt:lpstr>Myriad Pro</vt:lpstr>
      <vt:lpstr>Tahoma</vt:lpstr>
      <vt:lpstr>Times New Roman</vt:lpstr>
      <vt:lpstr>Ubuntu</vt:lpstr>
      <vt:lpstr>Wingdings</vt:lpstr>
      <vt:lpstr>Motív Office</vt:lpstr>
      <vt:lpstr>Prezentácia programu PowerPoint</vt:lpstr>
      <vt:lpstr>Prezentácia programu PowerPoint</vt:lpstr>
      <vt:lpstr>Alokácie OP KŽP po prioritných osiach </vt:lpstr>
      <vt:lpstr>Prezentácia programu PowerPoint</vt:lpstr>
      <vt:lpstr>Vyhlásené výzvy a vyzvania</vt:lpstr>
      <vt:lpstr>   Pracovná skupina monitorovacieho výboru pre podporu zelených opatrení v rámci výziev na ochranu pred povodňami a výzvy na vodozádržné opatrenia v urbanizovanej krajine  V súlade s princípom partnerstva Ministerstvo životného prostredia SR, ako riadiaci orgán pre Operačný program Kvalita životného prostredia, dňa 1. augusta 2016 zriadilo Pracovnú skupinu monitorovacieho výboru pre podporu opatrení využívajúcich zelenú infraštruktúru v rámci výziev na ochranu pred povodňami.  Účelom pracovnej skupiny je špecifikovať opatrenia na ochranu pred povodňami, ktoré využívajú najmä zelenú infraštruktúru a ktoré bude možné podporiť v rámci výziev zameraných na ochranu pred povodňami, ako aj zadefinovanie spôsobu podpory zelených opatrení v rámci týchto výziev.     </vt:lpstr>
      <vt:lpstr>Predložené žiadosti o NFP</vt:lpstr>
      <vt:lpstr>Kontrahovanie, stav k 16.11.2017</vt:lpstr>
      <vt:lpstr>Kontrahovanie a čerpanie, stav k 16.11.2017</vt:lpstr>
      <vt:lpstr>Čerpanie k 16.11.2017</vt:lpstr>
      <vt:lpstr>Čerpanie záväzku n+3</vt:lpstr>
      <vt:lpstr>Prioritná os 1</vt:lpstr>
      <vt:lpstr>Prioritná os 1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Programové ukazovatele</vt:lpstr>
      <vt:lpstr>PO 2</vt:lpstr>
      <vt:lpstr>PO 2 - Oprávnené aktivity</vt:lpstr>
      <vt:lpstr>PO 3</vt:lpstr>
      <vt:lpstr>Stimulačný mechanizmus na zabezpečenie plynulej implementácie projektov</vt:lpstr>
      <vt:lpstr>Prezentácia programu PowerPoint</vt:lpstr>
      <vt:lpstr>Stimulačný mechanizmus na zabezpečenie plynulej implementácie projektov</vt:lpstr>
      <vt:lpstr>Faktory ovplyvňujúce stav implementácie 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ĎAKUJEM ZA POZORNOSŤ!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Dranačka Ivan</dc:creator>
  <cp:lastModifiedBy>miroslava.hruskova</cp:lastModifiedBy>
  <cp:revision>355</cp:revision>
  <cp:lastPrinted>2016-11-21T17:57:32Z</cp:lastPrinted>
  <dcterms:created xsi:type="dcterms:W3CDTF">2016-11-04T09:30:49Z</dcterms:created>
  <dcterms:modified xsi:type="dcterms:W3CDTF">2017-11-27T07:59:03Z</dcterms:modified>
</cp:coreProperties>
</file>