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4"/>
  </p:sldMasterIdLst>
  <p:notesMasterIdLst>
    <p:notesMasterId r:id="rId40"/>
  </p:notesMasterIdLst>
  <p:sldIdLst>
    <p:sldId id="258" r:id="rId5"/>
    <p:sldId id="271" r:id="rId6"/>
    <p:sldId id="281" r:id="rId7"/>
    <p:sldId id="296" r:id="rId8"/>
    <p:sldId id="297" r:id="rId9"/>
    <p:sldId id="301" r:id="rId10"/>
    <p:sldId id="298" r:id="rId11"/>
    <p:sldId id="260" r:id="rId12"/>
    <p:sldId id="280" r:id="rId13"/>
    <p:sldId id="266" r:id="rId14"/>
    <p:sldId id="267" r:id="rId15"/>
    <p:sldId id="269" r:id="rId16"/>
    <p:sldId id="277" r:id="rId17"/>
    <p:sldId id="275" r:id="rId18"/>
    <p:sldId id="268" r:id="rId19"/>
    <p:sldId id="270" r:id="rId20"/>
    <p:sldId id="278" r:id="rId21"/>
    <p:sldId id="273" r:id="rId22"/>
    <p:sldId id="274" r:id="rId23"/>
    <p:sldId id="288" r:id="rId24"/>
    <p:sldId id="290" r:id="rId25"/>
    <p:sldId id="291" r:id="rId26"/>
    <p:sldId id="293" r:id="rId27"/>
    <p:sldId id="303" r:id="rId28"/>
    <p:sldId id="300" r:id="rId29"/>
    <p:sldId id="282" r:id="rId30"/>
    <p:sldId id="285" r:id="rId31"/>
    <p:sldId id="294" r:id="rId32"/>
    <p:sldId id="295" r:id="rId33"/>
    <p:sldId id="302" r:id="rId34"/>
    <p:sldId id="284" r:id="rId35"/>
    <p:sldId id="286" r:id="rId36"/>
    <p:sldId id="283" r:id="rId37"/>
    <p:sldId id="287" r:id="rId38"/>
    <p:sldId id="265" r:id="rId39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B848"/>
    <a:srgbClr val="00CC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avelka2726997\Desktop\graf%20k%20prezentacii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290338134556512"/>
          <c:y val="5.3233068648236209E-2"/>
          <c:w val="0.7043255200705878"/>
          <c:h val="0.7935668730678525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Hárok1!$D$14</c:f>
              <c:strCache>
                <c:ptCount val="1"/>
                <c:pt idx="0">
                  <c:v>Čerpanie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7194559375081872E-2"/>
                  <c:y val="-2.39377663312121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395-4E0F-8A3D-F282590ADB46}"/>
                </c:ext>
              </c:extLst>
            </c:dLbl>
            <c:dLbl>
              <c:idx val="1"/>
              <c:layout>
                <c:manualLayout>
                  <c:x val="1.9196159558881324E-2"/>
                  <c:y val="-2.39377663312121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395-4E0F-8A3D-F282590ADB46}"/>
                </c:ext>
              </c:extLst>
            </c:dLbl>
            <c:dLbl>
              <c:idx val="2"/>
              <c:layout>
                <c:manualLayout>
                  <c:x val="1.919615955888138E-2"/>
                  <c:y val="-7.18132989936336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395-4E0F-8A3D-F282590ADB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Hárok1!$C$15:$C$17</c:f>
              <c:strCache>
                <c:ptCount val="3"/>
                <c:pt idx="0">
                  <c:v>2016</c:v>
                </c:pt>
                <c:pt idx="1">
                  <c:v>2017</c:v>
                </c:pt>
                <c:pt idx="2">
                  <c:v>2018 - plán</c:v>
                </c:pt>
              </c:strCache>
            </c:strRef>
          </c:cat>
          <c:val>
            <c:numRef>
              <c:f>Hárok1!$D$15:$D$17</c:f>
              <c:numCache>
                <c:formatCode>0.00%</c:formatCode>
                <c:ptCount val="3"/>
                <c:pt idx="0" formatCode="0%">
                  <c:v>0</c:v>
                </c:pt>
                <c:pt idx="1">
                  <c:v>1.0500000000000001E-2</c:v>
                </c:pt>
                <c:pt idx="2" formatCode="0%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395-4E0F-8A3D-F282590ADB46}"/>
            </c:ext>
          </c:extLst>
        </c:ser>
        <c:ser>
          <c:idx val="1"/>
          <c:order val="1"/>
          <c:tx>
            <c:strRef>
              <c:f>Hárok1!$E$14</c:f>
              <c:strCache>
                <c:ptCount val="1"/>
                <c:pt idx="0">
                  <c:v>Zazmluvnenie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759647959564121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395-4E0F-8A3D-F282590ADB46}"/>
                </c:ext>
              </c:extLst>
            </c:dLbl>
            <c:dLbl>
              <c:idx val="1"/>
              <c:layout>
                <c:manualLayout>
                  <c:x val="1.919615955888132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395-4E0F-8A3D-F282590ADB46}"/>
                </c:ext>
              </c:extLst>
            </c:dLbl>
            <c:dLbl>
              <c:idx val="2"/>
              <c:layout>
                <c:manualLayout>
                  <c:x val="1.5996799632400985E-2"/>
                  <c:y val="-4.388539797269164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395-4E0F-8A3D-F282590ADB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Hárok1!$C$15:$C$17</c:f>
              <c:strCache>
                <c:ptCount val="3"/>
                <c:pt idx="0">
                  <c:v>2016</c:v>
                </c:pt>
                <c:pt idx="1">
                  <c:v>2017</c:v>
                </c:pt>
                <c:pt idx="2">
                  <c:v>2018 - plán</c:v>
                </c:pt>
              </c:strCache>
            </c:strRef>
          </c:cat>
          <c:val>
            <c:numRef>
              <c:f>Hárok1!$E$15:$E$17</c:f>
              <c:numCache>
                <c:formatCode>0.00%</c:formatCode>
                <c:ptCount val="3"/>
                <c:pt idx="0">
                  <c:v>0.1729</c:v>
                </c:pt>
                <c:pt idx="1">
                  <c:v>0.30080000000000001</c:v>
                </c:pt>
                <c:pt idx="2" formatCode="0%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8395-4E0F-8A3D-F282590ADB46}"/>
            </c:ext>
          </c:extLst>
        </c:ser>
        <c:ser>
          <c:idx val="2"/>
          <c:order val="2"/>
          <c:tx>
            <c:strRef>
              <c:f>Hárok1!$F$14</c:f>
              <c:strCache>
                <c:ptCount val="1"/>
                <c:pt idx="0">
                  <c:v>Alokácia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5980797794406325E-3"/>
                  <c:y val="-1.097134949317291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395-4E0F-8A3D-F282590ADB46}"/>
                </c:ext>
              </c:extLst>
            </c:dLbl>
            <c:dLbl>
              <c:idx val="1"/>
              <c:layout>
                <c:manualLayout>
                  <c:x val="1.5996799632401103E-2"/>
                  <c:y val="-1.097134949317291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395-4E0F-8A3D-F282590ADB46}"/>
                </c:ext>
              </c:extLst>
            </c:dLbl>
            <c:dLbl>
              <c:idx val="2"/>
              <c:layout>
                <c:manualLayout>
                  <c:x val="1.5996799632401103E-2"/>
                  <c:y val="-1.097134949317291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395-4E0F-8A3D-F282590ADB4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Hárok1!$C$15:$C$17</c:f>
              <c:strCache>
                <c:ptCount val="3"/>
                <c:pt idx="0">
                  <c:v>2016</c:v>
                </c:pt>
                <c:pt idx="1">
                  <c:v>2017</c:v>
                </c:pt>
                <c:pt idx="2">
                  <c:v>2018 - plán</c:v>
                </c:pt>
              </c:strCache>
            </c:strRef>
          </c:cat>
          <c:val>
            <c:numRef>
              <c:f>Hárok1!$F$15:$F$17</c:f>
              <c:numCache>
                <c:formatCode>0%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8395-4E0F-8A3D-F282590ADB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2665112"/>
        <c:axId val="212665504"/>
        <c:axId val="215074560"/>
      </c:bar3DChart>
      <c:catAx>
        <c:axId val="212665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212665504"/>
        <c:crosses val="autoZero"/>
        <c:auto val="1"/>
        <c:lblAlgn val="ctr"/>
        <c:lblOffset val="100"/>
        <c:noMultiLvlLbl val="0"/>
      </c:catAx>
      <c:valAx>
        <c:axId val="212665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212665112"/>
        <c:crosses val="autoZero"/>
        <c:crossBetween val="between"/>
      </c:valAx>
      <c:serAx>
        <c:axId val="21507456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212665504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296636087167699"/>
          <c:y val="0.90215409739165053"/>
          <c:w val="0.39554694443492755"/>
          <c:h val="4.03952634134425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B5ED9-D491-4B26-A216-710C42B25471}" type="datetimeFigureOut">
              <a:rPr lang="sk-SK" smtClean="0"/>
              <a:t>27.11.2017</a:t>
            </a:fld>
            <a:endParaRPr lang="sk-SK" dirty="0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 dirty="0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3B4E81-2D42-4509-9AD4-5FC156231F6D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085910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3B4E81-2D42-4509-9AD4-5FC156231F6D}" type="slidenum">
              <a:rPr lang="sk-SK" smtClean="0"/>
              <a:t>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30866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k-S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1A6B0F-B2C7-4DE4-8F44-D6E35C2B0ABF}" type="slidenum">
              <a:rPr lang="sk-SK" smtClean="0"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3843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Tretia úroveň</a:t>
            </a:r>
          </a:p>
          <a:p>
            <a:pPr lvl="3"/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‹#›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98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p-kzp.sk/" TargetMode="External"/><Relationship Id="rId2" Type="http://schemas.openxmlformats.org/officeDocument/2006/relationships/hyperlink" Target="http://www.minv.sk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338437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36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operačný program </a:t>
            </a:r>
            <a:br>
              <a:rPr lang="sk-SK" sz="36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36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kvalita životného prostredia</a:t>
            </a:r>
            <a:br>
              <a:rPr lang="sk-SK" sz="36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16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/>
            </a:r>
            <a:br>
              <a:rPr lang="sk-SK" sz="16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27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prioritná os 3 </a:t>
            </a:r>
            <a:r>
              <a:rPr lang="sk-SK" sz="3600" cap="all" dirty="0" smtClean="0">
                <a:ln w="0"/>
                <a:cs typeface="Arial"/>
              </a:rPr>
              <a:t/>
            </a:r>
            <a:br>
              <a:rPr lang="sk-SK" sz="3600" cap="all" dirty="0" smtClean="0">
                <a:ln w="0"/>
                <a:cs typeface="Arial"/>
              </a:rPr>
            </a:br>
            <a:r>
              <a:rPr lang="sk-SK" sz="3600" cap="all" dirty="0" smtClean="0">
                <a:ln w="0"/>
                <a:cs typeface="Arial"/>
              </a:rPr>
              <a:t/>
            </a:r>
            <a:br>
              <a:rPr lang="sk-SK" sz="3600" cap="all" dirty="0" smtClean="0">
                <a:ln w="0"/>
                <a:cs typeface="Arial"/>
              </a:rPr>
            </a:br>
            <a:r>
              <a:rPr lang="sk-SK" sz="3600" b="1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Výročná </a:t>
            </a:r>
            <a:r>
              <a:rPr lang="sk-SK" sz="3600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konferencia</a:t>
            </a:r>
            <a:br>
              <a:rPr lang="sk-SK" sz="3600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3600" b="1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/>
            </a:r>
            <a:br>
              <a:rPr lang="sk-SK" sz="3600" b="1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36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27. NOVembra 2017</a:t>
            </a:r>
            <a:r>
              <a:rPr lang="sk-SK" sz="2400" cap="all" dirty="0" smtClean="0">
                <a:ln w="0"/>
                <a:cs typeface="Arial"/>
              </a:rPr>
              <a:t/>
            </a:r>
            <a:br>
              <a:rPr lang="sk-SK" sz="2400" cap="all" dirty="0" smtClean="0">
                <a:ln w="0"/>
                <a:cs typeface="Arial"/>
              </a:rPr>
            </a:br>
            <a:endParaRPr lang="sk-SK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96827" y="5380912"/>
            <a:ext cx="3384376" cy="720080"/>
          </a:xfrm>
        </p:spPr>
        <p:txBody>
          <a:bodyPr>
            <a:normAutofit/>
          </a:bodyPr>
          <a:lstStyle/>
          <a:p>
            <a:pPr algn="l"/>
            <a:endParaRPr lang="sk-SK" sz="700" dirty="0" smtClean="0"/>
          </a:p>
          <a:p>
            <a:pPr algn="l"/>
            <a:endParaRPr lang="sk-SK" sz="700" dirty="0" smtClean="0"/>
          </a:p>
        </p:txBody>
      </p:sp>
    </p:spTree>
    <p:extLst>
      <p:ext uri="{BB962C8B-B14F-4D97-AF65-F5344CB8AC3E}">
        <p14:creationId xmlns:p14="http://schemas.microsoft.com/office/powerpoint/2010/main" val="32908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>
                <a:ln w="0"/>
                <a:solidFill>
                  <a:srgbClr val="55B848"/>
                </a:solidFill>
                <a:cs typeface="Arial"/>
              </a:rPr>
              <a:t>V</a:t>
            </a: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>ýzva na predkladanie ŽoNFP</a:t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OPKZP-PO3-SC313-2015-2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Podpora opatrení smerujúcich k zabezpečeniu modulov civilnej ochrany:</a:t>
            </a:r>
          </a:p>
          <a:p>
            <a:pPr algn="l">
              <a:spcBef>
                <a:spcPts val="0"/>
              </a:spcBef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30263" indent="-457200" algn="l">
              <a:buAutoNum type="arabicParenR"/>
            </a:pP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Pozemné hasenie lesných požiarov/Pozemné hasenie lesných požiarov                       s využitím vozidiel</a:t>
            </a:r>
          </a:p>
          <a:p>
            <a:pPr marL="830263" indent="-457200" algn="l">
              <a:buAutoNum type="arabicParenR"/>
            </a:pP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Pátracie a záchranárske činnosti stredného/závažného rozsahu v mestskom prostredí</a:t>
            </a:r>
          </a:p>
          <a:p>
            <a:pPr marL="830263" indent="-457200" algn="l">
              <a:buAutoNum type="arabicParenR"/>
            </a:pP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 leteckého hasenia lesných požiarov </a:t>
            </a:r>
          </a:p>
          <a:p>
            <a:pPr marL="830263" indent="-457200" algn="l">
              <a:buAutoNum type="arabicParenR"/>
            </a:pP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Dočasný núdzový tábor</a:t>
            </a:r>
          </a:p>
          <a:p>
            <a:pPr marL="373063" indent="0">
              <a:buNone/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algn="just"/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r. 2017 boli schválené a </a:t>
            </a:r>
            <a:r>
              <a:rPr lang="sk-SK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zazmluvnené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sk-SK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ŽoNFP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vo výške </a:t>
            </a:r>
            <a:r>
              <a:rPr lang="sk-SK" sz="19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19 701 178,90 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EUR.</a:t>
            </a:r>
          </a:p>
          <a:p>
            <a:pPr marL="352425" algn="l">
              <a:spcBef>
                <a:spcPts val="0"/>
              </a:spcBef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52425" algn="l"/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Spolu </a:t>
            </a:r>
            <a:r>
              <a:rPr lang="sk-SK" sz="1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zazmluvné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projekty v celkovej oprávnenej výške 69 375 882,41 EUR.  </a:t>
            </a:r>
            <a:endParaRPr lang="sk-SK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/>
            <a:endParaRPr lang="sk-SK" b="1" dirty="0" smtClean="0"/>
          </a:p>
          <a:p>
            <a:pPr marL="352425"/>
            <a:endParaRPr lang="sk-SK" b="1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10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55B848"/>
                </a:solidFill>
              </a:rPr>
              <a:t>Realizované projekty v rámci výzvy                                                      </a:t>
            </a: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OPKZP-PO3-SC313-2015-2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770295"/>
            <a:ext cx="8229600" cy="410445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sk-SK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„Operatívny </a:t>
            </a: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záchranný </a:t>
            </a: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modul“</a:t>
            </a:r>
          </a:p>
          <a:p>
            <a:pPr algn="l">
              <a:spcBef>
                <a:spcPts val="600"/>
              </a:spcBef>
            </a:pPr>
            <a:endParaRPr lang="sk-SK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indent="0" algn="l">
              <a:buNone/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Prijímateľ: Horská záchranná služba</a:t>
            </a:r>
          </a:p>
          <a:p>
            <a:pPr marL="373063"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Celková zazmluvnená suma: 2 945 908,15 EUR</a:t>
            </a:r>
          </a:p>
          <a:p>
            <a:pPr marL="373063" indent="0" algn="l">
              <a:lnSpc>
                <a:spcPct val="100000"/>
              </a:lnSpc>
              <a:spcBef>
                <a:spcPts val="0"/>
              </a:spcBef>
              <a:buNone/>
            </a:pPr>
            <a:endParaRPr lang="sk-SK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5963"/>
            <a:endParaRPr lang="sk-SK" dirty="0" smtClean="0"/>
          </a:p>
          <a:p>
            <a:endParaRPr lang="sk-SK" dirty="0" smtClean="0"/>
          </a:p>
          <a:p>
            <a:endParaRPr lang="sk-SK" dirty="0" smtClean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11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35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576064"/>
          </a:xfrm>
        </p:spPr>
        <p:txBody>
          <a:bodyPr>
            <a:normAutofit/>
          </a:bodyPr>
          <a:lstStyle/>
          <a:p>
            <a:r>
              <a:rPr lang="sk-SK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Operatívny záchranný </a:t>
            </a:r>
            <a:r>
              <a:rPr lang="sk-SK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</a:t>
            </a:r>
            <a:endParaRPr lang="sk-SK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2276872"/>
            <a:ext cx="8237849" cy="4200908"/>
          </a:xfrm>
        </p:spPr>
        <p:txBody>
          <a:bodyPr>
            <a:normAutofit/>
          </a:bodyPr>
          <a:lstStyle/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pátranie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 nezvestných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osobách na území postihnutom katastrofou;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vyhľadávanie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zavalených alebo zasypaných obetí a ich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záchrana;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iné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špecifické udalosti v mestských aglomeráciách a prírodnom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teréne;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tím schopný nasadenia od – 30°C do + 30°C;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Naplnenie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očakávaných merateľných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ukazovateľov - 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vytvorenie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jedného špecializovaného záchranného modulu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štyroch zariadení na elimináciu rizík súvisiacich so zmenou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klímy;</a:t>
            </a:r>
          </a:p>
          <a:p>
            <a:pPr marL="0" indent="0" algn="just">
              <a:buNone/>
            </a:pPr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12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1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Operatívny</a:t>
            </a:r>
            <a:r>
              <a:rPr lang="sk-SK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záchranný modul</a:t>
            </a:r>
            <a:endParaRPr lang="sk-SK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0324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špecializované terénne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vozidlá (súčasťou lanový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kynologický, zdravotnícky, záchranársky, prieskumný a spojovací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segment, elektrocentrála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zabezpečenie energetickej sebestačnosti, stravovací, hygienický segment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a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osobné segmenty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záchranárov);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endParaRPr lang="sk-SK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schopnosť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pracovať na mieste 24 hodín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denne; </a:t>
            </a:r>
          </a:p>
          <a:p>
            <a:pPr algn="just">
              <a:spcBef>
                <a:spcPts val="0"/>
              </a:spcBef>
            </a:pP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sebestačnosť minimálne počas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dní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pripravenosť k transportu do 12 hodín od prijatia požiadavky na zásah;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riadenie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pátranie, záchrana a zdravotnícka starostlivosť vrátane starostlivosti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Bef>
                <a:spcPts val="0"/>
              </a:spcBef>
            </a:pP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pacientov, pracovníkov tímu a pátracích psov.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13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34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7"/>
            <a:ext cx="7704856" cy="4536504"/>
          </a:xfrm>
        </p:spPr>
      </p:pic>
      <p:sp>
        <p:nvSpPr>
          <p:cNvPr id="2" name="Zástupný symbol čísla snímky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14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09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25997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rgbClr val="55B848"/>
                </a:solidFill>
              </a:rPr>
              <a:t>Realizované projekty v </a:t>
            </a:r>
            <a:r>
              <a:rPr lang="sk-SK" dirty="0" smtClean="0">
                <a:solidFill>
                  <a:srgbClr val="55B848"/>
                </a:solidFill>
              </a:rPr>
              <a:t>rámci </a:t>
            </a:r>
            <a:r>
              <a:rPr lang="sk-SK" dirty="0">
                <a:solidFill>
                  <a:srgbClr val="55B848"/>
                </a:solidFill>
              </a:rPr>
              <a:t>výzvy                                                      </a:t>
            </a: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OPKZP-PO3-SC313-2015-2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79512" y="2420888"/>
            <a:ext cx="8507288" cy="3618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„Budovanie </a:t>
            </a:r>
            <a:r>
              <a:rPr lang="sk-SK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modulu leteckého hasenia požiarov s využitím </a:t>
            </a:r>
            <a:r>
              <a:rPr lang="sk-SK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helikoptér“</a:t>
            </a:r>
          </a:p>
          <a:p>
            <a:pPr algn="l"/>
            <a:endParaRPr lang="sk-SK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indent="0" algn="l">
              <a:buNone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Prijímateľ: Ministerstvo vnútra SR</a:t>
            </a:r>
          </a:p>
          <a:p>
            <a:pPr marL="373063" indent="0" algn="l">
              <a:buNone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(konečným užívateľom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Hasičský a záchranný zbor a Letecký útvar MV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SR)</a:t>
            </a:r>
          </a:p>
          <a:p>
            <a:pPr marL="373063" indent="0" algn="l">
              <a:buNone/>
            </a:pPr>
            <a:endParaRPr lang="sk-SK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algn="l"/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Celková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zazmluvnená suma: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46 728 795,36 EUR</a:t>
            </a:r>
            <a:endParaRPr lang="sk-SK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15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8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8" y="1268760"/>
            <a:ext cx="7056784" cy="1224136"/>
          </a:xfrm>
        </p:spPr>
        <p:txBody>
          <a:bodyPr>
            <a:noAutofit/>
          </a:bodyPr>
          <a:lstStyle/>
          <a:p>
            <a:r>
              <a:rPr lang="sk-SK" sz="2400" dirty="0" smtClean="0">
                <a:solidFill>
                  <a:schemeClr val="tx1"/>
                </a:solidFill>
              </a:rPr>
              <a:t>        </a:t>
            </a:r>
            <a:r>
              <a:rPr lang="sk-SK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Budovanie </a:t>
            </a:r>
            <a:r>
              <a:rPr lang="sk-SK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modulu leteckého hasenia </a:t>
            </a:r>
            <a:r>
              <a:rPr lang="sk-SK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požiarov s </a:t>
            </a:r>
            <a:r>
              <a:rPr lang="sk-SK" sz="25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využitím </a:t>
            </a:r>
            <a:r>
              <a:rPr lang="sk-SK" sz="25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helikoptér</a:t>
            </a:r>
            <a:endParaRPr lang="sk-SK" sz="25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20306" y="2645922"/>
            <a:ext cx="8157592" cy="360040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pomoc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 hasení rozsiahlych lesných požiarov a požiarov porastov hasením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zo vzduchu;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môže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byť použitý na národnej úrovni alebo podľa potreby aj v iných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členských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krajinách Európskej únie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zabezpečenie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vhodnej leteckej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techniky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určenej na zdolávanie a likvidáciu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požiarov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 lesnom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prostredí;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rýchlejšia reakcia hasičských jednotiek v prípade požiarov v prírodnom   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prostredí;</a:t>
            </a:r>
          </a:p>
          <a:p>
            <a:endParaRPr lang="sk-SK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16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78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4231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1"/>
                </a:solidFill>
              </a:rPr>
              <a:t> </a:t>
            </a:r>
            <a:r>
              <a:rPr lang="sk-SK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Budovanie modulu leteckého hasenia požiarov </a:t>
            </a:r>
            <a:r>
              <a:rPr lang="sk-SK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sk-SK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využitím helikoptér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2492896"/>
            <a:ext cx="8435280" cy="3456384"/>
          </a:xfrm>
        </p:spPr>
        <p:txBody>
          <a:bodyPr>
            <a:normAutofit/>
          </a:bodyPr>
          <a:lstStyle/>
          <a:p>
            <a:pPr algn="just"/>
            <a:endParaRPr lang="sk-SK" dirty="0" smtClean="0"/>
          </a:p>
          <a:p>
            <a:pPr marL="342900" indent="-342900" algn="just">
              <a:spcBef>
                <a:spcPts val="0"/>
              </a:spcBef>
              <a:buFontTx/>
              <a:buChar char="-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zvýšená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ochrana členov zasahujúcich jednotiek a efektívnejšie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rýchlejšie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zdolávanie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lesných požiarov;</a:t>
            </a:r>
          </a:p>
          <a:p>
            <a:pPr marL="342900" indent="-342900" algn="just">
              <a:buFontTx/>
              <a:buChar char="-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viacúčelové vrtuľníky;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00"/>
              </a:spcBef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 členov modulu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spcBef>
                <a:spcPts val="600"/>
              </a:spcBef>
              <a:buFontTx/>
              <a:buChar char="-"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schopnosť odcestovať do 3 hodín po prijatí ponuky a schopnosť </a:t>
            </a:r>
          </a:p>
          <a:p>
            <a:pPr algn="just">
              <a:spcBef>
                <a:spcPts val="0"/>
              </a:spcBef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trvalého vykonávania zásahu; </a:t>
            </a:r>
          </a:p>
          <a:p>
            <a:pPr algn="just"/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k</a:t>
            </a:r>
            <a:r>
              <a:rPr lang="sk-SK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ooperácia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 Modulom hasenia lesných požiarov s využitím vozidiel.</a:t>
            </a:r>
            <a:endParaRPr lang="sk-SK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17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6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27170"/>
            <a:ext cx="7632848" cy="4466778"/>
          </a:xfrm>
        </p:spPr>
      </p:pic>
      <p:sp>
        <p:nvSpPr>
          <p:cNvPr id="2" name="Zástupný symbol čísla snímky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18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22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obsahu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7632848" cy="4465366"/>
          </a:xfrm>
        </p:spPr>
      </p:pic>
      <p:sp>
        <p:nvSpPr>
          <p:cNvPr id="2" name="Zástupný symbol čísla snímky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19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4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2088232"/>
          </a:xfrm>
        </p:spPr>
        <p:txBody>
          <a:bodyPr>
            <a:normAutofit/>
          </a:bodyPr>
          <a:lstStyle/>
          <a:p>
            <a:r>
              <a:rPr lang="sk-SK" sz="2400" dirty="0" smtClean="0">
                <a:solidFill>
                  <a:srgbClr val="55B848"/>
                </a:solidFill>
              </a:rPr>
              <a:t>PRIORITNÁ OS 3 </a:t>
            </a:r>
            <a:r>
              <a:rPr lang="sk-SK" dirty="0">
                <a:solidFill>
                  <a:srgbClr val="55B848"/>
                </a:solidFill>
              </a:rPr>
              <a:t/>
            </a:r>
            <a:br>
              <a:rPr lang="sk-SK" dirty="0">
                <a:solidFill>
                  <a:srgbClr val="55B848"/>
                </a:solidFill>
              </a:rPr>
            </a:br>
            <a:r>
              <a:rPr lang="sk-SK" sz="2200" dirty="0" smtClean="0">
                <a:solidFill>
                  <a:srgbClr val="55B848"/>
                </a:solidFill>
              </a:rPr>
              <a:t>Podpora riadenia rizík, riadenia mimoriadnych udalostí a odolnosti                       proti mimoriadnym udalostiam ovplyvneným zmenou klímy</a:t>
            </a:r>
            <a:endParaRPr lang="sk-SK" sz="2200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2780928"/>
            <a:ext cx="8496944" cy="3600400"/>
          </a:xfrm>
        </p:spPr>
        <p:txBody>
          <a:bodyPr>
            <a:normAutofit lnSpcReduction="10000"/>
          </a:bodyPr>
          <a:lstStyle/>
          <a:p>
            <a:pPr algn="l">
              <a:spcBef>
                <a:spcPts val="0"/>
              </a:spcBef>
            </a:pP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Investičná priorita 3.1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Podpora investícií na riešenie osobitných rizík,       </a:t>
            </a:r>
          </a:p>
          <a:p>
            <a:pPr algn="l"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zabezpečiť predchádzanie vzniku katastrof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vyvíjanie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l"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systémov zvládania katastrof</a:t>
            </a:r>
          </a:p>
          <a:p>
            <a:pPr algn="l">
              <a:spcBef>
                <a:spcPts val="0"/>
              </a:spcBef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Špecifický cieľ 3.1.1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   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Zvýšenie úrovne pripravenosti na zvládanie 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mimoriadnych udalostí ovplyvnených zmenou klímy</a:t>
            </a:r>
          </a:p>
          <a:p>
            <a:pPr marL="0" indent="0">
              <a:buNone/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r>
              <a:rPr lang="sk-SK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Aktivita </a:t>
            </a:r>
            <a:r>
              <a:rPr lang="sk-SK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A: </a:t>
            </a:r>
            <a:r>
              <a:rPr lang="sk-SK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Modelovanie vývoja mimoriadnych udalostí, monitorovanie </a:t>
            </a:r>
            <a:r>
              <a:rPr lang="sk-SK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a </a:t>
            </a:r>
            <a:r>
              <a:rPr lang="sk-SK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vyhodnocovanie rizík viazaných na zmenu klímy a jej </a:t>
            </a:r>
            <a:r>
              <a:rPr lang="sk-SK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dôsledkov</a:t>
            </a:r>
          </a:p>
          <a:p>
            <a:pPr marL="0" lvl="1" indent="0">
              <a:spcBef>
                <a:spcPts val="0"/>
              </a:spcBef>
              <a:buNone/>
            </a:pPr>
            <a:endParaRPr lang="sk-SK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r>
              <a:rPr lang="sk-SK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Aktivita B: </a:t>
            </a:r>
            <a:r>
              <a:rPr lang="sk-SK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Budovanie systémov vyhodnocovania rizík a včasného varovania </a:t>
            </a:r>
            <a:r>
              <a:rPr lang="sk-SK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a </a:t>
            </a:r>
            <a:r>
              <a:rPr lang="sk-SK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pripravenosti na zvládanie mimoriadnych udalostí ovplyvnených zmenou klímy</a:t>
            </a:r>
          </a:p>
          <a:p>
            <a:pPr marL="0" lvl="1" indent="0">
              <a:buNone/>
            </a:pPr>
            <a:endParaRPr lang="sk-SK" sz="20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 smtClean="0"/>
          </a:p>
          <a:p>
            <a:pPr marL="0" indent="0">
              <a:buNone/>
            </a:pPr>
            <a:endParaRPr lang="sk-SK" dirty="0" smtClean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7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55B848"/>
                </a:solidFill>
              </a:rPr>
              <a:t>Realizované projekty v rámci výzvy                                                      </a:t>
            </a: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OPKZP-PO3-SC313-2015-2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1520" y="2602261"/>
            <a:ext cx="8229600" cy="4104456"/>
          </a:xfrm>
        </p:spPr>
        <p:txBody>
          <a:bodyPr>
            <a:normAutofit/>
          </a:bodyPr>
          <a:lstStyle/>
          <a:p>
            <a:pPr algn="l"/>
            <a:r>
              <a:rPr lang="en-US" sz="2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sk-SK" sz="2200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sk-SK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 </a:t>
            </a:r>
            <a:r>
              <a:rPr lang="sk-SK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Dočasný núdzový </a:t>
            </a:r>
            <a:r>
              <a:rPr lang="sk-SK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tábor“ (</a:t>
            </a:r>
            <a:r>
              <a:rPr lang="sk-SK" b="1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k-SK" b="1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mergency</a:t>
            </a:r>
            <a:r>
              <a:rPr lang="sk-SK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b="1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Temporary</a:t>
            </a:r>
            <a:r>
              <a:rPr lang="sk-SK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b="1" dirty="0" err="1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Camp</a:t>
            </a:r>
            <a:r>
              <a:rPr lang="sk-SK" b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k-SK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indent="0" algn="l">
              <a:buNone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indent="0" algn="l">
              <a:buNone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Prijímateľ: Ministerstvo vnútra SR</a:t>
            </a:r>
          </a:p>
          <a:p>
            <a:pPr marL="373063" indent="0" algn="l">
              <a:buNone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Partner: Asociácia samaritánov SR</a:t>
            </a:r>
          </a:p>
          <a:p>
            <a:pPr marL="373063" algn="l"/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Celková zazmluvnená suma: </a:t>
            </a:r>
            <a:r>
              <a:rPr lang="sk-SK" sz="2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8 576 </a:t>
            </a:r>
            <a:r>
              <a:rPr lang="sk-SK" sz="2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642,14</a:t>
            </a: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</a:p>
          <a:p>
            <a:pPr marL="715963" algn="l"/>
            <a:endParaRPr lang="sk-SK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algn="just">
              <a:lnSpc>
                <a:spcPct val="100000"/>
              </a:lnSpc>
              <a:spcBef>
                <a:spcPts val="0"/>
              </a:spcBef>
            </a:pPr>
            <a:r>
              <a:rPr lang="sk-SK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Cieľ: vybudovanie </a:t>
            </a:r>
            <a:r>
              <a:rPr lang="sk-SK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technickej a inštitucionálnej podpory </a:t>
            </a:r>
            <a:r>
              <a:rPr lang="sk-SK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špecializovaného </a:t>
            </a:r>
            <a:r>
              <a:rPr lang="sk-SK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záchranného modulu </a:t>
            </a:r>
            <a:endParaRPr lang="en-US" sz="2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k-SK" dirty="0" smtClean="0"/>
          </a:p>
          <a:p>
            <a:endParaRPr lang="sk-SK" dirty="0" smtClean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20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1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393660"/>
            <a:ext cx="8229600" cy="576064"/>
          </a:xfrm>
        </p:spPr>
        <p:txBody>
          <a:bodyPr>
            <a:normAutofit/>
          </a:bodyPr>
          <a:lstStyle/>
          <a:p>
            <a:r>
              <a:rPr lang="sk-SK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 </a:t>
            </a:r>
            <a:r>
              <a:rPr lang="sk-SK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Dočasný núdzový </a:t>
            </a:r>
            <a:r>
              <a:rPr lang="sk-SK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tábor</a:t>
            </a:r>
            <a:endParaRPr lang="sk-SK" sz="24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Projekt bude realizovaný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Hasičským a záchranným zborom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partnerstve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s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Asociáciou samaritánov Slovenskej republiky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ktorá bude zabezpečovať predovšetkým registráciu osôb a poskytovanie základnej lekárskej a sociálnej starostlivosti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Hlavnou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úlohou je schopnosť Slovenskej republiky poskytnúť v krízovej situácii niektorej z členských krajín EÚ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dočasné núdzové ubytovanie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vrátane personálu. </a:t>
            </a: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Stanový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tábor pre minimálne 250 ľudí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bude slúžiť najmä v počiatočných fázach katastrofy, pri ktorej je veľký počet ľudí v núdzi z dôvodu poškodenia alebo zničenia obydlí. </a:t>
            </a: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bude schopný odcestovať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12 hodín od prijatia ponuky a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pracovať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24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hodín po dobu štyroch až šiestich týždňov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21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58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55B848"/>
                </a:solidFill>
              </a:rPr>
              <a:t>Realizované projekty v rámci výzvy                                                      </a:t>
            </a: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OPKZP-PO3-SC313-2015-2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251520" y="2204864"/>
            <a:ext cx="8856984" cy="4104456"/>
          </a:xfrm>
        </p:spPr>
        <p:txBody>
          <a:bodyPr>
            <a:normAutofit/>
          </a:bodyPr>
          <a:lstStyle/>
          <a:p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„GFFF-V </a:t>
            </a: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Pozemné hasenie lesných požiarov s využitím </a:t>
            </a: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vozidiel“</a:t>
            </a:r>
          </a:p>
          <a:p>
            <a:pPr marL="373063" indent="0" algn="l">
              <a:buNone/>
            </a:pPr>
            <a:endParaRPr lang="sk-SK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indent="0" algn="l">
              <a:buNone/>
            </a:pP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Prijímateľ: Ministerstvo vnútra SR</a:t>
            </a:r>
            <a:endParaRPr lang="sk-SK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algn="l"/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Celková zazmluvnená suma: 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11 124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536,76</a:t>
            </a: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</a:p>
          <a:p>
            <a:pPr marL="715963" algn="l"/>
            <a:endParaRPr lang="sk-SK" sz="2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algn="just">
              <a:spcBef>
                <a:spcPts val="0"/>
              </a:spcBef>
            </a:pPr>
            <a:r>
              <a:rPr lang="sk-SK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Cieľ: vybudovanie </a:t>
            </a:r>
            <a:r>
              <a:rPr lang="sk-SK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technickej a inštitucionálnej podpory špecializovaného </a:t>
            </a:r>
            <a:endParaRPr lang="sk-SK" sz="2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algn="just">
              <a:spcBef>
                <a:spcPts val="0"/>
              </a:spcBef>
            </a:pPr>
            <a:r>
              <a:rPr lang="sk-SK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záchranného </a:t>
            </a:r>
            <a:r>
              <a:rPr lang="sk-SK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modulu pozemného hasenia lesných požiarov s </a:t>
            </a:r>
            <a:r>
              <a:rPr lang="sk-SK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	 	 využitím vozidiel</a:t>
            </a:r>
            <a:endParaRPr lang="sk-SK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k-SK" dirty="0" smtClean="0"/>
          </a:p>
          <a:p>
            <a:endParaRPr lang="sk-SK" dirty="0" smtClean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22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59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18356" y="1373411"/>
            <a:ext cx="8507288" cy="576064"/>
          </a:xfrm>
        </p:spPr>
        <p:txBody>
          <a:bodyPr>
            <a:noAutofit/>
          </a:bodyPr>
          <a:lstStyle/>
          <a:p>
            <a:r>
              <a:rPr lang="sk-SK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GFFF-V </a:t>
            </a:r>
            <a:r>
              <a:rPr lang="sk-SK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Pozemné hasenie lesných požiarov s využitím </a:t>
            </a:r>
            <a:r>
              <a:rPr lang="sk-SK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vozidiel</a:t>
            </a:r>
            <a:endParaRPr lang="sk-SK" sz="24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19898" y="2852936"/>
            <a:ext cx="8368444" cy="2506117"/>
          </a:xfrm>
        </p:spPr>
        <p:txBody>
          <a:bodyPr>
            <a:normAutofit/>
          </a:bodyPr>
          <a:lstStyle/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Vybudovaním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modulu sa posilnia intervenčné kapacity jednej zo zložiek Integrovaného záchranného systému –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Hasičského záchranného zboru 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poskytovaní pomoci v núdzi, a to konkrétne pri hasení rozsiahlych lesných požiarov a požiarov porastov s použitím pozemných prostriedkov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alebo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využitím vozidiel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Dostatok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ľudských zdrojov a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vozidiel bude k dispozícii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nepretržité operácie, vždy minimálne s 20 hasičmi, pričom je zabezpečená jeho schopnosť fungovať nepretržite počas 24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h/7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dní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23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62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čísla snímky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24</a:t>
            </a:fld>
            <a:endParaRPr lang="sk-SK" dirty="0">
              <a:solidFill>
                <a:prstClr val="white"/>
              </a:solidFill>
            </a:endParaRPr>
          </a:p>
        </p:txBody>
      </p:sp>
      <p:pic>
        <p:nvPicPr>
          <p:cNvPr id="9" name="Zástupný symbol obsahu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4248472" cy="4464496"/>
          </a:xfrm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412776"/>
            <a:ext cx="4392488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7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18356" y="1373411"/>
            <a:ext cx="8507288" cy="576064"/>
          </a:xfrm>
        </p:spPr>
        <p:txBody>
          <a:bodyPr>
            <a:noAutofit/>
          </a:bodyPr>
          <a:lstStyle/>
          <a:p>
            <a:r>
              <a:rPr lang="sk-SK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k-SK" sz="24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9552" y="1661443"/>
            <a:ext cx="8368444" cy="2938165"/>
          </a:xfrm>
        </p:spPr>
        <p:txBody>
          <a:bodyPr>
            <a:normAutofit/>
          </a:bodyPr>
          <a:lstStyle/>
          <a:p>
            <a:pPr marL="373063"/>
            <a:r>
              <a:rPr lang="sk-SK" sz="2500" b="1" dirty="0">
                <a:solidFill>
                  <a:srgbClr val="55B848"/>
                </a:solidFill>
                <a:ea typeface="+mj-ea"/>
                <a:cs typeface="+mj-cs"/>
              </a:rPr>
              <a:t>Výzva OPKZP-PO3-SC313-2015-2 – spoločný cieľ</a:t>
            </a:r>
          </a:p>
          <a:p>
            <a:pPr marL="373063" algn="l"/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registrácia a certifikácia modulu do systému CECIS – v zmysle vykonávacieho rozhodnutia Komisie č. 2014/762/EÚ o mechanizme Únie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oblasti civilnej ochrany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EF97D0C-7238-4109-A26B-BD75EB33D0D4}" type="slidenum">
              <a:rPr kumimoji="0" lang="sk-SK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sk-SK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736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k-SK" dirty="0">
                <a:ln w="0"/>
                <a:solidFill>
                  <a:srgbClr val="55B848"/>
                </a:solidFill>
                <a:cs typeface="Arial"/>
              </a:rPr>
              <a:t>V</a:t>
            </a: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>ýzva na predkladanie ŽoNFP</a:t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OPKZP-PO3-SC311-2017-24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00400"/>
          </a:xfrm>
        </p:spPr>
        <p:txBody>
          <a:bodyPr>
            <a:normAutofit/>
          </a:bodyPr>
          <a:lstStyle/>
          <a:p>
            <a:pPr algn="just"/>
            <a:r>
              <a:rPr lang="sk-SK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Zameraná </a:t>
            </a:r>
            <a:r>
              <a:rPr lang="sk-SK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budovanie systémov vyhodnocovania rizík a včasného varovania a pripravenosti na zvládanie mimoriadnych udalostí ovplyvnených zmenou </a:t>
            </a:r>
            <a:r>
              <a:rPr lang="sk-SK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klímy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sk-SK" sz="1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Budovanie </a:t>
            </a:r>
            <a:r>
              <a:rPr lang="sk-SK" sz="1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systémov vyhodnocovania rizík pre zabezpečenie včasnej dostupnosti a presnosti pre adresný systém včasného varovania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sk-SK" sz="1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Budovanie </a:t>
            </a:r>
            <a:r>
              <a:rPr lang="sk-SK" sz="1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systémov včasného varovania a pripravenosti na zvládanie mimoriadnych udalostí ovplyvnených zmenou klímy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k-SK" sz="1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Podpora </a:t>
            </a:r>
            <a:r>
              <a:rPr lang="sk-SK" sz="1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informačného toku ako súčasť pripravenosti na zvládanie mimoriadnych udalostí ovplyvnených zmenou </a:t>
            </a:r>
            <a:r>
              <a:rPr lang="sk-SK" sz="1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klímy</a:t>
            </a:r>
            <a:endParaRPr lang="sk-SK" b="1" dirty="0" smtClean="0"/>
          </a:p>
          <a:p>
            <a:pPr marL="352425"/>
            <a:endParaRPr lang="sk-SK" b="1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26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12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>
                <a:ln w="0"/>
                <a:solidFill>
                  <a:srgbClr val="55B848"/>
                </a:solidFill>
                <a:cs typeface="Arial"/>
              </a:rPr>
              <a:t>V</a:t>
            </a: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>ýzva na predkladanie ŽoNFP</a:t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OPKZP-PO3-SC311-2017-24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067929"/>
            <a:ext cx="8229600" cy="4137323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Vyhlásená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10.07.2017</a:t>
            </a:r>
          </a:p>
          <a:p>
            <a:pPr lvl="0" algn="l">
              <a:lnSpc>
                <a:spcPct val="120000"/>
              </a:lnSpc>
              <a:spcBef>
                <a:spcPts val="600"/>
              </a:spcBef>
            </a:pP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Zdroje EFRR vyčlenené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výzvu - </a:t>
            </a:r>
            <a:r>
              <a:rPr lang="sk-SK" sz="1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63 000 </a:t>
            </a:r>
            <a:r>
              <a:rPr lang="sk-SK" sz="1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</a:p>
          <a:p>
            <a:pPr marL="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hodnotiace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kolo uzatvorené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31.08.2017, 2. hodnotiace kolo uzatvorené 31.10.2017, následne budú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hodnotiace kolá uzatvárané každé 2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mesiace</a:t>
            </a:r>
          </a:p>
          <a:p>
            <a:pPr marL="342900" lvl="1" indent="-342900">
              <a:spcBef>
                <a:spcPts val="0"/>
              </a:spcBef>
            </a:pPr>
            <a:endParaRPr lang="sk-SK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sk-SK" sz="19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Výzva je určená pre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zložky 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integrovaného záchranného 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systému </a:t>
            </a:r>
          </a:p>
          <a:p>
            <a:pPr marL="34290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štátne 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rozpočtové organizácie a 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štátne príspevkové organizácie </a:t>
            </a:r>
          </a:p>
          <a:p>
            <a:pPr marL="34290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subjekty 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územnej 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samosprávy </a:t>
            </a:r>
          </a:p>
          <a:p>
            <a:pPr marL="34290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združenia 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fyzických alebo právnických 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osôb </a:t>
            </a:r>
          </a:p>
          <a:p>
            <a:pPr marL="34290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neziskové 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organizácie poskytujúce 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všeobecne prospešné služby</a:t>
            </a:r>
          </a:p>
          <a:p>
            <a:pPr marL="34290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sk-SK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r. 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sk-SK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zazmluvnených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k-SK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16 310 727,06 </a:t>
            </a:r>
            <a:r>
              <a:rPr lang="sk-SK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</a:p>
          <a:p>
            <a:pPr marL="34290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sk-SK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/>
            <a:endParaRPr lang="sk-SK" b="1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27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68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4850" y="141277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rgbClr val="55B848"/>
                </a:solidFill>
              </a:rPr>
              <a:t>Realizované projekty v rámci </a:t>
            </a:r>
            <a:r>
              <a:rPr lang="sk-SK" dirty="0" smtClean="0">
                <a:solidFill>
                  <a:srgbClr val="55B848"/>
                </a:solidFill>
              </a:rPr>
              <a:t>výzvy</a:t>
            </a: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/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OPKZP-PO3-SC311-2017-24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44850" y="2348880"/>
            <a:ext cx="8229600" cy="4137323"/>
          </a:xfrm>
        </p:spPr>
        <p:txBody>
          <a:bodyPr>
            <a:normAutofit/>
          </a:bodyPr>
          <a:lstStyle/>
          <a:p>
            <a:pPr marL="352425" lvl="0"/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„Budovanie </a:t>
            </a:r>
            <a:r>
              <a:rPr lang="sk-SK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systému pripravenosti dobrovoľných hasičských zborov obcí na zvládanie mimoriadnych </a:t>
            </a:r>
            <a:r>
              <a:rPr lang="sk-SK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udalostí“</a:t>
            </a:r>
          </a:p>
          <a:p>
            <a:pPr marL="352425" lvl="0" algn="l"/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0"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Prijímateľ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Ministerstvo vnútra SR</a:t>
            </a:r>
          </a:p>
          <a:p>
            <a:pPr marL="352425" lvl="0"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Celková </a:t>
            </a:r>
            <a:r>
              <a:rPr lang="sk-SK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zazmluvnená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suma: 16 310 727,06 EUR</a:t>
            </a:r>
          </a:p>
          <a:p>
            <a:pPr marL="352425" lvl="0"/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0" algn="l"/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Etapy realizácie projektu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695325" lvl="0" indent="-342900" algn="just">
              <a:spcBef>
                <a:spcPts val="0"/>
              </a:spcBef>
              <a:buFontTx/>
              <a:buChar char="-"/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Budovanie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systémov vyhodnocovania rizík pre zabezpečenie včasnej </a:t>
            </a: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0" algn="just"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dostupnosti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presnosti pre adresný systém včasného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varovania</a:t>
            </a:r>
          </a:p>
          <a:p>
            <a:pPr marL="695325" lvl="0" indent="-342900" algn="just">
              <a:spcBef>
                <a:spcPts val="0"/>
              </a:spcBef>
              <a:buFontTx/>
              <a:buChar char="-"/>
            </a:pP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Budovanie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systémov včasného varovania a pripravenosti na zvládanie </a:t>
            </a: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0" algn="just"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mimoriadnych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udalostí ovplyvnených zmenou klímy</a:t>
            </a:r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28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5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36492" y="1569281"/>
            <a:ext cx="7816636" cy="1008112"/>
          </a:xfrm>
        </p:spPr>
        <p:txBody>
          <a:bodyPr>
            <a:noAutofit/>
          </a:bodyPr>
          <a:lstStyle/>
          <a:p>
            <a:pPr lvl="0"/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„Budovanie systému pripravenosti dobrovoľných hasičských zborov obcí na zvládanie mimoriadnych udalostí“</a:t>
            </a:r>
            <a: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k-SK" sz="2200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23528" y="2780928"/>
            <a:ext cx="8229600" cy="3168352"/>
          </a:xfrm>
        </p:spPr>
        <p:txBody>
          <a:bodyPr>
            <a:normAutofit/>
          </a:bodyPr>
          <a:lstStyle/>
          <a:p>
            <a:pPr marL="352425" lvl="0" algn="just"/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Cieľom projektu je vybudovanie systému </a:t>
            </a:r>
            <a:r>
              <a:rPr lang="sk-SK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pripravenosti dobrovoľných hasičských zborov obcí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(DHZO) na zvládanie mimoriadnych udalostí spôsobených zmenou klímy. Vybudovanie systému pripravenosti DHZO pozostáva z dvoch vzájomne prepojených fáz tvoriacich jeden ucelený celok. </a:t>
            </a:r>
            <a:endParaRPr lang="sk-SK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0" algn="just"/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prvej fáze pôjde o vybudovanie systémového operatívneho nástroja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na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dorozumievanie, aktiváciu a manažment intervenčných kapacít DHZO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52425" lvl="0" algn="just"/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Druhá fáza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budovania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pripravenosti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DHZO sa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zameriava na zvýšenie a posilnenie materiálno-technologického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zabezpečenia.</a:t>
            </a:r>
            <a:endParaRPr lang="sk-S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 lvl="0" algn="just"/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Projekt sa bude realizovať vo všetkých krajoch s výnimkou Bratislavského kraja.</a:t>
            </a:r>
            <a:endParaRPr lang="sk-SK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29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46314" y="155679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k-SK" dirty="0" smtClean="0">
                <a:solidFill>
                  <a:srgbClr val="55B848"/>
                </a:solidFill>
              </a:rPr>
              <a:t/>
            </a:r>
            <a:br>
              <a:rPr lang="sk-SK" dirty="0" smtClean="0">
                <a:solidFill>
                  <a:srgbClr val="55B848"/>
                </a:solidFill>
              </a:rPr>
            </a:br>
            <a:r>
              <a:rPr lang="sk-SK" dirty="0" smtClean="0">
                <a:solidFill>
                  <a:srgbClr val="55B848"/>
                </a:solidFill>
              </a:rPr>
              <a:t>PRIORITNÁ </a:t>
            </a:r>
            <a:r>
              <a:rPr lang="sk-SK" dirty="0">
                <a:solidFill>
                  <a:srgbClr val="55B848"/>
                </a:solidFill>
              </a:rPr>
              <a:t>OS 3 </a:t>
            </a:r>
            <a:br>
              <a:rPr lang="sk-SK" dirty="0">
                <a:solidFill>
                  <a:srgbClr val="55B848"/>
                </a:solidFill>
              </a:rPr>
            </a:b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592822"/>
            <a:ext cx="8229600" cy="3212442"/>
          </a:xfrm>
        </p:spPr>
        <p:txBody>
          <a:bodyPr/>
          <a:lstStyle/>
          <a:p>
            <a:pPr marL="0" indent="0" algn="l">
              <a:spcBef>
                <a:spcPts val="0"/>
              </a:spcBef>
              <a:buNone/>
            </a:pP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Špecifický cieľ 3.1.3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Zvýšenie efektívnosti manažmentu mimoriadnych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udalostí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ovplyvnených zmenou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klímy</a:t>
            </a:r>
          </a:p>
          <a:p>
            <a:pPr marL="0" indent="0">
              <a:buNone/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sk-SK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Aktivita A: </a:t>
            </a:r>
            <a:r>
              <a:rPr lang="sk-SK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Optimalizácia systémov, služieb a posilnenie intervenčných </a:t>
            </a:r>
            <a:endParaRPr lang="sk-SK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sk-SK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kapacít </a:t>
            </a:r>
            <a:r>
              <a:rPr lang="sk-SK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 manažment mimoriadnych udalostí na lokálnej </a:t>
            </a:r>
            <a:r>
              <a:rPr lang="sk-SK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	      a regionálnej </a:t>
            </a:r>
            <a:r>
              <a:rPr lang="sk-SK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úrovni</a:t>
            </a:r>
            <a:endParaRPr lang="sk-SK" sz="2000" dirty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spcBef>
                <a:spcPts val="0"/>
              </a:spcBef>
              <a:buNone/>
            </a:pP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Aktivita B: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Vybudovanie technickej a inštitucionálnej podpory   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špecializovaných záchranných modulov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3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16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5349" y="181648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sk-SK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Budovanie systému pripravenosti dobrovoľných hasičských zborov obcí na zvládanie mimoriadnych udalostí“</a:t>
            </a:r>
            <a:endParaRPr lang="sk-SK" sz="2200" b="0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>
          <a:xfrm>
            <a:off x="457200" y="2682261"/>
            <a:ext cx="8229600" cy="3096344"/>
          </a:xfrm>
        </p:spPr>
        <p:txBody>
          <a:bodyPr>
            <a:normAutofit/>
          </a:bodyPr>
          <a:lstStyle/>
          <a:p>
            <a:pPr algn="just"/>
            <a:endParaRPr lang="sk-SK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Včasné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varovanie a pripravenosť na zvládanie mimoriadnych udalostí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sebe zohľadňuje napĺňanie tak princípov včasného varovania ako aj pripravenosti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zvládanie mimoriadnych udalostí.  </a:t>
            </a:r>
            <a:endParaRPr lang="sk-SK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Systém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určený pre DHZO stáva jedným z ďalších nástrojov včasného varovania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regionálnej/lokálnej úrovni. </a:t>
            </a:r>
            <a:endParaRPr lang="sk-SK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ystém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pripravenosti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bude zabezpečený prostredníctvom materiálno-technického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zabezpečenie jednotiek </a:t>
            </a:r>
            <a:r>
              <a:rPr lang="sk-SK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DHZO na zvládanie mimoriadnych udalostí a ich nasadenie </a:t>
            </a:r>
            <a:r>
              <a:rPr lang="sk-SK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 čase mimoriadnych udalostí. </a:t>
            </a:r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30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3134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/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>Výzva na predkladanie ŽoNFP</a:t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OPKZP-PO3-SC311-2017-27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40674" y="2386104"/>
            <a:ext cx="8229600" cy="41373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zameraná </a:t>
            </a:r>
            <a:r>
              <a:rPr lang="sk-SK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modelovanie vývoja mimoriadnych udalostí, monitorovanie 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sk-SK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vyhodnocovanie rizík viazaných na zmenu klímy a jej </a:t>
            </a: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dôsledkov</a:t>
            </a:r>
          </a:p>
          <a:p>
            <a:pPr algn="l">
              <a:lnSpc>
                <a:spcPct val="125000"/>
              </a:lnSpc>
              <a:spcBef>
                <a:spcPts val="0"/>
              </a:spcBef>
            </a:pPr>
            <a:endParaRPr lang="sk-SK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Identifikácia</a:t>
            </a:r>
            <a:r>
              <a:rPr lang="sk-SK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zber dát a údajov, tvorba databáz pre potreby modelovania vývoja mimoriadnych udalostí, monitorovania a vyhodnocovania rizík viazaných na zmenu klímy a jej </a:t>
            </a: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dôsledkov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k-SK" sz="1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Modelovanie </a:t>
            </a:r>
            <a:r>
              <a:rPr lang="sk-SK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vývoja mimoriadnych udalostí, monitorovanie a vyhodnocovanie rizík viazaných na zmenu klímy a jej </a:t>
            </a: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dôsledkov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k-SK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Identifikácia</a:t>
            </a:r>
            <a:r>
              <a:rPr lang="sk-SK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plánovanie a realizácia preventívnych opatrení na elimináciu rizík viazaných na zmenu klímy a jej </a:t>
            </a: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dôsledkov</a:t>
            </a:r>
            <a:endParaRPr lang="sk-SK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2425"/>
            <a:endParaRPr lang="sk-SK" dirty="0" smtClean="0"/>
          </a:p>
          <a:p>
            <a:pPr marL="352425"/>
            <a:endParaRPr lang="sk-SK" b="1" dirty="0" smtClean="0"/>
          </a:p>
          <a:p>
            <a:pPr marL="352425"/>
            <a:endParaRPr lang="sk-SK" b="1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31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87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>
                <a:ln w="0"/>
                <a:solidFill>
                  <a:srgbClr val="55B848"/>
                </a:solidFill>
                <a:cs typeface="Arial"/>
              </a:rPr>
              <a:t>V</a:t>
            </a: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>ýzva na predkladanie ŽoNFP</a:t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OPKZP-PO3-SC311-2017-27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12532"/>
            <a:ext cx="8229600" cy="4137323"/>
          </a:xfrm>
        </p:spPr>
        <p:txBody>
          <a:bodyPr>
            <a:normAutofit fontScale="92500" lnSpcReduction="10000"/>
          </a:bodyPr>
          <a:lstStyle/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Vyhlásená: 13.09.2017</a:t>
            </a:r>
          </a:p>
          <a:p>
            <a:pPr lvl="0" algn="l">
              <a:lnSpc>
                <a:spcPct val="120000"/>
              </a:lnSpc>
              <a:spcBef>
                <a:spcPts val="600"/>
              </a:spcBef>
            </a:pP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Zdroje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EFRR vyčlenené na výzvu - </a:t>
            </a:r>
            <a:r>
              <a:rPr lang="sk-SK" sz="1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 </a:t>
            </a:r>
            <a:r>
              <a:rPr lang="sk-SK" sz="1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000 000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</a:p>
          <a:p>
            <a:pPr marL="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hodnotiace kolo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bude uzatvorené 31.01.2018,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hodnotiace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kolo bude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uzatvorené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31.03.2018, následne budú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hodnotiace kolá uzatvárané každé 2 mesiace</a:t>
            </a:r>
          </a:p>
          <a:p>
            <a:pPr marL="342900" lvl="1" indent="-342900">
              <a:spcBef>
                <a:spcPts val="0"/>
              </a:spcBef>
            </a:pPr>
            <a:endParaRPr lang="sk-SK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sk-SK" sz="19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Výzva je určená pre: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zložky integrovaného záchranného systému 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štátne rozpočtové organizácie a štátne príspevkové organizácie 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subjekty územnej samosprávy 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združenia fyzických alebo právnických osôb 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neziskové organizácie poskytujúce všeobecne prospešné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služby</a:t>
            </a:r>
            <a:endParaRPr lang="sk-SK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32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21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/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/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>Výzva na predkladanie ŽoNFP</a:t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OPKZP-PO3-SC313-2017-31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2661" y="2717179"/>
            <a:ext cx="8229600" cy="4137323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sk-SK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zameraná </a:t>
            </a:r>
            <a:r>
              <a:rPr lang="sk-SK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optimalizáciu systémov, služieb a posilnenie intervenčných kapacít pre manažment mimoriadnych udalostí na lokálnej a regionálnej </a:t>
            </a:r>
            <a:r>
              <a:rPr lang="sk-SK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úrovni</a:t>
            </a:r>
          </a:p>
          <a:p>
            <a:pPr algn="l">
              <a:lnSpc>
                <a:spcPct val="115000"/>
              </a:lnSpc>
              <a:spcBef>
                <a:spcPts val="0"/>
              </a:spcBef>
            </a:pPr>
            <a:endParaRPr lang="sk-SK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Optimalizácia </a:t>
            </a:r>
            <a:r>
              <a:rPr lang="sk-SK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systémov a služieb pre manažment mimoriadnych udalostí 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</a:t>
            </a:r>
            <a:r>
              <a:rPr lang="sk-SK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lokálnej a regionálnej </a:t>
            </a: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úrovni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sk-SK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Zabezpečenie </a:t>
            </a:r>
            <a:r>
              <a:rPr lang="sk-SK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špeciálneho vybavenia nevyhnutného pre včasnú a efektívnu </a:t>
            </a: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intervenciu</a:t>
            </a:r>
          </a:p>
          <a:p>
            <a:pPr marL="285750" indent="-285750" algn="l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k-SK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Podpora </a:t>
            </a:r>
            <a:r>
              <a:rPr lang="sk-SK" sz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opatrení zameraných na výcvik, vzdelávanie, výmenu informácií 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sk-SK" sz="1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skúseností</a:t>
            </a:r>
            <a:endParaRPr lang="sk-SK" b="1" dirty="0" smtClean="0"/>
          </a:p>
          <a:p>
            <a:pPr marL="352425"/>
            <a:endParaRPr lang="sk-SK" b="1" dirty="0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33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>
                <a:ln w="0"/>
                <a:solidFill>
                  <a:srgbClr val="55B848"/>
                </a:solidFill>
                <a:cs typeface="Arial"/>
              </a:rPr>
              <a:t>V</a:t>
            </a: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>ýzva na predkladanie ŽoNFP</a:t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OPKZP-PO3-SC313-2017-31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1934" y="2206539"/>
            <a:ext cx="8229600" cy="4137323"/>
          </a:xfrm>
        </p:spPr>
        <p:txBody>
          <a:bodyPr>
            <a:normAutofit fontScale="92500" lnSpcReduction="10000"/>
          </a:bodyPr>
          <a:lstStyle/>
          <a:p>
            <a:pPr algn="l">
              <a:lnSpc>
                <a:spcPct val="120000"/>
              </a:lnSpc>
              <a:spcBef>
                <a:spcPts val="600"/>
              </a:spcBef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Vyhlásená: 31.10.2017</a:t>
            </a:r>
          </a:p>
          <a:p>
            <a:pPr lvl="0" algn="l">
              <a:lnSpc>
                <a:spcPct val="120000"/>
              </a:lnSpc>
              <a:spcBef>
                <a:spcPts val="600"/>
              </a:spcBef>
            </a:pP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Zdroje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EFRR vyčlenené na výzvu - </a:t>
            </a:r>
            <a:r>
              <a:rPr lang="sk-SK" sz="1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 </a:t>
            </a:r>
            <a:r>
              <a:rPr lang="sk-SK" sz="1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000 000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</a:t>
            </a:r>
          </a:p>
          <a:p>
            <a:pPr marL="0" lvl="1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hodnotiace kolo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bude uzatvorené 28.02.2018,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hodnotiace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kolo bude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uzatvorené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30.04.2018, následne budú </a:t>
            </a: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hodnotiace kolá uzatvárané každé 2 mesiace</a:t>
            </a:r>
          </a:p>
          <a:p>
            <a:pPr marL="0" lvl="1" indent="0">
              <a:spcBef>
                <a:spcPts val="0"/>
              </a:spcBef>
              <a:buNone/>
            </a:pPr>
            <a:endParaRPr lang="sk-SK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r>
              <a:rPr lang="sk-SK" sz="19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Výzva je určená pre: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zložky integrovaného záchranného systému 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štátne rozpočtové organizácie a štátne príspevkové organizácie 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subjekty územnej samosprávy 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združenia fyzických alebo právnických osôb </a:t>
            </a:r>
          </a:p>
          <a:p>
            <a:pPr marL="342900" lvl="0" indent="-342900" algn="l">
              <a:lnSpc>
                <a:spcPct val="12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1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neziskové organizácie poskytujúce všeobecne prospešné </a:t>
            </a:r>
            <a:r>
              <a:rPr lang="sk-SK" sz="19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služby</a:t>
            </a:r>
            <a:endParaRPr lang="sk-SK" sz="19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34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00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sz="2400" dirty="0" smtClean="0"/>
          </a:p>
          <a:p>
            <a:pPr marL="0" indent="0" algn="ctr">
              <a:buNone/>
            </a:pPr>
            <a:r>
              <a:rPr lang="sk-SK" sz="2400" b="1" dirty="0" smtClean="0"/>
              <a:t>ĎAKUJEM ZA POZORNOSŤ.</a:t>
            </a:r>
          </a:p>
          <a:p>
            <a:pPr marL="0" indent="0">
              <a:buNone/>
            </a:pPr>
            <a:endParaRPr lang="sk-SK" sz="1700" b="1" dirty="0" smtClean="0"/>
          </a:p>
          <a:p>
            <a:pPr marL="0" indent="0">
              <a:buNone/>
            </a:pPr>
            <a:r>
              <a:rPr lang="sk-SK" sz="1700" b="1" dirty="0" smtClean="0"/>
              <a:t>Mgr</a:t>
            </a:r>
            <a:r>
              <a:rPr lang="sk-SK" sz="1700" b="1" dirty="0" smtClean="0"/>
              <a:t>. </a:t>
            </a:r>
            <a:r>
              <a:rPr lang="sk-SK" sz="1700" b="1" dirty="0" smtClean="0"/>
              <a:t>Jana Pavličková</a:t>
            </a:r>
            <a:endParaRPr lang="sk-SK" sz="1700" b="1" dirty="0" smtClean="0"/>
          </a:p>
          <a:p>
            <a:pPr marL="0" indent="0">
              <a:spcBef>
                <a:spcPts val="0"/>
              </a:spcBef>
              <a:buNone/>
            </a:pPr>
            <a:endParaRPr lang="sk-SK" sz="17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700" dirty="0" smtClean="0"/>
              <a:t>riaditeľka odboru </a:t>
            </a:r>
          </a:p>
          <a:p>
            <a:pPr marL="0" indent="0">
              <a:spcBef>
                <a:spcPts val="0"/>
              </a:spcBef>
              <a:buNone/>
            </a:pPr>
            <a:r>
              <a:rPr lang="sk-SK" sz="1700" dirty="0" smtClean="0"/>
              <a:t>adaptácie na klimatickú zmenu</a:t>
            </a:r>
            <a:endParaRPr lang="sk-SK" sz="17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sk-SK" sz="1700" dirty="0" smtClean="0"/>
              <a:t>sekcia európskych programov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sk-SK" sz="1700" b="1" dirty="0" smtClean="0">
                <a:solidFill>
                  <a:srgbClr val="55B848"/>
                </a:solidFill>
              </a:rPr>
              <a:t>MINISTERSTVO VNÚTRA SR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sk-SK" sz="1800" dirty="0" smtClean="0"/>
              <a:t>sprostredkovateľský </a:t>
            </a:r>
            <a:r>
              <a:rPr lang="sk-SK" sz="1800" dirty="0"/>
              <a:t>orgán </a:t>
            </a:r>
            <a:r>
              <a:rPr lang="sk-SK" sz="1800" dirty="0" smtClean="0"/>
              <a:t>pre OP KŽP</a:t>
            </a:r>
            <a:endParaRPr lang="sk-SK" sz="1700" b="1" dirty="0">
              <a:solidFill>
                <a:srgbClr val="55B848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800" dirty="0" smtClean="0"/>
              <a:t>      Panenská </a:t>
            </a:r>
            <a:r>
              <a:rPr lang="sk-SK" sz="1800" dirty="0"/>
              <a:t>21, </a:t>
            </a:r>
            <a:r>
              <a:rPr lang="sk-SK" sz="1800" dirty="0" smtClean="0"/>
              <a:t>812 82 Bratislava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	</a:t>
            </a:r>
            <a:r>
              <a:rPr lang="sk-SK" sz="1700" dirty="0" smtClean="0">
                <a:solidFill>
                  <a:srgbClr val="898989"/>
                </a:solidFill>
              </a:rPr>
              <a:t>                                                                           </a:t>
            </a:r>
          </a:p>
          <a:p>
            <a:pPr lvl="4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500" dirty="0" smtClean="0">
                <a:solidFill>
                  <a:srgbClr val="898989"/>
                </a:solidFill>
              </a:rPr>
              <a:t>         </a:t>
            </a:r>
            <a:r>
              <a:rPr lang="sk-SK" sz="1600" dirty="0" smtClean="0">
                <a:solidFill>
                  <a:srgbClr val="898989"/>
                </a:solidFill>
                <a:hlinkClick r:id="rId2"/>
              </a:rPr>
              <a:t>www.minv.sk</a:t>
            </a:r>
            <a:endParaRPr lang="sk-SK" sz="1600" dirty="0" smtClean="0">
              <a:solidFill>
                <a:srgbClr val="898989"/>
              </a:solidFill>
            </a:endParaRPr>
          </a:p>
          <a:p>
            <a:pPr lvl="4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500" b="1" dirty="0">
                <a:ln w="0"/>
                <a:solidFill>
                  <a:srgbClr val="898989"/>
                </a:solidFill>
                <a:cs typeface="Arial"/>
              </a:rPr>
              <a:t> </a:t>
            </a:r>
            <a:r>
              <a:rPr lang="sk-SK" sz="1500" b="1" dirty="0" smtClean="0">
                <a:ln w="0"/>
                <a:solidFill>
                  <a:srgbClr val="898989"/>
                </a:solidFill>
                <a:cs typeface="Arial"/>
              </a:rPr>
              <a:t>        </a:t>
            </a:r>
            <a:r>
              <a:rPr lang="sk-SK" sz="1600" dirty="0" smtClean="0">
                <a:solidFill>
                  <a:srgbClr val="898989"/>
                </a:solidFill>
                <a:hlinkClick r:id="rId3"/>
              </a:rPr>
              <a:t>www.op-kzp.sk</a:t>
            </a:r>
            <a:endParaRPr lang="sk-SK" sz="1600" dirty="0" smtClean="0">
              <a:solidFill>
                <a:srgbClr val="898989"/>
              </a:solidFill>
            </a:endParaRPr>
          </a:p>
          <a:p>
            <a:pPr lvl="4" indent="0">
              <a:lnSpc>
                <a:spcPct val="110000"/>
              </a:lnSpc>
              <a:spcBef>
                <a:spcPts val="0"/>
              </a:spcBef>
              <a:buNone/>
            </a:pPr>
            <a:endParaRPr lang="sk-SK" sz="1600" dirty="0">
              <a:solidFill>
                <a:srgbClr val="898989"/>
              </a:solidFill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35</a:t>
            </a:fld>
            <a:endParaRPr lang="sk-SK" dirty="0"/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306" y="4885898"/>
            <a:ext cx="2267909" cy="89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62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2500" dirty="0">
                <a:solidFill>
                  <a:srgbClr val="55B848"/>
                </a:solidFill>
              </a:rPr>
              <a:t>PRIORITNÁ OS 3 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18864" y="2204864"/>
            <a:ext cx="8229600" cy="3921299"/>
          </a:xfrm>
        </p:spPr>
        <p:txBody>
          <a:bodyPr>
            <a:normAutofit/>
          </a:bodyPr>
          <a:lstStyle/>
          <a:p>
            <a:pPr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Celková alokácia (zdroj EFRR) pre prioritnú os 3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233,9 mil. EUR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Bef>
                <a:spcPts val="0"/>
              </a:spcBef>
            </a:pP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roku 2017 vyhlásené 3 výzvy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objeme (zdroj EFRR): 172 mil. EUR </a:t>
            </a:r>
          </a:p>
          <a:p>
            <a:pPr algn="l">
              <a:spcBef>
                <a:spcPts val="0"/>
              </a:spcBef>
            </a:pP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73,54 % z celkovej alokácie</a:t>
            </a:r>
          </a:p>
          <a:p>
            <a:pPr algn="l">
              <a:spcBef>
                <a:spcPts val="0"/>
              </a:spcBef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Spolu vyhlásené 4 výzvy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objeme (zdroj EFRR): 232,5 mil. EUR</a:t>
            </a:r>
          </a:p>
          <a:p>
            <a:pPr algn="l">
              <a:spcBef>
                <a:spcPts val="0"/>
              </a:spcBef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99,41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z celkovej alokácie</a:t>
            </a:r>
          </a:p>
          <a:p>
            <a:pPr algn="l">
              <a:spcBef>
                <a:spcPts val="0"/>
              </a:spcBef>
            </a:pPr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Zazmluvnené finančné prostriedky (zdroj EFRR):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roku 2017: 29,9 mil. EUR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12,79 % z celkovej alokácie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polu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70,4 mil. EUR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30,08 % z celkovej alokácie</a:t>
            </a: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4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69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solidFill>
                  <a:srgbClr val="55B848"/>
                </a:solidFill>
              </a:rPr>
              <a:t>PRIORITNÁ OS 3 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Čerpanie finančných prostriedkov (zdroj EFRR) ku dňu 27.11.2017:             2,46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mil. EUR, čo </a:t>
            </a:r>
            <a:r>
              <a:rPr lang="sk-SK">
                <a:latin typeface="Times New Roman" panose="02020603050405020304" pitchFamily="18" charset="0"/>
                <a:cs typeface="Times New Roman" panose="02020603050405020304" pitchFamily="18" charset="0"/>
              </a:rPr>
              <a:t>predstavuje </a:t>
            </a:r>
            <a:r>
              <a:rPr lang="sk-SK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1,05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z celkovej alokácie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sk-SK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Dôvody nízkeho stavu čerpania FP v rámci PO 3:</a:t>
            </a:r>
          </a:p>
          <a:p>
            <a:pPr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Zdĺhavý proces verejného obstarávania – špecifické typy zákaziek</a:t>
            </a:r>
          </a:p>
          <a:p>
            <a:pPr algn="just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Vyhlásenie 3 výziev v roku 2017, pri ktorých ešte nebolo možné predložiť dostatočný počet ŽoNFP, uzavrieť schvaľovací proces, podpísať zmluvy o poskytnutí finančných prostriedkov a naštartovať implementáciu projektov – realizáciu hlavných aktivít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5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07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>
                <a:solidFill>
                  <a:srgbClr val="55B848"/>
                </a:solidFill>
              </a:rPr>
              <a:t>PRIORITNÁ OS 3 </a:t>
            </a:r>
            <a:endParaRPr lang="sk-SK" dirty="0"/>
          </a:p>
        </p:txBody>
      </p:sp>
      <p:sp>
        <p:nvSpPr>
          <p:cNvPr id="3" name="Zástupný objekt pre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l">
              <a:spcBef>
                <a:spcPts val="0"/>
              </a:spcBef>
            </a:pPr>
            <a:r>
              <a:rPr lang="sk-SK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Plány </a:t>
            </a:r>
            <a:r>
              <a:rPr lang="sk-SK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 rok 2018</a:t>
            </a:r>
            <a:r>
              <a:rPr lang="sk-SK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l">
              <a:spcBef>
                <a:spcPts val="0"/>
              </a:spcBef>
            </a:pPr>
            <a:endParaRPr lang="sk-SK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nárast </a:t>
            </a:r>
            <a:r>
              <a:rPr lang="sk-SK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kontrahovania na 60 </a:t>
            </a:r>
            <a:r>
              <a:rPr lang="sk-SK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alokácie;</a:t>
            </a:r>
          </a:p>
          <a:p>
            <a:pPr lvl="0" algn="l">
              <a:spcBef>
                <a:spcPts val="0"/>
              </a:spcBef>
            </a:pPr>
            <a:r>
              <a:rPr lang="sk-SK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nárast </a:t>
            </a:r>
            <a:r>
              <a:rPr lang="sk-SK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čerpania na 25 % </a:t>
            </a:r>
            <a:endParaRPr lang="sk-SK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sk-SK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>
              <a:spcBef>
                <a:spcPts val="0"/>
              </a:spcBef>
            </a:pPr>
            <a:endParaRPr lang="sk-SK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k-SK" dirty="0"/>
          </a:p>
        </p:txBody>
      </p:sp>
      <p:sp>
        <p:nvSpPr>
          <p:cNvPr id="4" name="Zástupný objekt pre číslo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6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28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2400" dirty="0">
                <a:solidFill>
                  <a:srgbClr val="55B848"/>
                </a:solidFill>
              </a:rPr>
              <a:t>PRIORITNÁ</a:t>
            </a:r>
            <a:r>
              <a:rPr lang="sk-SK" dirty="0">
                <a:solidFill>
                  <a:srgbClr val="55B848"/>
                </a:solidFill>
              </a:rPr>
              <a:t> OS 3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7</a:t>
            </a:fld>
            <a:endParaRPr lang="sk-SK" dirty="0">
              <a:solidFill>
                <a:prstClr val="white"/>
              </a:solidFill>
            </a:endParaRPr>
          </a:p>
        </p:txBody>
      </p:sp>
      <p:graphicFrame>
        <p:nvGraphicFramePr>
          <p:cNvPr id="7" name="Zástupný symbol obsah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9617760"/>
              </p:ext>
            </p:extLst>
          </p:nvPr>
        </p:nvGraphicFramePr>
        <p:xfrm>
          <a:off x="457200" y="1628800"/>
          <a:ext cx="8229600" cy="4727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581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sk-SK" dirty="0">
                <a:ln w="0"/>
                <a:solidFill>
                  <a:srgbClr val="55B848"/>
                </a:solidFill>
                <a:cs typeface="Arial"/>
              </a:rPr>
              <a:t>V</a:t>
            </a: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>ýzva na predkladanie ŽoNFP</a:t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OPKZP-PO3-SC313-2015-2</a:t>
            </a:r>
            <a:endParaRPr lang="sk-SK" dirty="0">
              <a:solidFill>
                <a:srgbClr val="55B84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11559" y="2204864"/>
            <a:ext cx="8059847" cy="4079478"/>
          </a:xfrm>
        </p:spPr>
        <p:txBody>
          <a:bodyPr>
            <a:normAutofit fontScale="775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endParaRPr lang="sk-SK" sz="3200" b="1" dirty="0" smtClean="0">
              <a:ln w="0"/>
              <a:cs typeface="Arial"/>
            </a:endParaRPr>
          </a:p>
          <a:p>
            <a:pPr marL="3429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sk-SK" sz="2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otvorená výzva na predkladanie ŽoNFP </a:t>
            </a:r>
            <a:r>
              <a:rPr lang="sk-SK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 19. augusta 2015</a:t>
            </a:r>
          </a:p>
          <a:p>
            <a:pPr marL="0" lvl="1" indent="0">
              <a:spcBef>
                <a:spcPts val="0"/>
              </a:spcBef>
              <a:buNone/>
            </a:pPr>
            <a:endParaRPr lang="sk-SK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sk-SK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hodnotiace kolo uzatvorené 30.09.2015, následne hodnotiace kolá uzatvárané každé 2 mesiace</a:t>
            </a:r>
          </a:p>
          <a:p>
            <a:pPr marL="342900" lvl="1" indent="-342900">
              <a:spcBef>
                <a:spcPts val="0"/>
              </a:spcBef>
              <a:buFont typeface="Arial" pitchFamily="34" charset="0"/>
              <a:buChar char="•"/>
            </a:pPr>
            <a:endParaRPr lang="sk-SK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spcBef>
                <a:spcPts val="0"/>
              </a:spcBef>
              <a:buFont typeface="Arial" pitchFamily="34" charset="0"/>
              <a:buChar char="•"/>
            </a:pPr>
            <a:endParaRPr lang="sk-SK" sz="2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0"/>
              </a:spcBef>
              <a:buNone/>
            </a:pPr>
            <a:endParaRPr lang="sk-SK" sz="2600" b="1" dirty="0" smtClean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sk-SK" sz="2600" b="1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Špecifický </a:t>
            </a:r>
            <a:r>
              <a:rPr lang="sk-SK" sz="26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cieľ 3.1.3: </a:t>
            </a:r>
            <a:endParaRPr lang="sk-SK" sz="2600" b="1" dirty="0" smtClean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600"/>
              </a:spcBef>
              <a:buNone/>
            </a:pPr>
            <a:r>
              <a:rPr lang="sk-SK" sz="2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Zvýšenie </a:t>
            </a:r>
            <a:r>
              <a:rPr lang="sk-SK" sz="2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efektívnosti manažmentu mimoriadnych udalostí ovplyvnených zmenou </a:t>
            </a:r>
            <a:r>
              <a:rPr lang="sk-SK" sz="2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klímy</a:t>
            </a:r>
          </a:p>
          <a:p>
            <a:pPr marL="0" lvl="1" indent="0">
              <a:spcBef>
                <a:spcPts val="0"/>
              </a:spcBef>
              <a:buNone/>
            </a:pPr>
            <a:endParaRPr lang="sk-SK" sz="2600" dirty="0" smtClean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sk-SK" sz="2600" b="1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Aktivita </a:t>
            </a:r>
            <a:r>
              <a:rPr lang="sk-SK" sz="26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</a:t>
            </a:r>
            <a:endParaRPr lang="sk-SK" sz="2600" b="1" dirty="0" smtClean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spcBef>
                <a:spcPts val="600"/>
              </a:spcBef>
              <a:buNone/>
            </a:pPr>
            <a:r>
              <a:rPr lang="sk-SK" sz="2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Vybudovanie </a:t>
            </a:r>
            <a:r>
              <a:rPr lang="sk-SK" sz="2600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technickej a inštitucionálnej podpory špecializovaných záchranných </a:t>
            </a:r>
            <a:r>
              <a:rPr lang="sk-SK" sz="2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modulov</a:t>
            </a:r>
          </a:p>
          <a:p>
            <a:pPr marL="342900" lvl="1" indent="-342900">
              <a:spcBef>
                <a:spcPts val="0"/>
              </a:spcBef>
              <a:buFont typeface="Arial" pitchFamily="34" charset="0"/>
              <a:buChar char="•"/>
            </a:pPr>
            <a:endParaRPr lang="sk-SK" sz="2600" b="1" dirty="0" smtClean="0">
              <a:ln w="0"/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k-SK" sz="1800" dirty="0" smtClean="0">
                <a:ln w="0"/>
                <a:cs typeface="Arial"/>
              </a:rPr>
              <a:t>	</a:t>
            </a:r>
            <a:endParaRPr lang="sk-SK" sz="1800" b="1" dirty="0">
              <a:solidFill>
                <a:srgbClr val="55B8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8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8361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/>
            </a:r>
            <a:br>
              <a:rPr lang="sk-SK" dirty="0" smtClean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ln w="0"/>
                <a:solidFill>
                  <a:srgbClr val="55B848"/>
                </a:solidFill>
                <a:cs typeface="Arial"/>
              </a:rPr>
              <a:t>Výzva </a:t>
            </a:r>
            <a:r>
              <a:rPr lang="sk-SK" dirty="0">
                <a:ln w="0"/>
                <a:solidFill>
                  <a:srgbClr val="55B848"/>
                </a:solidFill>
                <a:cs typeface="Arial"/>
              </a:rPr>
              <a:t>na predkladanie ŽoNFP</a:t>
            </a:r>
            <a:br>
              <a:rPr lang="sk-SK" dirty="0">
                <a:ln w="0"/>
                <a:solidFill>
                  <a:srgbClr val="55B848"/>
                </a:solidFill>
                <a:cs typeface="Arial"/>
              </a:rPr>
            </a:br>
            <a:r>
              <a:rPr lang="sk-SK" dirty="0" smtClean="0">
                <a:solidFill>
                  <a:srgbClr val="55B848"/>
                </a:solidFill>
                <a:cs typeface="Tahoma" pitchFamily="34" charset="0"/>
              </a:rPr>
              <a:t>OPKZP-PO3-SC313-2015-2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Výška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finančných prostriedkov zo zdrojov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EFRR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vyčlenených na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túto výzvu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60 531 000 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EUR.</a:t>
            </a: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spcBef>
                <a:spcPts val="0"/>
              </a:spcBef>
              <a:buNone/>
            </a:pP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roku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2017 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aktualizovaná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20.04.2017 – legislatívne zmeny</a:t>
            </a:r>
            <a:endParaRPr lang="sk-SK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3063" indent="0" algn="l">
              <a:spcBef>
                <a:spcPts val="0"/>
              </a:spcBef>
              <a:buNone/>
            </a:pPr>
            <a:endParaRPr lang="sk-SK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sk-SK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Určená </a:t>
            </a:r>
            <a:r>
              <a:rPr lang="sk-SK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prioritne pre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základné 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záchranné zložky </a:t>
            </a:r>
            <a:r>
              <a:rPr lang="sk-SK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integrovaného záchranného </a:t>
            </a:r>
            <a:r>
              <a:rPr lang="sk-SK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systému </a:t>
            </a:r>
            <a:endParaRPr lang="sk-SK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9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49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va strana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77D17F9FBFB4B41B924073969D29DFF" ma:contentTypeVersion="0" ma:contentTypeDescription="Umožňuje vytvoriť nový dokument." ma:contentTypeScope="" ma:versionID="5c9ee6998369c7d47ced66eb32dc505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ae51b23ceac873071d642d5069d117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F4CC35-E4D0-44B6-A7DB-8E314098BFAF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B040ACD-63A4-4FB4-A5C1-59D47CC2AF2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2304108-DBA2-4A15-BDB8-ABAD6560C3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prva strana</Template>
  <TotalTime>2171</TotalTime>
  <Words>1678</Words>
  <Application>Microsoft Office PowerPoint</Application>
  <PresentationFormat>Prezentácia na obrazovke (4:3)</PresentationFormat>
  <Paragraphs>296</Paragraphs>
  <Slides>35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35</vt:i4>
      </vt:variant>
    </vt:vector>
  </HeadingPairs>
  <TitlesOfParts>
    <vt:vector size="41" baseType="lpstr">
      <vt:lpstr>Arial</vt:lpstr>
      <vt:lpstr>Calibri</vt:lpstr>
      <vt:lpstr>Myriad Pro</vt:lpstr>
      <vt:lpstr>Tahoma</vt:lpstr>
      <vt:lpstr>Times New Roman</vt:lpstr>
      <vt:lpstr>prva strana</vt:lpstr>
      <vt:lpstr> operačný program  kvalita životného prostredia  prioritná os 3   Výročná konferencia  27. NOVembra 2017 </vt:lpstr>
      <vt:lpstr>PRIORITNÁ OS 3  Podpora riadenia rizík, riadenia mimoriadnych udalostí a odolnosti                       proti mimoriadnym udalostiam ovplyvneným zmenou klímy</vt:lpstr>
      <vt:lpstr> PRIORITNÁ OS 3  </vt:lpstr>
      <vt:lpstr>PRIORITNÁ OS 3 </vt:lpstr>
      <vt:lpstr>PRIORITNÁ OS 3 </vt:lpstr>
      <vt:lpstr>PRIORITNÁ OS 3 </vt:lpstr>
      <vt:lpstr>PRIORITNÁ OS 3 </vt:lpstr>
      <vt:lpstr>Výzva na predkladanie ŽoNFP OPKZP-PO3-SC313-2015-2</vt:lpstr>
      <vt:lpstr> Výzva na predkladanie ŽoNFP OPKZP-PO3-SC313-2015-2</vt:lpstr>
      <vt:lpstr>Výzva na predkladanie ŽoNFP OPKZP-PO3-SC313-2015-2</vt:lpstr>
      <vt:lpstr>Realizované projekty v rámci výzvy                                                      OPKZP-PO3-SC313-2015-2</vt:lpstr>
      <vt:lpstr>Operatívny záchranný modul</vt:lpstr>
      <vt:lpstr>Operatívny záchranný modul</vt:lpstr>
      <vt:lpstr>Prezentácia programu PowerPoint</vt:lpstr>
      <vt:lpstr>Realizované projekty v rámci výzvy                                                      OPKZP-PO3-SC313-2015-2</vt:lpstr>
      <vt:lpstr>        Budovanie modulu leteckého hasenia     požiarov s využitím helikoptér</vt:lpstr>
      <vt:lpstr> Budovanie modulu leteckého hasenia požiarov  s využitím helikoptér</vt:lpstr>
      <vt:lpstr>Prezentácia programu PowerPoint</vt:lpstr>
      <vt:lpstr>Prezentácia programu PowerPoint</vt:lpstr>
      <vt:lpstr>Realizované projekty v rámci výzvy                                                      OPKZP-PO3-SC313-2015-2</vt:lpstr>
      <vt:lpstr>ETC - Dočasný núdzový tábor</vt:lpstr>
      <vt:lpstr>Realizované projekty v rámci výzvy                                                      OPKZP-PO3-SC313-2015-2</vt:lpstr>
      <vt:lpstr>  GFFF-V - Pozemné hasenie lesných požiarov s využitím vozidiel</vt:lpstr>
      <vt:lpstr>Prezentácia programu PowerPoint</vt:lpstr>
      <vt:lpstr>  </vt:lpstr>
      <vt:lpstr>Výzva na predkladanie ŽoNFP OPKZP-PO3-SC311-2017-24</vt:lpstr>
      <vt:lpstr>Výzva na predkladanie ŽoNFP OPKZP-PO3-SC311-2017-24</vt:lpstr>
      <vt:lpstr>Realizované projekty v rámci výzvy OPKZP-PO3-SC311-2017-24</vt:lpstr>
      <vt:lpstr>„Budovanie systému pripravenosti dobrovoľných hasičských zborov obcí na zvládanie mimoriadnych udalostí“ </vt:lpstr>
      <vt:lpstr>„Budovanie systému pripravenosti dobrovoľných hasičských zborov obcí na zvládanie mimoriadnych udalostí“</vt:lpstr>
      <vt:lpstr> Výzva na predkladanie ŽoNFP OPKZP-PO3-SC311-2017-27</vt:lpstr>
      <vt:lpstr>Výzva na predkladanie ŽoNFP OPKZP-PO3-SC311-2017-27</vt:lpstr>
      <vt:lpstr>  Výzva na predkladanie ŽoNFP OPKZP-PO3-SC313-2017-31</vt:lpstr>
      <vt:lpstr>Výzva na predkladanie ŽoNFP OPKZP-PO3-SC313-2017-31</vt:lpstr>
      <vt:lpstr>Prezentácia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Jakub</dc:creator>
  <cp:lastModifiedBy>Jana Pavličková</cp:lastModifiedBy>
  <cp:revision>223</cp:revision>
  <dcterms:created xsi:type="dcterms:W3CDTF">2015-08-07T11:07:34Z</dcterms:created>
  <dcterms:modified xsi:type="dcterms:W3CDTF">2017-11-27T08:06:55Z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0x010100C77D17F9FBFB4B41B924073969D29DFF</vt:lpwstr>
  </property>
</Properties>
</file>