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handoutMasterIdLst>
    <p:handoutMasterId r:id="rId29"/>
  </p:handoutMasterIdLst>
  <p:sldIdLst>
    <p:sldId id="256" r:id="rId2"/>
    <p:sldId id="296" r:id="rId3"/>
    <p:sldId id="269" r:id="rId4"/>
    <p:sldId id="297" r:id="rId5"/>
    <p:sldId id="270" r:id="rId6"/>
    <p:sldId id="281" r:id="rId7"/>
    <p:sldId id="307" r:id="rId8"/>
    <p:sldId id="308" r:id="rId9"/>
    <p:sldId id="283" r:id="rId10"/>
    <p:sldId id="309" r:id="rId11"/>
    <p:sldId id="282" r:id="rId12"/>
    <p:sldId id="310" r:id="rId13"/>
    <p:sldId id="298" r:id="rId14"/>
    <p:sldId id="299" r:id="rId15"/>
    <p:sldId id="300" r:id="rId16"/>
    <p:sldId id="302" r:id="rId17"/>
    <p:sldId id="303" r:id="rId18"/>
    <p:sldId id="305" r:id="rId19"/>
    <p:sldId id="290" r:id="rId20"/>
    <p:sldId id="291" r:id="rId21"/>
    <p:sldId id="292" r:id="rId22"/>
    <p:sldId id="293" r:id="rId23"/>
    <p:sldId id="294" r:id="rId24"/>
    <p:sldId id="295" r:id="rId25"/>
    <p:sldId id="306" r:id="rId26"/>
    <p:sldId id="311" r:id="rId27"/>
    <p:sldId id="279" r:id="rId28"/>
  </p:sldIdLst>
  <p:sldSz cx="9144000" cy="6858000" type="screen4x3"/>
  <p:notesSz cx="6735763" cy="9866313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ala Michal" initials="F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352" autoAdjust="0"/>
    <p:restoredTop sz="94660" autoAdjust="0"/>
  </p:normalViewPr>
  <p:slideViewPr>
    <p:cSldViewPr snapToGrid="0">
      <p:cViewPr>
        <p:scale>
          <a:sx n="121" d="100"/>
          <a:sy n="121" d="100"/>
        </p:scale>
        <p:origin x="-1590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Dell\Desktop\Prezent&#225;cia\Preh&#318;ad%20do%20prezent&#225;ci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Dell\Desktop\Prezent&#225;cia\Preh&#318;ad%20do%20prezent&#225;ci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C:\Users\Dell\Desktop\Prezent&#225;cia\Preh&#318;ad%20do%20prezent&#225;ci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b="1" dirty="0"/>
              <a:t>Počet predložených žiadostí o NFP</a:t>
            </a:r>
            <a:r>
              <a:rPr lang="sk-SK" sz="2000" b="1" baseline="0" dirty="0"/>
              <a:t> </a:t>
            </a:r>
          </a:p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b="1" dirty="0"/>
              <a:t>v rámci 19.výzvy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'19 vyzva'!$A$2</c:f>
              <c:strCache>
                <c:ptCount val="1"/>
                <c:pt idx="0">
                  <c:v>subjekt ústrednej štátnej správy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6235410901311375E-2"/>
                  <c:y val="-1.6625099554238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ED8-4953-B99C-BF087536F001}"/>
                </c:ext>
              </c:extLst>
            </c:dLbl>
            <c:dLbl>
              <c:idx val="1"/>
              <c:layout>
                <c:manualLayout>
                  <c:x val="1.6235410901311354E-2"/>
                  <c:y val="-1.3300079643390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ED8-4953-B99C-BF087536F001}"/>
                </c:ext>
              </c:extLst>
            </c:dLbl>
            <c:dLbl>
              <c:idx val="2"/>
              <c:layout>
                <c:manualLayout>
                  <c:x val="1.2176587940740674E-2"/>
                  <c:y val="-1.72496247360006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ED8-4953-B99C-BF087536F001}"/>
                </c:ext>
              </c:extLst>
            </c:dLbl>
            <c:dLbl>
              <c:idx val="3"/>
              <c:layout>
                <c:manualLayout>
                  <c:x val="1.4205984538647394E-2"/>
                  <c:y val="-1.3300079643390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ED8-4953-B99C-BF087536F001}"/>
                </c:ext>
              </c:extLst>
            </c:dLbl>
            <c:dLbl>
              <c:idx val="4"/>
              <c:layout>
                <c:manualLayout>
                  <c:x val="1.014713181331962E-2"/>
                  <c:y val="-9.97505973254285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ED8-4953-B99C-BF087536F0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'19 vyzva'!$B$1:$F$1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4.kolo</c:v>
                </c:pt>
                <c:pt idx="4">
                  <c:v>SPOLU</c:v>
                </c:pt>
              </c:strCache>
            </c:strRef>
          </c:cat>
          <c:val>
            <c:numRef>
              <c:f>'19 vyzva'!$B$2:$F$2</c:f>
              <c:numCache>
                <c:formatCode>General</c:formatCode>
                <c:ptCount val="5"/>
                <c:pt idx="0">
                  <c:v>5</c:v>
                </c:pt>
                <c:pt idx="1">
                  <c:v>23</c:v>
                </c:pt>
                <c:pt idx="2">
                  <c:v>14</c:v>
                </c:pt>
                <c:pt idx="3">
                  <c:v>18</c:v>
                </c:pt>
                <c:pt idx="4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ED8-4953-B99C-BF087536F001}"/>
            </c:ext>
          </c:extLst>
        </c:ser>
        <c:ser>
          <c:idx val="1"/>
          <c:order val="1"/>
          <c:tx>
            <c:strRef>
              <c:f>'19 vyzva'!$A$3</c:f>
              <c:strCache>
                <c:ptCount val="1"/>
                <c:pt idx="0">
                  <c:v>subjekt územnej samosprávy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176587940740674E-2"/>
                  <c:y val="-2.7849241730942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ED8-4953-B99C-BF087536F001}"/>
                </c:ext>
              </c:extLst>
            </c:dLbl>
            <c:dLbl>
              <c:idx val="1"/>
              <c:layout>
                <c:manualLayout>
                  <c:x val="1.6235410901311392E-2"/>
                  <c:y val="-9.97505973254272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ED8-4953-B99C-BF087536F001}"/>
                </c:ext>
              </c:extLst>
            </c:dLbl>
            <c:dLbl>
              <c:idx val="2"/>
              <c:layout>
                <c:manualLayout>
                  <c:x val="1.8264837263975316E-2"/>
                  <c:y val="-1.995011946508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ED8-4953-B99C-BF087536F001}"/>
                </c:ext>
              </c:extLst>
            </c:dLbl>
            <c:dLbl>
              <c:idx val="3"/>
              <c:layout>
                <c:manualLayout>
                  <c:x val="1.6235410901311392E-2"/>
                  <c:y val="-2.32751393759329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ED8-4953-B99C-BF087536F001}"/>
                </c:ext>
              </c:extLst>
            </c:dLbl>
            <c:dLbl>
              <c:idx val="4"/>
              <c:layout>
                <c:manualLayout>
                  <c:x val="1.4205984538647468E-2"/>
                  <c:y val="-2.9925179197628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ED8-4953-B99C-BF087536F00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'19 vyzva'!$B$1:$F$1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4.kolo</c:v>
                </c:pt>
                <c:pt idx="4">
                  <c:v>SPOLU</c:v>
                </c:pt>
              </c:strCache>
            </c:strRef>
          </c:cat>
          <c:val>
            <c:numRef>
              <c:f>'19 vyzva'!$B$3:$F$3</c:f>
              <c:numCache>
                <c:formatCode>General</c:formatCode>
                <c:ptCount val="5"/>
                <c:pt idx="0">
                  <c:v>336</c:v>
                </c:pt>
                <c:pt idx="1">
                  <c:v>148</c:v>
                </c:pt>
                <c:pt idx="2">
                  <c:v>17</c:v>
                </c:pt>
                <c:pt idx="3">
                  <c:v>11</c:v>
                </c:pt>
                <c:pt idx="4">
                  <c:v>512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ED8-4953-B99C-BF087536F0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974016"/>
        <c:axId val="35583040"/>
        <c:axId val="41000064"/>
      </c:bar3DChart>
      <c:catAx>
        <c:axId val="77974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5583040"/>
        <c:crosses val="autoZero"/>
        <c:auto val="1"/>
        <c:lblAlgn val="ctr"/>
        <c:lblOffset val="100"/>
        <c:noMultiLvlLbl val="0"/>
      </c:catAx>
      <c:valAx>
        <c:axId val="35583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77974016"/>
        <c:crosses val="autoZero"/>
        <c:crossBetween val="between"/>
      </c:valAx>
      <c:serAx>
        <c:axId val="41000064"/>
        <c:scaling>
          <c:orientation val="minMax"/>
        </c:scaling>
        <c:delete val="1"/>
        <c:axPos val="b"/>
        <c:majorTickMark val="none"/>
        <c:minorTickMark val="none"/>
        <c:tickLblPos val="nextTo"/>
        <c:crossAx val="35583040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b="1" dirty="0"/>
              <a:t>Požadovaná výška NFP (EU zdroje) </a:t>
            </a:r>
            <a:r>
              <a:rPr lang="sk-SK" sz="2000" b="1" baseline="0" dirty="0"/>
              <a:t>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k-SK" sz="2000" b="1" dirty="0"/>
              <a:t>v rámci 19.výzvy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6004916303891015"/>
          <c:y val="0.15876923076923077"/>
          <c:w val="0.81779575136189542"/>
          <c:h val="0.706217184390412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'19 vyzva'!$A$8</c:f>
              <c:strCache>
                <c:ptCount val="1"/>
                <c:pt idx="0">
                  <c:v>subjekt ústrednej štátnej správy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2"/>
              <c:layout>
                <c:manualLayout>
                  <c:x val="-1.4098690835851031E-2"/>
                  <c:y val="-2.051282051282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DAE-4842-8B1C-5BE19ECDA4DB}"/>
                </c:ext>
              </c:extLst>
            </c:dLbl>
            <c:dLbl>
              <c:idx val="3"/>
              <c:layout>
                <c:manualLayout>
                  <c:x val="-4.0281973816717019E-3"/>
                  <c:y val="-1.75824175824175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DAE-4842-8B1C-5BE19ECDA4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'19 vyzva'!$B$7:$F$7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4.kolo</c:v>
                </c:pt>
                <c:pt idx="4">
                  <c:v>SPOLU</c:v>
                </c:pt>
              </c:strCache>
            </c:strRef>
          </c:cat>
          <c:val>
            <c:numRef>
              <c:f>'19 vyzva'!$B$8:$F$8</c:f>
              <c:numCache>
                <c:formatCode>_(* #,##0.00_);_(* \(#,##0.00\);_(* "-"??_);_(@_)</c:formatCode>
                <c:ptCount val="5"/>
                <c:pt idx="0">
                  <c:v>3356980.7435000003</c:v>
                </c:pt>
                <c:pt idx="1">
                  <c:v>18814958.691999998</c:v>
                </c:pt>
                <c:pt idx="2">
                  <c:v>11142790.148</c:v>
                </c:pt>
                <c:pt idx="3">
                  <c:v>11273880.012500001</c:v>
                </c:pt>
                <c:pt idx="4">
                  <c:v>44588609.596000001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DAE-4842-8B1C-5BE19ECDA4DB}"/>
            </c:ext>
          </c:extLst>
        </c:ser>
        <c:ser>
          <c:idx val="1"/>
          <c:order val="1"/>
          <c:tx>
            <c:strRef>
              <c:f>'19 vyzva'!$A$9</c:f>
              <c:strCache>
                <c:ptCount val="1"/>
                <c:pt idx="0">
                  <c:v>subjekt územnej samosprávy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2"/>
              <c:layout>
                <c:manualLayout>
                  <c:x val="1.8126888217522584E-2"/>
                  <c:y val="-5.860805860805860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DAE-4842-8B1C-5BE19ECDA4DB}"/>
                </c:ext>
              </c:extLst>
            </c:dLbl>
            <c:dLbl>
              <c:idx val="3"/>
              <c:layout>
                <c:manualLayout>
                  <c:x val="2.8197381671701913E-2"/>
                  <c:y val="-1.1721611721611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DAE-4842-8B1C-5BE19ECDA4D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'19 vyzva'!$B$7:$F$7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4.kolo</c:v>
                </c:pt>
                <c:pt idx="4">
                  <c:v>SPOLU</c:v>
                </c:pt>
              </c:strCache>
            </c:strRef>
          </c:cat>
          <c:val>
            <c:numRef>
              <c:f>'19 vyzva'!$B$9:$F$9</c:f>
              <c:numCache>
                <c:formatCode>_(* #,##0.00_);_(* \(#,##0.00\);_(* "-"??_);_(@_)</c:formatCode>
                <c:ptCount val="5"/>
                <c:pt idx="0">
                  <c:v>134753435.611</c:v>
                </c:pt>
                <c:pt idx="1">
                  <c:v>58758669.762999989</c:v>
                </c:pt>
                <c:pt idx="2">
                  <c:v>7928873.533499998</c:v>
                </c:pt>
                <c:pt idx="3">
                  <c:v>5635412.4244999997</c:v>
                </c:pt>
                <c:pt idx="4">
                  <c:v>207076391.33199996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DAE-4842-8B1C-5BE19ECDA4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703680"/>
        <c:axId val="35585344"/>
        <c:axId val="0"/>
      </c:bar3DChart>
      <c:catAx>
        <c:axId val="3770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5585344"/>
        <c:crosses val="autoZero"/>
        <c:auto val="1"/>
        <c:lblAlgn val="ctr"/>
        <c:lblOffset val="100"/>
        <c:noMultiLvlLbl val="0"/>
      </c:catAx>
      <c:valAx>
        <c:axId val="3558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.00_);_(* \(#,##0.00\);_(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770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sk-SK" b="1"/>
              <a:t>Predložené žiadosti v rámci 20.výzvy</a:t>
            </a:r>
          </a:p>
        </c:rich>
      </c:tx>
      <c:layout>
        <c:manualLayout>
          <c:xMode val="edge"/>
          <c:yMode val="edge"/>
          <c:x val="0.18036326492498203"/>
          <c:y val="2.5293555862769063E-2"/>
        </c:manualLayout>
      </c:layout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'20 vyzva'!$A$2</c:f>
              <c:strCache>
                <c:ptCount val="1"/>
                <c:pt idx="0">
                  <c:v>Počet žiadostí o NFP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9802003190500489E-2"/>
                  <c:y val="-2.326059065606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895-40DB-829D-F365B0B91A89}"/>
                </c:ext>
              </c:extLst>
            </c:dLbl>
            <c:dLbl>
              <c:idx val="1"/>
              <c:layout>
                <c:manualLayout>
                  <c:x val="2.0878748725186698E-2"/>
                  <c:y val="-2.665312047448294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895-40DB-829D-F365B0B91A89}"/>
                </c:ext>
              </c:extLst>
            </c:dLbl>
            <c:dLbl>
              <c:idx val="2"/>
              <c:layout>
                <c:manualLayout>
                  <c:x val="2.6870774409167172E-2"/>
                  <c:y val="-2.1161420940498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895-40DB-829D-F365B0B91A89}"/>
                </c:ext>
              </c:extLst>
            </c:dLbl>
            <c:dLbl>
              <c:idx val="3"/>
              <c:layout>
                <c:manualLayout>
                  <c:x val="2.4717412353158601E-2"/>
                  <c:y val="-2.326059065606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895-40DB-829D-F365B0B91A89}"/>
                </c:ext>
              </c:extLst>
            </c:dLbl>
            <c:dLbl>
              <c:idx val="4"/>
              <c:layout>
                <c:manualLayout>
                  <c:x val="2.4717412353158483E-2"/>
                  <c:y val="-2.93989702414747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895-40DB-829D-F365B0B91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 vyzva'!$B$1:$F$1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5.kolo</c:v>
                </c:pt>
                <c:pt idx="4">
                  <c:v>SPOLU</c:v>
                </c:pt>
              </c:strCache>
            </c:strRef>
          </c:cat>
          <c:val>
            <c:numRef>
              <c:f>'20 vyzva'!$B$2:$F$2</c:f>
              <c:numCache>
                <c:formatCode>General</c:formatCode>
                <c:ptCount val="5"/>
                <c:pt idx="0">
                  <c:v>10</c:v>
                </c:pt>
                <c:pt idx="1">
                  <c:v>9</c:v>
                </c:pt>
                <c:pt idx="2">
                  <c:v>10</c:v>
                </c:pt>
                <c:pt idx="3">
                  <c:v>12</c:v>
                </c:pt>
                <c:pt idx="4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895-40DB-829D-F365B0B91A89}"/>
            </c:ext>
          </c:extLst>
        </c:ser>
        <c:ser>
          <c:idx val="1"/>
          <c:order val="1"/>
          <c:tx>
            <c:strRef>
              <c:f>'20 vyzva'!$A$3</c:f>
              <c:strCache>
                <c:ptCount val="1"/>
                <c:pt idx="0">
                  <c:v>Žiadaná suma NFP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6006589224710168E-3"/>
                  <c:y val="-2.71416454622562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895-40DB-829D-F365B0B91A89}"/>
                </c:ext>
              </c:extLst>
            </c:dLbl>
            <c:dLbl>
              <c:idx val="1"/>
              <c:layout>
                <c:manualLayout>
                  <c:x val="-4.0336894106524525E-17"/>
                  <c:y val="-2.37489397794741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895-40DB-829D-F365B0B91A89}"/>
                </c:ext>
              </c:extLst>
            </c:dLbl>
            <c:dLbl>
              <c:idx val="2"/>
              <c:layout>
                <c:manualLayout>
                  <c:x val="1.3201317844942034E-2"/>
                  <c:y val="-2.03562340966920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895-40DB-829D-F365B0B91A89}"/>
                </c:ext>
              </c:extLst>
            </c:dLbl>
            <c:dLbl>
              <c:idx val="3"/>
              <c:layout>
                <c:manualLayout>
                  <c:x val="8.8008785632946885E-3"/>
                  <c:y val="-3.05343511450381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895-40DB-829D-F365B0B91A89}"/>
                </c:ext>
              </c:extLst>
            </c:dLbl>
            <c:dLbl>
              <c:idx val="4"/>
              <c:layout>
                <c:manualLayout>
                  <c:x val="1.3201317844941872E-2"/>
                  <c:y val="-2.03562340966921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895-40DB-829D-F365B0B91A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'20 vyzva'!$B$1:$F$1</c:f>
              <c:strCache>
                <c:ptCount val="5"/>
                <c:pt idx="0">
                  <c:v>1.kolo</c:v>
                </c:pt>
                <c:pt idx="1">
                  <c:v>2.kolo</c:v>
                </c:pt>
                <c:pt idx="2">
                  <c:v>3.kolo</c:v>
                </c:pt>
                <c:pt idx="3">
                  <c:v>5.kolo</c:v>
                </c:pt>
                <c:pt idx="4">
                  <c:v>SPOLU</c:v>
                </c:pt>
              </c:strCache>
            </c:strRef>
          </c:cat>
          <c:val>
            <c:numRef>
              <c:f>'20 vyzva'!$B$3:$F$3</c:f>
              <c:numCache>
                <c:formatCode>_(* #,##0.00_);_(* \(#,##0.00\);_(* "-"??_);_(@_)</c:formatCode>
                <c:ptCount val="5"/>
                <c:pt idx="0">
                  <c:v>36549825.699999996</c:v>
                </c:pt>
                <c:pt idx="1">
                  <c:v>14862580.220000001</c:v>
                </c:pt>
                <c:pt idx="2">
                  <c:v>18796137.75</c:v>
                </c:pt>
                <c:pt idx="3">
                  <c:v>13029677.58</c:v>
                </c:pt>
                <c:pt idx="4">
                  <c:v>83238221.249999985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7895-40DB-829D-F365B0B91A8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7904384"/>
        <c:axId val="37750464"/>
        <c:axId val="81024256"/>
      </c:bar3DChart>
      <c:catAx>
        <c:axId val="3790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37750464"/>
        <c:crosses val="autoZero"/>
        <c:auto val="1"/>
        <c:lblAlgn val="ctr"/>
        <c:lblOffset val="100"/>
        <c:noMultiLvlLbl val="0"/>
      </c:catAx>
      <c:valAx>
        <c:axId val="377504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crossAx val="37904384"/>
        <c:crosses val="autoZero"/>
        <c:crossBetween val="between"/>
      </c:valAx>
      <c:serAx>
        <c:axId val="81024256"/>
        <c:scaling>
          <c:orientation val="minMax"/>
        </c:scaling>
        <c:delete val="1"/>
        <c:axPos val="b"/>
        <c:majorTickMark val="none"/>
        <c:minorTickMark val="none"/>
        <c:tickLblPos val="nextTo"/>
        <c:crossAx val="37750464"/>
        <c:crosses val="autoZero"/>
      </c:ser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27. 11. 2017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15374" y="9371285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/>
              <a:t>OPERAČNÝ PROGRAM</a:t>
            </a:r>
            <a:br>
              <a:rPr lang="sk-SK" dirty="0"/>
            </a:br>
            <a:r>
              <a:rPr lang="sk-SK" dirty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/>
              <a:t>NÁZOV PREZENTÁCIE</a:t>
            </a:r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r>
              <a:rPr lang="sk-SK" dirty="0"/>
              <a:t>DEŇ – MESIAC - ROK</a:t>
            </a:r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  <a:p>
            <a:pPr lvl="0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ea.sk/" TargetMode="External"/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8"/>
            <a:ext cx="7644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Operačný program Kvalita životného prostredia</a:t>
            </a:r>
          </a:p>
          <a:p>
            <a:pPr algn="ctr"/>
            <a:r>
              <a:rPr lang="sk-SK" sz="3000" b="1" dirty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Výročná konferencia 2017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Dátum:	27. 11. 2017</a:t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Miesto:	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xmlns="" id="{6D27BAEA-E783-4F10-B135-AB2FD60237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3905832"/>
              </p:ext>
            </p:extLst>
          </p:nvPr>
        </p:nvGraphicFramePr>
        <p:xfrm>
          <a:off x="701749" y="1254643"/>
          <a:ext cx="7751135" cy="4625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5266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7422" y="1741335"/>
            <a:ext cx="752027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4.2.1. A, B       	</a:t>
            </a:r>
            <a:r>
              <a:rPr lang="sk-SK" dirty="0"/>
              <a:t>Výzva zameraná na zníženie energetickej náročnosti a </a:t>
            </a:r>
            <a:r>
              <a:rPr lang="sk-SK" sz="1600" dirty="0"/>
              <a:t>[PODNIKY]          	</a:t>
            </a:r>
            <a:r>
              <a:rPr lang="sk-SK" dirty="0"/>
              <a:t>zvýšenie využívania OZE v podnikoch – Zabezpečenie 			energetických auditov v MSP a implementácia opatrení z 			energetických auditov</a:t>
            </a:r>
          </a:p>
          <a:p>
            <a:pPr fontAlgn="t"/>
            <a:r>
              <a:rPr lang="sk-SK" dirty="0"/>
              <a:t>	         	</a:t>
            </a:r>
          </a:p>
          <a:p>
            <a:pPr fontAlgn="t"/>
            <a:r>
              <a:rPr lang="sk-SK" b="1" dirty="0"/>
              <a:t>		výzva bola vyhlásená 29. 9. 2017</a:t>
            </a:r>
          </a:p>
          <a:p>
            <a:pPr fontAlgn="t"/>
            <a:r>
              <a:rPr lang="sk-SK" dirty="0"/>
              <a:t>	         	uzávierka 1 hodnotiaceho kola 14. 12. 2017</a:t>
            </a:r>
          </a:p>
          <a:p>
            <a:pPr fontAlgn="t"/>
            <a:endParaRPr lang="sk-SK" dirty="0"/>
          </a:p>
          <a:p>
            <a:r>
              <a:rPr lang="sk-SK" b="1" dirty="0"/>
              <a:t>Prijímatelia</a:t>
            </a:r>
            <a:r>
              <a:rPr lang="sk-SK" dirty="0"/>
              <a:t>:    	- fyzické a/alebo právnické osoby oprávnené na podnikanie 		v priemyselných odvetviach a v službách nadväzujúcich na 			tieto odvetvia</a:t>
            </a:r>
          </a:p>
          <a:p>
            <a:pPr fontAlgn="t"/>
            <a:endParaRPr lang="sk-SK" dirty="0"/>
          </a:p>
          <a:p>
            <a:pPr fontAlgn="t"/>
            <a:r>
              <a:rPr lang="sk-SK" b="1" dirty="0"/>
              <a:t>Alokácia</a:t>
            </a:r>
            <a:r>
              <a:rPr lang="sk-SK" dirty="0"/>
              <a:t>: 	         	40 000 000 EUR</a:t>
            </a:r>
          </a:p>
          <a:p>
            <a:pPr fontAlgn="t"/>
            <a:endParaRPr lang="sk-SK" dirty="0"/>
          </a:p>
          <a:p>
            <a:pPr fontAlgn="t"/>
            <a:r>
              <a:rPr lang="sk-SK" b="1" dirty="0"/>
              <a:t>Cieľové územie: </a:t>
            </a:r>
            <a:r>
              <a:rPr lang="sk-SK" dirty="0"/>
              <a:t> 	územie menej rozvinutých región SR</a:t>
            </a:r>
          </a:p>
          <a:p>
            <a:pPr fontAlgn="t"/>
            <a:r>
              <a:rPr lang="sk-SK" dirty="0"/>
              <a:t>		 </a:t>
            </a:r>
          </a:p>
          <a:p>
            <a:pPr fontAlgn="t"/>
            <a:r>
              <a:rPr lang="sk-SK" dirty="0"/>
              <a:t>		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vyzýva</a:t>
            </a:r>
          </a:p>
        </p:txBody>
      </p:sp>
    </p:spTree>
    <p:extLst>
      <p:ext uri="{BB962C8B-B14F-4D97-AF65-F5344CB8AC3E}">
        <p14:creationId xmlns:p14="http://schemas.microsoft.com/office/powerpoint/2010/main" val="885242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492239" y="1273503"/>
            <a:ext cx="806696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Oprávnené výdavky, resp. aktivity:</a:t>
            </a:r>
          </a:p>
          <a:p>
            <a:pPr marL="342900" indent="-342900" fontAlgn="t">
              <a:buFont typeface="+mj-lt"/>
              <a:buAutoNum type="arabicPeriod"/>
            </a:pPr>
            <a:endParaRPr lang="sk-SK" sz="1600" dirty="0"/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sk-SK" sz="1600" b="1" dirty="0"/>
              <a:t>Vypracovanie energetického auditu</a:t>
            </a:r>
          </a:p>
          <a:p>
            <a:pPr marL="342900" indent="-342900" fontAlgn="t">
              <a:buFont typeface="Arial" panose="020B0604020202020204" pitchFamily="34" charset="0"/>
              <a:buChar char="•"/>
            </a:pPr>
            <a:r>
              <a:rPr lang="sk-SK" sz="1600" b="1" dirty="0"/>
              <a:t>Realizácia opatrení z energetického auditu: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rekonštrukcia a modernizácia stavebných objektov v oblasti priemyslu a služieb  na  to nadväzujúcich za  účelom  zníženia  ich  energetickej náročnosti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rekonštrukcia  a  modernizácia  existujúcich  energetických  zariadení  za účelom zvýšenia energetickej účinnosti a zníženia emisií skleníkových plynov	 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rekonštrukcia  a  modernizácia  systémov  výroby  a  rozvodu  stlačeného vzduchu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zavádzanie  systémov  merania  a  riadenia,  vrátane  energetických a environmentálnych  manažérskych  systémov,  najmä  EMAS,  v  oblasti výroby a spotreby energie za účelom zníženia spotreby energie a emisií skleníkových plynov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výstavba,  modernizácia  a  rekonštrukcia  rozvodov  energie, resp. rozvodov energetických médií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modernizácia  a  rekonštrukcia  systémov  vonkajšieho  osvetlenia priemyselných  areálov,  ale  len  spolu  s  inými  opatreniami  na  zníženie spotreby elektriny v podniku</a:t>
            </a:r>
          </a:p>
          <a:p>
            <a:pPr marL="800100" lvl="1" indent="-342900" fontAlgn="t">
              <a:buFont typeface="+mj-lt"/>
              <a:buAutoNum type="arabicPeriod"/>
            </a:pPr>
            <a:r>
              <a:rPr lang="sk-SK" sz="1600" dirty="0"/>
              <a:t>iné  opatrenia,  ktoré  prispievajú  k  znižovaniu  spotreby  primárnych energetických zdrojov</a:t>
            </a:r>
            <a:r>
              <a:rPr lang="sk-SK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99035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820973" y="1773059"/>
            <a:ext cx="750205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4.1.1.A 	         	</a:t>
            </a:r>
            <a:r>
              <a:rPr lang="sk-SK" dirty="0"/>
              <a:t>Výstavba zariadení využívajúcich biomasu prostredníctvom [BIOMASA]       	rekonštrukcie a modernizácie existujúcich energetických 		         	zariadení s maximálnym tepelným príkonom 20MW na 			báze fosílnych palív</a:t>
            </a:r>
          </a:p>
          <a:p>
            <a:pPr fontAlgn="t"/>
            <a:endParaRPr lang="sk-SK" b="1" dirty="0"/>
          </a:p>
          <a:p>
            <a:pPr fontAlgn="t"/>
            <a:r>
              <a:rPr lang="sk-SK" b="1" dirty="0"/>
              <a:t>Prijímatelia:   	</a:t>
            </a:r>
            <a:r>
              <a:rPr lang="sk-SK" dirty="0"/>
              <a:t>- fyzické a/alebo právnické osoby oprávnené na podnikanie 		- združenia fyzických alebo právnických osôb</a:t>
            </a:r>
          </a:p>
          <a:p>
            <a:pPr fontAlgn="t"/>
            <a:r>
              <a:rPr lang="sk-SK" dirty="0"/>
              <a:t>	      	- subjekty ústrednej správy, subjekty územnej samosprávy 	         	      	- neziskové organizácie poskytujúce všeobecne prospešné 			služby</a:t>
            </a:r>
          </a:p>
          <a:p>
            <a:pPr fontAlgn="t"/>
            <a:r>
              <a:rPr lang="sk-SK" dirty="0"/>
              <a:t>	</a:t>
            </a:r>
          </a:p>
          <a:p>
            <a:r>
              <a:rPr lang="sk-SK" b="1" dirty="0"/>
              <a:t>Plánovaný termín:	</a:t>
            </a:r>
            <a:r>
              <a:rPr lang="sk-SK" dirty="0"/>
              <a:t>december 2017</a:t>
            </a:r>
          </a:p>
          <a:p>
            <a:r>
              <a:rPr lang="sk-SK" b="1" dirty="0"/>
              <a:t>Alokácia:               	</a:t>
            </a:r>
            <a:r>
              <a:rPr lang="sk-SK" dirty="0"/>
              <a:t>22 500 000 EUR</a:t>
            </a:r>
          </a:p>
          <a:p>
            <a:r>
              <a:rPr lang="sk-SK" b="1" dirty="0"/>
              <a:t>Cieľové územie:	</a:t>
            </a:r>
            <a:r>
              <a:rPr lang="sk-SK" dirty="0"/>
              <a:t>územie menej rozvinutých regiónov SR</a:t>
            </a:r>
          </a:p>
          <a:p>
            <a:endParaRPr lang="sk-SK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čoskoro vyzve</a:t>
            </a:r>
          </a:p>
        </p:txBody>
      </p:sp>
    </p:spTree>
    <p:extLst>
      <p:ext uri="{BB962C8B-B14F-4D97-AF65-F5344CB8AC3E}">
        <p14:creationId xmlns:p14="http://schemas.microsoft.com/office/powerpoint/2010/main" val="388004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876631" y="1765190"/>
            <a:ext cx="768692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4.1.1.B   	        	</a:t>
            </a:r>
            <a:r>
              <a:rPr lang="sk-SK" dirty="0"/>
              <a:t>Výstavba zariadení na výrobu </a:t>
            </a:r>
            <a:r>
              <a:rPr lang="sk-SK" dirty="0" err="1"/>
              <a:t>biometánu</a:t>
            </a:r>
            <a:r>
              <a:rPr lang="sk-SK" dirty="0"/>
              <a:t>, využitie vodnej </a:t>
            </a:r>
          </a:p>
          <a:p>
            <a:pPr fontAlgn="t"/>
            <a:r>
              <a:rPr lang="sk-SK" dirty="0"/>
              <a:t>[INÉ OZE]         	energie, </a:t>
            </a:r>
            <a:r>
              <a:rPr lang="sk-SK" dirty="0" err="1"/>
              <a:t>aerotermálnej</a:t>
            </a:r>
            <a:r>
              <a:rPr lang="sk-SK" dirty="0"/>
              <a:t>, </a:t>
            </a:r>
            <a:r>
              <a:rPr lang="sk-SK" dirty="0" err="1"/>
              <a:t>hydrotermálnej</a:t>
            </a:r>
            <a:r>
              <a:rPr lang="sk-SK" dirty="0"/>
              <a:t> alebo geotermálnej 		energie, atď...</a:t>
            </a:r>
          </a:p>
          <a:p>
            <a:pPr fontAlgn="t"/>
            <a:endParaRPr lang="sk-SK" dirty="0"/>
          </a:p>
          <a:p>
            <a:pPr fontAlgn="t"/>
            <a:r>
              <a:rPr lang="sk-SK" b="1" dirty="0"/>
              <a:t>Prijímatelia:   	</a:t>
            </a:r>
            <a:r>
              <a:rPr lang="sk-SK" dirty="0"/>
              <a:t>- fyzické a/alebo právnické osoby oprávnené na podnikanie 	       	- združenia fyzických alebo právnických osôb</a:t>
            </a:r>
          </a:p>
          <a:p>
            <a:pPr fontAlgn="t"/>
            <a:r>
              <a:rPr lang="sk-SK" dirty="0"/>
              <a:t>	      	- subjekty ústrednej správy, subjekty územnej samosprávy 	       		- neziskové organizácie poskytujúce všeobecne prospešné 	         		služby</a:t>
            </a:r>
          </a:p>
          <a:p>
            <a:endParaRPr lang="sk-SK" dirty="0"/>
          </a:p>
          <a:p>
            <a:r>
              <a:rPr lang="sk-SK" b="1" dirty="0"/>
              <a:t>Plánovaný termín: 	</a:t>
            </a:r>
            <a:r>
              <a:rPr lang="sk-SK" dirty="0"/>
              <a:t>december 2017</a:t>
            </a:r>
          </a:p>
          <a:p>
            <a:r>
              <a:rPr lang="sk-SK" b="1" dirty="0"/>
              <a:t>Alokácia:		</a:t>
            </a:r>
            <a:r>
              <a:rPr lang="sk-SK" dirty="0"/>
              <a:t>19 156 500 EUR</a:t>
            </a:r>
          </a:p>
          <a:p>
            <a:r>
              <a:rPr lang="sk-SK" b="1" dirty="0"/>
              <a:t>Cieľové územie:	</a:t>
            </a:r>
            <a:r>
              <a:rPr lang="sk-SK" dirty="0"/>
              <a:t>územie menej rozvinutých regiónov SR</a:t>
            </a:r>
          </a:p>
          <a:p>
            <a:endParaRPr lang="sk-SK" dirty="0"/>
          </a:p>
          <a:p>
            <a:endParaRPr lang="sk-SK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čoskoro vyzve</a:t>
            </a:r>
          </a:p>
        </p:txBody>
      </p:sp>
    </p:spTree>
    <p:extLst>
      <p:ext uri="{BB962C8B-B14F-4D97-AF65-F5344CB8AC3E}">
        <p14:creationId xmlns:p14="http://schemas.microsoft.com/office/powerpoint/2010/main" val="792790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883696" y="1765190"/>
            <a:ext cx="76502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4.2.1.B		</a:t>
            </a:r>
            <a:r>
              <a:rPr lang="sk-SK" dirty="0"/>
              <a:t>Implementácia opatrení z energetických auditov</a:t>
            </a:r>
          </a:p>
          <a:p>
            <a:pPr fontAlgn="t"/>
            <a:r>
              <a:rPr lang="sk-SK" dirty="0"/>
              <a:t>[OPATRENIA] 	</a:t>
            </a:r>
          </a:p>
          <a:p>
            <a:pPr fontAlgn="t"/>
            <a:endParaRPr lang="sk-SK" i="1" dirty="0"/>
          </a:p>
          <a:p>
            <a:pPr fontAlgn="t"/>
            <a:r>
              <a:rPr lang="sk-SK" b="1" dirty="0"/>
              <a:t>Prijímatelia:           </a:t>
            </a:r>
            <a:r>
              <a:rPr lang="sk-SK" dirty="0"/>
              <a:t>-</a:t>
            </a:r>
            <a:r>
              <a:rPr lang="sk-SK" b="1" dirty="0"/>
              <a:t> </a:t>
            </a:r>
            <a:r>
              <a:rPr lang="sk-SK" dirty="0"/>
              <a:t>fyzické a/alebo právnické osoby oprávnené na podnikanie v 		priemyselných odvetviach a v službách nadväzujúcich na 			tieto odvetvia  </a:t>
            </a:r>
          </a:p>
          <a:p>
            <a:pPr fontAlgn="t"/>
            <a:endParaRPr lang="sk-SK" dirty="0"/>
          </a:p>
          <a:p>
            <a:pPr fontAlgn="t"/>
            <a:r>
              <a:rPr lang="sk-SK" b="1" dirty="0"/>
              <a:t>Plánovaný termín :</a:t>
            </a:r>
            <a:r>
              <a:rPr lang="sk-SK" dirty="0"/>
              <a:t> december 2017</a:t>
            </a:r>
          </a:p>
          <a:p>
            <a:pPr fontAlgn="t"/>
            <a:endParaRPr lang="sk-SK" dirty="0"/>
          </a:p>
          <a:p>
            <a:pPr fontAlgn="t"/>
            <a:r>
              <a:rPr lang="sk-SK" b="1" dirty="0"/>
              <a:t>Alokácia:</a:t>
            </a:r>
            <a:r>
              <a:rPr lang="sk-SK" dirty="0"/>
              <a:t> 	50 000 000 EUR</a:t>
            </a:r>
          </a:p>
          <a:p>
            <a:r>
              <a:rPr lang="sk-SK" b="1" dirty="0"/>
              <a:t>Cieľové územie:	</a:t>
            </a:r>
            <a:r>
              <a:rPr lang="sk-SK" dirty="0"/>
              <a:t>územie menej rozvinutých regiónov SR</a:t>
            </a:r>
          </a:p>
          <a:p>
            <a:endParaRPr lang="sk-SK" dirty="0"/>
          </a:p>
          <a:p>
            <a:endParaRPr lang="sk-SK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</a:t>
            </a:r>
            <a:r>
              <a:rPr lang="sk-SK" sz="2400" b="1" cap="small" dirty="0">
                <a:latin typeface="+mn-lt"/>
                <a:cs typeface="Microsoft Sans Serif" panose="020B0604020202020204" pitchFamily="34" charset="0"/>
              </a:rPr>
              <a:t>čoskoro vyzve</a:t>
            </a:r>
          </a:p>
        </p:txBody>
      </p:sp>
    </p:spTree>
    <p:extLst>
      <p:ext uri="{BB962C8B-B14F-4D97-AF65-F5344CB8AC3E}">
        <p14:creationId xmlns:p14="http://schemas.microsoft.com/office/powerpoint/2010/main" val="2954961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795626" y="1765190"/>
            <a:ext cx="76150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4.4.1.A</a:t>
            </a:r>
            <a:r>
              <a:rPr lang="sk-SK" dirty="0"/>
              <a:t>   	 	Vypracovanie a implementácia </a:t>
            </a:r>
            <a:r>
              <a:rPr lang="sk-SK" dirty="0" err="1"/>
              <a:t>nízkouhlíkových</a:t>
            </a:r>
            <a:r>
              <a:rPr lang="sk-SK" dirty="0"/>
              <a:t> stratégií </a:t>
            </a:r>
            <a:r>
              <a:rPr lang="sk-SK" sz="1600" dirty="0"/>
              <a:t>[KONCEPCIE] </a:t>
            </a:r>
            <a:r>
              <a:rPr lang="sk-SK" dirty="0"/>
              <a:t>	pre všetky typy území, najmä pre mestské oblasti  			vrátane aktualizácie a implementácie koncepcií rozvoja 			obcí v oblasti tepelnej energetiky</a:t>
            </a:r>
          </a:p>
          <a:p>
            <a:pPr fontAlgn="t"/>
            <a:endParaRPr lang="sk-SK" dirty="0"/>
          </a:p>
          <a:p>
            <a:pPr fontAlgn="t"/>
            <a:r>
              <a:rPr lang="sk-SK" b="1" i="1" dirty="0"/>
              <a:t>Prijímatelia: 	</a:t>
            </a:r>
            <a:r>
              <a:rPr lang="sk-SK" dirty="0"/>
              <a:t>-</a:t>
            </a:r>
            <a:r>
              <a:rPr lang="sk-SK" b="1" i="1" dirty="0"/>
              <a:t> </a:t>
            </a:r>
            <a:r>
              <a:rPr lang="sk-SK" dirty="0"/>
              <a:t>subjekty územnej samosprávy</a:t>
            </a:r>
          </a:p>
          <a:p>
            <a:pPr fontAlgn="t"/>
            <a:r>
              <a:rPr lang="sk-SK" dirty="0"/>
              <a:t>		- neziskové organizácie poskytujúce všeobecne prospešné 			služby</a:t>
            </a:r>
          </a:p>
          <a:p>
            <a:pPr fontAlgn="t"/>
            <a:endParaRPr lang="sk-SK" i="1" dirty="0"/>
          </a:p>
          <a:p>
            <a:r>
              <a:rPr lang="sk-SK" b="1" dirty="0"/>
              <a:t>Plánovaný termín:</a:t>
            </a:r>
            <a:r>
              <a:rPr lang="sk-SK" dirty="0"/>
              <a:t>    december 2017  </a:t>
            </a:r>
          </a:p>
          <a:p>
            <a:r>
              <a:rPr lang="sk-SK" b="1" dirty="0"/>
              <a:t>Alokácia: 	</a:t>
            </a:r>
            <a:r>
              <a:rPr lang="sk-SK" dirty="0"/>
              <a:t>  10 000 000  EUR</a:t>
            </a:r>
          </a:p>
          <a:p>
            <a:r>
              <a:rPr lang="sk-SK" b="1" dirty="0"/>
              <a:t>Cieľové územie:	  </a:t>
            </a:r>
            <a:r>
              <a:rPr lang="sk-SK" dirty="0"/>
              <a:t>územie menej rozvinutých regiónov SR</a:t>
            </a:r>
          </a:p>
          <a:p>
            <a:endParaRPr lang="sk-SK" dirty="0"/>
          </a:p>
          <a:p>
            <a:endParaRPr lang="sk-SK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čoskoro vyzve</a:t>
            </a:r>
          </a:p>
        </p:txBody>
      </p:sp>
    </p:spTree>
    <p:extLst>
      <p:ext uri="{BB962C8B-B14F-4D97-AF65-F5344CB8AC3E}">
        <p14:creationId xmlns:p14="http://schemas.microsoft.com/office/powerpoint/2010/main" val="3065888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820972" y="1765190"/>
            <a:ext cx="758973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4.4.1.B 	          	</a:t>
            </a:r>
            <a:r>
              <a:rPr lang="sk-SK" dirty="0"/>
              <a:t>Zavádzanie systémov energetického a environmentálneho </a:t>
            </a:r>
            <a:r>
              <a:rPr lang="sk-SK" sz="1600" dirty="0"/>
              <a:t>[Manažérstvo]     	</a:t>
            </a:r>
            <a:r>
              <a:rPr lang="sk-SK" dirty="0"/>
              <a:t>manažérstva vrátane energetických  auditov a schémy	     	         	EÚ pre environmentálne manažérstvo a audit (EMAS)</a:t>
            </a:r>
          </a:p>
          <a:p>
            <a:pPr fontAlgn="t"/>
            <a:r>
              <a:rPr lang="sk-SK" dirty="0"/>
              <a:t>		</a:t>
            </a:r>
            <a:endParaRPr lang="sk-SK" b="1" dirty="0"/>
          </a:p>
          <a:p>
            <a:pPr fontAlgn="t"/>
            <a:r>
              <a:rPr lang="sk-SK" b="1" dirty="0"/>
              <a:t>Prijímatelia:   	</a:t>
            </a:r>
            <a:r>
              <a:rPr lang="sk-SK" dirty="0"/>
              <a:t>-</a:t>
            </a:r>
            <a:r>
              <a:rPr lang="sk-SK" b="1" dirty="0"/>
              <a:t> </a:t>
            </a:r>
            <a:r>
              <a:rPr lang="sk-SK" dirty="0"/>
              <a:t>subjekty ústrednej správy</a:t>
            </a:r>
          </a:p>
          <a:p>
            <a:pPr fontAlgn="t"/>
            <a:r>
              <a:rPr lang="sk-SK" dirty="0"/>
              <a:t>	       	- subjekty územnej samosprávy</a:t>
            </a:r>
          </a:p>
          <a:p>
            <a:pPr fontAlgn="t"/>
            <a:r>
              <a:rPr lang="sk-SK" dirty="0"/>
              <a:t>	       	- neziskové organizácie poskytujúce všeobecne prospešné  			služby</a:t>
            </a:r>
          </a:p>
          <a:p>
            <a:pPr fontAlgn="t"/>
            <a:r>
              <a:rPr lang="sk-SK" dirty="0"/>
              <a:t>	</a:t>
            </a:r>
          </a:p>
          <a:p>
            <a:r>
              <a:rPr lang="sk-SK" b="1" dirty="0"/>
              <a:t>Plánovaný termín:  </a:t>
            </a:r>
            <a:r>
              <a:rPr lang="sk-SK" dirty="0"/>
              <a:t>december</a:t>
            </a:r>
            <a:r>
              <a:rPr lang="sk-SK" b="1" dirty="0"/>
              <a:t> </a:t>
            </a:r>
            <a:r>
              <a:rPr lang="sk-SK" dirty="0"/>
              <a:t>2017</a:t>
            </a:r>
          </a:p>
          <a:p>
            <a:r>
              <a:rPr lang="sk-SK" b="1" dirty="0"/>
              <a:t>Alokácia:	                	</a:t>
            </a:r>
            <a:r>
              <a:rPr lang="sk-SK" dirty="0"/>
              <a:t>3 000 000  EUR</a:t>
            </a:r>
          </a:p>
          <a:p>
            <a:r>
              <a:rPr lang="sk-SK" b="1" dirty="0"/>
              <a:t>Cieľové územie:     	</a:t>
            </a:r>
            <a:r>
              <a:rPr lang="sk-SK" dirty="0"/>
              <a:t>územie menej rozvinutých regiónov SR</a:t>
            </a:r>
          </a:p>
          <a:p>
            <a:endParaRPr lang="sk-SK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čoskoro vyzve</a:t>
            </a:r>
          </a:p>
        </p:txBody>
      </p:sp>
    </p:spTree>
    <p:extLst>
      <p:ext uri="{BB962C8B-B14F-4D97-AF65-F5344CB8AC3E}">
        <p14:creationId xmlns:p14="http://schemas.microsoft.com/office/powerpoint/2010/main" val="1558399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542261" y="1268760"/>
            <a:ext cx="81445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3. Národné projekty</a:t>
            </a: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pPr algn="just">
              <a:defRPr/>
            </a:pP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Pilotný Národný projekt  zelená domácnostiam zameraný na Podporu inštalácií malých zariadení obnoviteľných zdrojov energie</a:t>
            </a:r>
          </a:p>
          <a:p>
            <a:pPr algn="just">
              <a:spcBef>
                <a:spcPts val="0"/>
              </a:spcBef>
            </a:pPr>
            <a:r>
              <a:rPr lang="sk-SK" sz="1400" b="1" dirty="0">
                <a:ln w="0"/>
                <a:cs typeface="Arial"/>
              </a:rPr>
              <a:t>	- Nenávratný finančný príspevok: 45 000 </a:t>
            </a:r>
            <a:r>
              <a:rPr lang="sk-SK" sz="1400" b="1" dirty="0" err="1">
                <a:ln w="0"/>
                <a:cs typeface="Arial"/>
              </a:rPr>
              <a:t>000</a:t>
            </a:r>
            <a:r>
              <a:rPr lang="sk-SK" sz="1400" b="1" dirty="0">
                <a:ln w="0"/>
                <a:cs typeface="Arial"/>
              </a:rPr>
              <a:t>,- EUR</a:t>
            </a:r>
            <a:endParaRPr lang="sk-SK" sz="1400" b="1" dirty="0">
              <a:solidFill>
                <a:srgbClr val="55B848"/>
              </a:solidFill>
              <a:cs typeface="Tahoma" pitchFamily="34" charset="0"/>
            </a:endParaRPr>
          </a:p>
          <a:p>
            <a:pPr algn="just">
              <a:spcBef>
                <a:spcPts val="0"/>
              </a:spcBef>
            </a:pPr>
            <a:endParaRPr lang="sk-SK" sz="1400" b="1" dirty="0">
              <a:solidFill>
                <a:srgbClr val="55B848"/>
              </a:solidFill>
              <a:cs typeface="Tahoma" pitchFamily="34" charset="0"/>
            </a:endParaRPr>
          </a:p>
          <a:p>
            <a:pPr algn="just">
              <a:spcBef>
                <a:spcPts val="0"/>
              </a:spcBef>
            </a:pP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Národný projekt  Žiť energiou zameraný na zvyšovanie informovanosti v oblasti energetiky najmä energetickej efektívnosti a využívania OZE vrátane poradenstva, informačných kampaní, odborných seminárov a konferencií, aktivít pre deti a mládež.</a:t>
            </a:r>
          </a:p>
          <a:p>
            <a:pPr marL="0" lvl="1" indent="0" algn="just">
              <a:spcBef>
                <a:spcPts val="0"/>
              </a:spcBef>
              <a:buNone/>
            </a:pPr>
            <a:r>
              <a:rPr lang="sk-SK" sz="1400" b="1" dirty="0">
                <a:ln w="0"/>
                <a:cs typeface="Arial"/>
              </a:rPr>
              <a:t>        	- Nenávratný finančný príspevok: 31 928 607,- EUR</a:t>
            </a:r>
          </a:p>
          <a:p>
            <a:pPr algn="just"/>
            <a:endParaRPr lang="sk-SK" sz="1400" b="1" dirty="0">
              <a:solidFill>
                <a:srgbClr val="55B848"/>
              </a:solidFill>
              <a:cs typeface="Tahoma" pitchFamily="34" charset="0"/>
            </a:endParaRPr>
          </a:p>
          <a:p>
            <a:pPr algn="just">
              <a:spcBef>
                <a:spcPts val="0"/>
              </a:spcBef>
            </a:pP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Vyzvanie zamerané na zavádzanie systémov pravidelného poradenstva a zvyšovania informovanosti pre verejný sektor, energetických manažérov, audítorov, poskytovateľov energetických služieb.</a:t>
            </a:r>
          </a:p>
          <a:p>
            <a:pPr marL="0" lvl="1" indent="0" algn="just">
              <a:spcBef>
                <a:spcPts val="0"/>
              </a:spcBef>
              <a:buNone/>
            </a:pPr>
            <a:r>
              <a:rPr lang="sk-SK" sz="1400" b="1" dirty="0">
                <a:ln w="0"/>
                <a:cs typeface="Arial"/>
              </a:rPr>
              <a:t>      	- Názov projektu: </a:t>
            </a:r>
            <a:r>
              <a:rPr lang="sk-SK" sz="1400" b="1" cap="all" dirty="0">
                <a:ln w="0"/>
                <a:cs typeface="Arial"/>
              </a:rPr>
              <a:t>Odborne o energii</a:t>
            </a:r>
          </a:p>
          <a:p>
            <a:pPr algn="just"/>
            <a:r>
              <a:rPr lang="sk-SK" sz="1400" b="1" dirty="0">
                <a:ln w="0"/>
                <a:cs typeface="Arial"/>
              </a:rPr>
              <a:t>       	- Alokácia: 8 210 398,- EUR</a:t>
            </a:r>
          </a:p>
          <a:p>
            <a:pPr algn="just"/>
            <a:endParaRPr lang="sk-SK" sz="1400" b="1" dirty="0">
              <a:solidFill>
                <a:srgbClr val="55B848"/>
              </a:solidFill>
              <a:cs typeface="Tahoma" pitchFamily="34" charset="0"/>
            </a:endParaRPr>
          </a:p>
          <a:p>
            <a:pPr algn="just">
              <a:spcBef>
                <a:spcPts val="0"/>
              </a:spcBef>
            </a:pP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Vyzvanie zamerané na rozšírenie monitorovacie energetickej efektívnosti, využívania OZE a iných </a:t>
            </a:r>
            <a:r>
              <a:rPr lang="sk-SK" sz="1600" b="1" dirty="0" err="1">
                <a:solidFill>
                  <a:srgbClr val="55B848"/>
                </a:solidFill>
                <a:cs typeface="Tahoma" pitchFamily="34" charset="0"/>
              </a:rPr>
              <a:t>nízkouhlíkových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 opatrení.</a:t>
            </a:r>
          </a:p>
          <a:p>
            <a:pPr marL="0" lvl="1" indent="0" algn="just">
              <a:spcBef>
                <a:spcPts val="0"/>
              </a:spcBef>
              <a:buNone/>
            </a:pPr>
            <a:r>
              <a:rPr lang="sk-SK" sz="1400" b="1" dirty="0">
                <a:cs typeface="Tahoma" pitchFamily="34" charset="0"/>
              </a:rPr>
              <a:t>	- Názov projektu: </a:t>
            </a:r>
            <a:r>
              <a:rPr lang="sk-SK" sz="1400" b="1" cap="all" dirty="0">
                <a:ln w="0"/>
                <a:cs typeface="Arial"/>
              </a:rPr>
              <a:t>Rozšírenie monitorovania energetickej efektívnosti</a:t>
            </a:r>
          </a:p>
          <a:p>
            <a:pPr algn="just"/>
            <a:r>
              <a:rPr lang="sk-SK" sz="1400" b="1" dirty="0">
                <a:ln w="0"/>
                <a:cs typeface="Arial"/>
              </a:rPr>
              <a:t>        	- Alokácia: 5 032 179,- EUR</a:t>
            </a:r>
            <a:endParaRPr lang="sk-SK" sz="1400" b="1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44714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6056" y="1828458"/>
            <a:ext cx="8165803" cy="3630173"/>
          </a:xfrm>
        </p:spPr>
        <p:txBody>
          <a:bodyPr>
            <a:noAutofit/>
          </a:bodyPr>
          <a:lstStyle/>
          <a:p>
            <a:pPr algn="l"/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Podpora inštalácií malých zariadení obnoviteľných zdrojov energie</a:t>
            </a:r>
            <a:b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4.1.1. Zvýšenie podielu OZE na hrubej konečnej energetickej spotrebe SR</a:t>
            </a:r>
            <a:b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4.1.2. Zvýšenie výkonu malých zariadení na využívanie OZE v BSK</a:t>
            </a: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b="1" dirty="0">
                <a:latin typeface="+mn-lt"/>
                <a:ea typeface="+mn-ea"/>
                <a:cs typeface="Tahoma" pitchFamily="34" charset="0"/>
              </a:rPr>
            </a:b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b="1" dirty="0">
                <a:latin typeface="+mn-lt"/>
                <a:ea typeface="+mn-ea"/>
                <a:cs typeface="Tahoma" pitchFamily="34" charset="0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Prijímateľ: 	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Slovenská inovačná a energetická agentúra,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	Sekcia energetických činností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Cieľová skupina: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Domácnosti v rodinných a bytových domoch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Nenávratný príspevok: 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45 mil. EUR, z toho 2,7 mil. EUR pre BSK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Dátum začatia </a:t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a ukončenia projektu: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január 2015 – december 2018 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Realizácia:</a:t>
            </a: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>	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Domácnosti môžu na inštaláciu </a:t>
            </a:r>
            <a:r>
              <a:rPr lang="sk-SK" sz="1800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fotovoltických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panelov, 			slnečných kolektorov, tepelných čerpadiel a kotlov na 			biomasu získať poukážky, ktoré pokryjú maximálne 50% 			oprávnených výdavkov.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cs typeface="Tahoma" pitchFamily="34" charset="0"/>
              </a:rPr>
              <a:t/>
            </a:r>
            <a:br>
              <a:rPr lang="sk-SK" sz="1800" b="1" dirty="0"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endParaRPr lang="sk-SK" sz="1800" dirty="0">
              <a:latin typeface="+mn-lt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906450" y="1278373"/>
            <a:ext cx="720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400" b="1" dirty="0">
                <a:solidFill>
                  <a:srgbClr val="55B848"/>
                </a:solidFill>
                <a:cs typeface="Tahoma" pitchFamily="34" charset="0"/>
              </a:rPr>
              <a:t>Pilotný národný projekt  ZELENÁ DOMÁCNOSTIAM</a:t>
            </a:r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5928" y="5047582"/>
            <a:ext cx="1356714" cy="1064090"/>
          </a:xfrm>
          <a:prstGeom prst="rect">
            <a:avLst/>
          </a:prstGeom>
          <a:effectLst>
            <a:reflection stA="0" endPos="65000" dist="50800" dir="5400000" sy="-100000" algn="bl" rotWithShape="0"/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603539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874642" y="1268761"/>
            <a:ext cx="7561691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O čom to dnes bude</a:t>
            </a: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r>
              <a:rPr lang="sk-SK" b="1" dirty="0">
                <a:solidFill>
                  <a:srgbClr val="55B848"/>
                </a:solidFill>
              </a:rPr>
              <a:t>                ako súčasť OP KŽP</a:t>
            </a: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endParaRPr lang="sk-SK" b="1" dirty="0">
              <a:solidFill>
                <a:srgbClr val="55B848"/>
              </a:solidFill>
            </a:endParaRP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r>
              <a:rPr lang="sk-SK" b="1" dirty="0">
                <a:solidFill>
                  <a:srgbClr val="55B848"/>
                </a:solidFill>
              </a:rPr>
              <a:t>Dopytovo orientované výzvy</a:t>
            </a: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endParaRPr lang="sk-SK" b="1" dirty="0">
              <a:solidFill>
                <a:srgbClr val="55B848"/>
              </a:solidFill>
            </a:endParaRP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r>
              <a:rPr lang="sk-SK" b="1" dirty="0">
                <a:solidFill>
                  <a:srgbClr val="55B848"/>
                </a:solidFill>
              </a:rPr>
              <a:t>Národné projekty</a:t>
            </a: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endParaRPr lang="sk-SK" b="1" dirty="0">
              <a:solidFill>
                <a:srgbClr val="55B848"/>
              </a:solidFill>
            </a:endParaRPr>
          </a:p>
          <a:p>
            <a:pPr marL="342900" indent="-342900">
              <a:buFont typeface="+mj-lt"/>
              <a:buAutoNum type="arabicPeriod"/>
              <a:tabLst>
                <a:tab pos="8047038" algn="l"/>
              </a:tabLst>
            </a:pPr>
            <a:r>
              <a:rPr lang="sk-SK" b="1" dirty="0">
                <a:solidFill>
                  <a:srgbClr val="55B848"/>
                </a:solidFill>
              </a:rPr>
              <a:t>Výzvy do roku 2018</a:t>
            </a:r>
          </a:p>
          <a:p>
            <a:endParaRPr lang="sk-SK" dirty="0"/>
          </a:p>
        </p:txBody>
      </p:sp>
      <p:pic>
        <p:nvPicPr>
          <p:cNvPr id="1027" name="Picture 3" descr="C:\Users\fiala\Desktop\Prezentácie\si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3" y="1952624"/>
            <a:ext cx="785811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3945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906450" y="1310177"/>
            <a:ext cx="638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55B848"/>
                </a:solidFill>
                <a:cs typeface="Tahoma" pitchFamily="34" charset="0"/>
              </a:rPr>
              <a:t>Vydané poukážky v rokoch 2015 - 2016</a:t>
            </a:r>
          </a:p>
        </p:txBody>
      </p:sp>
      <p:graphicFrame>
        <p:nvGraphicFramePr>
          <p:cNvPr id="13" name="Tabuľ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538183"/>
              </p:ext>
            </p:extLst>
          </p:nvPr>
        </p:nvGraphicFramePr>
        <p:xfrm>
          <a:off x="906450" y="2273087"/>
          <a:ext cx="6488263" cy="2529125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6166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6518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91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073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25772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Kolo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Alokácia BSK (€)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Alokácia mimo BSK (€)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Vydaný počet poukážok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352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470 000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2 780 000</a:t>
                      </a:r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195 a 1258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500 000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6 500 000</a:t>
                      </a:r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247 a 2969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4 000 000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1824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500 000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152 a 630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4 000 </a:t>
                      </a:r>
                      <a:r>
                        <a:rPr lang="sk-SK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</a:t>
                      </a:r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2 002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1 470 000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19 280 000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9277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5" name="Obrázok 4">
            <a:extLst>
              <a:ext uri="{FF2B5EF4-FFF2-40B4-BE49-F238E27FC236}">
                <a16:creationId xmlns:a16="http://schemas.microsoft.com/office/drawing/2014/main" xmlns="" id="{8F7BC49C-E5E0-4458-83E0-D3D6ED2439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6952">
            <a:off x="6746864" y="5148319"/>
            <a:ext cx="1210455" cy="949377"/>
          </a:xfrm>
          <a:prstGeom prst="rect">
            <a:avLst/>
          </a:prstGeom>
          <a:effectLst>
            <a:reflection stA="0" endPos="65000" dist="50800" dir="5400000" sy="-100000" algn="bl" rotWithShape="0"/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544579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906450" y="1278373"/>
            <a:ext cx="638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55B848"/>
                </a:solidFill>
                <a:cs typeface="Tahoma" pitchFamily="34" charset="0"/>
              </a:rPr>
              <a:t>Vydané poukážky v roku 2017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13" name="Tabuľ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596244"/>
              </p:ext>
            </p:extLst>
          </p:nvPr>
        </p:nvGraphicFramePr>
        <p:xfrm>
          <a:off x="457200" y="1657110"/>
          <a:ext cx="8401050" cy="4486515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40147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789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69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232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95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5092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5553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Kolo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Dátum</a:t>
                      </a:r>
                      <a:endParaRPr lang="sk-SK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Zariadenie</a:t>
                      </a:r>
                      <a:endParaRPr lang="sk-SK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Alokácia BSK (€)</a:t>
                      </a:r>
                      <a:endParaRPr lang="sk-SK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Alokácia mimo BSK (€)</a:t>
                      </a:r>
                      <a:endParaRPr lang="sk-SK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Vydaný počet poukážok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3528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4.4.2017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2 000 </a:t>
                      </a:r>
                      <a:r>
                        <a:rPr lang="sk-SK" sz="1500" b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992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18.4.2017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elektrina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1 000 000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339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2.5.2017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1 500 000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16.5.2017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elektrina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306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23.5.2017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1 200 000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7965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30.5.2017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561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9100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27.6.2017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559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9100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11.7.2017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elektrina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316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9100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8.8.2017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525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97284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19.9.2017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2 000</a:t>
                      </a:r>
                      <a:r>
                        <a:rPr lang="sk-SK" sz="15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000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1017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607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10.10.2017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elektrina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950 000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4607"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17.10.2017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teplo</a:t>
                      </a:r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1 250 000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616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3811">
                <a:tc>
                  <a:txBody>
                    <a:bodyPr/>
                    <a:lstStyle/>
                    <a:p>
                      <a:pPr algn="l" fontAlgn="b"/>
                      <a:endParaRPr lang="sk-SK" sz="15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Spolu</a:t>
                      </a: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sk-SK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1 200 000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13 800 000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5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6816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0279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6450" y="1647705"/>
            <a:ext cx="7663282" cy="3630173"/>
          </a:xfrm>
        </p:spPr>
        <p:txBody>
          <a:bodyPr>
            <a:noAutofit/>
          </a:bodyPr>
          <a:lstStyle/>
          <a:p>
            <a:pPr algn="l"/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Aktuálny stav</a:t>
            </a:r>
            <a:b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</a:b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b="1" dirty="0">
                <a:latin typeface="+mn-lt"/>
                <a:ea typeface="+mn-ea"/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Počet preplatených poukážok: 	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10 651  </a:t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Hodnota preplatených poukážok: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23 659 172 EUR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Inštalovaný výkon:			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72 757 </a:t>
            </a:r>
            <a:r>
              <a:rPr lang="sk-SK" sz="1800" b="1" dirty="0" err="1">
                <a:solidFill>
                  <a:schemeClr val="bg2">
                    <a:lumMod val="10000"/>
                  </a:schemeClr>
                </a:solidFill>
                <a:latin typeface="+mn-lt"/>
              </a:rPr>
              <a:t>kW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4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Stav k 21.11.2017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cs typeface="Tahoma" pitchFamily="34" charset="0"/>
              </a:rPr>
              <a:t/>
            </a:r>
            <a:br>
              <a:rPr lang="sk-SK" sz="1800" b="1" dirty="0"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endParaRPr lang="sk-SK" sz="1800" dirty="0">
              <a:latin typeface="+mn-lt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906450" y="1278373"/>
            <a:ext cx="638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55B848"/>
                </a:solidFill>
                <a:cs typeface="Tahoma" pitchFamily="34" charset="0"/>
              </a:rPr>
              <a:t>Pilotný národný projekt  ZELENÁ DOMÁCNOSTIAM</a:t>
            </a:r>
          </a:p>
        </p:txBody>
      </p:sp>
      <p:graphicFrame>
        <p:nvGraphicFramePr>
          <p:cNvPr id="13" name="Tabuľ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861271"/>
              </p:ext>
            </p:extLst>
          </p:nvPr>
        </p:nvGraphicFramePr>
        <p:xfrm>
          <a:off x="906450" y="3335920"/>
          <a:ext cx="7142176" cy="24511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88740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87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6622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697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720852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Teplo /   Elektrina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[ks]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Suma</a:t>
                      </a:r>
                    </a:p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[€]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Inštalovaný výkon</a:t>
                      </a:r>
                    </a:p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[kW]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4B8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56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Elektrina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2 499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7 145 144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6 774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Teplo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8 152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16 514</a:t>
                      </a:r>
                      <a:r>
                        <a:rPr lang="sk-SK" sz="1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028</a:t>
                      </a:r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65 983</a:t>
                      </a:r>
                      <a:endParaRPr lang="sk-SK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Kolektory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4 326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6 929 627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15 575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Kotly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1 177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1 759 370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27 998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3288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Čerpadlá </a:t>
                      </a: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2 649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7 825 031 </a:t>
                      </a:r>
                    </a:p>
                  </a:txBody>
                  <a:tcPr marL="7620" marR="7620" marT="762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22 410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0284">
                <a:tc>
                  <a:txBody>
                    <a:bodyPr/>
                    <a:lstStyle/>
                    <a:p>
                      <a:pPr algn="l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Spolu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10 651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23 659 172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72 757</a:t>
                      </a:r>
                    </a:p>
                  </a:txBody>
                  <a:tcPr marL="0" marR="0" marT="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5" name="Obrázok 4">
            <a:extLst>
              <a:ext uri="{FF2B5EF4-FFF2-40B4-BE49-F238E27FC236}">
                <a16:creationId xmlns:a16="http://schemas.microsoft.com/office/drawing/2014/main" xmlns="" id="{D23BAC42-8C5D-457F-894A-B630B2EB8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6952">
            <a:off x="6763159" y="1776990"/>
            <a:ext cx="1210455" cy="949377"/>
          </a:xfrm>
          <a:prstGeom prst="rect">
            <a:avLst/>
          </a:prstGeom>
          <a:effectLst>
            <a:reflection stA="0" endPos="65000" dist="50800" dir="5400000" sy="-100000" algn="bl" rotWithShape="0"/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1437461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6450" y="1742955"/>
            <a:ext cx="7663282" cy="3630173"/>
          </a:xfrm>
        </p:spPr>
        <p:txBody>
          <a:bodyPr>
            <a:noAutofit/>
          </a:bodyPr>
          <a:lstStyle/>
          <a:p>
            <a:pPr algn="l"/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Predkladanie ŽOP a stav čerpania</a:t>
            </a: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b="1" dirty="0">
                <a:latin typeface="+mn-lt"/>
                <a:ea typeface="+mn-ea"/>
                <a:cs typeface="Tahoma" pitchFamily="34" charset="0"/>
              </a:rPr>
            </a:br>
            <a:r>
              <a:rPr lang="sk-SK" sz="1800" b="1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b="1" dirty="0">
                <a:latin typeface="+mn-lt"/>
                <a:ea typeface="+mn-ea"/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9 uhradených zálohových platieb vo výške 26 610 000 €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123 predložených Žiadostí o platbu na SO vo výške 25 416 489 €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110  uhradených Žiadostí o platbu vo výške 22 146 043 €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</a:t>
            </a: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cs typeface="Tahoma" pitchFamily="34" charset="0"/>
              </a:rPr>
              <a:t/>
            </a:r>
            <a:br>
              <a:rPr lang="sk-SK" sz="1800" b="1" dirty="0"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endParaRPr lang="sk-SK" sz="1800" dirty="0">
              <a:latin typeface="+mn-lt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906450" y="1278373"/>
            <a:ext cx="638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55B848"/>
                </a:solidFill>
                <a:cs typeface="Tahoma" pitchFamily="34" charset="0"/>
              </a:rPr>
              <a:t>Pilotný národný projekt  ZELENÁ DOMÁCNOSTIAM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xmlns="" id="{037A9D39-4949-46B8-BD0E-CAE0E072C2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16952">
            <a:off x="6686118" y="4898440"/>
            <a:ext cx="1210455" cy="949377"/>
          </a:xfrm>
          <a:prstGeom prst="rect">
            <a:avLst/>
          </a:prstGeom>
          <a:effectLst>
            <a:reflection stA="0" endPos="65000" dist="50800" dir="5400000" sy="-100000" algn="bl" rotWithShape="0"/>
            <a:softEdge rad="25400"/>
          </a:effectLst>
        </p:spPr>
      </p:pic>
    </p:spTree>
    <p:extLst>
      <p:ext uri="{BB962C8B-B14F-4D97-AF65-F5344CB8AC3E}">
        <p14:creationId xmlns:p14="http://schemas.microsoft.com/office/powerpoint/2010/main" val="33574746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6450" y="2152530"/>
            <a:ext cx="8056575" cy="3630173"/>
          </a:xfrm>
        </p:spPr>
        <p:txBody>
          <a:bodyPr>
            <a:noAutofit/>
          </a:bodyPr>
          <a:lstStyle/>
          <a:p>
            <a:pPr algn="l"/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Odborné energetické poradenstvo</a:t>
            </a:r>
            <a:r>
              <a:rPr lang="sk-SK" sz="1800" dirty="0">
                <a:latin typeface="+mn-lt"/>
                <a:ea typeface="+mn-ea"/>
                <a:cs typeface="Tahoma" pitchFamily="34" charset="0"/>
              </a:rPr>
              <a:t/>
            </a:r>
            <a:br>
              <a:rPr lang="sk-SK" sz="1800" dirty="0">
                <a:latin typeface="+mn-lt"/>
                <a:ea typeface="+mn-ea"/>
                <a:cs typeface="Tahoma" pitchFamily="34" charset="0"/>
              </a:rPr>
            </a:br>
            <a: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4.4.1 D Zvyšovanie informovanosti v oblasti </a:t>
            </a:r>
            <a:r>
              <a:rPr lang="sk-SK" sz="1800" dirty="0" err="1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nízkouhlíkových</a:t>
            </a:r>
            <a: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  <a:t> opatrení najmä energetickej efektívnosti a využívania obnoviteľných zdrojov energie</a:t>
            </a:r>
            <a:br>
              <a:rPr lang="sk-SK" sz="1800" dirty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Prijímateľ: 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Slovenská inovačná a energetická agentúra,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Odbor marketingových činností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Cieľová skupina: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verejnosť, deti a mládež, subjekty ústrednej správy, územnej 		samosprávy, verejné inštitúcie, školy, štátne úrady, súkromný 		sektor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Nenávratný príspevok: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31 928 607,24 €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Dátum začatia a ukončenia projektu: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január 2016 – december 2023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Dátum schválenia projektu: 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	28.9.2017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/>
            </a:r>
            <a:br>
              <a:rPr lang="sk-SK" sz="1800" b="1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</a:br>
            <a:r>
              <a:rPr lang="sk-SK" sz="1800" b="1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Aktivity:	</a:t>
            </a: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Informačné kampane,  publikácie, brožúry,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Odborné poradenstvo v centrách, na výstavách a iných podujatiach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Semináre, konferencie a exkurzie 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Aktivity pre deti a mládež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	Analýzy, prieskumy, stratégie</a:t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b="1" dirty="0">
                <a:cs typeface="Tahoma" pitchFamily="34" charset="0"/>
              </a:rPr>
              <a:t/>
            </a:r>
            <a:br>
              <a:rPr lang="sk-SK" sz="1800" b="1" dirty="0">
                <a:cs typeface="Tahoma" pitchFamily="34" charset="0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sk-SK" sz="1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> </a:t>
            </a:r>
            <a:endParaRPr lang="sk-SK" sz="1800" dirty="0">
              <a:latin typeface="+mn-lt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906450" y="1173598"/>
            <a:ext cx="6384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55B848"/>
                </a:solidFill>
                <a:cs typeface="Tahoma" pitchFamily="34" charset="0"/>
              </a:rPr>
              <a:t>Národný projekt  ŽIŤ ENERGIOU</a:t>
            </a:r>
          </a:p>
        </p:txBody>
      </p:sp>
      <p:pic>
        <p:nvPicPr>
          <p:cNvPr id="13" name="Obrázok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6576" y="5233329"/>
            <a:ext cx="2307102" cy="91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483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791154" y="1268761"/>
            <a:ext cx="756169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4. Výhľad do roku 2018</a:t>
            </a: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Vyhlásenie 4 výziev: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ŠC 4.1.1, aktivita B. </a:t>
            </a:r>
            <a:r>
              <a:rPr lang="sk-SK" dirty="0">
                <a:cs typeface="Tahoma" pitchFamily="34" charset="0"/>
              </a:rPr>
              <a:t>Výstavba zariadení na výrobu </a:t>
            </a:r>
            <a:r>
              <a:rPr lang="sk-SK" dirty="0" err="1">
                <a:cs typeface="Tahoma" pitchFamily="34" charset="0"/>
              </a:rPr>
              <a:t>biometánu</a:t>
            </a:r>
            <a:r>
              <a:rPr lang="sk-SK" dirty="0">
                <a:cs typeface="Tahoma" pitchFamily="34" charset="0"/>
              </a:rPr>
              <a:t>, využitie vodnej energie, </a:t>
            </a:r>
            <a:r>
              <a:rPr lang="sk-SK" dirty="0" err="1">
                <a:cs typeface="Tahoma" pitchFamily="34" charset="0"/>
              </a:rPr>
              <a:t>aerotermálnej</a:t>
            </a:r>
            <a:r>
              <a:rPr lang="sk-SK" dirty="0">
                <a:cs typeface="Tahoma" pitchFamily="34" charset="0"/>
              </a:rPr>
              <a:t>, </a:t>
            </a:r>
            <a:r>
              <a:rPr lang="sk-SK" dirty="0" err="1">
                <a:cs typeface="Tahoma" pitchFamily="34" charset="0"/>
              </a:rPr>
              <a:t>hydrotermálnej</a:t>
            </a:r>
            <a:r>
              <a:rPr lang="sk-SK" dirty="0">
                <a:cs typeface="Tahoma" pitchFamily="34" charset="0"/>
              </a:rPr>
              <a:t> alebo geotermálnej energie, </a:t>
            </a:r>
            <a:r>
              <a:rPr lang="sk-SK" dirty="0" err="1">
                <a:cs typeface="Tahoma" pitchFamily="34" charset="0"/>
              </a:rPr>
              <a:t>atď</a:t>
            </a:r>
            <a:endParaRPr lang="sk-SK" dirty="0">
              <a:cs typeface="Tahoma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ŠC 4.3.1 </a:t>
            </a:r>
            <a:r>
              <a:rPr lang="sk-SK" dirty="0">
                <a:cs typeface="Tahoma" pitchFamily="34" charset="0"/>
              </a:rPr>
              <a:t>Zlepšovanie energetickej efektívnosti budov verejnej správy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dirty="0">
              <a:cs typeface="Tahoma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ŠC 4.4.1, aktivita C.</a:t>
            </a:r>
            <a:r>
              <a:rPr lang="sk-SK" dirty="0">
                <a:cs typeface="Tahoma" pitchFamily="34" charset="0"/>
              </a:rPr>
              <a:t> Rozvoj energetických služieb na regionálnej a miestnej úrovni</a:t>
            </a: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ŠC 4.5.1, aktivita B. </a:t>
            </a:r>
            <a:r>
              <a:rPr lang="sk-SK" dirty="0">
                <a:cs typeface="Tahoma" pitchFamily="34" charset="0"/>
              </a:rPr>
              <a:t>Výstavba, rekonštrukcia a modernizácia zariadení na výrobu elektriny a tepla vysoko účinnou kombinovanou výrobou s maximálnym tepelným príkonom 20 MW</a:t>
            </a: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818149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791154" y="1268761"/>
            <a:ext cx="756169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4. Výhľad do roku 2018</a:t>
            </a: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Spustenie posledného národného projektu – Odborne o energii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Úspešné schvaľovanie žiadostí o NFP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Implementácia schválených projektov</a:t>
            </a: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endParaRPr lang="sk-SK" b="1" dirty="0">
              <a:cs typeface="Tahoma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tabLst>
                <a:tab pos="8047038" algn="l"/>
              </a:tabLst>
            </a:pPr>
            <a:r>
              <a:rPr lang="sk-SK" b="1" dirty="0">
                <a:cs typeface="Tahoma" pitchFamily="34" charset="0"/>
              </a:rPr>
              <a:t>Naplnenie záväzku N+3 a výkonnostného rámca</a:t>
            </a: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428164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1296063" y="1685677"/>
            <a:ext cx="6186114" cy="311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200" b="1" dirty="0"/>
              <a:t>ĎAKUJEM ZA POZORNOSŤ</a:t>
            </a:r>
          </a:p>
          <a:p>
            <a:endParaRPr lang="sk-SK" sz="2800" dirty="0"/>
          </a:p>
          <a:p>
            <a:endParaRPr lang="sk-SK" sz="2800" dirty="0"/>
          </a:p>
          <a:p>
            <a:r>
              <a:rPr lang="sk-SK" b="1" dirty="0"/>
              <a:t>Ing. Michal Fiala</a:t>
            </a:r>
          </a:p>
          <a:p>
            <a:pPr>
              <a:spcBef>
                <a:spcPts val="1800"/>
              </a:spcBef>
            </a:pPr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Slovenská inovačná a energetická agentúra</a:t>
            </a:r>
          </a:p>
          <a:p>
            <a:pPr>
              <a:lnSpc>
                <a:spcPct val="110000"/>
              </a:lnSpc>
            </a:pPr>
            <a:r>
              <a:rPr lang="sk-SK" dirty="0">
                <a:solidFill>
                  <a:schemeClr val="tx1">
                    <a:lumMod val="95000"/>
                    <a:lumOff val="5000"/>
                  </a:schemeClr>
                </a:solidFill>
              </a:rPr>
              <a:t>Bajkalská 27/A,  827 99 Bratislava</a:t>
            </a:r>
          </a:p>
          <a:p>
            <a:pPr>
              <a:lnSpc>
                <a:spcPct val="110000"/>
              </a:lnSpc>
            </a:pPr>
            <a:r>
              <a:rPr lang="sk-SK" dirty="0" err="1">
                <a:solidFill>
                  <a:srgbClr val="898989"/>
                </a:solidFill>
                <a:hlinkClick r:id="rId2"/>
              </a:rPr>
              <a:t>www.op-kzp.sk</a:t>
            </a:r>
            <a:r>
              <a:rPr lang="sk-SK" dirty="0">
                <a:solidFill>
                  <a:srgbClr val="898989"/>
                </a:solidFill>
              </a:rPr>
              <a:t>, </a:t>
            </a:r>
            <a:r>
              <a:rPr lang="sk-SK" dirty="0" err="1">
                <a:solidFill>
                  <a:srgbClr val="898989"/>
                </a:solidFill>
                <a:hlinkClick r:id="rId3"/>
              </a:rPr>
              <a:t>www.siea.sk</a:t>
            </a:r>
            <a:r>
              <a:rPr lang="sk-SK" dirty="0">
                <a:solidFill>
                  <a:srgbClr val="898989"/>
                </a:solidFill>
              </a:rPr>
              <a:t> </a:t>
            </a:r>
            <a:endParaRPr lang="sk-SK" b="1" dirty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908521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874642" y="1268761"/>
            <a:ext cx="756169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1.              </a:t>
            </a:r>
            <a:r>
              <a:rPr lang="sk-SK" sz="2400" b="1" cap="small" dirty="0">
                <a:solidFill>
                  <a:srgbClr val="55B848"/>
                </a:solidFill>
              </a:rPr>
              <a:t>ako súčasť OP KŽP</a:t>
            </a:r>
            <a:endParaRPr lang="sk-SK" sz="2400" b="1" cap="small" dirty="0">
              <a:solidFill>
                <a:srgbClr val="55B848"/>
              </a:solidFill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pPr marL="182563" indent="-182563">
              <a:tabLst>
                <a:tab pos="8047038" algn="l"/>
              </a:tabLst>
            </a:pPr>
            <a:r>
              <a:rPr lang="sk-SK" b="1" dirty="0"/>
              <a:t>Implementácia prioritnej osi 4:</a:t>
            </a:r>
          </a:p>
          <a:p>
            <a:pPr marL="182563" indent="-182563">
              <a:tabLst>
                <a:tab pos="8047038" algn="l"/>
              </a:tabLst>
            </a:pPr>
            <a:endParaRPr lang="sk-SK" sz="1600" b="1" dirty="0"/>
          </a:p>
          <a:p>
            <a:pPr algn="just">
              <a:spcBef>
                <a:spcPct val="0"/>
              </a:spcBef>
              <a:buNone/>
            </a:pPr>
            <a:r>
              <a:rPr lang="sk-SK" altLang="sk-SK" dirty="0"/>
              <a:t>4.1. Podpora výroby a distribúcie energie z obnoviteľných zdrojov. </a:t>
            </a:r>
            <a:r>
              <a:rPr lang="sk-SK" altLang="sk-SK" b="1" i="1" dirty="0"/>
              <a:t>[OZE]</a:t>
            </a:r>
          </a:p>
          <a:p>
            <a:pPr algn="just">
              <a:spcBef>
                <a:spcPct val="0"/>
              </a:spcBef>
              <a:buNone/>
            </a:pPr>
            <a:endParaRPr lang="sk-SK" altLang="sk-SK" sz="800" i="1" dirty="0"/>
          </a:p>
          <a:p>
            <a:pPr algn="just">
              <a:spcBef>
                <a:spcPct val="0"/>
              </a:spcBef>
              <a:buNone/>
            </a:pPr>
            <a:r>
              <a:rPr lang="sk-SK" altLang="sk-SK" dirty="0"/>
              <a:t>4.2. Podpora energetickej efektívnosti a využitia energie z obnoviteľných zdrojov v podnikoch. </a:t>
            </a:r>
            <a:r>
              <a:rPr lang="sk-SK" altLang="sk-SK" b="1" i="1" dirty="0"/>
              <a:t>[PODNIKY]</a:t>
            </a:r>
          </a:p>
          <a:p>
            <a:pPr algn="just">
              <a:spcBef>
                <a:spcPct val="0"/>
              </a:spcBef>
              <a:buNone/>
            </a:pPr>
            <a:endParaRPr lang="sk-SK" altLang="sk-SK" sz="800" i="1" dirty="0"/>
          </a:p>
          <a:p>
            <a:pPr algn="just">
              <a:spcBef>
                <a:spcPct val="0"/>
              </a:spcBef>
              <a:buNone/>
            </a:pPr>
            <a:r>
              <a:rPr lang="sk-SK" altLang="sk-SK" dirty="0"/>
              <a:t>4.3. Podpora energetickej efektívnosti a využitia energie z obnoviteľných zdrojov vo verejných infraštruktúrach, vrátane využitia vo verejných  budovách. </a:t>
            </a:r>
            <a:r>
              <a:rPr lang="sk-SK" altLang="sk-SK" b="1" i="1" dirty="0"/>
              <a:t>[BUDOVY]</a:t>
            </a:r>
          </a:p>
          <a:p>
            <a:pPr algn="just">
              <a:spcBef>
                <a:spcPct val="0"/>
              </a:spcBef>
              <a:buNone/>
            </a:pPr>
            <a:endParaRPr lang="sk-SK" altLang="sk-SK" sz="800" i="1" dirty="0"/>
          </a:p>
          <a:p>
            <a:pPr algn="just">
              <a:spcBef>
                <a:spcPct val="0"/>
              </a:spcBef>
              <a:buNone/>
            </a:pPr>
            <a:r>
              <a:rPr lang="sk-SK" altLang="sk-SK" dirty="0"/>
              <a:t>4.4. Podpora </a:t>
            </a:r>
            <a:r>
              <a:rPr lang="sk-SK" altLang="sk-SK" dirty="0" err="1"/>
              <a:t>nízkouhlíkových</a:t>
            </a:r>
            <a:r>
              <a:rPr lang="sk-SK" altLang="sk-SK" dirty="0"/>
              <a:t> stratégií pre všetky typy území, zvlášť mestských oblastí, vrátane podpory trvalo udržateľnej mestskej mobility a zmiernenie relevantných adaptačných opatrení. </a:t>
            </a:r>
            <a:r>
              <a:rPr lang="sk-SK" altLang="sk-SK" b="1" i="1" dirty="0"/>
              <a:t>[STRATÉGIE]</a:t>
            </a:r>
          </a:p>
          <a:p>
            <a:pPr algn="just">
              <a:spcBef>
                <a:spcPct val="0"/>
              </a:spcBef>
              <a:buNone/>
            </a:pPr>
            <a:endParaRPr lang="sk-SK" altLang="sk-SK" sz="800" i="1" dirty="0"/>
          </a:p>
          <a:p>
            <a:pPr algn="just">
              <a:spcBef>
                <a:spcPct val="0"/>
              </a:spcBef>
              <a:buNone/>
            </a:pPr>
            <a:r>
              <a:rPr lang="sk-SK" altLang="sk-SK" dirty="0"/>
              <a:t>4.5. Podpora využitia vysokoúčinnej kombinovanej výroby elektriny a tepla založenej na dopyte po využiteľnom teple. </a:t>
            </a:r>
            <a:r>
              <a:rPr lang="sk-SK" altLang="sk-SK" b="1" i="1" dirty="0"/>
              <a:t>[CZT]</a:t>
            </a:r>
          </a:p>
          <a:p>
            <a:endParaRPr lang="sk-SK" dirty="0"/>
          </a:p>
        </p:txBody>
      </p:sp>
      <p:pic>
        <p:nvPicPr>
          <p:cNvPr id="4" name="Picture 3" descr="C:\Users\fiala\Desktop\Prezentácie\si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061" y="1344960"/>
            <a:ext cx="785811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874642" y="1268761"/>
            <a:ext cx="756169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2. Dopytovo orientované výzvy</a:t>
            </a: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pPr algn="just"/>
            <a:r>
              <a:rPr lang="sk-SK" b="1" dirty="0">
                <a:cs typeface="Tahoma" pitchFamily="34" charset="0"/>
              </a:rPr>
              <a:t>Počet ukončených výziev: </a:t>
            </a:r>
            <a:r>
              <a:rPr lang="sk-SK" dirty="0">
                <a:cs typeface="Tahoma" pitchFamily="34" charset="0"/>
              </a:rPr>
              <a:t>1 s alokovanými prostriedkami vo výške 160 mil. EUR</a:t>
            </a:r>
          </a:p>
          <a:p>
            <a:pPr algn="just"/>
            <a:endParaRPr lang="sk-SK" b="1" dirty="0">
              <a:cs typeface="Tahoma" pitchFamily="34" charset="0"/>
            </a:endParaRPr>
          </a:p>
          <a:p>
            <a:pPr algn="just"/>
            <a:r>
              <a:rPr lang="sk-SK" b="1" dirty="0">
                <a:cs typeface="Tahoma" pitchFamily="34" charset="0"/>
              </a:rPr>
              <a:t>Počet aktuálnych výziev: </a:t>
            </a:r>
            <a:r>
              <a:rPr lang="sk-SK" dirty="0">
                <a:cs typeface="Tahoma" pitchFamily="34" charset="0"/>
              </a:rPr>
              <a:t>3 s alokovanými prostriedkami vo výške 290 mil. EUR</a:t>
            </a:r>
          </a:p>
          <a:p>
            <a:pPr algn="just"/>
            <a:endParaRPr lang="sk-SK" b="1" dirty="0">
              <a:cs typeface="Tahoma" pitchFamily="34" charset="0"/>
            </a:endParaRPr>
          </a:p>
          <a:p>
            <a:pPr algn="just"/>
            <a:r>
              <a:rPr lang="sk-SK" b="1" dirty="0">
                <a:cs typeface="Tahoma" pitchFamily="34" charset="0"/>
              </a:rPr>
              <a:t>Počet pripravovaných výziev: </a:t>
            </a:r>
            <a:r>
              <a:rPr lang="sk-SK" dirty="0">
                <a:cs typeface="Tahoma" pitchFamily="34" charset="0"/>
              </a:rPr>
              <a:t>5 s alokovanými prostriedkami vo výške 103,6 				</a:t>
            </a:r>
            <a:r>
              <a:rPr lang="sk-SK" dirty="0" err="1">
                <a:cs typeface="Tahoma" pitchFamily="34" charset="0"/>
              </a:rPr>
              <a:t>mil.EUR</a:t>
            </a:r>
            <a:endParaRPr lang="sk-SK" dirty="0">
              <a:cs typeface="Tahoma" pitchFamily="34" charset="0"/>
            </a:endParaRPr>
          </a:p>
          <a:p>
            <a:pPr algn="just"/>
            <a:endParaRPr lang="sk-SK" b="1" dirty="0">
              <a:cs typeface="Tahoma" pitchFamily="34" charset="0"/>
            </a:endParaRPr>
          </a:p>
          <a:p>
            <a:pPr algn="just"/>
            <a:r>
              <a:rPr lang="sk-SK" b="1" dirty="0">
                <a:cs typeface="Tahoma" pitchFamily="34" charset="0"/>
              </a:rPr>
              <a:t>Výzvy pre rok 2018: </a:t>
            </a:r>
            <a:r>
              <a:rPr lang="sk-SK" dirty="0">
                <a:cs typeface="Tahoma" pitchFamily="34" charset="0"/>
              </a:rPr>
              <a:t>4 s alokovanými prostriedkami vo výške 200 mil. 	EUR </a:t>
            </a:r>
          </a:p>
          <a:p>
            <a:pPr algn="just"/>
            <a:endParaRPr lang="sk-SK" b="1" dirty="0">
              <a:cs typeface="Tahoma" pitchFamily="34" charset="0"/>
            </a:endParaRPr>
          </a:p>
          <a:p>
            <a:pPr marL="182563" indent="-182563">
              <a:tabLst>
                <a:tab pos="8047038" algn="l"/>
              </a:tabLst>
            </a:pPr>
            <a:endParaRPr lang="sk-SK" b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41468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326003" y="113541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600076" y="1135410"/>
            <a:ext cx="7955528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tabLst>
                <a:tab pos="8047038" algn="l"/>
              </a:tabLst>
            </a:pPr>
            <a:r>
              <a:rPr lang="sk-SK" sz="2400" b="1" cap="small" dirty="0">
                <a:solidFill>
                  <a:srgbClr val="55B848"/>
                </a:solidFill>
                <a:cs typeface="Tahoma" pitchFamily="34" charset="0"/>
              </a:rPr>
              <a:t>2  SIEA vyzvala</a:t>
            </a:r>
          </a:p>
          <a:p>
            <a:pPr lvl="1">
              <a:spcBef>
                <a:spcPts val="0"/>
              </a:spcBef>
            </a:pPr>
            <a:endParaRPr lang="sk-SK" b="1" dirty="0">
              <a:ln w="0"/>
              <a:cs typeface="Arial"/>
            </a:endParaRPr>
          </a:p>
          <a:p>
            <a:pPr fontAlgn="t"/>
            <a:r>
              <a:rPr lang="sk-SK" b="1" dirty="0"/>
              <a:t>4.3.1 A		</a:t>
            </a:r>
            <a:r>
              <a:rPr lang="sk-SK" dirty="0"/>
              <a:t>Zníženie spotreby energie pri prevádzke verejných  budov  </a:t>
            </a:r>
          </a:p>
          <a:p>
            <a:pPr fontAlgn="t"/>
            <a:r>
              <a:rPr lang="sk-SK" sz="1600" dirty="0"/>
              <a:t>[BUDOVY ]</a:t>
            </a:r>
          </a:p>
          <a:p>
            <a:pPr marL="0" lvl="1" fontAlgn="t"/>
            <a:r>
              <a:rPr lang="sk-SK" b="1" dirty="0">
                <a:ln w="0"/>
                <a:cs typeface="Arial"/>
              </a:rPr>
              <a:t>Alokácia:          	</a:t>
            </a:r>
            <a:r>
              <a:rPr lang="sk-SK" dirty="0">
                <a:ln w="0"/>
                <a:cs typeface="Arial"/>
              </a:rPr>
              <a:t>160 000 </a:t>
            </a:r>
            <a:r>
              <a:rPr lang="sk-SK" dirty="0" err="1">
                <a:ln w="0"/>
                <a:cs typeface="Arial"/>
              </a:rPr>
              <a:t>000</a:t>
            </a:r>
            <a:r>
              <a:rPr lang="sk-SK" dirty="0">
                <a:ln w="0"/>
                <a:cs typeface="Arial"/>
              </a:rPr>
              <a:t>,- EUR</a:t>
            </a:r>
          </a:p>
          <a:p>
            <a:pPr fontAlgn="t"/>
            <a:endParaRPr lang="sk-SK" b="1" dirty="0">
              <a:ln w="0"/>
              <a:cs typeface="Arial"/>
            </a:endParaRPr>
          </a:p>
          <a:p>
            <a:pPr marL="0" lvl="1" fontAlgn="t"/>
            <a:r>
              <a:rPr lang="sk-SK" b="1" dirty="0">
                <a:ln w="0"/>
                <a:cs typeface="Arial"/>
              </a:rPr>
              <a:t>Vyhlásená:      	</a:t>
            </a:r>
            <a:r>
              <a:rPr lang="sk-SK" dirty="0">
                <a:ln w="0"/>
                <a:cs typeface="Arial"/>
              </a:rPr>
              <a:t>7.12.2015</a:t>
            </a:r>
          </a:p>
          <a:p>
            <a:pPr marL="0" lvl="1" fontAlgn="t"/>
            <a:r>
              <a:rPr lang="sk-SK" b="1" dirty="0">
                <a:ln w="0"/>
                <a:cs typeface="Arial"/>
              </a:rPr>
              <a:t>Uzavretá:        	</a:t>
            </a:r>
            <a:r>
              <a:rPr lang="sk-SK" dirty="0">
                <a:ln w="0"/>
                <a:cs typeface="Arial"/>
              </a:rPr>
              <a:t>26.10.2016</a:t>
            </a:r>
          </a:p>
          <a:p>
            <a:pPr marL="0" lvl="1" fontAlgn="t"/>
            <a:endParaRPr lang="sk-SK" b="1" dirty="0">
              <a:ln w="0"/>
              <a:cs typeface="Arial"/>
            </a:endParaRPr>
          </a:p>
          <a:p>
            <a:pPr marL="0" lvl="1" fontAlgn="t"/>
            <a:r>
              <a:rPr lang="sk-SK" b="1" dirty="0">
                <a:ln w="0"/>
                <a:cs typeface="Arial"/>
              </a:rPr>
              <a:t>Počet </a:t>
            </a:r>
            <a:r>
              <a:rPr lang="sk-SK" b="1" dirty="0"/>
              <a:t>prijatých</a:t>
            </a:r>
          </a:p>
          <a:p>
            <a:pPr marL="0" lvl="1" fontAlgn="t"/>
            <a:r>
              <a:rPr lang="sk-SK" b="1" dirty="0"/>
              <a:t>žiadostí:</a:t>
            </a:r>
            <a:r>
              <a:rPr lang="sk-SK" b="1" dirty="0">
                <a:ln w="0"/>
                <a:cs typeface="Arial"/>
              </a:rPr>
              <a:t> 	        	</a:t>
            </a:r>
            <a:r>
              <a:rPr lang="sk-SK" dirty="0">
                <a:ln w="0"/>
                <a:cs typeface="Arial"/>
              </a:rPr>
              <a:t>470 v celkovej hodnote 222 mil. EUR </a:t>
            </a:r>
          </a:p>
          <a:p>
            <a:pPr marL="0" lvl="1" fontAlgn="t"/>
            <a:r>
              <a:rPr lang="sk-SK" b="1" dirty="0" err="1">
                <a:ln w="0"/>
                <a:cs typeface="Arial"/>
              </a:rPr>
              <a:t>Zazmluvnené</a:t>
            </a:r>
            <a:endParaRPr lang="sk-SK" b="1" dirty="0">
              <a:ln w="0"/>
              <a:cs typeface="Arial"/>
            </a:endParaRPr>
          </a:p>
          <a:p>
            <a:pPr marL="0" lvl="1" fontAlgn="t"/>
            <a:r>
              <a:rPr lang="sk-SK" b="1" dirty="0">
                <a:ln w="0"/>
                <a:cs typeface="Arial"/>
              </a:rPr>
              <a:t>projekty:         	</a:t>
            </a:r>
            <a:r>
              <a:rPr lang="sk-SK" dirty="0">
                <a:ln w="0"/>
                <a:cs typeface="Arial"/>
              </a:rPr>
              <a:t>294 projektov v hodnote takmer 118 mil. EUR, z toho 70 			projektov štátnej správy a verejnoprávnych ustanovizní (33,7 		mil. EUR) a 224 projektov územnej samosprávy (84 mil. EUR)</a:t>
            </a:r>
          </a:p>
          <a:p>
            <a:pPr marL="0" lvl="1" fontAlgn="t"/>
            <a:endParaRPr lang="sk-SK" b="1" dirty="0"/>
          </a:p>
          <a:p>
            <a:pPr marL="0" lvl="1" fontAlgn="t"/>
            <a:r>
              <a:rPr lang="sk-SK" dirty="0"/>
              <a:t>Viaceré projekty z tejto výzvy sú už úspešne ukončené a viac ako 170 projektov sa realizuje.</a:t>
            </a:r>
            <a:endParaRPr lang="sk-SK" dirty="0">
              <a:ln w="0"/>
              <a:cs typeface="Arial"/>
            </a:endParaRPr>
          </a:p>
          <a:p>
            <a:endParaRPr lang="sk-SK" dirty="0"/>
          </a:p>
        </p:txBody>
      </p:sp>
      <p:sp>
        <p:nvSpPr>
          <p:cNvPr id="3" name="BlokTextu 2"/>
          <p:cNvSpPr txBox="1"/>
          <p:nvPr/>
        </p:nvSpPr>
        <p:spPr>
          <a:xfrm>
            <a:off x="1113182" y="2107096"/>
            <a:ext cx="717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17415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0446" y="1113183"/>
            <a:ext cx="7830260" cy="652007"/>
          </a:xfrm>
        </p:spPr>
        <p:txBody>
          <a:bodyPr>
            <a:normAutofit/>
          </a:bodyPr>
          <a:lstStyle/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vyzýva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20201" y="1848762"/>
            <a:ext cx="841902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b="1" dirty="0"/>
              <a:t>4.3.1.A  	      	</a:t>
            </a:r>
            <a:r>
              <a:rPr lang="sk-SK" dirty="0"/>
              <a:t>Zníženie spotreby energie pri prevádzke verejných  budov  </a:t>
            </a:r>
          </a:p>
          <a:p>
            <a:pPr fontAlgn="t"/>
            <a:r>
              <a:rPr lang="sk-SK" sz="1600" dirty="0"/>
              <a:t>[BUDOVY]</a:t>
            </a:r>
            <a:r>
              <a:rPr lang="sk-SK" sz="1600" b="1" i="1" dirty="0"/>
              <a:t>      </a:t>
            </a:r>
            <a:r>
              <a:rPr lang="sk-SK" b="1" dirty="0"/>
              <a:t>	        </a:t>
            </a:r>
          </a:p>
          <a:p>
            <a:pPr fontAlgn="t"/>
            <a:r>
              <a:rPr lang="sk-SK" b="1" dirty="0"/>
              <a:t>	      	výzva bola vyhlásená 27. 2. 2017</a:t>
            </a:r>
          </a:p>
          <a:p>
            <a:endParaRPr lang="sk-SK" b="1" dirty="0"/>
          </a:p>
          <a:p>
            <a:r>
              <a:rPr lang="sk-SK" b="1" dirty="0"/>
              <a:t>Prijímatelia:  	</a:t>
            </a:r>
            <a:r>
              <a:rPr lang="sk-SK" dirty="0"/>
              <a:t>- Subjekty ústrednej správy a verejnoprávne ustanovizne</a:t>
            </a:r>
          </a:p>
          <a:p>
            <a:r>
              <a:rPr lang="sk-SK" dirty="0"/>
              <a:t>	       	- Subjekty územnej samosprávy</a:t>
            </a:r>
          </a:p>
          <a:p>
            <a:endParaRPr lang="sk-SK" dirty="0"/>
          </a:p>
          <a:p>
            <a:r>
              <a:rPr lang="sk-SK" b="1" dirty="0"/>
              <a:t>Alokácia: </a:t>
            </a:r>
            <a:r>
              <a:rPr lang="sk-SK" dirty="0"/>
              <a:t> 	60 mil. EUR - subjekty ústrednej správy a verejnoprávne ustanovizne</a:t>
            </a:r>
          </a:p>
          <a:p>
            <a:r>
              <a:rPr lang="sk-SK" dirty="0"/>
              <a:t>		60 mil. EUR - subjekty územnej samosprávy </a:t>
            </a:r>
          </a:p>
          <a:p>
            <a:endParaRPr lang="sk-SK" dirty="0"/>
          </a:p>
          <a:p>
            <a:r>
              <a:rPr lang="sk-SK" b="1" dirty="0"/>
              <a:t>Cieľové územie: </a:t>
            </a:r>
            <a:r>
              <a:rPr lang="sk-SK" dirty="0"/>
              <a:t> 	územie menej rozvinutých región</a:t>
            </a:r>
          </a:p>
          <a:p>
            <a:endParaRPr lang="sk-SK" sz="1600" dirty="0"/>
          </a:p>
          <a:p>
            <a:r>
              <a:rPr lang="sk-SK" b="1" dirty="0"/>
              <a:t>Počet uskutočnených hodnotiacich kôl: </a:t>
            </a:r>
            <a:r>
              <a:rPr lang="sk-SK" dirty="0"/>
              <a:t>4</a:t>
            </a:r>
          </a:p>
          <a:p>
            <a:endParaRPr lang="sk-SK" sz="1400" b="1" dirty="0"/>
          </a:p>
          <a:p>
            <a:r>
              <a:rPr lang="sk-SK" b="1" dirty="0"/>
              <a:t>Počet prijatých žiadostí: </a:t>
            </a:r>
            <a:r>
              <a:rPr lang="sk-SK" dirty="0"/>
              <a:t>572	žiadostí v žiadanej sume viac ako 250 mil. EUR</a:t>
            </a:r>
          </a:p>
        </p:txBody>
      </p:sp>
    </p:spTree>
    <p:extLst>
      <p:ext uri="{BB962C8B-B14F-4D97-AF65-F5344CB8AC3E}">
        <p14:creationId xmlns:p14="http://schemas.microsoft.com/office/powerpoint/2010/main" val="2433239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:a16="http://schemas.microsoft.com/office/drawing/2014/main" xmlns="" id="{CC3D1F79-076D-4ED7-A0E4-7DE6178E01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7459060"/>
              </p:ext>
            </p:extLst>
          </p:nvPr>
        </p:nvGraphicFramePr>
        <p:xfrm>
          <a:off x="648586" y="1257300"/>
          <a:ext cx="7878726" cy="47926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5825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9951296A-A05E-4B3D-BB35-D4009FAB6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2575146"/>
              </p:ext>
            </p:extLst>
          </p:nvPr>
        </p:nvGraphicFramePr>
        <p:xfrm>
          <a:off x="691116" y="1275907"/>
          <a:ext cx="7772400" cy="4795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8074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604299" y="1755833"/>
            <a:ext cx="7887694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sk-SK" sz="1600" b="1" i="1" dirty="0"/>
              <a:t> </a:t>
            </a:r>
            <a:r>
              <a:rPr lang="sk-SK" b="1" dirty="0"/>
              <a:t>4.5.1. A		</a:t>
            </a:r>
            <a:r>
              <a:rPr lang="sk-SK" dirty="0"/>
              <a:t>Výstavba, rekonštrukcia a modernizácia rozvodov tepla</a:t>
            </a:r>
          </a:p>
          <a:p>
            <a:pPr fontAlgn="t"/>
            <a:r>
              <a:rPr lang="sk-SK" dirty="0"/>
              <a:t> [CZT]</a:t>
            </a:r>
            <a:endParaRPr lang="sk-SK" b="1" i="1" dirty="0"/>
          </a:p>
          <a:p>
            <a:pPr fontAlgn="t"/>
            <a:r>
              <a:rPr lang="sk-SK" b="1" i="1" dirty="0"/>
              <a:t>	           </a:t>
            </a:r>
          </a:p>
          <a:p>
            <a:pPr fontAlgn="t"/>
            <a:r>
              <a:rPr lang="sk-SK" i="1" dirty="0"/>
              <a:t>	 	</a:t>
            </a:r>
            <a:r>
              <a:rPr lang="sk-SK" b="1" dirty="0"/>
              <a:t>výzva bola vyhlásená 3. 3. 2017 </a:t>
            </a:r>
            <a:r>
              <a:rPr lang="sk-SK" b="1" i="1" dirty="0"/>
              <a:t>	</a:t>
            </a:r>
          </a:p>
          <a:p>
            <a:pPr fontAlgn="t"/>
            <a:endParaRPr lang="sk-SK" sz="1050" b="1" i="1" dirty="0"/>
          </a:p>
          <a:p>
            <a:r>
              <a:rPr lang="sk-SK" b="1" dirty="0"/>
              <a:t>Prijímatelia:     	</a:t>
            </a:r>
            <a:r>
              <a:rPr lang="sk-SK" dirty="0"/>
              <a:t>-</a:t>
            </a:r>
            <a:r>
              <a:rPr lang="sk-SK" b="1" dirty="0"/>
              <a:t> </a:t>
            </a:r>
            <a:r>
              <a:rPr lang="sk-SK" dirty="0"/>
              <a:t>fyzické a/alebo právnické osoby oprávnené na podnikanie </a:t>
            </a:r>
          </a:p>
          <a:p>
            <a:r>
              <a:rPr lang="sk-SK" dirty="0"/>
              <a:t>	         	- združenia fyzických alebo právnických osôb </a:t>
            </a:r>
          </a:p>
          <a:p>
            <a:r>
              <a:rPr lang="sk-SK" dirty="0"/>
              <a:t>	         	- subjekty ústrednej správy </a:t>
            </a:r>
          </a:p>
          <a:p>
            <a:r>
              <a:rPr lang="sk-SK" dirty="0"/>
              <a:t>	         	- subjekty územnej samosprávy</a:t>
            </a:r>
          </a:p>
          <a:p>
            <a:endParaRPr lang="sk-SK" dirty="0"/>
          </a:p>
          <a:p>
            <a:r>
              <a:rPr lang="sk-SK" b="1" dirty="0"/>
              <a:t>Alokácia:	          </a:t>
            </a:r>
            <a:r>
              <a:rPr lang="sk-SK" dirty="0"/>
              <a:t> 	130 000 000 EUR</a:t>
            </a:r>
          </a:p>
          <a:p>
            <a:endParaRPr lang="sk-SK" dirty="0"/>
          </a:p>
          <a:p>
            <a:r>
              <a:rPr lang="sk-SK" b="1" dirty="0"/>
              <a:t>Počet uskutočnených hodnotiacich kôl:  </a:t>
            </a:r>
            <a:r>
              <a:rPr lang="sk-SK" dirty="0"/>
              <a:t>5</a:t>
            </a:r>
          </a:p>
          <a:p>
            <a:r>
              <a:rPr lang="sk-SK" b="1" dirty="0"/>
              <a:t>Počet prijatých žiadostí: 	</a:t>
            </a:r>
            <a:r>
              <a:rPr lang="sk-SK" dirty="0"/>
              <a:t>41 v celkovej hodnote 83 238 221 EUR</a:t>
            </a:r>
          </a:p>
          <a:p>
            <a:r>
              <a:rPr lang="sk-SK" b="1" dirty="0"/>
              <a:t>Počet schválených žiadostí: 	</a:t>
            </a:r>
            <a:r>
              <a:rPr lang="sk-SK" dirty="0"/>
              <a:t>10 (prvé kolo) ku dňu 20. 11. 2017 v objeme </a:t>
            </a:r>
          </a:p>
          <a:p>
            <a:r>
              <a:rPr lang="sk-SK" dirty="0"/>
              <a:t>	                  	36 951 805 EUR</a:t>
            </a:r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80446" y="1113183"/>
            <a:ext cx="7830260" cy="652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marL="182563" indent="-182563" algn="l">
              <a:tabLst>
                <a:tab pos="8047038" algn="l"/>
              </a:tabLst>
            </a:pPr>
            <a:r>
              <a:rPr lang="sk-SK" sz="2400" b="1" cap="small" dirty="0">
                <a:latin typeface="+mn-lt"/>
                <a:cs typeface="Tahoma" pitchFamily="34" charset="0"/>
              </a:rPr>
              <a:t>2  </a:t>
            </a:r>
            <a:r>
              <a:rPr lang="sk-SK" sz="2400" b="1" cap="small" dirty="0">
                <a:latin typeface="+mn-lt"/>
                <a:ea typeface="+mn-ea"/>
                <a:cs typeface="Tahoma" pitchFamily="34" charset="0"/>
              </a:rPr>
              <a:t>SIEA</a:t>
            </a:r>
            <a:r>
              <a:rPr lang="sk-SK" sz="2400" b="1" cap="small" dirty="0">
                <a:latin typeface="+mn-lt"/>
                <a:cs typeface="Tahoma" pitchFamily="34" charset="0"/>
              </a:rPr>
              <a:t> vyzýva</a:t>
            </a:r>
          </a:p>
        </p:txBody>
      </p:sp>
    </p:spTree>
    <p:extLst>
      <p:ext uri="{BB962C8B-B14F-4D97-AF65-F5344CB8AC3E}">
        <p14:creationId xmlns:p14="http://schemas.microsoft.com/office/powerpoint/2010/main" val="1598292184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5217</TotalTime>
  <Words>680</Words>
  <Application>Microsoft Office PowerPoint</Application>
  <PresentationFormat>Prezentácia na obrazovke (4:3)</PresentationFormat>
  <Paragraphs>461</Paragraphs>
  <Slides>27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27</vt:i4>
      </vt:variant>
    </vt:vector>
  </HeadingPairs>
  <TitlesOfParts>
    <vt:vector size="28" baseType="lpstr"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2  SIEA vyzýva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   Podpora inštalácií malých zariadení obnoviteľných zdrojov energie 4.1.1. Zvýšenie podielu OZE na hrubej konečnej energetickej spotrebe SR 4.1.2. Zvýšenie výkonu malých zariadení na využívanie OZE v BSK  Prijímateľ:   Slovenská inovačná a energetická agentúra,     Sekcia energetických činností Cieľová skupina:  Domácnosti v rodinných a bytových domoch  Nenávratný príspevok:  45 mil. EUR, z toho 2,7 mil. EUR pre BSK  Dátum začatia  a ukončenia projektu: január 2015 – december 2018  Realizácia:  Domácnosti môžu na inštaláciu fotovoltických panelov,    slnečných kolektorov, tepelných čerpadiel a kotlov na    biomasu získať poukážky, ktoré pokryjú maximálne 50%    oprávnených výdavkov.     </vt:lpstr>
      <vt:lpstr>Prezentácia programu PowerPoint</vt:lpstr>
      <vt:lpstr>Prezentácia programu PowerPoint</vt:lpstr>
      <vt:lpstr>  Aktuálny stav  Počet preplatených poukážok:  10 651   Hodnota preplatených poukážok: 23 659 172 EUR Inštalovaný výkon:   72 757 kW  Stav k 21.11.2017             </vt:lpstr>
      <vt:lpstr>     Predkladanie ŽOP a stav čerpania  9 uhradených zálohových platieb vo výške 26 610 000 €  123 predložených Žiadostí o platbu na SO vo výške 25 416 489 €  110  uhradených Žiadostí o platbu vo výške 22 146 043 €               </vt:lpstr>
      <vt:lpstr>  Odborné energetické poradenstvo 4.4.1 D Zvyšovanie informovanosti v oblasti nízkouhlíkových opatrení najmä energetickej efektívnosti a využívania obnoviteľných zdrojov energie Prijímateľ:  Slovenská inovačná a energetická agentúra,    Odbor marketingových činností Cieľová skupina: verejnosť, deti a mládež, subjekty ústrednej správy, územnej   samosprávy, verejné inštitúcie, školy, štátne úrady, súkromný   sektor Nenávratný príspevok:  31 928 607,24 € Dátum začatia a ukončenia projektu: január 2016 – december 2023 Dátum schválenia projektu:   28.9.2017    Aktivity: Informačné kampane,  publikácie, brožúry,   Odborné poradenstvo v centrách, na výstavách a iných podujatiach  Semináre, konferencie a exkurzie   Aktivity pre deti a mládež  Analýzy, prieskumy, stratégie     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Fiala Michal</cp:lastModifiedBy>
  <cp:revision>332</cp:revision>
  <cp:lastPrinted>2017-11-23T15:45:59Z</cp:lastPrinted>
  <dcterms:created xsi:type="dcterms:W3CDTF">2016-11-04T09:30:49Z</dcterms:created>
  <dcterms:modified xsi:type="dcterms:W3CDTF">2017-11-27T07:38:46Z</dcterms:modified>
</cp:coreProperties>
</file>