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handoutMasterIdLst>
    <p:handoutMasterId r:id="rId70"/>
  </p:handoutMasterIdLst>
  <p:sldIdLst>
    <p:sldId id="256" r:id="rId2"/>
    <p:sldId id="257" r:id="rId3"/>
    <p:sldId id="259" r:id="rId4"/>
    <p:sldId id="260" r:id="rId5"/>
    <p:sldId id="261" r:id="rId6"/>
    <p:sldId id="262" r:id="rId7"/>
    <p:sldId id="263" r:id="rId8"/>
    <p:sldId id="264" r:id="rId9"/>
    <p:sldId id="265" r:id="rId10"/>
    <p:sldId id="277" r:id="rId11"/>
    <p:sldId id="276" r:id="rId12"/>
    <p:sldId id="266" r:id="rId13"/>
    <p:sldId id="267" r:id="rId14"/>
    <p:sldId id="268" r:id="rId15"/>
    <p:sldId id="270" r:id="rId16"/>
    <p:sldId id="271" r:id="rId17"/>
    <p:sldId id="269" r:id="rId18"/>
    <p:sldId id="272" r:id="rId19"/>
    <p:sldId id="273" r:id="rId20"/>
    <p:sldId id="325" r:id="rId21"/>
    <p:sldId id="274" r:id="rId22"/>
    <p:sldId id="275" r:id="rId23"/>
    <p:sldId id="278" r:id="rId24"/>
    <p:sldId id="310" r:id="rId25"/>
    <p:sldId id="280" r:id="rId26"/>
    <p:sldId id="282" r:id="rId27"/>
    <p:sldId id="281" r:id="rId28"/>
    <p:sldId id="283" r:id="rId29"/>
    <p:sldId id="284" r:id="rId30"/>
    <p:sldId id="285" r:id="rId31"/>
    <p:sldId id="286" r:id="rId32"/>
    <p:sldId id="289" r:id="rId33"/>
    <p:sldId id="288" r:id="rId34"/>
    <p:sldId id="311" r:id="rId35"/>
    <p:sldId id="312" r:id="rId36"/>
    <p:sldId id="313" r:id="rId37"/>
    <p:sldId id="287" r:id="rId38"/>
    <p:sldId id="290" r:id="rId39"/>
    <p:sldId id="314" r:id="rId40"/>
    <p:sldId id="315" r:id="rId41"/>
    <p:sldId id="291" r:id="rId42"/>
    <p:sldId id="292" r:id="rId43"/>
    <p:sldId id="293" r:id="rId44"/>
    <p:sldId id="316"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7" r:id="rId58"/>
    <p:sldId id="308" r:id="rId59"/>
    <p:sldId id="309" r:id="rId60"/>
    <p:sldId id="317" r:id="rId61"/>
    <p:sldId id="318" r:id="rId62"/>
    <p:sldId id="319" r:id="rId63"/>
    <p:sldId id="320" r:id="rId64"/>
    <p:sldId id="321" r:id="rId65"/>
    <p:sldId id="322" r:id="rId66"/>
    <p:sldId id="323" r:id="rId67"/>
    <p:sldId id="324" r:id="rId68"/>
    <p:sldId id="258" r:id="rId69"/>
  </p:sldIdLst>
  <p:sldSz cx="9144000" cy="6858000" type="screen4x3"/>
  <p:notesSz cx="6724650" cy="987425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autoAdjust="0"/>
  </p:normalViewPr>
  <p:slideViewPr>
    <p:cSldViewPr snapToGrid="0">
      <p:cViewPr varScale="1">
        <p:scale>
          <a:sx n="67" d="100"/>
          <a:sy n="67" d="100"/>
        </p:scale>
        <p:origin x="1244"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14015" cy="495427"/>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09079" y="0"/>
            <a:ext cx="2914015" cy="495427"/>
          </a:xfrm>
          <a:prstGeom prst="rect">
            <a:avLst/>
          </a:prstGeom>
        </p:spPr>
        <p:txBody>
          <a:bodyPr vert="horz" lIns="91440" tIns="45720" rIns="91440" bIns="45720" rtlCol="0"/>
          <a:lstStyle>
            <a:lvl1pPr algn="r">
              <a:defRPr sz="1200"/>
            </a:lvl1pPr>
          </a:lstStyle>
          <a:p>
            <a:fld id="{CE87BEDB-97B9-41C8-856C-FADE51A5C186}" type="datetimeFigureOut">
              <a:rPr lang="sk-SK" smtClean="0"/>
              <a:pPr/>
              <a:t>1. 4. 2021</a:t>
            </a:fld>
            <a:endParaRPr lang="sk-SK"/>
          </a:p>
        </p:txBody>
      </p:sp>
      <p:sp>
        <p:nvSpPr>
          <p:cNvPr id="4" name="Zástupný symbol päty 3"/>
          <p:cNvSpPr>
            <a:spLocks noGrp="1"/>
          </p:cNvSpPr>
          <p:nvPr>
            <p:ph type="ftr" sz="quarter" idx="2"/>
          </p:nvPr>
        </p:nvSpPr>
        <p:spPr>
          <a:xfrm>
            <a:off x="0" y="9378824"/>
            <a:ext cx="2914015" cy="495426"/>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09079" y="9378824"/>
            <a:ext cx="2914015" cy="495426"/>
          </a:xfrm>
          <a:prstGeom prst="rect">
            <a:avLst/>
          </a:prstGeom>
        </p:spPr>
        <p:txBody>
          <a:bodyPr vert="horz" lIns="91440" tIns="45720" rIns="91440" bIns="45720" rtlCol="0" anchor="b"/>
          <a:lstStyle>
            <a:lvl1pPr algn="r">
              <a:defRPr sz="1200"/>
            </a:lvl1pPr>
          </a:lstStyle>
          <a:p>
            <a:fld id="{E41DF8AA-CDB8-4208-8219-7369B1F29475}" type="slidenum">
              <a:rPr lang="sk-SK" smtClean="0"/>
              <a:pPr/>
              <a:t>‹#›</a:t>
            </a:fld>
            <a:endParaRPr lang="sk-SK"/>
          </a:p>
        </p:txBody>
      </p:sp>
    </p:spTree>
    <p:extLst>
      <p:ext uri="{BB962C8B-B14F-4D97-AF65-F5344CB8AC3E}">
        <p14:creationId xmlns:p14="http://schemas.microsoft.com/office/powerpoint/2010/main" val="15437639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007" y="1730828"/>
            <a:ext cx="7772400" cy="1608365"/>
          </a:xfrm>
        </p:spPr>
        <p:txBody>
          <a:bodyPr anchor="b">
            <a:normAutofit/>
          </a:bodyPr>
          <a:lstStyle>
            <a:lvl1pPr algn="ctr">
              <a:defRPr sz="1400">
                <a:solidFill>
                  <a:schemeClr val="tx1"/>
                </a:solidFill>
              </a:defRPr>
            </a:lvl1pPr>
          </a:lstStyle>
          <a:p>
            <a:endParaRPr lang="en-US" dirty="0"/>
          </a:p>
        </p:txBody>
      </p:sp>
    </p:spTree>
    <p:extLst>
      <p:ext uri="{BB962C8B-B14F-4D97-AF65-F5344CB8AC3E}">
        <p14:creationId xmlns:p14="http://schemas.microsoft.com/office/powerpoint/2010/main" val="166933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en nadp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665" y="1921612"/>
            <a:ext cx="7886700" cy="1325563"/>
          </a:xfrm>
        </p:spPr>
        <p:txBody>
          <a:bodyPr/>
          <a:lstStyle/>
          <a:p>
            <a:r>
              <a:rPr lang="sk-SK" dirty="0"/>
              <a:t>Upravte štýly predlohy textu</a:t>
            </a:r>
            <a:endParaRPr lang="en-US" dirty="0"/>
          </a:p>
        </p:txBody>
      </p:sp>
    </p:spTree>
    <p:extLst>
      <p:ext uri="{BB962C8B-B14F-4D97-AF65-F5344CB8AC3E}">
        <p14:creationId xmlns:p14="http://schemas.microsoft.com/office/powerpoint/2010/main" val="23076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30679" y="2191034"/>
            <a:ext cx="7886700" cy="1325563"/>
          </a:xfrm>
        </p:spPr>
        <p:txBody>
          <a:bodyPr/>
          <a:lstStyle>
            <a:lvl1pPr>
              <a:defRPr/>
            </a:lvl1pPr>
          </a:lstStyle>
          <a:p>
            <a:r>
              <a:rPr lang="sk-SK" dirty="0"/>
              <a:t>ĎAKUJEME ZA POZORNOSŤ!</a:t>
            </a:r>
            <a:endParaRPr lang="en-US" dirty="0"/>
          </a:p>
        </p:txBody>
      </p:sp>
      <p:sp>
        <p:nvSpPr>
          <p:cNvPr id="6" name="Title 1"/>
          <p:cNvSpPr txBox="1">
            <a:spLocks/>
          </p:cNvSpPr>
          <p:nvPr userDrawn="1"/>
        </p:nvSpPr>
        <p:spPr>
          <a:xfrm>
            <a:off x="620485" y="4338824"/>
            <a:ext cx="2441123" cy="66095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55B848"/>
                </a:solidFill>
                <a:latin typeface="Myriad Pro" panose="020B0503030403020204" pitchFamily="34" charset="0"/>
                <a:ea typeface="+mj-ea"/>
                <a:cs typeface="+mj-cs"/>
              </a:defRPr>
            </a:lvl1pPr>
          </a:lstStyle>
          <a:p>
            <a:pPr algn="l"/>
            <a:r>
              <a:rPr lang="sk-SK" sz="1400" dirty="0">
                <a:solidFill>
                  <a:schemeClr val="tx1"/>
                </a:solidFill>
              </a:rPr>
              <a:t>Meno Priezvisko</a:t>
            </a:r>
            <a:endParaRPr lang="en-US" sz="1400" dirty="0">
              <a:solidFill>
                <a:schemeClr val="tx1"/>
              </a:solidFill>
            </a:endParaRPr>
          </a:p>
        </p:txBody>
      </p:sp>
    </p:spTree>
    <p:extLst>
      <p:ext uri="{BB962C8B-B14F-4D97-AF65-F5344CB8AC3E}">
        <p14:creationId xmlns:p14="http://schemas.microsoft.com/office/powerpoint/2010/main" val="1124059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52191"/>
            <a:ext cx="7886700" cy="1325563"/>
          </a:xfrm>
          <a:prstGeom prst="rect">
            <a:avLst/>
          </a:prstGeom>
        </p:spPr>
        <p:txBody>
          <a:bodyPr vert="horz" lIns="91440" tIns="45720" rIns="91440" bIns="45720" rtlCol="0" anchor="ctr">
            <a:normAutofit/>
          </a:bodyPr>
          <a:lstStyle/>
          <a:p>
            <a:r>
              <a:rPr lang="sk-SK" dirty="0"/>
              <a:t>OPERAČNÝ PROGRAM</a:t>
            </a:r>
            <a:br>
              <a:rPr lang="sk-SK" dirty="0"/>
            </a:br>
            <a:r>
              <a:rPr lang="sk-SK" dirty="0"/>
              <a:t>KVALITA ŽIVOTNÉHO PROSTREDIA</a:t>
            </a:r>
            <a:endParaRPr lang="en-US" dirty="0"/>
          </a:p>
        </p:txBody>
      </p:sp>
      <p:sp>
        <p:nvSpPr>
          <p:cNvPr id="3" name="Text Placeholder 2"/>
          <p:cNvSpPr>
            <a:spLocks noGrp="1"/>
          </p:cNvSpPr>
          <p:nvPr>
            <p:ph type="body" idx="1"/>
          </p:nvPr>
        </p:nvSpPr>
        <p:spPr>
          <a:xfrm>
            <a:off x="628650" y="3510642"/>
            <a:ext cx="7886700" cy="2261507"/>
          </a:xfrm>
          <a:prstGeom prst="rect">
            <a:avLst/>
          </a:prstGeom>
        </p:spPr>
        <p:txBody>
          <a:bodyPr vert="horz" lIns="91440" tIns="45720" rIns="91440" bIns="45720" rtlCol="0">
            <a:normAutofit/>
          </a:bodyPr>
          <a:lstStyle/>
          <a:p>
            <a:pPr lvl="0"/>
            <a:r>
              <a:rPr lang="sk-SK" dirty="0"/>
              <a:t>NÁZOV PREZENTÁCIE</a:t>
            </a:r>
          </a:p>
          <a:p>
            <a:pPr lvl="0"/>
            <a:endParaRPr lang="sk-SK" dirty="0"/>
          </a:p>
          <a:p>
            <a:pPr lvl="0"/>
            <a:endParaRPr lang="sk-SK" dirty="0"/>
          </a:p>
          <a:p>
            <a:pPr lvl="0"/>
            <a:r>
              <a:rPr lang="sk-SK" dirty="0"/>
              <a:t>DEŇ – MESIAC - ROK</a:t>
            </a:r>
          </a:p>
          <a:p>
            <a:pPr lvl="0"/>
            <a:endParaRPr lang="sk-SK" dirty="0"/>
          </a:p>
          <a:p>
            <a:pPr lvl="0"/>
            <a:endParaRPr lang="sk-SK" dirty="0"/>
          </a:p>
          <a:p>
            <a:pPr lvl="0"/>
            <a:endParaRPr lang="sk-SK" dirty="0"/>
          </a:p>
          <a:p>
            <a:pPr lvl="0"/>
            <a:endParaRPr lang="sk-SK" dirty="0"/>
          </a:p>
          <a:p>
            <a:pPr lvl="0"/>
            <a:endParaRPr lang="sk-SK" dirty="0"/>
          </a:p>
        </p:txBody>
      </p:sp>
    </p:spTree>
    <p:extLst>
      <p:ext uri="{BB962C8B-B14F-4D97-AF65-F5344CB8AC3E}">
        <p14:creationId xmlns:p14="http://schemas.microsoft.com/office/powerpoint/2010/main" val="144687465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txStyles>
    <p:titleStyle>
      <a:lvl1pPr algn="ctr" defTabSz="914400" rtl="0" eaLnBrk="1" latinLnBrk="0" hangingPunct="1">
        <a:lnSpc>
          <a:spcPct val="90000"/>
        </a:lnSpc>
        <a:spcBef>
          <a:spcPct val="0"/>
        </a:spcBef>
        <a:buNone/>
        <a:defRPr sz="4000" kern="1200">
          <a:solidFill>
            <a:srgbClr val="55B848"/>
          </a:solidFill>
          <a:latin typeface="Myriad Pro" panose="020B0503030403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op-kzp.sk/obsah-dokumenty/instrukcia-k-urceniu-podniku-v-tazkostiac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enviroportal.s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BlokTextu 3"/>
          <p:cNvSpPr txBox="1"/>
          <p:nvPr/>
        </p:nvSpPr>
        <p:spPr>
          <a:xfrm>
            <a:off x="650790" y="1655804"/>
            <a:ext cx="7644712" cy="1015663"/>
          </a:xfrm>
          <a:prstGeom prst="rect">
            <a:avLst/>
          </a:prstGeom>
          <a:noFill/>
        </p:spPr>
        <p:txBody>
          <a:bodyPr wrap="square" rtlCol="0">
            <a:spAutoFit/>
          </a:bodyPr>
          <a:lstStyle/>
          <a:p>
            <a:pPr algn="ctr"/>
            <a:r>
              <a:rPr lang="sk-SK" sz="3000" b="1" dirty="0">
                <a:solidFill>
                  <a:srgbClr val="55B848"/>
                </a:solidFill>
                <a:latin typeface="Arial" panose="020B0604020202020204" pitchFamily="34" charset="0"/>
                <a:cs typeface="Arial" panose="020B0604020202020204" pitchFamily="34" charset="0"/>
              </a:rPr>
              <a:t>OPERAČNÝ PROGRAM </a:t>
            </a:r>
          </a:p>
          <a:p>
            <a:pPr algn="ctr"/>
            <a:r>
              <a:rPr lang="sk-SK" sz="3000" b="1" dirty="0">
                <a:solidFill>
                  <a:srgbClr val="55B848"/>
                </a:solidFill>
                <a:latin typeface="Arial" panose="020B0604020202020204" pitchFamily="34" charset="0"/>
                <a:cs typeface="Arial" panose="020B0604020202020204" pitchFamily="34" charset="0"/>
              </a:rPr>
              <a:t>KVALITA ŽIVOTNÉHO PROSTREDIA</a:t>
            </a:r>
          </a:p>
        </p:txBody>
      </p:sp>
      <p:sp>
        <p:nvSpPr>
          <p:cNvPr id="5" name="BlokTextu 4"/>
          <p:cNvSpPr txBox="1"/>
          <p:nvPr/>
        </p:nvSpPr>
        <p:spPr>
          <a:xfrm>
            <a:off x="1511643" y="3121337"/>
            <a:ext cx="5923006" cy="1692771"/>
          </a:xfrm>
          <a:prstGeom prst="rect">
            <a:avLst/>
          </a:prstGeom>
          <a:noFill/>
        </p:spPr>
        <p:txBody>
          <a:bodyPr wrap="square" rtlCol="0">
            <a:spAutoFit/>
          </a:bodyPr>
          <a:lstStyle/>
          <a:p>
            <a:pPr algn="ctr"/>
            <a:r>
              <a:rPr lang="sk-SK" sz="3200" b="1" dirty="0">
                <a:solidFill>
                  <a:schemeClr val="bg1">
                    <a:lumMod val="50000"/>
                  </a:schemeClr>
                </a:solidFill>
                <a:latin typeface="Arial" panose="020B0604020202020204" pitchFamily="34" charset="0"/>
                <a:cs typeface="Arial" panose="020B0604020202020204" pitchFamily="34" charset="0"/>
              </a:rPr>
              <a:t>15. a 16. výzva</a:t>
            </a:r>
          </a:p>
          <a:p>
            <a:pPr algn="ctr"/>
            <a:r>
              <a:rPr lang="sk-SK" dirty="0">
                <a:solidFill>
                  <a:schemeClr val="bg1">
                    <a:lumMod val="50000"/>
                  </a:schemeClr>
                </a:solidFill>
                <a:latin typeface="Arial" panose="020B0604020202020204" pitchFamily="34" charset="0"/>
                <a:cs typeface="Arial" panose="020B0604020202020204" pitchFamily="34" charset="0"/>
              </a:rPr>
              <a:t>Príprava na opätovné použitie a recyklácia nebezpečných odpadov</a:t>
            </a:r>
          </a:p>
          <a:p>
            <a:pPr algn="ctr"/>
            <a:r>
              <a:rPr lang="sk-SK" dirty="0">
                <a:solidFill>
                  <a:schemeClr val="bg1">
                    <a:lumMod val="50000"/>
                  </a:schemeClr>
                </a:solidFill>
                <a:latin typeface="Arial" panose="020B0604020202020204" pitchFamily="34" charset="0"/>
                <a:cs typeface="Arial" panose="020B0604020202020204" pitchFamily="34" charset="0"/>
              </a:rPr>
              <a:t>Príprava na opätovné použitie a zhodnocovanie nie nebezpečných odpadov</a:t>
            </a:r>
          </a:p>
        </p:txBody>
      </p:sp>
      <p:sp>
        <p:nvSpPr>
          <p:cNvPr id="6" name="BlokTextu 5"/>
          <p:cNvSpPr txBox="1"/>
          <p:nvPr/>
        </p:nvSpPr>
        <p:spPr>
          <a:xfrm>
            <a:off x="2877065" y="5263979"/>
            <a:ext cx="3323968" cy="461665"/>
          </a:xfrm>
          <a:prstGeom prst="rect">
            <a:avLst/>
          </a:prstGeom>
          <a:noFill/>
        </p:spPr>
        <p:txBody>
          <a:bodyPr wrap="square" rtlCol="0">
            <a:spAutoFit/>
          </a:bodyPr>
          <a:lstStyle/>
          <a:p>
            <a:pPr algn="ctr"/>
            <a:r>
              <a:rPr lang="sk-SK" sz="2400" b="1">
                <a:solidFill>
                  <a:srgbClr val="55B848"/>
                </a:solidFill>
                <a:latin typeface="Arial" panose="020B0604020202020204" pitchFamily="34" charset="0"/>
                <a:cs typeface="Arial" panose="020B0604020202020204" pitchFamily="34" charset="0"/>
              </a:rPr>
              <a:t>24 </a:t>
            </a:r>
            <a:r>
              <a:rPr lang="sk-SK" sz="2400" b="1" dirty="0">
                <a:solidFill>
                  <a:srgbClr val="55B848"/>
                </a:solidFill>
                <a:latin typeface="Arial" panose="020B0604020202020204" pitchFamily="34" charset="0"/>
                <a:cs typeface="Arial" panose="020B0604020202020204" pitchFamily="34" charset="0"/>
              </a:rPr>
              <a:t>– január - 2018</a:t>
            </a:r>
          </a:p>
        </p:txBody>
      </p:sp>
    </p:spTree>
    <p:extLst>
      <p:ext uri="{BB962C8B-B14F-4D97-AF65-F5344CB8AC3E}">
        <p14:creationId xmlns:p14="http://schemas.microsoft.com/office/powerpoint/2010/main" val="109300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1129"/>
            <a:ext cx="7886700" cy="503947"/>
          </a:xfrm>
        </p:spPr>
        <p:txBody>
          <a:bodyPr>
            <a:normAutofit fontScale="90000"/>
          </a:bodyPr>
          <a:lstStyle/>
          <a:p>
            <a:pPr algn="just"/>
            <a:r>
              <a:rPr lang="sk-SK" sz="3200" b="1" dirty="0">
                <a:latin typeface="Arial" panose="020B0604020202020204" pitchFamily="34" charset="0"/>
                <a:cs typeface="Arial" panose="020B0604020202020204" pitchFamily="34" charset="0"/>
              </a:rPr>
              <a:t>Financovanie projektu</a:t>
            </a:r>
          </a:p>
        </p:txBody>
      </p:sp>
      <p:sp>
        <p:nvSpPr>
          <p:cNvPr id="9" name="Obdĺžnik 8"/>
          <p:cNvSpPr/>
          <p:nvPr/>
        </p:nvSpPr>
        <p:spPr>
          <a:xfrm>
            <a:off x="464637" y="1655064"/>
            <a:ext cx="8214725" cy="4893647"/>
          </a:xfrm>
          <a:prstGeom prst="rect">
            <a:avLst/>
          </a:prstGeom>
        </p:spPr>
        <p:txBody>
          <a:bodyPr wrap="square">
            <a:spAutoFit/>
          </a:bodyPr>
          <a:lstStyle/>
          <a:p>
            <a:pPr algn="just"/>
            <a:r>
              <a:rPr lang="sk-SK" sz="2400" dirty="0">
                <a:solidFill>
                  <a:schemeClr val="bg1">
                    <a:lumMod val="50000"/>
                  </a:schemeClr>
                </a:solidFill>
              </a:rPr>
              <a:t>Základné východiska nastavenia financovania výziev:</a:t>
            </a:r>
          </a:p>
          <a:p>
            <a:pPr algn="just"/>
            <a:endParaRPr lang="sk-SK" sz="2400" dirty="0">
              <a:solidFill>
                <a:schemeClr val="bg1">
                  <a:lumMod val="50000"/>
                </a:schemeClr>
              </a:solidFill>
            </a:endParaRPr>
          </a:p>
          <a:p>
            <a:pPr marL="457200" indent="-457200" algn="just">
              <a:buFont typeface="+mj-lt"/>
              <a:buAutoNum type="arabicPeriod"/>
            </a:pPr>
            <a:r>
              <a:rPr lang="sk-SK" sz="2400" dirty="0">
                <a:solidFill>
                  <a:schemeClr val="bg1">
                    <a:lumMod val="50000"/>
                  </a:schemeClr>
                </a:solidFill>
              </a:rPr>
              <a:t>Výzvy podporujú aktivity, ktoré sú považované za vykonávanie hospodárskej činnosti a preto idú pod režimom štátnej pomoci,</a:t>
            </a:r>
          </a:p>
          <a:p>
            <a:pPr marL="457200" indent="-457200" algn="just">
              <a:buFont typeface="+mj-lt"/>
              <a:buAutoNum type="arabicPeriod"/>
            </a:pPr>
            <a:r>
              <a:rPr lang="sk-SK" sz="2400" dirty="0">
                <a:solidFill>
                  <a:schemeClr val="bg1">
                    <a:lumMod val="50000"/>
                  </a:schemeClr>
                </a:solidFill>
              </a:rPr>
              <a:t>V rámci výzvy sa uplatňujú pravidlá tzv. regionálnej investičnej pomoci -  schéma štátnej pomoci,</a:t>
            </a:r>
          </a:p>
          <a:p>
            <a:pPr marL="457200" indent="-457200" algn="just">
              <a:buFont typeface="+mj-lt"/>
              <a:buAutoNum type="arabicPeriod"/>
            </a:pPr>
            <a:r>
              <a:rPr lang="sk-SK" sz="2400" dirty="0">
                <a:solidFill>
                  <a:schemeClr val="bg1">
                    <a:lumMod val="50000"/>
                  </a:schemeClr>
                </a:solidFill>
              </a:rPr>
              <a:t>Pravidlá/schéma štátnej pomoci určuje osobitné podmienky oprávnenosti a financovania, ktoré je potrebné zohľadniť,</a:t>
            </a:r>
          </a:p>
          <a:p>
            <a:pPr marL="457200" indent="-457200" algn="just">
              <a:buFont typeface="+mj-lt"/>
              <a:buAutoNum type="arabicPeriod"/>
            </a:pPr>
            <a:r>
              <a:rPr lang="sk-SK" sz="2400" dirty="0">
                <a:solidFill>
                  <a:schemeClr val="bg1">
                    <a:lumMod val="50000"/>
                  </a:schemeClr>
                </a:solidFill>
              </a:rPr>
              <a:t>Každý žiadateľ bez ohľadu na jeho právnu formu sa považuje za podnik,</a:t>
            </a:r>
          </a:p>
          <a:p>
            <a:pPr marL="457200" indent="-457200" algn="just">
              <a:buFont typeface="+mj-lt"/>
              <a:buAutoNum type="arabicPeriod"/>
            </a:pPr>
            <a:r>
              <a:rPr lang="sk-SK" sz="2400" dirty="0">
                <a:solidFill>
                  <a:schemeClr val="bg1">
                    <a:lumMod val="50000"/>
                  </a:schemeClr>
                </a:solidFill>
              </a:rPr>
              <a:t>Miera príspevku (Intenzita) je ovplyvnená regionálnym aspektom a veľkosťou podniku</a:t>
            </a:r>
          </a:p>
        </p:txBody>
      </p:sp>
    </p:spTree>
    <p:extLst>
      <p:ext uri="{BB962C8B-B14F-4D97-AF65-F5344CB8AC3E}">
        <p14:creationId xmlns:p14="http://schemas.microsoft.com/office/powerpoint/2010/main" val="127561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1129"/>
            <a:ext cx="7886700" cy="503947"/>
          </a:xfrm>
        </p:spPr>
        <p:txBody>
          <a:bodyPr>
            <a:normAutofit fontScale="90000"/>
          </a:bodyPr>
          <a:lstStyle/>
          <a:p>
            <a:pPr algn="just"/>
            <a:r>
              <a:rPr lang="sk-SK" sz="3200" b="1" dirty="0">
                <a:latin typeface="Arial" panose="020B0604020202020204" pitchFamily="34" charset="0"/>
                <a:cs typeface="Arial" panose="020B0604020202020204" pitchFamily="34" charset="0"/>
              </a:rPr>
              <a:t>Financovanie projektu</a:t>
            </a:r>
          </a:p>
        </p:txBody>
      </p:sp>
      <p:graphicFrame>
        <p:nvGraphicFramePr>
          <p:cNvPr id="3" name="Tabuľka 2"/>
          <p:cNvGraphicFramePr>
            <a:graphicFrameLocks noGrp="1"/>
          </p:cNvGraphicFramePr>
          <p:nvPr>
            <p:extLst>
              <p:ext uri="{D42A27DB-BD31-4B8C-83A1-F6EECF244321}">
                <p14:modId xmlns:p14="http://schemas.microsoft.com/office/powerpoint/2010/main" val="2568114994"/>
              </p:ext>
            </p:extLst>
          </p:nvPr>
        </p:nvGraphicFramePr>
        <p:xfrm>
          <a:off x="628648" y="2223059"/>
          <a:ext cx="8214725" cy="3901440"/>
        </p:xfrm>
        <a:graphic>
          <a:graphicData uri="http://schemas.openxmlformats.org/drawingml/2006/table">
            <a:tbl>
              <a:tblPr firstRow="1" firstCol="1" bandRow="1">
                <a:tableStyleId>{5C22544A-7EE6-4342-B048-85BDC9FD1C3A}</a:tableStyleId>
              </a:tblPr>
              <a:tblGrid>
                <a:gridCol w="2125723">
                  <a:extLst>
                    <a:ext uri="{9D8B030D-6E8A-4147-A177-3AD203B41FA5}">
                      <a16:colId xmlns:a16="http://schemas.microsoft.com/office/drawing/2014/main" val="20000"/>
                    </a:ext>
                  </a:extLst>
                </a:gridCol>
                <a:gridCol w="1696987">
                  <a:extLst>
                    <a:ext uri="{9D8B030D-6E8A-4147-A177-3AD203B41FA5}">
                      <a16:colId xmlns:a16="http://schemas.microsoft.com/office/drawing/2014/main" val="20001"/>
                    </a:ext>
                  </a:extLst>
                </a:gridCol>
                <a:gridCol w="2151494">
                  <a:extLst>
                    <a:ext uri="{9D8B030D-6E8A-4147-A177-3AD203B41FA5}">
                      <a16:colId xmlns:a16="http://schemas.microsoft.com/office/drawing/2014/main" val="20002"/>
                    </a:ext>
                  </a:extLst>
                </a:gridCol>
                <a:gridCol w="2240521">
                  <a:extLst>
                    <a:ext uri="{9D8B030D-6E8A-4147-A177-3AD203B41FA5}">
                      <a16:colId xmlns:a16="http://schemas.microsoft.com/office/drawing/2014/main" val="20003"/>
                    </a:ext>
                  </a:extLst>
                </a:gridCol>
              </a:tblGrid>
              <a:tr h="672882">
                <a:tc>
                  <a:txBody>
                    <a:bodyPr/>
                    <a:lstStyle/>
                    <a:p>
                      <a:pPr algn="ctr">
                        <a:spcBef>
                          <a:spcPts val="600"/>
                        </a:spcBef>
                        <a:spcAft>
                          <a:spcPts val="0"/>
                        </a:spcAft>
                      </a:pPr>
                      <a:r>
                        <a:rPr lang="sk-SK" sz="1600" dirty="0">
                          <a:effectLst/>
                        </a:rPr>
                        <a:t>Žiadateľ</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600" dirty="0">
                          <a:effectLst/>
                        </a:rPr>
                        <a:t>Zdroj financovania NFP</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600" dirty="0">
                          <a:effectLst/>
                        </a:rPr>
                        <a:t>Výška príspevku zo OP KŽP v % (NFP)</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600" dirty="0">
                          <a:effectLst/>
                        </a:rPr>
                        <a:t>Výška spolufinancovania zo zdrojov prijímateľa v %</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0"/>
                  </a:ext>
                </a:extLst>
              </a:tr>
              <a:tr h="386496">
                <a:tc gridSpan="4">
                  <a:txBody>
                    <a:bodyPr/>
                    <a:lstStyle/>
                    <a:p>
                      <a:pPr algn="ctr">
                        <a:spcBef>
                          <a:spcPts val="600"/>
                        </a:spcBef>
                        <a:spcAft>
                          <a:spcPts val="600"/>
                        </a:spcAft>
                      </a:pPr>
                      <a:r>
                        <a:rPr lang="sk-SK" sz="1600">
                          <a:effectLst/>
                        </a:rPr>
                        <a:t>Západné Slovensko - Trnavský samosprávny kraj, Trenčiansky samosprávny kraj, Nitriansky samosprávny kraj</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1"/>
                  </a:ext>
                </a:extLst>
              </a:tr>
              <a:tr h="220939">
                <a:tc>
                  <a:txBody>
                    <a:bodyPr/>
                    <a:lstStyle/>
                    <a:p>
                      <a:pPr algn="just">
                        <a:spcAft>
                          <a:spcPts val="0"/>
                        </a:spcAft>
                      </a:pPr>
                      <a:r>
                        <a:rPr lang="sk-SK" sz="1600">
                          <a:effectLst/>
                        </a:rPr>
                        <a:t>Malé podniky</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Kohézny fond </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45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55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2"/>
                  </a:ext>
                </a:extLst>
              </a:tr>
              <a:tr h="220939">
                <a:tc>
                  <a:txBody>
                    <a:bodyPr/>
                    <a:lstStyle/>
                    <a:p>
                      <a:pPr algn="just">
                        <a:spcAft>
                          <a:spcPts val="0"/>
                        </a:spcAft>
                      </a:pPr>
                      <a:r>
                        <a:rPr lang="sk-SK" sz="1600">
                          <a:effectLst/>
                        </a:rPr>
                        <a:t>Stredné podniky</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Kohézny fond</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35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65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3"/>
                  </a:ext>
                </a:extLst>
              </a:tr>
              <a:tr h="200855">
                <a:tc>
                  <a:txBody>
                    <a:bodyPr/>
                    <a:lstStyle/>
                    <a:p>
                      <a:pPr algn="just">
                        <a:spcAft>
                          <a:spcPts val="0"/>
                        </a:spcAft>
                      </a:pPr>
                      <a:r>
                        <a:rPr lang="sk-SK" sz="1600">
                          <a:effectLst/>
                        </a:rPr>
                        <a:t>Veľké podniky</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Kohézny fond</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25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75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4"/>
                  </a:ext>
                </a:extLst>
              </a:tr>
              <a:tr h="220939">
                <a:tc gridSpan="4">
                  <a:txBody>
                    <a:bodyPr/>
                    <a:lstStyle/>
                    <a:p>
                      <a:pPr algn="ctr">
                        <a:spcBef>
                          <a:spcPts val="600"/>
                        </a:spcBef>
                        <a:spcAft>
                          <a:spcPts val="600"/>
                        </a:spcAft>
                      </a:pPr>
                      <a:r>
                        <a:rPr lang="sk-SK" sz="1600">
                          <a:effectLst/>
                        </a:rPr>
                        <a:t>Stredné Slovensko - Žilinský samosprávny kraj, Banskobystrický samosprávny kraj</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5"/>
                  </a:ext>
                </a:extLst>
              </a:tr>
              <a:tr h="220939">
                <a:tc>
                  <a:txBody>
                    <a:bodyPr/>
                    <a:lstStyle/>
                    <a:p>
                      <a:pPr algn="just">
                        <a:spcAft>
                          <a:spcPts val="0"/>
                        </a:spcAft>
                      </a:pPr>
                      <a:r>
                        <a:rPr lang="sk-SK" sz="1600">
                          <a:effectLst/>
                        </a:rPr>
                        <a:t>Malé podniky</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Kohézny fond </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55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45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6"/>
                  </a:ext>
                </a:extLst>
              </a:tr>
              <a:tr h="220939">
                <a:tc>
                  <a:txBody>
                    <a:bodyPr/>
                    <a:lstStyle/>
                    <a:p>
                      <a:pPr algn="just">
                        <a:spcAft>
                          <a:spcPts val="0"/>
                        </a:spcAft>
                      </a:pPr>
                      <a:r>
                        <a:rPr lang="sk-SK" sz="1600">
                          <a:effectLst/>
                        </a:rPr>
                        <a:t>Stredné podniky</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Kohézny fond</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45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55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7"/>
                  </a:ext>
                </a:extLst>
              </a:tr>
              <a:tr h="200855">
                <a:tc>
                  <a:txBody>
                    <a:bodyPr/>
                    <a:lstStyle/>
                    <a:p>
                      <a:pPr algn="just">
                        <a:spcAft>
                          <a:spcPts val="0"/>
                        </a:spcAft>
                      </a:pPr>
                      <a:r>
                        <a:rPr lang="sk-SK" sz="1600">
                          <a:effectLst/>
                        </a:rPr>
                        <a:t>Veľké podniky</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Kohézny fond</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35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65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8"/>
                  </a:ext>
                </a:extLst>
              </a:tr>
              <a:tr h="220939">
                <a:tc gridSpan="4">
                  <a:txBody>
                    <a:bodyPr/>
                    <a:lstStyle/>
                    <a:p>
                      <a:pPr algn="ctr">
                        <a:spcBef>
                          <a:spcPts val="600"/>
                        </a:spcBef>
                        <a:spcAft>
                          <a:spcPts val="600"/>
                        </a:spcAft>
                      </a:pPr>
                      <a:r>
                        <a:rPr lang="sk-SK" sz="1600">
                          <a:effectLst/>
                        </a:rPr>
                        <a:t>Východné Slovensko - Prešovský samosprávny kraj, Košický samosprávny kraj</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9"/>
                  </a:ext>
                </a:extLst>
              </a:tr>
              <a:tr h="220939">
                <a:tc>
                  <a:txBody>
                    <a:bodyPr/>
                    <a:lstStyle/>
                    <a:p>
                      <a:pPr algn="just">
                        <a:spcAft>
                          <a:spcPts val="0"/>
                        </a:spcAft>
                      </a:pPr>
                      <a:r>
                        <a:rPr lang="sk-SK" sz="1600">
                          <a:effectLst/>
                        </a:rPr>
                        <a:t>Malé podniky</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Kohézny fond </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55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45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10"/>
                  </a:ext>
                </a:extLst>
              </a:tr>
              <a:tr h="220939">
                <a:tc>
                  <a:txBody>
                    <a:bodyPr/>
                    <a:lstStyle/>
                    <a:p>
                      <a:pPr algn="just">
                        <a:spcAft>
                          <a:spcPts val="0"/>
                        </a:spcAft>
                      </a:pPr>
                      <a:r>
                        <a:rPr lang="sk-SK" sz="1600">
                          <a:effectLst/>
                        </a:rPr>
                        <a:t>Stredné podniky</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Kohézny fond</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45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55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11"/>
                  </a:ext>
                </a:extLst>
              </a:tr>
              <a:tr h="200855">
                <a:tc>
                  <a:txBody>
                    <a:bodyPr/>
                    <a:lstStyle/>
                    <a:p>
                      <a:pPr algn="just">
                        <a:spcAft>
                          <a:spcPts val="0"/>
                        </a:spcAft>
                      </a:pPr>
                      <a:r>
                        <a:rPr lang="sk-SK" sz="1600" dirty="0">
                          <a:effectLst/>
                        </a:rPr>
                        <a:t>Veľké podniky</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Kohézny fond</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a:effectLst/>
                        </a:rPr>
                        <a:t>35</a:t>
                      </a: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dirty="0">
                          <a:effectLst/>
                        </a:rPr>
                        <a:t>65</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12"/>
                  </a:ext>
                </a:extLst>
              </a:tr>
            </a:tbl>
          </a:graphicData>
        </a:graphic>
      </p:graphicFrame>
      <p:sp>
        <p:nvSpPr>
          <p:cNvPr id="8" name="Obdĺžnik 7"/>
          <p:cNvSpPr/>
          <p:nvPr/>
        </p:nvSpPr>
        <p:spPr>
          <a:xfrm>
            <a:off x="628649" y="1343806"/>
            <a:ext cx="8214725" cy="923330"/>
          </a:xfrm>
          <a:prstGeom prst="rect">
            <a:avLst/>
          </a:prstGeom>
        </p:spPr>
        <p:txBody>
          <a:bodyPr wrap="square">
            <a:spAutoFit/>
          </a:bodyPr>
          <a:lstStyle/>
          <a:p>
            <a:pPr algn="just"/>
            <a:r>
              <a:rPr lang="sk-SK" dirty="0">
                <a:solidFill>
                  <a:schemeClr val="bg1">
                    <a:lumMod val="50000"/>
                  </a:schemeClr>
                </a:solidFill>
              </a:rPr>
              <a:t>Miera príspevku sa určuje v závislosti na:</a:t>
            </a:r>
          </a:p>
          <a:p>
            <a:pPr marL="285750" indent="-285750" algn="just">
              <a:buFont typeface="Arial" panose="020B0604020202020204" pitchFamily="34" charset="0"/>
              <a:buChar char="•"/>
            </a:pPr>
            <a:r>
              <a:rPr lang="sk-SK" dirty="0">
                <a:solidFill>
                  <a:schemeClr val="bg1">
                    <a:lumMod val="50000"/>
                  </a:schemeClr>
                </a:solidFill>
              </a:rPr>
              <a:t>regióne miesta realizácie projektu a</a:t>
            </a:r>
          </a:p>
          <a:p>
            <a:pPr marL="285750" indent="-285750" algn="just">
              <a:buFont typeface="Arial" panose="020B0604020202020204" pitchFamily="34" charset="0"/>
              <a:buChar char="•"/>
            </a:pPr>
            <a:r>
              <a:rPr lang="sk-SK" dirty="0">
                <a:solidFill>
                  <a:schemeClr val="bg1">
                    <a:lumMod val="50000"/>
                  </a:schemeClr>
                </a:solidFill>
              </a:rPr>
              <a:t>veľkostnej kategórii podniku</a:t>
            </a:r>
          </a:p>
        </p:txBody>
      </p:sp>
      <p:sp>
        <p:nvSpPr>
          <p:cNvPr id="9" name="Obdĺžnik 8"/>
          <p:cNvSpPr/>
          <p:nvPr/>
        </p:nvSpPr>
        <p:spPr>
          <a:xfrm>
            <a:off x="628647" y="6064225"/>
            <a:ext cx="8214725" cy="830997"/>
          </a:xfrm>
          <a:prstGeom prst="rect">
            <a:avLst/>
          </a:prstGeom>
        </p:spPr>
        <p:txBody>
          <a:bodyPr wrap="square">
            <a:spAutoFit/>
          </a:bodyPr>
          <a:lstStyle/>
          <a:p>
            <a:pPr algn="just"/>
            <a:r>
              <a:rPr lang="sk-SK" sz="1600" dirty="0">
                <a:solidFill>
                  <a:srgbClr val="FF0000"/>
                </a:solidFill>
              </a:rPr>
              <a:t>V prípade, ak je projekt realizovaný na viacerých miestach s rozdielnou mierou príspevku, na projekt ako celok sa použije najnižšia miera príspevku zo všetkých miest realizácie daného projektu.</a:t>
            </a:r>
          </a:p>
        </p:txBody>
      </p:sp>
    </p:spTree>
    <p:extLst>
      <p:ext uri="{BB962C8B-B14F-4D97-AF65-F5344CB8AC3E}">
        <p14:creationId xmlns:p14="http://schemas.microsoft.com/office/powerpoint/2010/main" val="76209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Podmienky poskytnutia príspevku</a:t>
            </a:r>
          </a:p>
        </p:txBody>
      </p:sp>
      <p:sp>
        <p:nvSpPr>
          <p:cNvPr id="4" name="TextovéPole 3"/>
          <p:cNvSpPr txBox="1"/>
          <p:nvPr/>
        </p:nvSpPr>
        <p:spPr>
          <a:xfrm>
            <a:off x="265670" y="1930396"/>
            <a:ext cx="8612660" cy="4708981"/>
          </a:xfrm>
          <a:prstGeom prst="rect">
            <a:avLst/>
          </a:prstGeom>
          <a:noFill/>
        </p:spPr>
        <p:txBody>
          <a:bodyPr wrap="square" rtlCol="0">
            <a:spAutoFit/>
          </a:bodyPr>
          <a:lstStyle/>
          <a:p>
            <a:pPr algn="just"/>
            <a:r>
              <a:rPr lang="sk-SK" sz="2000" dirty="0">
                <a:solidFill>
                  <a:schemeClr val="bg1">
                    <a:lumMod val="50000"/>
                  </a:schemeClr>
                </a:solidFill>
              </a:rPr>
              <a:t>Podmienky poskytnutia príspevku predstavujú súbor podmienok overovaných RO pre OP KŽP, v rámci konania o žiadosti o NFP (schvaľovací proces) </a:t>
            </a:r>
          </a:p>
          <a:p>
            <a:pPr algn="just"/>
            <a:endParaRPr lang="sk-SK" sz="2000" dirty="0">
              <a:solidFill>
                <a:schemeClr val="bg1">
                  <a:lumMod val="50000"/>
                </a:schemeClr>
              </a:solidFill>
            </a:endParaRPr>
          </a:p>
          <a:p>
            <a:pPr marL="1069975" indent="-514350"/>
            <a:r>
              <a:rPr lang="sk-SK" sz="2000" b="1" dirty="0">
                <a:solidFill>
                  <a:schemeClr val="bg1">
                    <a:lumMod val="50000"/>
                  </a:schemeClr>
                </a:solidFill>
              </a:rPr>
              <a:t>Kategórie podmienok poskytnutia príspevku</a:t>
            </a:r>
            <a:r>
              <a:rPr lang="sk-SK" sz="2000" dirty="0">
                <a:solidFill>
                  <a:schemeClr val="bg1">
                    <a:lumMod val="50000"/>
                  </a:schemeClr>
                </a:solidFill>
              </a:rPr>
              <a:t>:</a:t>
            </a:r>
          </a:p>
          <a:p>
            <a:pPr marL="1162050" indent="-358775">
              <a:buFont typeface="+mj-lt"/>
              <a:buAutoNum type="arabicPeriod"/>
            </a:pPr>
            <a:r>
              <a:rPr lang="sk-SK" sz="2000" i="1" dirty="0">
                <a:solidFill>
                  <a:schemeClr val="bg1">
                    <a:lumMod val="50000"/>
                  </a:schemeClr>
                </a:solidFill>
              </a:rPr>
              <a:t>Oprávnenosť žiadateľa</a:t>
            </a:r>
          </a:p>
          <a:p>
            <a:pPr marL="1162050" indent="-358775">
              <a:buFont typeface="+mj-lt"/>
              <a:buAutoNum type="arabicPeriod"/>
            </a:pPr>
            <a:r>
              <a:rPr lang="sk-SK" sz="2000" i="1" dirty="0">
                <a:solidFill>
                  <a:schemeClr val="bg1">
                    <a:lumMod val="50000"/>
                  </a:schemeClr>
                </a:solidFill>
              </a:rPr>
              <a:t>Oprávnenosť aktivít realizácie projektu</a:t>
            </a:r>
          </a:p>
          <a:p>
            <a:pPr marL="1162050" indent="-358775">
              <a:buFont typeface="+mj-lt"/>
              <a:buAutoNum type="arabicPeriod"/>
            </a:pPr>
            <a:r>
              <a:rPr lang="sk-SK" sz="2000" i="1" dirty="0">
                <a:solidFill>
                  <a:schemeClr val="bg1">
                    <a:lumMod val="50000"/>
                  </a:schemeClr>
                </a:solidFill>
              </a:rPr>
              <a:t>Oprávnenosť výdavkov realizácie projektu</a:t>
            </a:r>
          </a:p>
          <a:p>
            <a:pPr marL="1162050" indent="-358775">
              <a:buFont typeface="+mj-lt"/>
              <a:buAutoNum type="arabicPeriod"/>
            </a:pPr>
            <a:r>
              <a:rPr lang="sk-SK" sz="2000" i="1" dirty="0">
                <a:solidFill>
                  <a:schemeClr val="bg1">
                    <a:lumMod val="50000"/>
                  </a:schemeClr>
                </a:solidFill>
              </a:rPr>
              <a:t>Oprávnenosť miesta realizácie projektu</a:t>
            </a:r>
            <a:endParaRPr lang="sk-SK" sz="2000" dirty="0">
              <a:solidFill>
                <a:schemeClr val="bg1">
                  <a:lumMod val="50000"/>
                </a:schemeClr>
              </a:solidFill>
            </a:endParaRPr>
          </a:p>
          <a:p>
            <a:pPr marL="1162050" indent="-358775">
              <a:buFont typeface="+mj-lt"/>
              <a:buAutoNum type="arabicPeriod"/>
            </a:pPr>
            <a:r>
              <a:rPr lang="sk-SK" sz="2000" i="1" dirty="0">
                <a:solidFill>
                  <a:schemeClr val="bg1">
                    <a:lumMod val="50000"/>
                  </a:schemeClr>
                </a:solidFill>
              </a:rPr>
              <a:t>Kritériá pre výber projektov 	</a:t>
            </a:r>
          </a:p>
          <a:p>
            <a:pPr marL="1162050" indent="-358775">
              <a:buFont typeface="+mj-lt"/>
              <a:buAutoNum type="arabicPeriod"/>
            </a:pPr>
            <a:r>
              <a:rPr lang="sk-SK" sz="2000" i="1" dirty="0">
                <a:solidFill>
                  <a:schemeClr val="bg1">
                    <a:lumMod val="50000"/>
                  </a:schemeClr>
                </a:solidFill>
              </a:rPr>
              <a:t>Spôsob financovania</a:t>
            </a:r>
          </a:p>
          <a:p>
            <a:pPr marL="1162050" indent="-358775">
              <a:buFont typeface="+mj-lt"/>
              <a:buAutoNum type="arabicPeriod"/>
            </a:pPr>
            <a:r>
              <a:rPr lang="sk-SK" sz="2000" i="1" dirty="0">
                <a:solidFill>
                  <a:schemeClr val="bg1">
                    <a:lumMod val="50000"/>
                  </a:schemeClr>
                </a:solidFill>
              </a:rPr>
              <a:t>Podmienky poskytnutia príspevku vyplývajúce z osobitných predpisov</a:t>
            </a:r>
          </a:p>
          <a:p>
            <a:pPr marL="1162050" indent="-358775">
              <a:buFont typeface="+mj-lt"/>
              <a:buAutoNum type="arabicPeriod"/>
            </a:pPr>
            <a:r>
              <a:rPr lang="sk-SK" sz="2000" i="1" dirty="0">
                <a:solidFill>
                  <a:schemeClr val="bg1">
                    <a:lumMod val="50000"/>
                  </a:schemeClr>
                </a:solidFill>
              </a:rPr>
              <a:t>Ďalšie podmienky poskytnutia príspevku</a:t>
            </a:r>
          </a:p>
          <a:p>
            <a:endParaRPr lang="sk-SK" sz="2000" dirty="0">
              <a:solidFill>
                <a:schemeClr val="bg1">
                  <a:lumMod val="50000"/>
                </a:schemeClr>
              </a:solidFill>
            </a:endParaRPr>
          </a:p>
          <a:p>
            <a:r>
              <a:rPr lang="sk-SK" sz="2000" dirty="0">
                <a:solidFill>
                  <a:schemeClr val="bg1">
                    <a:lumMod val="50000"/>
                  </a:schemeClr>
                </a:solidFill>
              </a:rPr>
              <a:t>Celkovo </a:t>
            </a:r>
            <a:r>
              <a:rPr lang="sk-SK" sz="2000" b="1" dirty="0">
                <a:solidFill>
                  <a:schemeClr val="bg1">
                    <a:lumMod val="50000"/>
                  </a:schemeClr>
                </a:solidFill>
              </a:rPr>
              <a:t>30 podmienok poskytnutia príspevku</a:t>
            </a:r>
            <a:r>
              <a:rPr lang="sk-SK" sz="2000" dirty="0">
                <a:solidFill>
                  <a:schemeClr val="bg1">
                    <a:lumMod val="50000"/>
                  </a:schemeClr>
                </a:solidFill>
              </a:rPr>
              <a:t> pre každú výzvu, ktorých splnenie je podmienkou schválenia žiadosti o NFP.</a:t>
            </a:r>
          </a:p>
        </p:txBody>
      </p:sp>
    </p:spTree>
    <p:extLst>
      <p:ext uri="{BB962C8B-B14F-4D97-AF65-F5344CB8AC3E}">
        <p14:creationId xmlns:p14="http://schemas.microsoft.com/office/powerpoint/2010/main" val="346482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930396"/>
            <a:ext cx="8612660" cy="4093428"/>
          </a:xfrm>
          <a:prstGeom prst="rect">
            <a:avLst/>
          </a:prstGeom>
          <a:noFill/>
        </p:spPr>
        <p:txBody>
          <a:bodyPr wrap="square" rtlCol="0">
            <a:spAutoFit/>
          </a:bodyPr>
          <a:lstStyle/>
          <a:p>
            <a:pPr marL="457200" indent="-457200" algn="just">
              <a:buAutoNum type="arabicPeriod"/>
            </a:pPr>
            <a:r>
              <a:rPr lang="sk-SK" sz="2000" b="1" u="sng" dirty="0">
                <a:solidFill>
                  <a:schemeClr val="bg1">
                    <a:lumMod val="50000"/>
                  </a:schemeClr>
                </a:solidFill>
              </a:rPr>
              <a:t>Oprávnenosť žiadateľa:</a:t>
            </a:r>
          </a:p>
          <a:p>
            <a:pPr marL="914400" lvl="1" indent="-457200" algn="just">
              <a:buFont typeface="+mj-lt"/>
              <a:buAutoNum type="alphaLcParenR"/>
            </a:pPr>
            <a:r>
              <a:rPr lang="sk-SK" sz="2000" b="1" u="sng" dirty="0">
                <a:solidFill>
                  <a:schemeClr val="bg1">
                    <a:lumMod val="50000"/>
                  </a:schemeClr>
                </a:solidFill>
              </a:rPr>
              <a:t>Právna forma – pre každú výzvu sú oprávnené rôzne právne formy a to aj v závislosti od oprávnených aktivít</a:t>
            </a:r>
          </a:p>
          <a:p>
            <a:pPr marL="914400" lvl="1" indent="-457200" algn="just">
              <a:buFont typeface="+mj-lt"/>
              <a:buAutoNum type="alphaLcParenR"/>
            </a:pPr>
            <a:endParaRPr lang="sk-SK" sz="2000" b="1" u="sng" dirty="0">
              <a:solidFill>
                <a:schemeClr val="bg1">
                  <a:lumMod val="50000"/>
                </a:schemeClr>
              </a:solidFill>
            </a:endParaRPr>
          </a:p>
          <a:p>
            <a:pPr marL="1371600" lvl="2" indent="-457200" algn="just">
              <a:buFont typeface="Arial" panose="020B0604020202020204" pitchFamily="34" charset="0"/>
              <a:buChar char="•"/>
            </a:pPr>
            <a:r>
              <a:rPr lang="sk-SK" sz="2000" dirty="0">
                <a:solidFill>
                  <a:schemeClr val="bg1">
                    <a:lumMod val="50000"/>
                  </a:schemeClr>
                </a:solidFill>
              </a:rPr>
              <a:t>rôzne prílohy v závislosti od právnej formy oprávneného žiadateľa,</a:t>
            </a:r>
          </a:p>
          <a:p>
            <a:pPr marL="1371600" lvl="2" indent="-457200" algn="just">
              <a:buFont typeface="Arial" panose="020B0604020202020204" pitchFamily="34" charset="0"/>
              <a:buChar char="•"/>
            </a:pPr>
            <a:r>
              <a:rPr lang="sk-SK" sz="2000" dirty="0">
                <a:solidFill>
                  <a:schemeClr val="bg1">
                    <a:lumMod val="50000"/>
                  </a:schemeClr>
                </a:solidFill>
              </a:rPr>
              <a:t>v prípade splnomocnenej osoby sa prikladá plná moc s úradne osvedčeným podpisom štatutárneho orgánu žiadateľa,</a:t>
            </a:r>
          </a:p>
          <a:p>
            <a:pPr marL="1371600" lvl="2" indent="-457200" algn="just">
              <a:buFont typeface="Arial" panose="020B0604020202020204" pitchFamily="34" charset="0"/>
              <a:buChar char="•"/>
            </a:pPr>
            <a:r>
              <a:rPr lang="sk-SK" sz="2000" dirty="0">
                <a:solidFill>
                  <a:srgbClr val="FF0000"/>
                </a:solidFill>
              </a:rPr>
              <a:t>pozor na overenie údajov v Registri organizácií vedenom Štatistickým úradom Slovenskej republiky </a:t>
            </a:r>
          </a:p>
          <a:p>
            <a:pPr marL="1371600" lvl="2" indent="-457200" algn="just">
              <a:buFont typeface="Arial" panose="020B0604020202020204" pitchFamily="34" charset="0"/>
              <a:buChar char="•"/>
            </a:pPr>
            <a:endParaRPr lang="sk-SK" sz="2000" dirty="0">
              <a:solidFill>
                <a:schemeClr val="bg1">
                  <a:lumMod val="50000"/>
                </a:schemeClr>
              </a:solidFill>
            </a:endParaRPr>
          </a:p>
          <a:p>
            <a:pPr marL="457200" indent="-457200" algn="just">
              <a:buAutoNum type="arabicPeriod"/>
            </a:pPr>
            <a:endParaRPr lang="sk-SK" sz="2000" b="1" u="sng" dirty="0">
              <a:solidFill>
                <a:schemeClr val="bg1">
                  <a:lumMod val="50000"/>
                </a:schemeClr>
              </a:solidFill>
            </a:endParaRPr>
          </a:p>
          <a:p>
            <a:pPr algn="just"/>
            <a:endParaRPr lang="sk-SK" sz="2000" dirty="0">
              <a:solidFill>
                <a:schemeClr val="bg1">
                  <a:lumMod val="50000"/>
                </a:schemeClr>
              </a:solidFill>
            </a:endParaRPr>
          </a:p>
          <a:p>
            <a:pPr algn="just"/>
            <a:endParaRPr lang="sk-SK" sz="2000" dirty="0">
              <a:solidFill>
                <a:schemeClr val="bg1">
                  <a:lumMod val="50000"/>
                </a:schemeClr>
              </a:solidFill>
            </a:endParaRPr>
          </a:p>
        </p:txBody>
      </p:sp>
    </p:spTree>
    <p:extLst>
      <p:ext uri="{BB962C8B-B14F-4D97-AF65-F5344CB8AC3E}">
        <p14:creationId xmlns:p14="http://schemas.microsoft.com/office/powerpoint/2010/main" val="121568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25667"/>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930396"/>
            <a:ext cx="8612660" cy="1323439"/>
          </a:xfrm>
          <a:prstGeom prst="rect">
            <a:avLst/>
          </a:prstGeom>
          <a:noFill/>
        </p:spPr>
        <p:txBody>
          <a:bodyPr wrap="square" rtlCol="0">
            <a:spAutoFit/>
          </a:bodyPr>
          <a:lstStyle/>
          <a:p>
            <a:pPr marL="1371600" lvl="2" indent="-457200" algn="just">
              <a:buFont typeface="Arial" panose="020B0604020202020204" pitchFamily="34" charset="0"/>
              <a:buChar char="•"/>
            </a:pPr>
            <a:endParaRPr lang="sk-SK" sz="2000" dirty="0">
              <a:solidFill>
                <a:schemeClr val="bg1">
                  <a:lumMod val="50000"/>
                </a:schemeClr>
              </a:solidFill>
            </a:endParaRPr>
          </a:p>
          <a:p>
            <a:pPr marL="457200" indent="-457200" algn="just">
              <a:buAutoNum type="arabicPeriod"/>
            </a:pPr>
            <a:endParaRPr lang="sk-SK" sz="2000" b="1" u="sng" dirty="0">
              <a:solidFill>
                <a:schemeClr val="bg1">
                  <a:lumMod val="50000"/>
                </a:schemeClr>
              </a:solidFill>
            </a:endParaRPr>
          </a:p>
          <a:p>
            <a:pPr algn="just"/>
            <a:endParaRPr lang="sk-SK" sz="2000" dirty="0">
              <a:solidFill>
                <a:schemeClr val="bg1">
                  <a:lumMod val="50000"/>
                </a:schemeClr>
              </a:solidFill>
            </a:endParaRPr>
          </a:p>
          <a:p>
            <a:pPr algn="just"/>
            <a:endParaRPr lang="sk-SK" sz="2000" dirty="0">
              <a:solidFill>
                <a:schemeClr val="bg1">
                  <a:lumMod val="50000"/>
                </a:schemeClr>
              </a:solidFill>
            </a:endParaRPr>
          </a:p>
        </p:txBody>
      </p:sp>
      <p:graphicFrame>
        <p:nvGraphicFramePr>
          <p:cNvPr id="5" name="Tabuľka 4"/>
          <p:cNvGraphicFramePr>
            <a:graphicFrameLocks noGrp="1"/>
          </p:cNvGraphicFramePr>
          <p:nvPr>
            <p:extLst>
              <p:ext uri="{D42A27DB-BD31-4B8C-83A1-F6EECF244321}">
                <p14:modId xmlns:p14="http://schemas.microsoft.com/office/powerpoint/2010/main" val="1098900444"/>
              </p:ext>
            </p:extLst>
          </p:nvPr>
        </p:nvGraphicFramePr>
        <p:xfrm>
          <a:off x="265670" y="964897"/>
          <a:ext cx="8762216" cy="5581829"/>
        </p:xfrm>
        <a:graphic>
          <a:graphicData uri="http://schemas.openxmlformats.org/drawingml/2006/table">
            <a:tbl>
              <a:tblPr firstRow="1" firstCol="1" bandRow="1">
                <a:tableStyleId>{5C22544A-7EE6-4342-B048-85BDC9FD1C3A}</a:tableStyleId>
              </a:tblPr>
              <a:tblGrid>
                <a:gridCol w="2100159">
                  <a:extLst>
                    <a:ext uri="{9D8B030D-6E8A-4147-A177-3AD203B41FA5}">
                      <a16:colId xmlns:a16="http://schemas.microsoft.com/office/drawing/2014/main" val="20000"/>
                    </a:ext>
                  </a:extLst>
                </a:gridCol>
                <a:gridCol w="3164114">
                  <a:extLst>
                    <a:ext uri="{9D8B030D-6E8A-4147-A177-3AD203B41FA5}">
                      <a16:colId xmlns:a16="http://schemas.microsoft.com/office/drawing/2014/main" val="20001"/>
                    </a:ext>
                  </a:extLst>
                </a:gridCol>
                <a:gridCol w="3497943">
                  <a:extLst>
                    <a:ext uri="{9D8B030D-6E8A-4147-A177-3AD203B41FA5}">
                      <a16:colId xmlns:a16="http://schemas.microsoft.com/office/drawing/2014/main" val="20002"/>
                    </a:ext>
                  </a:extLst>
                </a:gridCol>
              </a:tblGrid>
              <a:tr h="673592">
                <a:tc>
                  <a:txBody>
                    <a:bodyPr/>
                    <a:lstStyle/>
                    <a:p>
                      <a:pPr algn="ctr">
                        <a:spcBef>
                          <a:spcPts val="600"/>
                        </a:spcBef>
                        <a:spcAft>
                          <a:spcPts val="0"/>
                        </a:spcAft>
                      </a:pPr>
                      <a:r>
                        <a:rPr lang="sk-SK" sz="1400" dirty="0">
                          <a:effectLst/>
                          <a:latin typeface="+mn-lt"/>
                          <a:ea typeface="+mn-ea"/>
                        </a:rPr>
                        <a:t>Oprávnená</a:t>
                      </a:r>
                      <a:r>
                        <a:rPr lang="sk-SK" sz="1400" baseline="0" dirty="0">
                          <a:effectLst/>
                          <a:latin typeface="+mn-lt"/>
                          <a:ea typeface="+mn-ea"/>
                        </a:rPr>
                        <a:t> aktivita</a:t>
                      </a:r>
                      <a:endParaRPr lang="sk-SK" sz="14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0"/>
                        </a:spcBef>
                        <a:spcAft>
                          <a:spcPts val="0"/>
                        </a:spcAft>
                      </a:pPr>
                      <a:r>
                        <a:rPr lang="sk-SK" sz="1400" b="1" kern="1200" dirty="0">
                          <a:solidFill>
                            <a:schemeClr val="lt1"/>
                          </a:solidFill>
                          <a:effectLst/>
                          <a:latin typeface="+mn-lt"/>
                          <a:ea typeface="+mn-ea"/>
                          <a:cs typeface="+mn-cs"/>
                        </a:rPr>
                        <a:t>15. Výzva</a:t>
                      </a:r>
                    </a:p>
                    <a:p>
                      <a:pPr algn="ctr">
                        <a:spcBef>
                          <a:spcPts val="0"/>
                        </a:spcBef>
                        <a:spcAft>
                          <a:spcPts val="0"/>
                        </a:spcAft>
                      </a:pPr>
                      <a:r>
                        <a:rPr lang="sk-SK" sz="1400" b="1" kern="1200" dirty="0">
                          <a:solidFill>
                            <a:schemeClr val="lt1"/>
                          </a:solidFill>
                          <a:effectLst/>
                          <a:latin typeface="+mn-lt"/>
                          <a:ea typeface="+mn-ea"/>
                          <a:cs typeface="+mn-cs"/>
                        </a:rPr>
                        <a:t>nebezpečné odpady</a:t>
                      </a:r>
                    </a:p>
                    <a:p>
                      <a:pPr algn="ctr">
                        <a:spcBef>
                          <a:spcPts val="0"/>
                        </a:spcBef>
                        <a:spcAft>
                          <a:spcPts val="0"/>
                        </a:spcAft>
                      </a:pPr>
                      <a:r>
                        <a:rPr lang="sk-SK" sz="1400" b="1" kern="1200" dirty="0">
                          <a:solidFill>
                            <a:schemeClr val="lt1"/>
                          </a:solidFill>
                          <a:effectLst/>
                          <a:latin typeface="+mn-lt"/>
                          <a:ea typeface="+mn-ea"/>
                          <a:cs typeface="+mn-cs"/>
                        </a:rPr>
                        <a:t>Oprávnený žiadateľ</a:t>
                      </a:r>
                    </a:p>
                  </a:txBody>
                  <a:tcPr marL="52406" marR="52406" marT="0" marB="0" anchor="ctr"/>
                </a:tc>
                <a:tc>
                  <a:txBody>
                    <a:bodyPr/>
                    <a:lstStyle/>
                    <a:p>
                      <a:pPr algn="ctr">
                        <a:spcBef>
                          <a:spcPts val="0"/>
                        </a:spcBef>
                        <a:spcAft>
                          <a:spcPts val="0"/>
                        </a:spcAft>
                      </a:pPr>
                      <a:r>
                        <a:rPr lang="sk-SK" sz="1400" b="1" kern="1200" dirty="0">
                          <a:solidFill>
                            <a:schemeClr val="lt1"/>
                          </a:solidFill>
                          <a:effectLst/>
                          <a:latin typeface="+mn-lt"/>
                          <a:ea typeface="+mn-ea"/>
                          <a:cs typeface="+mn-cs"/>
                        </a:rPr>
                        <a:t>16. Výzva</a:t>
                      </a:r>
                    </a:p>
                    <a:p>
                      <a:pPr algn="ctr">
                        <a:spcBef>
                          <a:spcPts val="0"/>
                        </a:spcBef>
                        <a:spcAft>
                          <a:spcPts val="0"/>
                        </a:spcAft>
                      </a:pPr>
                      <a:r>
                        <a:rPr lang="sk-SK" sz="1400" b="1" kern="1200" dirty="0">
                          <a:solidFill>
                            <a:schemeClr val="lt1"/>
                          </a:solidFill>
                          <a:effectLst/>
                          <a:latin typeface="+mn-lt"/>
                          <a:ea typeface="+mn-ea"/>
                          <a:cs typeface="+mn-cs"/>
                        </a:rPr>
                        <a:t>nie nebezpečné odpady</a:t>
                      </a:r>
                    </a:p>
                    <a:p>
                      <a:pPr algn="ctr">
                        <a:spcBef>
                          <a:spcPts val="0"/>
                        </a:spcBef>
                        <a:spcAft>
                          <a:spcPts val="0"/>
                        </a:spcAft>
                      </a:pPr>
                      <a:r>
                        <a:rPr lang="sk-SK" sz="1400" b="1" kern="1200" dirty="0">
                          <a:solidFill>
                            <a:schemeClr val="lt1"/>
                          </a:solidFill>
                          <a:effectLst/>
                          <a:latin typeface="+mn-lt"/>
                          <a:ea typeface="+mn-ea"/>
                          <a:cs typeface="+mn-cs"/>
                        </a:rPr>
                        <a:t>Oprávnený žiadateľ</a:t>
                      </a:r>
                    </a:p>
                  </a:txBody>
                  <a:tcPr marL="52406" marR="52406" marT="0" marB="0" anchor="ctr"/>
                </a:tc>
                <a:extLst>
                  <a:ext uri="{0D108BD9-81ED-4DB2-BD59-A6C34878D82A}">
                    <a16:rowId xmlns:a16="http://schemas.microsoft.com/office/drawing/2014/main" val="10000"/>
                  </a:ext>
                </a:extLst>
              </a:tr>
              <a:tr h="224531">
                <a:tc rowSpan="4">
                  <a:txBody>
                    <a:bodyPr/>
                    <a:lstStyle/>
                    <a:p>
                      <a:pPr marL="0" indent="0" algn="l" fontAlgn="ctr"/>
                      <a:r>
                        <a:rPr lang="sk-SK" sz="1600" u="none" strike="noStrike" dirty="0">
                          <a:effectLst/>
                        </a:rPr>
                        <a:t>a) Príprava na opätovné použitie (nie) nebezpečných odpadov</a:t>
                      </a:r>
                      <a:br>
                        <a:rPr lang="sk-SK" sz="1600" u="none" strike="noStrike" dirty="0">
                          <a:effectLst/>
                        </a:rPr>
                      </a:br>
                      <a:r>
                        <a:rPr lang="sk-SK" sz="1600" u="none" strike="noStrike" dirty="0">
                          <a:effectLst/>
                        </a:rPr>
                        <a:t>b) Recyklácia (nie) nebezpečných odpadov</a:t>
                      </a:r>
                      <a:endParaRPr lang="sk-SK" sz="1600" b="0" i="0" u="none" strike="noStrike" dirty="0">
                        <a:solidFill>
                          <a:srgbClr val="000000"/>
                        </a:solidFill>
                        <a:effectLst/>
                        <a:latin typeface="Calibri" panose="020F0502020204030204" pitchFamily="34" charset="0"/>
                      </a:endParaRPr>
                    </a:p>
                  </a:txBody>
                  <a:tcPr marL="52406" marR="52406" marT="0" marB="0" anchor="ctr"/>
                </a:tc>
                <a:tc>
                  <a:txBody>
                    <a:bodyPr/>
                    <a:lstStyle/>
                    <a:p>
                      <a:pPr algn="l" fontAlgn="ctr"/>
                      <a:r>
                        <a:rPr lang="sk-SK" sz="1600" u="none" strike="noStrike" dirty="0">
                          <a:solidFill>
                            <a:schemeClr val="bg1">
                              <a:lumMod val="50000"/>
                            </a:schemeClr>
                          </a:solidFill>
                          <a:effectLst/>
                        </a:rPr>
                        <a:t>1. Subjekty územnej samosprávy</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1. Subjekty územnej samosprávy</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1"/>
                  </a:ext>
                </a:extLst>
              </a:tr>
              <a:tr h="449061">
                <a:tc vMerge="1">
                  <a:txBody>
                    <a:bodyPr/>
                    <a:lstStyle/>
                    <a:p>
                      <a:pPr algn="just">
                        <a:spcAft>
                          <a:spcPts val="0"/>
                        </a:spcAft>
                      </a:pP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just" fontAlgn="ctr"/>
                      <a:r>
                        <a:rPr lang="sk-SK" sz="1600" u="none" strike="noStrike" dirty="0">
                          <a:solidFill>
                            <a:schemeClr val="bg1">
                              <a:lumMod val="50000"/>
                            </a:schemeClr>
                          </a:solidFill>
                          <a:effectLst/>
                        </a:rPr>
                        <a:t>2. Združenia fyzických alebo právnických osôb</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2. Združenia fyzických alebo právnických osôb</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2"/>
                  </a:ext>
                </a:extLst>
              </a:tr>
              <a:tr h="673592">
                <a:tc vMerge="1">
                  <a:txBody>
                    <a:bodyPr/>
                    <a:lstStyle/>
                    <a:p>
                      <a:pPr algn="just">
                        <a:spcAft>
                          <a:spcPts val="0"/>
                        </a:spcAft>
                      </a:pPr>
                      <a:endParaRPr lang="sk-SK" sz="160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sngStrike" dirty="0">
                          <a:solidFill>
                            <a:schemeClr val="bg1">
                              <a:lumMod val="50000"/>
                            </a:schemeClr>
                          </a:solidFill>
                          <a:effectLst/>
                        </a:rPr>
                        <a:t>3. Neziskové organizácie poskytujúce všeobecne prospešné služby</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3. Neziskové organizácie poskytujúce všeobecne prospešné služby</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3"/>
                  </a:ext>
                </a:extLst>
              </a:tr>
              <a:tr h="1122653">
                <a:tc vMerge="1">
                  <a:txBody>
                    <a:bodyPr/>
                    <a:lstStyle/>
                    <a:p>
                      <a:pPr algn="just">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just" fontAlgn="ctr"/>
                      <a:r>
                        <a:rPr lang="sk-SK" sz="1600" u="none" strike="noStrike" dirty="0">
                          <a:solidFill>
                            <a:schemeClr val="bg1">
                              <a:lumMod val="50000"/>
                            </a:schemeClr>
                          </a:solidFill>
                          <a:effectLst/>
                        </a:rPr>
                        <a:t>4. Fyzické alebo právnické osoby (podľa §2 ods. 2 OZ) oprávnené na podnikanie v oblasti nakladania s nebezpečným odpadom</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4. Fyzické alebo právnické osoby (podľa §2 ods. 2 OZ) oprávnené na podnikanie v oblasti nakladania s iným ako nebezpečným odpadom</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4"/>
                  </a:ext>
                </a:extLst>
              </a:tr>
              <a:tr h="224531">
                <a:tc rowSpan="4">
                  <a:txBody>
                    <a:bodyPr/>
                    <a:lstStyle/>
                    <a:p>
                      <a:pPr algn="l" fontAlgn="ctr"/>
                      <a:r>
                        <a:rPr lang="sk-SK" sz="1600" u="none" strike="noStrike" dirty="0">
                          <a:effectLst/>
                        </a:rPr>
                        <a:t>c) Materiálové zhodnocovanie nie nebezpečných odpadov na materiály, ktoré sa dajú použiť ako palivo</a:t>
                      </a:r>
                      <a:endParaRPr lang="sk-SK" sz="1600" b="0" i="0" u="none" strike="noStrike" dirty="0">
                        <a:solidFill>
                          <a:srgbClr val="000000"/>
                        </a:solidFill>
                        <a:effectLst/>
                        <a:latin typeface="Calibri" panose="020F0502020204030204" pitchFamily="34" charset="0"/>
                      </a:endParaRPr>
                    </a:p>
                  </a:txBody>
                  <a:tcPr marL="52406" marR="52406" marT="0" marB="0" anchor="ctr"/>
                </a:tc>
                <a:tc rowSpan="4">
                  <a:txBody>
                    <a:bodyPr/>
                    <a:lstStyle/>
                    <a:p>
                      <a:pPr algn="ctr">
                        <a:spcAft>
                          <a:spcPts val="0"/>
                        </a:spcAft>
                      </a:pPr>
                      <a:r>
                        <a:rPr lang="sk-SK" sz="1600" dirty="0">
                          <a:solidFill>
                            <a:schemeClr val="bg1">
                              <a:lumMod val="50000"/>
                            </a:schemeClr>
                          </a:solidFill>
                          <a:effectLst/>
                        </a:rPr>
                        <a:t>aktivita</a:t>
                      </a:r>
                      <a:r>
                        <a:rPr lang="sk-SK" sz="1600" baseline="0" dirty="0">
                          <a:solidFill>
                            <a:schemeClr val="bg1">
                              <a:lumMod val="50000"/>
                            </a:schemeClr>
                          </a:solidFill>
                          <a:effectLst/>
                        </a:rPr>
                        <a:t> sa nepodporuje</a:t>
                      </a:r>
                      <a:endParaRPr lang="sk-SK"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1. Subjekty územnej samosprávy</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5"/>
                  </a:ext>
                </a:extLst>
              </a:tr>
              <a:tr h="449061">
                <a:tc vMerge="1">
                  <a:txBody>
                    <a:bodyPr/>
                    <a:lstStyle/>
                    <a:p>
                      <a:pPr algn="just">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vMerge="1">
                  <a:txBody>
                    <a:bodyPr/>
                    <a:lstStyle/>
                    <a:p>
                      <a:pPr algn="ctr">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2. Združenia fyzických alebo právnických osôb</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6"/>
                  </a:ext>
                </a:extLst>
              </a:tr>
              <a:tr h="673592">
                <a:tc vMerge="1">
                  <a:txBody>
                    <a:bodyPr/>
                    <a:lstStyle/>
                    <a:p>
                      <a:pPr algn="just">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vMerge="1">
                  <a:txBody>
                    <a:bodyPr/>
                    <a:lstStyle/>
                    <a:p>
                      <a:pPr algn="ctr">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3. Neziskové organizácie poskytujúce všeobecne prospešné služby</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7"/>
                  </a:ext>
                </a:extLst>
              </a:tr>
              <a:tr h="898122">
                <a:tc vMerge="1">
                  <a:txBody>
                    <a:bodyPr/>
                    <a:lstStyle/>
                    <a:p>
                      <a:pPr algn="just">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vMerge="1">
                  <a:txBody>
                    <a:bodyPr/>
                    <a:lstStyle/>
                    <a:p>
                      <a:pPr algn="ctr">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4. Fyzické alebo právnické osoby (podľa §2 ods. 2 OZ) oprávnené na podnikanie v oblasti nakladania s iným ako nebezpečným odpadom</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5824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65670" y="1930396"/>
            <a:ext cx="8612660" cy="1323439"/>
          </a:xfrm>
          <a:prstGeom prst="rect">
            <a:avLst/>
          </a:prstGeom>
          <a:noFill/>
        </p:spPr>
        <p:txBody>
          <a:bodyPr wrap="square" rtlCol="0">
            <a:spAutoFit/>
          </a:bodyPr>
          <a:lstStyle/>
          <a:p>
            <a:pPr marL="1371600" lvl="2" indent="-457200" algn="just">
              <a:buFont typeface="Arial" panose="020B0604020202020204" pitchFamily="34" charset="0"/>
              <a:buChar char="•"/>
            </a:pPr>
            <a:endParaRPr lang="sk-SK" sz="2000" dirty="0">
              <a:solidFill>
                <a:schemeClr val="bg1">
                  <a:lumMod val="50000"/>
                </a:schemeClr>
              </a:solidFill>
            </a:endParaRPr>
          </a:p>
          <a:p>
            <a:pPr marL="457200" indent="-457200" algn="just">
              <a:buAutoNum type="arabicPeriod"/>
            </a:pPr>
            <a:endParaRPr lang="sk-SK" sz="2000" b="1" u="sng" dirty="0">
              <a:solidFill>
                <a:schemeClr val="bg1">
                  <a:lumMod val="50000"/>
                </a:schemeClr>
              </a:solidFill>
            </a:endParaRPr>
          </a:p>
          <a:p>
            <a:pPr algn="just"/>
            <a:endParaRPr lang="sk-SK" sz="2000" dirty="0">
              <a:solidFill>
                <a:schemeClr val="bg1">
                  <a:lumMod val="50000"/>
                </a:schemeClr>
              </a:solidFill>
            </a:endParaRPr>
          </a:p>
          <a:p>
            <a:pPr algn="just"/>
            <a:endParaRPr lang="sk-SK" sz="2000" dirty="0">
              <a:solidFill>
                <a:schemeClr val="bg1">
                  <a:lumMod val="50000"/>
                </a:schemeClr>
              </a:solidFill>
            </a:endParaRPr>
          </a:p>
        </p:txBody>
      </p:sp>
      <p:graphicFrame>
        <p:nvGraphicFramePr>
          <p:cNvPr id="6" name="Tabuľka 5"/>
          <p:cNvGraphicFramePr>
            <a:graphicFrameLocks noGrp="1"/>
          </p:cNvGraphicFramePr>
          <p:nvPr>
            <p:extLst>
              <p:ext uri="{D42A27DB-BD31-4B8C-83A1-F6EECF244321}">
                <p14:modId xmlns:p14="http://schemas.microsoft.com/office/powerpoint/2010/main" val="1436651872"/>
              </p:ext>
            </p:extLst>
          </p:nvPr>
        </p:nvGraphicFramePr>
        <p:xfrm>
          <a:off x="403455" y="1207067"/>
          <a:ext cx="8612660" cy="5171386"/>
        </p:xfrm>
        <a:graphic>
          <a:graphicData uri="http://schemas.openxmlformats.org/drawingml/2006/table">
            <a:tbl>
              <a:tblPr firstRow="1" firstCol="1" bandRow="1">
                <a:tableStyleId>{5C22544A-7EE6-4342-B048-85BDC9FD1C3A}</a:tableStyleId>
              </a:tblPr>
              <a:tblGrid>
                <a:gridCol w="2267174">
                  <a:extLst>
                    <a:ext uri="{9D8B030D-6E8A-4147-A177-3AD203B41FA5}">
                      <a16:colId xmlns:a16="http://schemas.microsoft.com/office/drawing/2014/main" val="20000"/>
                    </a:ext>
                  </a:extLst>
                </a:gridCol>
                <a:gridCol w="2162628">
                  <a:extLst>
                    <a:ext uri="{9D8B030D-6E8A-4147-A177-3AD203B41FA5}">
                      <a16:colId xmlns:a16="http://schemas.microsoft.com/office/drawing/2014/main" val="20001"/>
                    </a:ext>
                  </a:extLst>
                </a:gridCol>
                <a:gridCol w="4182858">
                  <a:extLst>
                    <a:ext uri="{9D8B030D-6E8A-4147-A177-3AD203B41FA5}">
                      <a16:colId xmlns:a16="http://schemas.microsoft.com/office/drawing/2014/main" val="20002"/>
                    </a:ext>
                  </a:extLst>
                </a:gridCol>
              </a:tblGrid>
              <a:tr h="673592">
                <a:tc>
                  <a:txBody>
                    <a:bodyPr/>
                    <a:lstStyle/>
                    <a:p>
                      <a:pPr algn="ctr">
                        <a:spcBef>
                          <a:spcPts val="600"/>
                        </a:spcBef>
                        <a:spcAft>
                          <a:spcPts val="0"/>
                        </a:spcAft>
                      </a:pPr>
                      <a:r>
                        <a:rPr lang="sk-SK" sz="1600" dirty="0">
                          <a:effectLst/>
                          <a:latin typeface="+mn-lt"/>
                          <a:ea typeface="+mn-ea"/>
                        </a:rPr>
                        <a:t>Oprávnená</a:t>
                      </a:r>
                      <a:r>
                        <a:rPr lang="sk-SK" sz="1600" baseline="0" dirty="0">
                          <a:effectLst/>
                          <a:latin typeface="+mn-lt"/>
                          <a:ea typeface="+mn-ea"/>
                        </a:rPr>
                        <a:t> aktivita</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0"/>
                        </a:spcBef>
                        <a:spcAft>
                          <a:spcPts val="0"/>
                        </a:spcAft>
                      </a:pPr>
                      <a:r>
                        <a:rPr lang="sk-SK" sz="1600" b="1" kern="1200" dirty="0">
                          <a:solidFill>
                            <a:schemeClr val="lt1"/>
                          </a:solidFill>
                          <a:effectLst/>
                          <a:latin typeface="+mn-lt"/>
                          <a:ea typeface="+mn-ea"/>
                          <a:cs typeface="+mn-cs"/>
                        </a:rPr>
                        <a:t>15. Výzva</a:t>
                      </a:r>
                    </a:p>
                    <a:p>
                      <a:pPr algn="ctr">
                        <a:spcBef>
                          <a:spcPts val="0"/>
                        </a:spcBef>
                        <a:spcAft>
                          <a:spcPts val="0"/>
                        </a:spcAft>
                      </a:pPr>
                      <a:r>
                        <a:rPr lang="sk-SK" sz="1600" b="1" kern="1200" dirty="0">
                          <a:solidFill>
                            <a:schemeClr val="lt1"/>
                          </a:solidFill>
                          <a:effectLst/>
                          <a:latin typeface="+mn-lt"/>
                          <a:ea typeface="+mn-ea"/>
                          <a:cs typeface="+mn-cs"/>
                        </a:rPr>
                        <a:t>nebezpečné odpady</a:t>
                      </a:r>
                    </a:p>
                    <a:p>
                      <a:pPr algn="ctr">
                        <a:spcBef>
                          <a:spcPts val="0"/>
                        </a:spcBef>
                        <a:spcAft>
                          <a:spcPts val="0"/>
                        </a:spcAft>
                      </a:pPr>
                      <a:r>
                        <a:rPr lang="sk-SK" sz="1600" b="1" kern="1200" dirty="0">
                          <a:solidFill>
                            <a:schemeClr val="lt1"/>
                          </a:solidFill>
                          <a:effectLst/>
                          <a:latin typeface="+mn-lt"/>
                          <a:ea typeface="+mn-ea"/>
                          <a:cs typeface="+mn-cs"/>
                        </a:rPr>
                        <a:t>Oprávnený žiadateľ</a:t>
                      </a:r>
                    </a:p>
                  </a:txBody>
                  <a:tcPr marL="52406" marR="52406" marT="0" marB="0" anchor="ctr"/>
                </a:tc>
                <a:tc>
                  <a:txBody>
                    <a:bodyPr/>
                    <a:lstStyle/>
                    <a:p>
                      <a:pPr algn="ctr">
                        <a:spcBef>
                          <a:spcPts val="0"/>
                        </a:spcBef>
                        <a:spcAft>
                          <a:spcPts val="0"/>
                        </a:spcAft>
                      </a:pPr>
                      <a:r>
                        <a:rPr lang="sk-SK" sz="1600" b="1" kern="1200" dirty="0">
                          <a:solidFill>
                            <a:schemeClr val="lt1"/>
                          </a:solidFill>
                          <a:effectLst/>
                          <a:latin typeface="+mn-lt"/>
                          <a:ea typeface="+mn-ea"/>
                          <a:cs typeface="+mn-cs"/>
                        </a:rPr>
                        <a:t>16. Výzva</a:t>
                      </a:r>
                    </a:p>
                    <a:p>
                      <a:pPr algn="ctr">
                        <a:spcBef>
                          <a:spcPts val="0"/>
                        </a:spcBef>
                        <a:spcAft>
                          <a:spcPts val="0"/>
                        </a:spcAft>
                      </a:pPr>
                      <a:r>
                        <a:rPr lang="sk-SK" sz="1600" b="1" kern="1200" dirty="0">
                          <a:solidFill>
                            <a:schemeClr val="lt1"/>
                          </a:solidFill>
                          <a:effectLst/>
                          <a:latin typeface="+mn-lt"/>
                          <a:ea typeface="+mn-ea"/>
                          <a:cs typeface="+mn-cs"/>
                        </a:rPr>
                        <a:t>nie nebezpečné odpady</a:t>
                      </a:r>
                    </a:p>
                    <a:p>
                      <a:pPr algn="ctr">
                        <a:spcBef>
                          <a:spcPts val="0"/>
                        </a:spcBef>
                        <a:spcAft>
                          <a:spcPts val="0"/>
                        </a:spcAft>
                      </a:pPr>
                      <a:r>
                        <a:rPr lang="sk-SK" sz="1600" b="1" kern="1200" dirty="0">
                          <a:solidFill>
                            <a:schemeClr val="lt1"/>
                          </a:solidFill>
                          <a:effectLst/>
                          <a:latin typeface="+mn-lt"/>
                          <a:ea typeface="+mn-ea"/>
                          <a:cs typeface="+mn-cs"/>
                        </a:rPr>
                        <a:t>Oprávnený žiadateľ</a:t>
                      </a:r>
                    </a:p>
                  </a:txBody>
                  <a:tcPr marL="52406" marR="52406" marT="0" marB="0" anchor="ctr"/>
                </a:tc>
                <a:extLst>
                  <a:ext uri="{0D108BD9-81ED-4DB2-BD59-A6C34878D82A}">
                    <a16:rowId xmlns:a16="http://schemas.microsoft.com/office/drawing/2014/main" val="10000"/>
                  </a:ext>
                </a:extLst>
              </a:tr>
              <a:tr h="224531">
                <a:tc rowSpan="6">
                  <a:txBody>
                    <a:bodyPr/>
                    <a:lstStyle/>
                    <a:p>
                      <a:pPr algn="ctr" fontAlgn="ctr"/>
                      <a:r>
                        <a:rPr lang="sk-SK" sz="1600" u="none" strike="noStrike" dirty="0">
                          <a:effectLst/>
                        </a:rPr>
                        <a:t>d) Zhodnocovanie biologicky rozložiteľného odpadu</a:t>
                      </a:r>
                      <a:br>
                        <a:rPr lang="sk-SK" sz="1600" u="none" strike="noStrike" dirty="0">
                          <a:effectLst/>
                        </a:rPr>
                      </a:br>
                      <a:r>
                        <a:rPr lang="sk-SK" sz="1600" u="none" strike="noStrike" dirty="0">
                          <a:effectLst/>
                        </a:rPr>
                        <a:t>e) Mechanicko-biologická úprava zmesového komunálneho odpadu</a:t>
                      </a:r>
                      <a:endParaRPr lang="sk-SK" sz="1600" b="0" i="0" u="none" strike="noStrike" dirty="0">
                        <a:solidFill>
                          <a:srgbClr val="000000"/>
                        </a:solidFill>
                        <a:effectLst/>
                        <a:latin typeface="Calibri" panose="020F0502020204030204" pitchFamily="34" charset="0"/>
                      </a:endParaRPr>
                    </a:p>
                  </a:txBody>
                  <a:tcPr marL="52406" marR="52406" marT="0" marB="0" anchor="ctr"/>
                </a:tc>
                <a:tc rowSpan="6">
                  <a:txBody>
                    <a:bodyPr/>
                    <a:lstStyle/>
                    <a:p>
                      <a:pPr algn="ctr" fontAlgn="ctr"/>
                      <a:r>
                        <a:rPr lang="sk-SK" sz="1600" u="none" strike="noStrike" dirty="0">
                          <a:solidFill>
                            <a:schemeClr val="bg1">
                              <a:lumMod val="50000"/>
                            </a:schemeClr>
                          </a:solidFill>
                          <a:effectLst/>
                        </a:rPr>
                        <a:t>aktivity sa nepodporujú</a:t>
                      </a:r>
                      <a:endParaRPr lang="sk-SK"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1a. VÚC</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1"/>
                  </a:ext>
                </a:extLst>
              </a:tr>
              <a:tr h="449061">
                <a:tc vMerge="1">
                  <a:txBody>
                    <a:bodyPr/>
                    <a:lstStyle/>
                    <a:p>
                      <a:pPr algn="just">
                        <a:spcAft>
                          <a:spcPts val="0"/>
                        </a:spcAft>
                      </a:pPr>
                      <a:endParaRPr lang="sk-SK" sz="1600">
                        <a:effectLst/>
                        <a:latin typeface="Times New Roman" panose="02020603050405020304" pitchFamily="18" charset="0"/>
                        <a:ea typeface="Times New Roman" panose="02020603050405020304" pitchFamily="18" charset="0"/>
                      </a:endParaRPr>
                    </a:p>
                  </a:txBody>
                  <a:tcPr marL="52406" marR="52406" marT="0" marB="0" anchor="ctr"/>
                </a:tc>
                <a:tc vMerge="1">
                  <a:txBody>
                    <a:bodyPr/>
                    <a:lstStyle/>
                    <a:p>
                      <a:pPr algn="just" fontAlgn="ctr"/>
                      <a:endParaRPr lang="sk-SK" sz="1600" b="0" i="0" u="none" strike="noStrike" dirty="0">
                        <a:solidFill>
                          <a:srgbClr val="000000"/>
                        </a:solidFill>
                        <a:effectLst/>
                        <a:latin typeface="Calibri" panose="020F0502020204030204" pitchFamily="34"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1b. Rozpočtové organizácie VÚC</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2"/>
                  </a:ext>
                </a:extLst>
              </a:tr>
              <a:tr h="673592">
                <a:tc vMerge="1">
                  <a:txBody>
                    <a:bodyPr/>
                    <a:lstStyle/>
                    <a:p>
                      <a:pPr algn="just">
                        <a:spcAft>
                          <a:spcPts val="0"/>
                        </a:spcAft>
                      </a:pPr>
                      <a:endParaRPr lang="sk-SK" sz="1600">
                        <a:effectLst/>
                        <a:latin typeface="Times New Roman" panose="02020603050405020304" pitchFamily="18" charset="0"/>
                        <a:ea typeface="Times New Roman" panose="02020603050405020304" pitchFamily="18" charset="0"/>
                      </a:endParaRPr>
                    </a:p>
                  </a:txBody>
                  <a:tcPr marL="52406" marR="52406" marT="0" marB="0" anchor="ct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sk-SK" sz="1600" b="0" i="0" u="none" strike="noStrike" dirty="0">
                        <a:solidFill>
                          <a:srgbClr val="000000"/>
                        </a:solidFill>
                        <a:effectLst/>
                        <a:latin typeface="Calibri" panose="020F0502020204030204" pitchFamily="34"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1c. Príspevkové organizácie VÚC</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3"/>
                  </a:ext>
                </a:extLst>
              </a:tr>
              <a:tr h="1122653">
                <a:tc vMerge="1">
                  <a:txBody>
                    <a:bodyPr/>
                    <a:lstStyle/>
                    <a:p>
                      <a:pPr algn="just">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vMerge="1">
                  <a:txBody>
                    <a:bodyPr/>
                    <a:lstStyle/>
                    <a:p>
                      <a:pPr algn="just" fontAlgn="ctr"/>
                      <a:endParaRPr lang="sk-SK" sz="1600" b="0" i="0" u="none" strike="noStrike" dirty="0">
                        <a:solidFill>
                          <a:srgbClr val="000000"/>
                        </a:solidFill>
                        <a:effectLst/>
                        <a:latin typeface="Calibri" panose="020F0502020204030204" pitchFamily="34"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2. Združenia fyzických alebo právnických osôb, s výnimkou združení, ktorých členmi sú výlučne obce, resp. subjekty v 100% vlastníctve obce/obcí</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4"/>
                  </a:ext>
                </a:extLst>
              </a:tr>
              <a:tr h="224531">
                <a:tc vMerge="1">
                  <a:txBody>
                    <a:bodyPr/>
                    <a:lstStyle/>
                    <a:p>
                      <a:pPr algn="l" fontAlgn="ct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vMerge="1">
                  <a:txBody>
                    <a:bodyPr/>
                    <a:lstStyle/>
                    <a:p>
                      <a:pPr algn="ctr">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600" u="none" strike="noStrike" dirty="0">
                          <a:solidFill>
                            <a:schemeClr val="bg1">
                              <a:lumMod val="50000"/>
                            </a:schemeClr>
                          </a:solidFill>
                          <a:effectLst/>
                        </a:rPr>
                        <a:t>3. Neziskové organizácie poskytujúce všeobecne prospešné služby, s výnimkou neziskových organizácií, ktoré sú v 100% vlastníctve obce/obcí</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5"/>
                  </a:ext>
                </a:extLst>
              </a:tr>
              <a:tr h="449061">
                <a:tc vMerge="1">
                  <a:txBody>
                    <a:bodyPr/>
                    <a:lstStyle/>
                    <a:p>
                      <a:pPr algn="just">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vMerge="1">
                  <a:txBody>
                    <a:bodyPr/>
                    <a:lstStyle/>
                    <a:p>
                      <a:pPr algn="ctr">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l" fontAlgn="b"/>
                      <a:r>
                        <a:rPr lang="sk-SK" sz="1600" u="none" strike="noStrike" dirty="0">
                          <a:solidFill>
                            <a:schemeClr val="bg1">
                              <a:lumMod val="50000"/>
                            </a:schemeClr>
                          </a:solidFill>
                          <a:effectLst/>
                        </a:rPr>
                        <a:t>4. Fyzické alebo právnické osoby (podľa § 2 ods. 2 Obchodného zákonníka) oprávnené na podnikanie v oblasti nakladania s iným ako nebezpečným odpadom, s výnimkou právnických osôb v 100 % vlastníctve obce/obcí</a:t>
                      </a:r>
                      <a:endParaRPr lang="sk-SK" sz="16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6082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65670" y="1930396"/>
            <a:ext cx="8612660" cy="1323439"/>
          </a:xfrm>
          <a:prstGeom prst="rect">
            <a:avLst/>
          </a:prstGeom>
          <a:noFill/>
        </p:spPr>
        <p:txBody>
          <a:bodyPr wrap="square" rtlCol="0">
            <a:spAutoFit/>
          </a:bodyPr>
          <a:lstStyle/>
          <a:p>
            <a:pPr marL="1371600" lvl="2" indent="-457200" algn="just">
              <a:buFont typeface="Arial" panose="020B0604020202020204" pitchFamily="34" charset="0"/>
              <a:buChar char="•"/>
            </a:pPr>
            <a:endParaRPr lang="sk-SK" sz="2000" dirty="0">
              <a:solidFill>
                <a:schemeClr val="bg1">
                  <a:lumMod val="50000"/>
                </a:schemeClr>
              </a:solidFill>
            </a:endParaRPr>
          </a:p>
          <a:p>
            <a:pPr marL="457200" indent="-457200" algn="just">
              <a:buAutoNum type="arabicPeriod"/>
            </a:pPr>
            <a:endParaRPr lang="sk-SK" sz="2000" b="1" u="sng" dirty="0">
              <a:solidFill>
                <a:schemeClr val="bg1">
                  <a:lumMod val="50000"/>
                </a:schemeClr>
              </a:solidFill>
            </a:endParaRPr>
          </a:p>
          <a:p>
            <a:pPr algn="just"/>
            <a:endParaRPr lang="sk-SK" sz="2000" dirty="0">
              <a:solidFill>
                <a:schemeClr val="bg1">
                  <a:lumMod val="50000"/>
                </a:schemeClr>
              </a:solidFill>
            </a:endParaRPr>
          </a:p>
          <a:p>
            <a:pPr algn="just"/>
            <a:endParaRPr lang="sk-SK" sz="2000" dirty="0">
              <a:solidFill>
                <a:schemeClr val="bg1">
                  <a:lumMod val="50000"/>
                </a:schemeClr>
              </a:solidFill>
            </a:endParaRPr>
          </a:p>
        </p:txBody>
      </p:sp>
      <p:graphicFrame>
        <p:nvGraphicFramePr>
          <p:cNvPr id="6" name="Tabuľka 5"/>
          <p:cNvGraphicFramePr>
            <a:graphicFrameLocks noGrp="1"/>
          </p:cNvGraphicFramePr>
          <p:nvPr>
            <p:extLst>
              <p:ext uri="{D42A27DB-BD31-4B8C-83A1-F6EECF244321}">
                <p14:modId xmlns:p14="http://schemas.microsoft.com/office/powerpoint/2010/main" val="1210613809"/>
              </p:ext>
            </p:extLst>
          </p:nvPr>
        </p:nvGraphicFramePr>
        <p:xfrm>
          <a:off x="146711" y="949134"/>
          <a:ext cx="8895689" cy="5711961"/>
        </p:xfrm>
        <a:graphic>
          <a:graphicData uri="http://schemas.openxmlformats.org/drawingml/2006/table">
            <a:tbl>
              <a:tblPr firstRow="1" firstCol="1" bandRow="1">
                <a:tableStyleId>{5C22544A-7EE6-4342-B048-85BDC9FD1C3A}</a:tableStyleId>
              </a:tblPr>
              <a:tblGrid>
                <a:gridCol w="2857746">
                  <a:extLst>
                    <a:ext uri="{9D8B030D-6E8A-4147-A177-3AD203B41FA5}">
                      <a16:colId xmlns:a16="http://schemas.microsoft.com/office/drawing/2014/main" val="20000"/>
                    </a:ext>
                  </a:extLst>
                </a:gridCol>
                <a:gridCol w="6037943">
                  <a:extLst>
                    <a:ext uri="{9D8B030D-6E8A-4147-A177-3AD203B41FA5}">
                      <a16:colId xmlns:a16="http://schemas.microsoft.com/office/drawing/2014/main" val="20001"/>
                    </a:ext>
                  </a:extLst>
                </a:gridCol>
              </a:tblGrid>
              <a:tr h="526626">
                <a:tc>
                  <a:txBody>
                    <a:bodyPr/>
                    <a:lstStyle/>
                    <a:p>
                      <a:pPr algn="ctr">
                        <a:spcBef>
                          <a:spcPts val="600"/>
                        </a:spcBef>
                        <a:spcAft>
                          <a:spcPts val="0"/>
                        </a:spcAft>
                      </a:pPr>
                      <a:r>
                        <a:rPr lang="sk-SK" sz="1600" dirty="0">
                          <a:effectLst/>
                          <a:latin typeface="+mn-lt"/>
                          <a:ea typeface="+mn-ea"/>
                        </a:rPr>
                        <a:t>Právna forma oprávneného žiadateľa</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0"/>
                        </a:spcBef>
                        <a:spcAft>
                          <a:spcPts val="0"/>
                        </a:spcAft>
                      </a:pPr>
                      <a:r>
                        <a:rPr lang="sk-SK" sz="1600" b="1" kern="1200" dirty="0">
                          <a:solidFill>
                            <a:schemeClr val="lt1"/>
                          </a:solidFill>
                          <a:effectLst/>
                          <a:latin typeface="+mn-lt"/>
                          <a:ea typeface="+mn-ea"/>
                          <a:cs typeface="+mn-cs"/>
                        </a:rPr>
                        <a:t>Dokument preukazujúci právnu formu</a:t>
                      </a:r>
                    </a:p>
                  </a:txBody>
                  <a:tcPr marL="52406" marR="52406" marT="0" marB="0" anchor="ctr"/>
                </a:tc>
                <a:extLst>
                  <a:ext uri="{0D108BD9-81ED-4DB2-BD59-A6C34878D82A}">
                    <a16:rowId xmlns:a16="http://schemas.microsoft.com/office/drawing/2014/main" val="10000"/>
                  </a:ext>
                </a:extLst>
              </a:tr>
              <a:tr h="476596">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sk-SK" sz="1800" u="none" strike="noStrike" dirty="0">
                          <a:effectLst/>
                        </a:rPr>
                        <a:t>Obec, VÚC</a:t>
                      </a:r>
                      <a:endParaRPr lang="sk-SK" sz="1800" b="0" i="0" u="none" strike="noStrike" dirty="0">
                        <a:solidFill>
                          <a:srgbClr val="000000"/>
                        </a:solidFill>
                        <a:effectLst/>
                        <a:latin typeface="Calibri" panose="020F0502020204030204" pitchFamily="34" charset="0"/>
                      </a:endParaRPr>
                    </a:p>
                  </a:txBody>
                  <a:tcPr marL="52406" marR="52406" marT="0" marB="0" anchor="ctr"/>
                </a:tc>
                <a:tc>
                  <a:txBody>
                    <a:bodyPr/>
                    <a:lstStyle/>
                    <a:p>
                      <a:pPr algn="l" fontAlgn="b"/>
                      <a:r>
                        <a:rPr lang="sk-SK" sz="1800" u="none" strike="noStrike" dirty="0">
                          <a:solidFill>
                            <a:schemeClr val="bg1">
                              <a:lumMod val="50000"/>
                            </a:schemeClr>
                          </a:solidFill>
                          <a:effectLst/>
                        </a:rPr>
                        <a:t>nepredkladá</a:t>
                      </a:r>
                      <a:r>
                        <a:rPr lang="sk-SK" sz="1800" u="none" strike="noStrike" baseline="0" dirty="0">
                          <a:solidFill>
                            <a:schemeClr val="bg1">
                              <a:lumMod val="50000"/>
                            </a:schemeClr>
                          </a:solidFill>
                          <a:effectLst/>
                        </a:rPr>
                        <a:t> žiadny dokument preukazujúci právnu formu, identifikuje sa vo formulári </a:t>
                      </a:r>
                      <a:r>
                        <a:rPr lang="sk-SK" sz="1800" u="none" strike="noStrike" baseline="0" dirty="0" err="1">
                          <a:solidFill>
                            <a:schemeClr val="bg1">
                              <a:lumMod val="50000"/>
                            </a:schemeClr>
                          </a:solidFill>
                          <a:effectLst/>
                        </a:rPr>
                        <a:t>ŽoNFP</a:t>
                      </a:r>
                      <a:endParaRPr lang="sk-SK" sz="1800" b="0" i="0" u="none" strike="noStrike" dirty="0">
                        <a:solidFill>
                          <a:schemeClr val="bg1">
                            <a:lumMod val="50000"/>
                          </a:schemeClr>
                        </a:solidFill>
                        <a:effectLst/>
                        <a:latin typeface="Calibri" panose="020F0502020204030204" pitchFamily="34" charset="0"/>
                      </a:endParaRPr>
                    </a:p>
                  </a:txBody>
                  <a:tcPr marL="52406" marR="52406" marT="0" marB="0" anchor="ctr"/>
                </a:tc>
                <a:extLst>
                  <a:ext uri="{0D108BD9-81ED-4DB2-BD59-A6C34878D82A}">
                    <a16:rowId xmlns:a16="http://schemas.microsoft.com/office/drawing/2014/main" val="10001"/>
                  </a:ext>
                </a:extLst>
              </a:tr>
              <a:tr h="64340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800" u="none" strike="noStrike" dirty="0">
                          <a:effectLst/>
                        </a:rPr>
                        <a:t>Rozpočtová/príspevková</a:t>
                      </a:r>
                      <a:r>
                        <a:rPr lang="sk-SK" sz="1800" u="none" strike="noStrike" baseline="0" dirty="0">
                          <a:effectLst/>
                        </a:rPr>
                        <a:t> organizácia obce alebo VÚC</a:t>
                      </a:r>
                      <a:endParaRPr lang="sk-SK" sz="1800" b="0" i="0" u="none" strike="noStrike" dirty="0">
                        <a:solidFill>
                          <a:srgbClr val="000000"/>
                        </a:solidFill>
                        <a:effectLst/>
                        <a:latin typeface="Calibri" panose="020F0502020204030204" pitchFamily="34" charset="0"/>
                      </a:endParaRPr>
                    </a:p>
                  </a:txBody>
                  <a:tcPr marL="52406" marR="52406" marT="0" marB="0" anchor="ctr"/>
                </a:tc>
                <a:tc>
                  <a:txBody>
                    <a:bodyPr/>
                    <a:lstStyle/>
                    <a:p>
                      <a:pPr algn="l" fontAlgn="b"/>
                      <a:r>
                        <a:rPr lang="sk-SK" sz="1800" u="none" strike="noStrike" dirty="0">
                          <a:solidFill>
                            <a:schemeClr val="bg1">
                              <a:lumMod val="50000"/>
                            </a:schemeClr>
                          </a:solidFill>
                          <a:effectLst/>
                        </a:rPr>
                        <a:t>zriaďovacia listina organizácie</a:t>
                      </a:r>
                    </a:p>
                  </a:txBody>
                  <a:tcPr marL="52406" marR="52406" marT="0" marB="0" anchor="ctr"/>
                </a:tc>
                <a:extLst>
                  <a:ext uri="{0D108BD9-81ED-4DB2-BD59-A6C34878D82A}">
                    <a16:rowId xmlns:a16="http://schemas.microsoft.com/office/drawing/2014/main" val="10002"/>
                  </a:ext>
                </a:extLst>
              </a:tr>
              <a:tr h="19063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800" b="1" u="none" strike="noStrike" kern="1200" dirty="0">
                          <a:solidFill>
                            <a:schemeClr val="lt1"/>
                          </a:solidFill>
                          <a:effectLst/>
                          <a:latin typeface="+mn-lt"/>
                          <a:ea typeface="+mn-ea"/>
                          <a:cs typeface="+mn-cs"/>
                        </a:rPr>
                        <a:t>Združenie FO alebo PO</a:t>
                      </a:r>
                    </a:p>
                  </a:txBody>
                  <a:tcPr marL="52406" marR="52406" marT="0" marB="0" anchor="ctr"/>
                </a:tc>
                <a:tc>
                  <a:txBody>
                    <a:bodyPr/>
                    <a:lstStyle/>
                    <a:p>
                      <a:pPr algn="l" fontAlgn="b"/>
                      <a:r>
                        <a:rPr lang="sk-SK" sz="1800" u="none" strike="noStrike" dirty="0">
                          <a:solidFill>
                            <a:schemeClr val="bg1">
                              <a:lumMod val="50000"/>
                            </a:schemeClr>
                          </a:solidFill>
                          <a:effectLst/>
                        </a:rPr>
                        <a:t>Podľa právneho titulu vzniku združenia:</a:t>
                      </a:r>
                    </a:p>
                    <a:p>
                      <a:pPr marL="285750" indent="-285750" algn="l" fontAlgn="b">
                        <a:buFont typeface="Arial" panose="020B0604020202020204" pitchFamily="34" charset="0"/>
                        <a:buChar char="•"/>
                      </a:pPr>
                      <a:r>
                        <a:rPr lang="sk-SK" sz="1800" u="none" strike="noStrike" dirty="0">
                          <a:solidFill>
                            <a:schemeClr val="bg1">
                              <a:lumMod val="50000"/>
                            </a:schemeClr>
                          </a:solidFill>
                          <a:effectLst/>
                        </a:rPr>
                        <a:t>výpis z registra združenia obcí,</a:t>
                      </a:r>
                    </a:p>
                    <a:p>
                      <a:pPr marL="285750" indent="-285750" algn="l" fontAlgn="b">
                        <a:buFont typeface="Arial" panose="020B0604020202020204" pitchFamily="34" charset="0"/>
                        <a:buChar char="•"/>
                      </a:pPr>
                      <a:r>
                        <a:rPr lang="sk-SK" sz="1800" u="none" strike="noStrike" dirty="0">
                          <a:solidFill>
                            <a:schemeClr val="bg1">
                              <a:lumMod val="50000"/>
                            </a:schemeClr>
                          </a:solidFill>
                          <a:effectLst/>
                        </a:rPr>
                        <a:t>výpis z registra občianskych združení,</a:t>
                      </a:r>
                    </a:p>
                    <a:p>
                      <a:pPr marL="285750" indent="-285750" algn="l" fontAlgn="b">
                        <a:buFont typeface="Arial" panose="020B0604020202020204" pitchFamily="34" charset="0"/>
                        <a:buChar char="•"/>
                      </a:pPr>
                      <a:r>
                        <a:rPr lang="sk-SK" sz="1800" u="none" strike="noStrike" dirty="0">
                          <a:solidFill>
                            <a:schemeClr val="bg1">
                              <a:lumMod val="50000"/>
                            </a:schemeClr>
                          </a:solidFill>
                          <a:effectLst/>
                        </a:rPr>
                        <a:t>výpis z registra</a:t>
                      </a:r>
                      <a:r>
                        <a:rPr lang="sk-SK" sz="1800" u="none" strike="noStrike" baseline="0" dirty="0">
                          <a:solidFill>
                            <a:schemeClr val="bg1">
                              <a:lumMod val="50000"/>
                            </a:schemeClr>
                          </a:solidFill>
                          <a:effectLst/>
                        </a:rPr>
                        <a:t> záujmových združení právnických osôb,</a:t>
                      </a:r>
                    </a:p>
                    <a:p>
                      <a:pPr marL="0" indent="0" algn="l" fontAlgn="b">
                        <a:buFont typeface="Arial" panose="020B0604020202020204" pitchFamily="34" charset="0"/>
                        <a:buNone/>
                      </a:pPr>
                      <a:r>
                        <a:rPr lang="sk-SK" sz="1800" u="none" strike="noStrike" baseline="0" dirty="0">
                          <a:solidFill>
                            <a:schemeClr val="bg1">
                              <a:lumMod val="50000"/>
                            </a:schemeClr>
                          </a:solidFill>
                          <a:effectLst/>
                        </a:rPr>
                        <a:t>alebo</a:t>
                      </a:r>
                    </a:p>
                    <a:p>
                      <a:pPr marL="285750" indent="-285750" algn="l" fontAlgn="b">
                        <a:buFont typeface="Arial" panose="020B0604020202020204" pitchFamily="34" charset="0"/>
                        <a:buChar char="•"/>
                      </a:pPr>
                      <a:r>
                        <a:rPr lang="sk-SK" sz="1800" u="none" strike="noStrike" baseline="0" dirty="0">
                          <a:solidFill>
                            <a:schemeClr val="bg1">
                              <a:lumMod val="50000"/>
                            </a:schemeClr>
                          </a:solidFill>
                          <a:effectLst/>
                        </a:rPr>
                        <a:t>stanovy združenia, alebo zmluvu o zriadení združenia/zakladateľskú zmluvu/zápisnicu z ustanovujúcej členskej schôdze</a:t>
                      </a:r>
                      <a:endParaRPr lang="sk-SK" sz="1800" u="none" strike="noStrike" dirty="0">
                        <a:solidFill>
                          <a:schemeClr val="bg1">
                            <a:lumMod val="50000"/>
                          </a:schemeClr>
                        </a:solidFill>
                        <a:effectLst/>
                      </a:endParaRPr>
                    </a:p>
                  </a:txBody>
                  <a:tcPr marL="52406" marR="52406" marT="0" marB="0" anchor="ctr"/>
                </a:tc>
                <a:extLst>
                  <a:ext uri="{0D108BD9-81ED-4DB2-BD59-A6C34878D82A}">
                    <a16:rowId xmlns:a16="http://schemas.microsoft.com/office/drawing/2014/main" val="10003"/>
                  </a:ext>
                </a:extLst>
              </a:tr>
              <a:tr h="4271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800" b="1" u="none" strike="noStrike" kern="1200" dirty="0">
                          <a:solidFill>
                            <a:schemeClr val="lt1"/>
                          </a:solidFill>
                          <a:effectLst/>
                          <a:latin typeface="+mn-lt"/>
                          <a:ea typeface="+mn-ea"/>
                          <a:cs typeface="+mn-cs"/>
                        </a:rPr>
                        <a:t>Nezisková organizácia</a:t>
                      </a:r>
                    </a:p>
                  </a:txBody>
                  <a:tcPr marL="52406" marR="52406" marT="0" marB="0" anchor="ctr"/>
                </a:tc>
                <a:tc>
                  <a:txBody>
                    <a:bodyPr/>
                    <a:lstStyle/>
                    <a:p>
                      <a:pPr algn="l" fontAlgn="b"/>
                      <a:r>
                        <a:rPr lang="sk-SK" sz="1800" u="none" strike="noStrike" dirty="0">
                          <a:solidFill>
                            <a:schemeClr val="bg1">
                              <a:lumMod val="50000"/>
                            </a:schemeClr>
                          </a:solidFill>
                          <a:effectLst/>
                        </a:rPr>
                        <a:t>zakladateľská listina</a:t>
                      </a:r>
                    </a:p>
                  </a:txBody>
                  <a:tcPr marL="52406" marR="52406" marT="0" marB="0" anchor="ctr"/>
                </a:tc>
                <a:extLst>
                  <a:ext uri="{0D108BD9-81ED-4DB2-BD59-A6C34878D82A}">
                    <a16:rowId xmlns:a16="http://schemas.microsoft.com/office/drawing/2014/main" val="10004"/>
                  </a:ext>
                </a:extLst>
              </a:tr>
              <a:tr h="11914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800" b="1" u="none" strike="noStrike" kern="1200" dirty="0">
                          <a:solidFill>
                            <a:schemeClr val="lt1"/>
                          </a:solidFill>
                          <a:effectLst/>
                          <a:latin typeface="+mn-lt"/>
                          <a:ea typeface="+mn-ea"/>
                          <a:cs typeface="+mn-cs"/>
                        </a:rPr>
                        <a:t>FO alebo PO oprávnené na podnikanie podľa § 2 ods. 2</a:t>
                      </a:r>
                    </a:p>
                  </a:txBody>
                  <a:tcPr marL="52406" marR="52406" marT="0" marB="0" anchor="ctr"/>
                </a:tc>
                <a:tc>
                  <a:txBody>
                    <a:bodyPr/>
                    <a:lstStyle/>
                    <a:p>
                      <a:pPr marL="285750" indent="-285750" algn="l" fontAlgn="b">
                        <a:buFont typeface="Arial" panose="020B0604020202020204" pitchFamily="34" charset="0"/>
                        <a:buChar char="•"/>
                      </a:pPr>
                      <a:r>
                        <a:rPr lang="sk-SK" sz="1800" u="none" strike="noStrike" dirty="0">
                          <a:solidFill>
                            <a:schemeClr val="bg1">
                              <a:lumMod val="50000"/>
                            </a:schemeClr>
                          </a:solidFill>
                          <a:effectLst/>
                        </a:rPr>
                        <a:t>výpis</a:t>
                      </a:r>
                      <a:r>
                        <a:rPr lang="sk-SK" sz="1800" u="none" strike="noStrike" baseline="0" dirty="0">
                          <a:solidFill>
                            <a:schemeClr val="bg1">
                              <a:lumMod val="50000"/>
                            </a:schemeClr>
                          </a:solidFill>
                          <a:effectLst/>
                        </a:rPr>
                        <a:t> z obchodného registra,</a:t>
                      </a:r>
                    </a:p>
                    <a:p>
                      <a:pPr marL="285750" indent="-285750" algn="l" fontAlgn="b">
                        <a:buFont typeface="Arial" panose="020B0604020202020204" pitchFamily="34" charset="0"/>
                        <a:buChar char="•"/>
                      </a:pPr>
                      <a:r>
                        <a:rPr lang="sk-SK" sz="1800" u="none" strike="noStrike" baseline="0" dirty="0">
                          <a:solidFill>
                            <a:schemeClr val="bg1">
                              <a:lumMod val="50000"/>
                            </a:schemeClr>
                          </a:solidFill>
                          <a:effectLst/>
                        </a:rPr>
                        <a:t>výpis zo živnostenského registra, </a:t>
                      </a:r>
                    </a:p>
                    <a:p>
                      <a:pPr algn="l" fontAlgn="b"/>
                      <a:r>
                        <a:rPr lang="sk-SK" sz="1800" u="none" strike="noStrike" baseline="0" dirty="0">
                          <a:solidFill>
                            <a:schemeClr val="bg1">
                              <a:lumMod val="50000"/>
                            </a:schemeClr>
                          </a:solidFill>
                          <a:effectLst/>
                        </a:rPr>
                        <a:t>alebo  ak to vyplýva z osobitných predpisov:</a:t>
                      </a:r>
                    </a:p>
                    <a:p>
                      <a:pPr marL="285750" indent="-285750" algn="l" fontAlgn="b">
                        <a:buFont typeface="Arial" panose="020B0604020202020204" pitchFamily="34" charset="0"/>
                        <a:buChar char="•"/>
                      </a:pPr>
                      <a:r>
                        <a:rPr lang="sk-SK" sz="1800" u="none" strike="noStrike" baseline="0" dirty="0">
                          <a:solidFill>
                            <a:schemeClr val="bg1">
                              <a:lumMod val="50000"/>
                            </a:schemeClr>
                          </a:solidFill>
                          <a:effectLst/>
                        </a:rPr>
                        <a:t>výpis z iného registra</a:t>
                      </a:r>
                    </a:p>
                    <a:p>
                      <a:pPr marL="285750" indent="-285750" algn="l" fontAlgn="b">
                        <a:buFont typeface="Arial" panose="020B0604020202020204" pitchFamily="34" charset="0"/>
                        <a:buChar char="•"/>
                      </a:pPr>
                      <a:r>
                        <a:rPr lang="sk-SK" sz="1800" u="none" strike="noStrike" baseline="0" dirty="0">
                          <a:solidFill>
                            <a:schemeClr val="bg1">
                              <a:lumMod val="50000"/>
                            </a:schemeClr>
                          </a:solidFill>
                          <a:effectLst/>
                        </a:rPr>
                        <a:t>iný dokument potvrdzujúci právnu subjektivitu</a:t>
                      </a:r>
                    </a:p>
                  </a:txBody>
                  <a:tcPr marL="52406" marR="52406"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7327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930396"/>
            <a:ext cx="8612660" cy="4708981"/>
          </a:xfrm>
          <a:prstGeom prst="rect">
            <a:avLst/>
          </a:prstGeom>
          <a:noFill/>
        </p:spPr>
        <p:txBody>
          <a:bodyPr wrap="square" rtlCol="0">
            <a:spAutoFit/>
          </a:bodyPr>
          <a:lstStyle/>
          <a:p>
            <a:pPr marL="457200" indent="-457200" algn="just">
              <a:buAutoNum type="arabicPeriod"/>
            </a:pPr>
            <a:r>
              <a:rPr lang="sk-SK" sz="2000" b="1" u="sng" dirty="0">
                <a:solidFill>
                  <a:schemeClr val="bg1">
                    <a:lumMod val="50000"/>
                  </a:schemeClr>
                </a:solidFill>
              </a:rPr>
              <a:t>Oprávnenosť žiadateľa:</a:t>
            </a:r>
          </a:p>
          <a:p>
            <a:pPr marL="914400" lvl="1" indent="-457200" algn="just">
              <a:buFont typeface="+mj-lt"/>
              <a:buAutoNum type="alphaLcParenR" startAt="2"/>
            </a:pPr>
            <a:r>
              <a:rPr lang="sk-SK" sz="2000" b="1" u="sng" dirty="0">
                <a:solidFill>
                  <a:schemeClr val="bg1">
                    <a:lumMod val="50000"/>
                  </a:schemeClr>
                </a:solidFill>
              </a:rPr>
              <a:t>Podmienka nebyť dlžníkom na daniach,</a:t>
            </a:r>
          </a:p>
          <a:p>
            <a:pPr marL="914400" lvl="1" indent="-457200" algn="just">
              <a:buFont typeface="+mj-lt"/>
              <a:buAutoNum type="alphaLcParenR" startAt="2"/>
            </a:pPr>
            <a:r>
              <a:rPr lang="sk-SK" sz="2000" b="1" u="sng" dirty="0">
                <a:solidFill>
                  <a:schemeClr val="bg1">
                    <a:lumMod val="50000"/>
                  </a:schemeClr>
                </a:solidFill>
              </a:rPr>
              <a:t>Podmienka nebyť dlžníkom poistného na ZP</a:t>
            </a:r>
          </a:p>
          <a:p>
            <a:pPr marL="914400" lvl="1" indent="-457200" algn="just">
              <a:buFont typeface="+mj-lt"/>
              <a:buAutoNum type="alphaLcParenR" startAt="2"/>
            </a:pPr>
            <a:r>
              <a:rPr lang="sk-SK" sz="2000" b="1" u="sng" dirty="0">
                <a:solidFill>
                  <a:schemeClr val="bg1">
                    <a:lumMod val="50000"/>
                  </a:schemeClr>
                </a:solidFill>
              </a:rPr>
              <a:t>Podmienka nebyť dlžníkom na sociálnom poistení</a:t>
            </a:r>
          </a:p>
          <a:p>
            <a:pPr marL="914400" lvl="1" indent="-457200" algn="just">
              <a:buFont typeface="+mj-lt"/>
              <a:buAutoNum type="alphaLcParenR" startAt="2"/>
            </a:pPr>
            <a:endParaRPr lang="sk-SK" sz="2000" b="1" u="sng" dirty="0">
              <a:solidFill>
                <a:schemeClr val="bg1">
                  <a:lumMod val="50000"/>
                </a:schemeClr>
              </a:solidFill>
            </a:endParaRPr>
          </a:p>
          <a:p>
            <a:pPr lvl="1" algn="just"/>
            <a:r>
              <a:rPr lang="sk-SK" sz="2000" dirty="0">
                <a:solidFill>
                  <a:schemeClr val="bg1">
                    <a:lumMod val="50000"/>
                  </a:schemeClr>
                </a:solidFill>
              </a:rPr>
              <a:t>Žiadateľ predkladá prílohu </a:t>
            </a:r>
            <a:r>
              <a:rPr lang="sk-SK" sz="2000" dirty="0" err="1">
                <a:solidFill>
                  <a:schemeClr val="bg1">
                    <a:lumMod val="50000"/>
                  </a:schemeClr>
                </a:solidFill>
              </a:rPr>
              <a:t>ŽoNFP</a:t>
            </a:r>
            <a:r>
              <a:rPr lang="sk-SK" sz="2000" dirty="0">
                <a:solidFill>
                  <a:schemeClr val="bg1">
                    <a:lumMod val="50000"/>
                  </a:schemeClr>
                </a:solidFill>
              </a:rPr>
              <a:t> č. 2, 3 a 4</a:t>
            </a:r>
          </a:p>
          <a:p>
            <a:pPr marL="1371600" lvl="2" indent="-457200" algn="just">
              <a:buFont typeface="Arial" panose="020B0604020202020204" pitchFamily="34" charset="0"/>
              <a:buChar char="•"/>
            </a:pPr>
            <a:r>
              <a:rPr lang="sk-SK" sz="2000" dirty="0">
                <a:solidFill>
                  <a:schemeClr val="bg1">
                    <a:lumMod val="50000"/>
                  </a:schemeClr>
                </a:solidFill>
              </a:rPr>
              <a:t>Písomné potvrdenia od FS SR, všetkých troch ZP, a SP potvrdzujúce, že ku dňu vydania potvrdenia nie je evidovaný subjekt ako dlžník,</a:t>
            </a:r>
          </a:p>
          <a:p>
            <a:pPr marL="1371600" lvl="2" indent="-457200" algn="just">
              <a:buFont typeface="Arial" panose="020B0604020202020204" pitchFamily="34" charset="0"/>
              <a:buChar char="•"/>
            </a:pPr>
            <a:r>
              <a:rPr lang="sk-SK" sz="2000" dirty="0">
                <a:solidFill>
                  <a:schemeClr val="bg1">
                    <a:lumMod val="50000"/>
                  </a:schemeClr>
                </a:solidFill>
              </a:rPr>
              <a:t>Potvrdenie nesmie byť staršie ako 3 mesiacu ku dňu predloženia </a:t>
            </a:r>
            <a:r>
              <a:rPr lang="sk-SK" sz="2000" dirty="0" err="1">
                <a:solidFill>
                  <a:schemeClr val="bg1">
                    <a:lumMod val="50000"/>
                  </a:schemeClr>
                </a:solidFill>
              </a:rPr>
              <a:t>ŽoNFP</a:t>
            </a:r>
            <a:r>
              <a:rPr lang="sk-SK" sz="2000" dirty="0">
                <a:solidFill>
                  <a:schemeClr val="bg1">
                    <a:lumMod val="50000"/>
                  </a:schemeClr>
                </a:solidFill>
              </a:rPr>
              <a:t>,</a:t>
            </a:r>
          </a:p>
          <a:p>
            <a:pPr marL="1371600" lvl="2" indent="-457200" algn="just">
              <a:buFont typeface="Arial" panose="020B0604020202020204" pitchFamily="34" charset="0"/>
              <a:buChar char="•"/>
            </a:pPr>
            <a:r>
              <a:rPr lang="sk-SK" sz="2000" dirty="0">
                <a:solidFill>
                  <a:schemeClr val="bg1">
                    <a:lumMod val="50000"/>
                  </a:schemeClr>
                </a:solidFill>
              </a:rPr>
              <a:t>Neuznávajú sa užšie alebo nepresné vyhlásenia predmetných inštitúcií, ktoré nedostatočne preukazuje, či je PPP naplnená,</a:t>
            </a:r>
          </a:p>
          <a:p>
            <a:pPr lvl="2" algn="just"/>
            <a:endParaRPr lang="sk-SK" sz="2000" dirty="0">
              <a:solidFill>
                <a:schemeClr val="bg1">
                  <a:lumMod val="50000"/>
                </a:schemeClr>
              </a:solidFill>
            </a:endParaRPr>
          </a:p>
          <a:p>
            <a:pPr lvl="2" algn="just"/>
            <a:r>
              <a:rPr lang="sk-SK" sz="2000" dirty="0">
                <a:solidFill>
                  <a:schemeClr val="bg1">
                    <a:lumMod val="50000"/>
                  </a:schemeClr>
                </a:solidFill>
              </a:rPr>
              <a:t>Napr. užší výrok: „vymáhané výkonom rozhodnutia“</a:t>
            </a:r>
          </a:p>
          <a:p>
            <a:pPr lvl="2" algn="just"/>
            <a:r>
              <a:rPr lang="sk-SK" sz="2000" dirty="0">
                <a:solidFill>
                  <a:schemeClr val="bg1">
                    <a:lumMod val="50000"/>
                  </a:schemeClr>
                </a:solidFill>
              </a:rPr>
              <a:t>Neuznáva sa, ak je dlh riadený splátkovým kalendárom.</a:t>
            </a:r>
          </a:p>
        </p:txBody>
      </p:sp>
    </p:spTree>
    <p:extLst>
      <p:ext uri="{BB962C8B-B14F-4D97-AF65-F5344CB8AC3E}">
        <p14:creationId xmlns:p14="http://schemas.microsoft.com/office/powerpoint/2010/main" val="1675300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930396"/>
            <a:ext cx="8612660" cy="3908762"/>
          </a:xfrm>
          <a:prstGeom prst="rect">
            <a:avLst/>
          </a:prstGeom>
          <a:noFill/>
        </p:spPr>
        <p:txBody>
          <a:bodyPr wrap="square" rtlCol="0">
            <a:spAutoFit/>
          </a:bodyPr>
          <a:lstStyle/>
          <a:p>
            <a:pPr marL="457200" indent="-457200" algn="just">
              <a:buAutoNum type="arabicPeriod"/>
            </a:pPr>
            <a:r>
              <a:rPr lang="sk-SK" sz="2000" b="1" u="sng" dirty="0">
                <a:solidFill>
                  <a:schemeClr val="bg1">
                    <a:lumMod val="50000"/>
                  </a:schemeClr>
                </a:solidFill>
              </a:rPr>
              <a:t>Oprávnenosť žiadateľa:</a:t>
            </a:r>
          </a:p>
          <a:p>
            <a:pPr marL="914400" lvl="1" indent="-457200">
              <a:buFont typeface="+mj-lt"/>
              <a:buAutoNum type="alphaLcParenR" startAt="5"/>
            </a:pPr>
            <a:r>
              <a:rPr lang="sk-SK" sz="2000" b="1" u="sng" dirty="0">
                <a:solidFill>
                  <a:schemeClr val="bg1">
                    <a:lumMod val="50000"/>
                  </a:schemeClr>
                </a:solidFill>
              </a:rPr>
              <a:t>Podmienka, že voči žiadateľovi nie je vedené konkurzné/reštrukturalizačné konanie</a:t>
            </a:r>
          </a:p>
          <a:p>
            <a:pPr marL="914400" lvl="1" indent="-457200" algn="just">
              <a:buFont typeface="+mj-lt"/>
              <a:buAutoNum type="alphaLcParenR" startAt="5"/>
            </a:pPr>
            <a:endParaRPr lang="sk-SK" sz="2000" b="1" u="sng" dirty="0">
              <a:solidFill>
                <a:schemeClr val="bg1">
                  <a:lumMod val="50000"/>
                </a:schemeClr>
              </a:solidFill>
            </a:endParaRPr>
          </a:p>
          <a:p>
            <a:pPr marL="1371600" lvl="2" indent="-457200" algn="just">
              <a:buFont typeface="Arial" panose="020B0604020202020204" pitchFamily="34" charset="0"/>
              <a:buChar char="•"/>
            </a:pPr>
            <a:r>
              <a:rPr lang="sk-SK" sz="2400" dirty="0">
                <a:solidFill>
                  <a:schemeClr val="bg1">
                    <a:lumMod val="50000"/>
                  </a:schemeClr>
                </a:solidFill>
              </a:rPr>
              <a:t>overuje priamo RO v Obchodnom registri na webe</a:t>
            </a:r>
          </a:p>
          <a:p>
            <a:pPr marL="1371600" lvl="2" indent="-457200" algn="just">
              <a:buFont typeface="Arial" panose="020B0604020202020204" pitchFamily="34" charset="0"/>
              <a:buChar char="•"/>
            </a:pPr>
            <a:r>
              <a:rPr lang="sk-SK" sz="2400" dirty="0">
                <a:solidFill>
                  <a:schemeClr val="bg1">
                    <a:lumMod val="50000"/>
                  </a:schemeClr>
                </a:solidFill>
              </a:rPr>
              <a:t>overenie správnosti údajov žiadateľom vopred</a:t>
            </a:r>
          </a:p>
          <a:p>
            <a:pPr marL="363538" lvl="2" algn="just"/>
            <a:endParaRPr lang="sk-SK" sz="2400" dirty="0">
              <a:solidFill>
                <a:schemeClr val="bg1">
                  <a:lumMod val="50000"/>
                </a:schemeClr>
              </a:solidFill>
            </a:endParaRPr>
          </a:p>
          <a:p>
            <a:pPr marL="363538" lvl="2" algn="just"/>
            <a:r>
              <a:rPr lang="sk-SK" sz="2400" dirty="0">
                <a:solidFill>
                  <a:schemeClr val="bg1">
                    <a:lumMod val="50000"/>
                  </a:schemeClr>
                </a:solidFill>
              </a:rPr>
              <a:t>podmienka sa nevzťahuje na subjekty podľa § 2 zákona o </a:t>
            </a:r>
            <a:r>
              <a:rPr lang="sk-SK" sz="2400" dirty="0" err="1">
                <a:solidFill>
                  <a:schemeClr val="bg1">
                    <a:lumMod val="50000"/>
                  </a:schemeClr>
                </a:solidFill>
              </a:rPr>
              <a:t>KaR</a:t>
            </a:r>
            <a:r>
              <a:rPr lang="sk-SK" sz="2400" dirty="0">
                <a:solidFill>
                  <a:schemeClr val="bg1">
                    <a:lumMod val="50000"/>
                  </a:schemeClr>
                </a:solidFill>
              </a:rPr>
              <a:t>:</a:t>
            </a:r>
          </a:p>
          <a:p>
            <a:pPr lvl="2" algn="just"/>
            <a:endParaRPr lang="sk-SK" sz="2400" dirty="0">
              <a:solidFill>
                <a:schemeClr val="bg1">
                  <a:lumMod val="50000"/>
                </a:schemeClr>
              </a:solidFill>
            </a:endParaRPr>
          </a:p>
          <a:p>
            <a:pPr lvl="2" algn="just"/>
            <a:r>
              <a:rPr lang="sk-SK" sz="2400" dirty="0">
                <a:solidFill>
                  <a:schemeClr val="bg1">
                    <a:lumMod val="50000"/>
                  </a:schemeClr>
                </a:solidFill>
              </a:rPr>
              <a:t>V podmienkach výziev ide o právne formy:</a:t>
            </a:r>
          </a:p>
          <a:p>
            <a:pPr marL="1828800" lvl="3" indent="-457200" algn="just">
              <a:buFont typeface="Arial" panose="020B0604020202020204" pitchFamily="34" charset="0"/>
              <a:buChar char="•"/>
            </a:pPr>
            <a:r>
              <a:rPr lang="sk-SK" sz="2400" dirty="0">
                <a:solidFill>
                  <a:schemeClr val="bg1">
                    <a:lumMod val="50000"/>
                  </a:schemeClr>
                </a:solidFill>
              </a:rPr>
              <a:t>Obec, VÚC, RO a PO zriadené obcou/VÚC</a:t>
            </a:r>
          </a:p>
        </p:txBody>
      </p:sp>
    </p:spTree>
    <p:extLst>
      <p:ext uri="{BB962C8B-B14F-4D97-AF65-F5344CB8AC3E}">
        <p14:creationId xmlns:p14="http://schemas.microsoft.com/office/powerpoint/2010/main" val="3771861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930396"/>
            <a:ext cx="8612660" cy="3416320"/>
          </a:xfrm>
          <a:prstGeom prst="rect">
            <a:avLst/>
          </a:prstGeom>
          <a:noFill/>
        </p:spPr>
        <p:txBody>
          <a:bodyPr wrap="square" rtlCol="0">
            <a:spAutoFit/>
          </a:bodyPr>
          <a:lstStyle/>
          <a:p>
            <a:pPr marL="457200" indent="-457200" algn="just">
              <a:buAutoNum type="arabicPeriod"/>
            </a:pPr>
            <a:r>
              <a:rPr lang="sk-SK" sz="2000" b="1" u="sng" dirty="0">
                <a:solidFill>
                  <a:schemeClr val="bg1">
                    <a:lumMod val="50000"/>
                  </a:schemeClr>
                </a:solidFill>
              </a:rPr>
              <a:t>Oprávnenosť žiadateľa:</a:t>
            </a:r>
          </a:p>
          <a:p>
            <a:pPr marL="914400" lvl="1" indent="-457200" algn="just">
              <a:buFont typeface="+mj-lt"/>
              <a:buAutoNum type="alphaLcParenR" startAt="6"/>
            </a:pPr>
            <a:r>
              <a:rPr lang="sk-SK" sz="2000" b="1" u="sng" dirty="0">
                <a:solidFill>
                  <a:schemeClr val="bg1">
                    <a:lumMod val="50000"/>
                  </a:schemeClr>
                </a:solidFill>
              </a:rPr>
              <a:t>Podmienka, že voči žiadateľovi nie je vedený výkon rozhodnutia</a:t>
            </a:r>
          </a:p>
          <a:p>
            <a:pPr marL="914400" lvl="1" indent="-457200" algn="just">
              <a:buFont typeface="+mj-lt"/>
              <a:buAutoNum type="alphaLcParenR" startAt="6"/>
            </a:pPr>
            <a:endParaRPr lang="sk-SK" sz="2000" b="1" u="sng" dirty="0">
              <a:solidFill>
                <a:schemeClr val="bg1">
                  <a:lumMod val="50000"/>
                </a:schemeClr>
              </a:solidFill>
            </a:endParaRPr>
          </a:p>
          <a:p>
            <a:pPr lvl="1" algn="just"/>
            <a:r>
              <a:rPr lang="sk-SK" sz="2000" dirty="0">
                <a:solidFill>
                  <a:schemeClr val="bg1">
                    <a:lumMod val="50000"/>
                  </a:schemeClr>
                </a:solidFill>
              </a:rPr>
              <a:t>Žiadateľ predkladá prílohu </a:t>
            </a:r>
            <a:r>
              <a:rPr lang="sk-SK" sz="2000" dirty="0" err="1">
                <a:solidFill>
                  <a:schemeClr val="bg1">
                    <a:lumMod val="50000"/>
                  </a:schemeClr>
                </a:solidFill>
              </a:rPr>
              <a:t>ŽoNFP</a:t>
            </a:r>
            <a:r>
              <a:rPr lang="sk-SK" sz="2000" dirty="0">
                <a:solidFill>
                  <a:schemeClr val="bg1">
                    <a:lumMod val="50000"/>
                  </a:schemeClr>
                </a:solidFill>
              </a:rPr>
              <a:t> č. 5 Súhrnné čestné vyhlásenie</a:t>
            </a:r>
          </a:p>
          <a:p>
            <a:pPr marL="914400" lvl="1" indent="-457200" algn="just">
              <a:buFont typeface="+mj-lt"/>
              <a:buAutoNum type="alphaLcParenR" startAt="6"/>
            </a:pPr>
            <a:endParaRPr lang="sk-SK" sz="2000" b="1" u="sng" dirty="0">
              <a:solidFill>
                <a:schemeClr val="bg1">
                  <a:lumMod val="50000"/>
                </a:schemeClr>
              </a:solidFill>
            </a:endParaRPr>
          </a:p>
          <a:p>
            <a:pPr marL="914400" lvl="1" indent="-457200" algn="just">
              <a:buFont typeface="+mj-lt"/>
              <a:buAutoNum type="alphaLcParenR" startAt="7"/>
            </a:pPr>
            <a:r>
              <a:rPr lang="sk-SK" sz="2000" b="1" u="sng" dirty="0">
                <a:solidFill>
                  <a:schemeClr val="bg1">
                    <a:lumMod val="50000"/>
                  </a:schemeClr>
                </a:solidFill>
              </a:rPr>
              <a:t>Podmienka, že žiadateľ nie je podnikom v ťažkostiach</a:t>
            </a:r>
          </a:p>
          <a:p>
            <a:pPr marL="1371600" lvl="2" indent="-457200" algn="just">
              <a:buFont typeface="Arial" panose="020B0604020202020204" pitchFamily="34" charset="0"/>
              <a:buChar char="•"/>
            </a:pPr>
            <a:r>
              <a:rPr lang="sk-SK" sz="2400" dirty="0">
                <a:solidFill>
                  <a:schemeClr val="bg1">
                    <a:lumMod val="50000"/>
                  </a:schemeClr>
                </a:solidFill>
              </a:rPr>
              <a:t>predpísaný formulár </a:t>
            </a:r>
          </a:p>
          <a:p>
            <a:pPr marL="1371600" lvl="2" indent="-457200" algn="just">
              <a:buFont typeface="Arial" panose="020B0604020202020204" pitchFamily="34" charset="0"/>
              <a:buChar char="•"/>
            </a:pPr>
            <a:r>
              <a:rPr lang="sk-SK" sz="2400" dirty="0">
                <a:solidFill>
                  <a:schemeClr val="bg1">
                    <a:lumMod val="50000"/>
                  </a:schemeClr>
                </a:solidFill>
              </a:rPr>
              <a:t>relevantné pre všetkých žiadateľov</a:t>
            </a:r>
          </a:p>
          <a:p>
            <a:pPr marL="1371600" lvl="2" indent="-457200" algn="just">
              <a:buFont typeface="Arial" panose="020B0604020202020204" pitchFamily="34" charset="0"/>
              <a:buChar char="•"/>
            </a:pPr>
            <a:r>
              <a:rPr lang="sk-SK" sz="2400" dirty="0">
                <a:solidFill>
                  <a:schemeClr val="bg1">
                    <a:lumMod val="50000"/>
                  </a:schemeClr>
                </a:solidFill>
              </a:rPr>
              <a:t>posudzujú sa hodnoty z poslednej schválenej účtovnej závierky žiadateľa + doplňujúce údaje</a:t>
            </a:r>
          </a:p>
        </p:txBody>
      </p:sp>
    </p:spTree>
    <p:extLst>
      <p:ext uri="{BB962C8B-B14F-4D97-AF65-F5344CB8AC3E}">
        <p14:creationId xmlns:p14="http://schemas.microsoft.com/office/powerpoint/2010/main" val="116532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270823"/>
            <a:ext cx="7886700" cy="879253"/>
          </a:xfrm>
        </p:spPr>
        <p:txBody>
          <a:bodyPr>
            <a:normAutofit/>
          </a:bodyPr>
          <a:lstStyle/>
          <a:p>
            <a:r>
              <a:rPr lang="sk-SK" sz="3200" b="1" dirty="0">
                <a:latin typeface="Arial" panose="020B0604020202020204" pitchFamily="34" charset="0"/>
                <a:cs typeface="Arial" panose="020B0604020202020204" pitchFamily="34" charset="0"/>
              </a:rPr>
              <a:t>OBSAH</a:t>
            </a:r>
          </a:p>
        </p:txBody>
      </p:sp>
      <p:sp>
        <p:nvSpPr>
          <p:cNvPr id="4" name="TextovéPole 3"/>
          <p:cNvSpPr txBox="1"/>
          <p:nvPr/>
        </p:nvSpPr>
        <p:spPr>
          <a:xfrm>
            <a:off x="628650" y="2579910"/>
            <a:ext cx="7886700" cy="3231654"/>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sz="2000" dirty="0">
                <a:solidFill>
                  <a:schemeClr val="bg1">
                    <a:lumMod val="50000"/>
                  </a:schemeClr>
                </a:solidFill>
                <a:latin typeface="Arial" pitchFamily="34" charset="0"/>
                <a:cs typeface="Arial" pitchFamily="34" charset="0"/>
              </a:rPr>
              <a:t>Výber správnej výzvy</a:t>
            </a:r>
          </a:p>
          <a:p>
            <a:pPr marL="285750" indent="-285750">
              <a:spcAft>
                <a:spcPts val="600"/>
              </a:spcAft>
              <a:buFont typeface="Wingdings" panose="05000000000000000000" pitchFamily="2" charset="2"/>
              <a:buChar char="§"/>
            </a:pPr>
            <a:r>
              <a:rPr lang="sk-SK" sz="2000" dirty="0">
                <a:solidFill>
                  <a:schemeClr val="bg1">
                    <a:lumMod val="50000"/>
                  </a:schemeClr>
                </a:solidFill>
                <a:latin typeface="Arial" pitchFamily="34" charset="0"/>
                <a:cs typeface="Arial" pitchFamily="34" charset="0"/>
              </a:rPr>
              <a:t>Práca s výzvou a dokumentmi k výzve</a:t>
            </a:r>
          </a:p>
          <a:p>
            <a:pPr marL="285750" indent="-285750">
              <a:spcAft>
                <a:spcPts val="600"/>
              </a:spcAft>
              <a:buFont typeface="Wingdings" panose="05000000000000000000" pitchFamily="2" charset="2"/>
              <a:buChar char="§"/>
            </a:pPr>
            <a:r>
              <a:rPr lang="sk-SK" sz="2000" dirty="0">
                <a:solidFill>
                  <a:schemeClr val="bg1">
                    <a:lumMod val="50000"/>
                  </a:schemeClr>
                </a:solidFill>
                <a:latin typeface="Arial" pitchFamily="34" charset="0"/>
                <a:cs typeface="Arial" pitchFamily="34" charset="0"/>
              </a:rPr>
              <a:t>Financovanie projektu – základné východiská</a:t>
            </a:r>
          </a:p>
          <a:p>
            <a:pPr marL="285750" indent="-285750">
              <a:spcAft>
                <a:spcPts val="600"/>
              </a:spcAft>
              <a:buFont typeface="Wingdings" panose="05000000000000000000" pitchFamily="2" charset="2"/>
              <a:buChar char="§"/>
            </a:pPr>
            <a:r>
              <a:rPr lang="sk-SK" sz="2000" dirty="0">
                <a:solidFill>
                  <a:schemeClr val="bg1">
                    <a:lumMod val="50000"/>
                  </a:schemeClr>
                </a:solidFill>
                <a:latin typeface="Arial" pitchFamily="34" charset="0"/>
                <a:cs typeface="Arial" pitchFamily="34" charset="0"/>
              </a:rPr>
              <a:t>Podmienky poskytnutia príspevku</a:t>
            </a:r>
          </a:p>
          <a:p>
            <a:pPr marL="285750" indent="-285750">
              <a:spcAft>
                <a:spcPts val="600"/>
              </a:spcAft>
              <a:buFont typeface="Wingdings" panose="05000000000000000000" pitchFamily="2" charset="2"/>
              <a:buChar char="§"/>
            </a:pPr>
            <a:r>
              <a:rPr lang="sk-SK" sz="2000" dirty="0">
                <a:solidFill>
                  <a:schemeClr val="bg1">
                    <a:lumMod val="50000"/>
                  </a:schemeClr>
                </a:solidFill>
                <a:latin typeface="Arial" pitchFamily="34" charset="0"/>
                <a:cs typeface="Arial" pitchFamily="34" charset="0"/>
              </a:rPr>
              <a:t>Spôsob preukazovania splnenia podmienok poskytnutia príspevku</a:t>
            </a:r>
          </a:p>
          <a:p>
            <a:pPr marL="285750" indent="-285750">
              <a:spcAft>
                <a:spcPts val="600"/>
              </a:spcAft>
              <a:buFont typeface="Wingdings" panose="05000000000000000000" pitchFamily="2" charset="2"/>
              <a:buChar char="§"/>
            </a:pPr>
            <a:endParaRPr lang="sk-SK" dirty="0">
              <a:solidFill>
                <a:schemeClr val="bg1">
                  <a:lumMod val="50000"/>
                </a:schemeClr>
              </a:solidFill>
              <a:latin typeface="Arial" pitchFamily="34" charset="0"/>
              <a:cs typeface="Arial" pitchFamily="34" charset="0"/>
            </a:endParaRPr>
          </a:p>
          <a:p>
            <a:pPr>
              <a:buFont typeface="Wingdings" pitchFamily="2" charset="2"/>
              <a:buChar char="§"/>
            </a:pPr>
            <a:endParaRPr lang="sk-SK" dirty="0">
              <a:solidFill>
                <a:schemeClr val="bg1">
                  <a:lumMod val="50000"/>
                </a:schemeClr>
              </a:solidFill>
              <a:latin typeface="Arial" pitchFamily="34" charset="0"/>
              <a:cs typeface="Arial" pitchFamily="34" charset="0"/>
            </a:endParaRPr>
          </a:p>
          <a:p>
            <a:pPr>
              <a:buFont typeface="Wingdings" pitchFamily="2" charset="2"/>
              <a:buChar char="§"/>
            </a:pPr>
            <a:endParaRPr lang="sk-SK"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3598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517" y="1025287"/>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Podnik v ťažkostiach verzia 3.1 (test)</a:t>
            </a:r>
          </a:p>
        </p:txBody>
      </p:sp>
      <p:sp>
        <p:nvSpPr>
          <p:cNvPr id="4" name="TextovéPole 3"/>
          <p:cNvSpPr txBox="1"/>
          <p:nvPr/>
        </p:nvSpPr>
        <p:spPr>
          <a:xfrm>
            <a:off x="265670" y="1930396"/>
            <a:ext cx="8612660" cy="4832092"/>
          </a:xfrm>
          <a:prstGeom prst="rect">
            <a:avLst/>
          </a:prstGeom>
          <a:noFill/>
        </p:spPr>
        <p:txBody>
          <a:bodyPr wrap="square" rtlCol="0">
            <a:spAutoFit/>
          </a:bodyPr>
          <a:lstStyle/>
          <a:p>
            <a:pPr marL="0" lvl="1" algn="just"/>
            <a:r>
              <a:rPr lang="sk-SK" b="1" u="sng" dirty="0">
                <a:solidFill>
                  <a:schemeClr val="bg1">
                    <a:lumMod val="50000"/>
                  </a:schemeClr>
                </a:solidFill>
              </a:rPr>
              <a:t>Podmienka, že žiadateľ nie je podnikom v ťažkostiach</a:t>
            </a:r>
          </a:p>
          <a:p>
            <a:pPr marL="1371600" lvl="2" indent="-457200" algn="just">
              <a:buFont typeface="Arial" panose="020B0604020202020204" pitchFamily="34" charset="0"/>
              <a:buChar char="•"/>
            </a:pPr>
            <a:r>
              <a:rPr lang="sk-SK" sz="2000" dirty="0">
                <a:solidFill>
                  <a:schemeClr val="bg1">
                    <a:lumMod val="50000"/>
                  </a:schemeClr>
                </a:solidFill>
              </a:rPr>
              <a:t>predpísaný formulár,</a:t>
            </a:r>
          </a:p>
          <a:p>
            <a:pPr marL="1371600" lvl="2" indent="-457200" algn="just">
              <a:buFont typeface="Arial" panose="020B0604020202020204" pitchFamily="34" charset="0"/>
              <a:buChar char="•"/>
            </a:pPr>
            <a:r>
              <a:rPr lang="sk-SK" sz="2000" dirty="0">
                <a:solidFill>
                  <a:schemeClr val="bg1">
                    <a:lumMod val="50000"/>
                  </a:schemeClr>
                </a:solidFill>
              </a:rPr>
              <a:t>relevantné pre všetkých žiadateľov,</a:t>
            </a:r>
          </a:p>
          <a:p>
            <a:pPr marL="1371600" lvl="2" indent="-457200" algn="just">
              <a:buFont typeface="Arial" panose="020B0604020202020204" pitchFamily="34" charset="0"/>
              <a:buChar char="•"/>
            </a:pPr>
            <a:r>
              <a:rPr lang="sk-SK" sz="2000" dirty="0">
                <a:solidFill>
                  <a:schemeClr val="bg1">
                    <a:lumMod val="50000"/>
                  </a:schemeClr>
                </a:solidFill>
              </a:rPr>
              <a:t>žiadateľ vyberá svoju právnu formu a spôsob vedenia účtovníctva,</a:t>
            </a:r>
          </a:p>
          <a:p>
            <a:pPr marL="1371600" lvl="2" indent="-457200" algn="just">
              <a:buFont typeface="Arial" panose="020B0604020202020204" pitchFamily="34" charset="0"/>
              <a:buChar char="•"/>
            </a:pPr>
            <a:r>
              <a:rPr lang="sk-SK" sz="2000" dirty="0">
                <a:solidFill>
                  <a:schemeClr val="bg1">
                    <a:lumMod val="50000"/>
                  </a:schemeClr>
                </a:solidFill>
              </a:rPr>
              <a:t>žiadateľ vyplní hodnoty z príslušných riadkov účtovnej závierky,</a:t>
            </a:r>
          </a:p>
          <a:p>
            <a:pPr marL="1371600" lvl="2" indent="-457200" algn="just">
              <a:buFont typeface="Arial" panose="020B0604020202020204" pitchFamily="34" charset="0"/>
              <a:buChar char="•"/>
            </a:pPr>
            <a:r>
              <a:rPr lang="sk-SK" sz="2000" dirty="0">
                <a:solidFill>
                  <a:schemeClr val="bg1">
                    <a:lumMod val="50000"/>
                  </a:schemeClr>
                </a:solidFill>
              </a:rPr>
              <a:t>posudzujú sa hodnoty z poslednej schválenej účtovnej závierky žiadateľa + doplňujúce údaje,</a:t>
            </a:r>
          </a:p>
          <a:p>
            <a:pPr marL="0" lvl="2" algn="just"/>
            <a:endParaRPr lang="sk-SK" sz="2000" dirty="0">
              <a:solidFill>
                <a:schemeClr val="bg1">
                  <a:lumMod val="50000"/>
                </a:schemeClr>
              </a:solidFill>
            </a:endParaRPr>
          </a:p>
          <a:p>
            <a:pPr marL="0" lvl="2" algn="just"/>
            <a:r>
              <a:rPr lang="sk-SK" sz="2000" dirty="0">
                <a:solidFill>
                  <a:schemeClr val="bg1">
                    <a:lumMod val="50000"/>
                  </a:schemeClr>
                </a:solidFill>
              </a:rPr>
              <a:t>Test dostupný na:</a:t>
            </a:r>
          </a:p>
          <a:p>
            <a:pPr marL="0" lvl="2" algn="just"/>
            <a:r>
              <a:rPr lang="sk-SK" sz="2000" dirty="0">
                <a:solidFill>
                  <a:schemeClr val="bg1">
                    <a:lumMod val="50000"/>
                  </a:schemeClr>
                </a:solidFill>
                <a:hlinkClick r:id="rId2"/>
              </a:rPr>
              <a:t>http://www.op-kzp.sk/obsah-dokumenty/instrukcia-k-urceniu-podniku-v-tazkostiach/</a:t>
            </a:r>
            <a:r>
              <a:rPr lang="sk-SK" sz="2000" dirty="0">
                <a:solidFill>
                  <a:schemeClr val="bg1">
                    <a:lumMod val="50000"/>
                  </a:schemeClr>
                </a:solidFill>
              </a:rPr>
              <a:t> </a:t>
            </a:r>
          </a:p>
          <a:p>
            <a:endParaRPr lang="sk-SK" dirty="0"/>
          </a:p>
          <a:p>
            <a:r>
              <a:rPr lang="sk-SK" dirty="0">
                <a:solidFill>
                  <a:srgbClr val="FF0000"/>
                </a:solidFill>
              </a:rPr>
              <a:t>Schválená účtovná závierka predstavuje zostavenú účtovnú závierku, ktorá je schválená štatutárnym orgánom žiadateľa. Pre účely stanovenia referenčného obdobia sa schválenou účtovnou závierkou nemyslí jej overenie účtovným audítorom (ak má žiadateľ povinnosť vykonať overenie účtovnej závierky audítorom), alebo schválenie zastupiteľstvom a pod. </a:t>
            </a:r>
            <a:endParaRPr lang="sk-SK" sz="2400" dirty="0">
              <a:solidFill>
                <a:srgbClr val="FF0000"/>
              </a:solidFill>
            </a:endParaRPr>
          </a:p>
        </p:txBody>
      </p:sp>
    </p:spTree>
    <p:extLst>
      <p:ext uri="{BB962C8B-B14F-4D97-AF65-F5344CB8AC3E}">
        <p14:creationId xmlns:p14="http://schemas.microsoft.com/office/powerpoint/2010/main" val="160979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930396"/>
            <a:ext cx="8612660" cy="2554545"/>
          </a:xfrm>
          <a:prstGeom prst="rect">
            <a:avLst/>
          </a:prstGeom>
          <a:noFill/>
        </p:spPr>
        <p:txBody>
          <a:bodyPr wrap="square" rtlCol="0">
            <a:spAutoFit/>
          </a:bodyPr>
          <a:lstStyle/>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2" algn="just"/>
            <a:endParaRPr lang="sk-SK" sz="2000" dirty="0">
              <a:solidFill>
                <a:schemeClr val="bg1">
                  <a:lumMod val="50000"/>
                </a:schemeClr>
              </a:solidFill>
            </a:endParaRPr>
          </a:p>
          <a:p>
            <a:pPr lvl="2" algn="just"/>
            <a:endParaRPr lang="sk-SK" sz="2000" dirty="0">
              <a:solidFill>
                <a:schemeClr val="bg1">
                  <a:lumMod val="50000"/>
                </a:schemeClr>
              </a:solidFill>
            </a:endParaRPr>
          </a:p>
          <a:p>
            <a:pPr marL="1371600" lvl="2" indent="-457200" algn="just">
              <a:buFont typeface="Arial" panose="020B0604020202020204" pitchFamily="34" charset="0"/>
              <a:buChar char="•"/>
            </a:pPr>
            <a:endParaRPr lang="sk-SK" sz="2000" dirty="0">
              <a:solidFill>
                <a:schemeClr val="bg1">
                  <a:lumMod val="50000"/>
                </a:schemeClr>
              </a:solidFill>
            </a:endParaRPr>
          </a:p>
          <a:p>
            <a:pPr marL="457200" indent="-457200" algn="just">
              <a:buAutoNum type="arabicPeriod"/>
            </a:pPr>
            <a:endParaRPr lang="sk-SK" sz="2000" b="1" u="sng" dirty="0">
              <a:solidFill>
                <a:schemeClr val="bg1">
                  <a:lumMod val="50000"/>
                </a:schemeClr>
              </a:solidFill>
            </a:endParaRPr>
          </a:p>
          <a:p>
            <a:pPr algn="just"/>
            <a:endParaRPr lang="sk-SK" sz="2000" dirty="0">
              <a:solidFill>
                <a:schemeClr val="bg1">
                  <a:lumMod val="50000"/>
                </a:schemeClr>
              </a:solidFill>
            </a:endParaRPr>
          </a:p>
          <a:p>
            <a:pPr algn="just"/>
            <a:endParaRPr lang="sk-SK" sz="2000" dirty="0">
              <a:solidFill>
                <a:schemeClr val="bg1">
                  <a:lumMod val="50000"/>
                </a:schemeClr>
              </a:solidFill>
            </a:endParaRPr>
          </a:p>
        </p:txBody>
      </p:sp>
      <p:pic>
        <p:nvPicPr>
          <p:cNvPr id="3" name="Obrázok 2"/>
          <p:cNvPicPr>
            <a:picLocks noChangeAspect="1"/>
          </p:cNvPicPr>
          <p:nvPr/>
        </p:nvPicPr>
        <p:blipFill>
          <a:blip r:embed="rId2">
            <a:clrChange>
              <a:clrFrom>
                <a:srgbClr val="FFFFFF"/>
              </a:clrFrom>
              <a:clrTo>
                <a:srgbClr val="FFFFFF">
                  <a:alpha val="0"/>
                </a:srgbClr>
              </a:clrTo>
            </a:clrChange>
          </a:blip>
          <a:stretch>
            <a:fillRect/>
          </a:stretch>
        </p:blipFill>
        <p:spPr>
          <a:xfrm>
            <a:off x="1051984" y="1820330"/>
            <a:ext cx="6843726" cy="3810078"/>
          </a:xfrm>
          <a:prstGeom prst="rect">
            <a:avLst/>
          </a:prstGeom>
        </p:spPr>
      </p:pic>
      <p:pic>
        <p:nvPicPr>
          <p:cNvPr id="5" name="Obrázok 4"/>
          <p:cNvPicPr>
            <a:picLocks noChangeAspect="1"/>
          </p:cNvPicPr>
          <p:nvPr/>
        </p:nvPicPr>
        <p:blipFill>
          <a:blip r:embed="rId3"/>
          <a:stretch>
            <a:fillRect/>
          </a:stretch>
        </p:blipFill>
        <p:spPr>
          <a:xfrm>
            <a:off x="120061" y="5630408"/>
            <a:ext cx="8758269" cy="760961"/>
          </a:xfrm>
          <a:prstGeom prst="rect">
            <a:avLst/>
          </a:prstGeom>
        </p:spPr>
      </p:pic>
    </p:spTree>
    <p:extLst>
      <p:ext uri="{BB962C8B-B14F-4D97-AF65-F5344CB8AC3E}">
        <p14:creationId xmlns:p14="http://schemas.microsoft.com/office/powerpoint/2010/main" val="345041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6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803396"/>
            <a:ext cx="8612660" cy="5078313"/>
          </a:xfrm>
          <a:prstGeom prst="rect">
            <a:avLst/>
          </a:prstGeom>
          <a:noFill/>
        </p:spPr>
        <p:txBody>
          <a:bodyPr wrap="square" rtlCol="0">
            <a:spAutoFit/>
          </a:bodyPr>
          <a:lstStyle/>
          <a:p>
            <a:pPr marL="457200" indent="-457200" algn="just">
              <a:buAutoNum type="arabicPeriod"/>
            </a:pPr>
            <a:r>
              <a:rPr lang="sk-SK" sz="2000" b="1" u="sng" dirty="0">
                <a:solidFill>
                  <a:schemeClr val="bg1">
                    <a:lumMod val="50000"/>
                  </a:schemeClr>
                </a:solidFill>
              </a:rPr>
              <a:t>Oprávnenosť žiadateľa:</a:t>
            </a:r>
          </a:p>
          <a:p>
            <a:pPr marL="914400" lvl="1" indent="-457200" algn="just">
              <a:buFont typeface="+mj-lt"/>
              <a:buAutoNum type="alphaLcParenR" startAt="8"/>
            </a:pPr>
            <a:r>
              <a:rPr lang="sk-SK" sz="2000" b="1" u="sng" dirty="0">
                <a:solidFill>
                  <a:schemeClr val="bg1">
                    <a:lumMod val="50000"/>
                  </a:schemeClr>
                </a:solidFill>
              </a:rPr>
              <a:t>Podmienka finančnej spôsobilosti spolufinancovania projektu</a:t>
            </a:r>
          </a:p>
          <a:p>
            <a:pPr lvl="1" algn="just"/>
            <a:endParaRPr lang="sk-SK" sz="2000" b="1" u="sng" dirty="0">
              <a:solidFill>
                <a:schemeClr val="bg1">
                  <a:lumMod val="50000"/>
                </a:schemeClr>
              </a:solidFill>
            </a:endParaRPr>
          </a:p>
          <a:p>
            <a:pPr lvl="1" algn="just"/>
            <a:r>
              <a:rPr lang="sk-SK" sz="2000" dirty="0">
                <a:solidFill>
                  <a:schemeClr val="bg1">
                    <a:lumMod val="50000"/>
                  </a:schemeClr>
                </a:solidFill>
              </a:rPr>
              <a:t>Žiadateľ predkladá:</a:t>
            </a:r>
          </a:p>
          <a:p>
            <a:pPr lvl="1" algn="just"/>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5 Súhrnné čestné vyhlásenie</a:t>
            </a:r>
          </a:p>
          <a:p>
            <a:pPr lvl="1" algn="just"/>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7 Dokumenty preukazujúce finančnú spôsobilosť žiadateľa</a:t>
            </a:r>
          </a:p>
          <a:p>
            <a:pPr lvl="1" algn="just"/>
            <a:endParaRPr lang="sk-SK" sz="2000" b="1" u="sng" dirty="0">
              <a:solidFill>
                <a:schemeClr val="bg1">
                  <a:lumMod val="50000"/>
                </a:schemeClr>
              </a:solidFill>
            </a:endParaRPr>
          </a:p>
          <a:p>
            <a:pPr marL="989013" lvl="2" indent="-274638" algn="just">
              <a:buFont typeface="Arial" panose="020B0604020202020204" pitchFamily="34" charset="0"/>
              <a:buChar char="•"/>
            </a:pPr>
            <a:r>
              <a:rPr lang="sk-SK" sz="2000" dirty="0">
                <a:solidFill>
                  <a:schemeClr val="bg1">
                    <a:lumMod val="50000"/>
                  </a:schemeClr>
                </a:solidFill>
              </a:rPr>
              <a:t>definovanie možných spôsobov preukázania PPP v závislosti od právnej formy, v kombinácii so súhrnným čestným vyhlásením</a:t>
            </a:r>
          </a:p>
          <a:p>
            <a:pPr lvl="1" algn="just"/>
            <a:r>
              <a:rPr lang="sk-SK" sz="2400" b="1" u="sng" dirty="0">
                <a:solidFill>
                  <a:schemeClr val="bg1">
                    <a:lumMod val="50000"/>
                  </a:schemeClr>
                </a:solidFill>
              </a:rPr>
              <a:t>Výška spolufinancovania musí byť minimálne:</a:t>
            </a:r>
          </a:p>
          <a:p>
            <a:pPr lvl="1" algn="ctr"/>
            <a:endParaRPr lang="sk-SK" sz="2400" b="1" u="sng" dirty="0">
              <a:solidFill>
                <a:schemeClr val="bg1">
                  <a:lumMod val="50000"/>
                </a:schemeClr>
              </a:solidFill>
            </a:endParaRPr>
          </a:p>
          <a:p>
            <a:pPr lvl="1" algn="ctr"/>
            <a:r>
              <a:rPr lang="sk-SK" sz="2400" b="1" u="sng" dirty="0" err="1">
                <a:solidFill>
                  <a:schemeClr val="bg1">
                    <a:lumMod val="50000"/>
                  </a:schemeClr>
                </a:solidFill>
              </a:rPr>
              <a:t>Spoluf</a:t>
            </a:r>
            <a:r>
              <a:rPr lang="sk-SK" sz="2400" b="1" u="sng" dirty="0">
                <a:solidFill>
                  <a:schemeClr val="bg1">
                    <a:lumMod val="50000"/>
                  </a:schemeClr>
                </a:solidFill>
              </a:rPr>
              <a:t>. = (COV – žiadané NFP)/2</a:t>
            </a:r>
          </a:p>
          <a:p>
            <a:pPr lvl="1" algn="just"/>
            <a:endParaRPr lang="sk-SK" sz="2400" b="1" u="sng" dirty="0">
              <a:solidFill>
                <a:schemeClr val="bg1">
                  <a:lumMod val="50000"/>
                </a:schemeClr>
              </a:solidFill>
            </a:endParaRPr>
          </a:p>
          <a:p>
            <a:pPr lvl="1" algn="just"/>
            <a:r>
              <a:rPr lang="sk-SK" sz="2400" b="1" u="sng" dirty="0">
                <a:solidFill>
                  <a:schemeClr val="bg1">
                    <a:lumMod val="50000"/>
                  </a:schemeClr>
                </a:solidFill>
              </a:rPr>
              <a:t>pričom:</a:t>
            </a:r>
          </a:p>
          <a:p>
            <a:pPr lvl="1" algn="ctr"/>
            <a:r>
              <a:rPr lang="sk-SK" sz="2400" b="1" u="sng" dirty="0">
                <a:solidFill>
                  <a:schemeClr val="bg1">
                    <a:lumMod val="50000"/>
                  </a:schemeClr>
                </a:solidFill>
              </a:rPr>
              <a:t>žiadané NFP = COV x Intenzita</a:t>
            </a:r>
            <a:endParaRPr lang="sk-SK" sz="2400" dirty="0">
              <a:solidFill>
                <a:schemeClr val="bg1">
                  <a:lumMod val="50000"/>
                </a:schemeClr>
              </a:solidFill>
            </a:endParaRPr>
          </a:p>
        </p:txBody>
      </p:sp>
    </p:spTree>
    <p:extLst>
      <p:ext uri="{BB962C8B-B14F-4D97-AF65-F5344CB8AC3E}">
        <p14:creationId xmlns:p14="http://schemas.microsoft.com/office/powerpoint/2010/main" val="15880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89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3" name="Obdĺžnik 2"/>
          <p:cNvSpPr/>
          <p:nvPr/>
        </p:nvSpPr>
        <p:spPr>
          <a:xfrm>
            <a:off x="628649" y="1597730"/>
            <a:ext cx="8264830" cy="4893647"/>
          </a:xfrm>
          <a:prstGeom prst="rect">
            <a:avLst/>
          </a:prstGeom>
        </p:spPr>
        <p:txBody>
          <a:bodyPr wrap="square">
            <a:spAutoFit/>
          </a:bodyPr>
          <a:lstStyle/>
          <a:p>
            <a:pPr lvl="1" algn="just"/>
            <a:r>
              <a:rPr lang="sk-SK" sz="2400" u="sng" dirty="0">
                <a:solidFill>
                  <a:schemeClr val="bg1">
                    <a:lumMod val="50000"/>
                  </a:schemeClr>
                </a:solidFill>
              </a:rPr>
              <a:t>Obec a VÚC </a:t>
            </a:r>
            <a:r>
              <a:rPr lang="sk-SK" sz="2400" dirty="0">
                <a:solidFill>
                  <a:schemeClr val="bg1">
                    <a:lumMod val="50000"/>
                  </a:schemeClr>
                </a:solidFill>
              </a:rPr>
              <a:t>predkladá uznesenie zastupiteľstva o schválení predloženia </a:t>
            </a:r>
            <a:r>
              <a:rPr lang="sk-SK" sz="2400" dirty="0" err="1">
                <a:solidFill>
                  <a:schemeClr val="bg1">
                    <a:lumMod val="50000"/>
                  </a:schemeClr>
                </a:solidFill>
              </a:rPr>
              <a:t>ŽoNFP</a:t>
            </a:r>
            <a:r>
              <a:rPr lang="sk-SK" sz="2400" dirty="0">
                <a:solidFill>
                  <a:schemeClr val="bg1">
                    <a:lumMod val="50000"/>
                  </a:schemeClr>
                </a:solidFill>
              </a:rPr>
              <a:t> vrátane:</a:t>
            </a:r>
          </a:p>
          <a:p>
            <a:pPr marL="800100" lvl="1" indent="-342900" algn="just">
              <a:buFontTx/>
              <a:buChar char="-"/>
            </a:pPr>
            <a:r>
              <a:rPr lang="sk-SK" sz="2400" dirty="0">
                <a:solidFill>
                  <a:schemeClr val="bg1">
                    <a:lumMod val="50000"/>
                  </a:schemeClr>
                </a:solidFill>
              </a:rPr>
              <a:t>uvedenia názvu projektu,</a:t>
            </a:r>
          </a:p>
          <a:p>
            <a:pPr marL="800100" lvl="1" indent="-342900" algn="just">
              <a:buFontTx/>
              <a:buChar char="-"/>
            </a:pPr>
            <a:r>
              <a:rPr lang="sk-SK" sz="2400" dirty="0">
                <a:solidFill>
                  <a:schemeClr val="bg1">
                    <a:lumMod val="50000"/>
                  </a:schemeClr>
                </a:solidFill>
              </a:rPr>
              <a:t>výšky maximálneho celkového spolufinancovania projektu – uvádza sa hodnota v EUR</a:t>
            </a:r>
          </a:p>
          <a:p>
            <a:pPr marL="800100" lvl="1" indent="-342900" algn="just">
              <a:buFontTx/>
              <a:buChar char="-"/>
            </a:pPr>
            <a:r>
              <a:rPr lang="sk-SK" sz="2400" dirty="0">
                <a:solidFill>
                  <a:schemeClr val="bg1">
                    <a:lumMod val="50000"/>
                  </a:schemeClr>
                </a:solidFill>
              </a:rPr>
              <a:t>kód výzvy</a:t>
            </a:r>
          </a:p>
          <a:p>
            <a:pPr lvl="1" algn="just"/>
            <a:endParaRPr lang="sk-SK" sz="2400" dirty="0">
              <a:solidFill>
                <a:schemeClr val="bg1">
                  <a:lumMod val="50000"/>
                </a:schemeClr>
              </a:solidFill>
            </a:endParaRPr>
          </a:p>
          <a:p>
            <a:pPr lvl="1" algn="just"/>
            <a:r>
              <a:rPr lang="sk-SK" sz="2400" u="sng" dirty="0">
                <a:solidFill>
                  <a:schemeClr val="bg1">
                    <a:lumMod val="50000"/>
                  </a:schemeClr>
                </a:solidFill>
              </a:rPr>
              <a:t>Ostatní žiadatelia:</a:t>
            </a:r>
          </a:p>
          <a:p>
            <a:pPr marL="800100" lvl="1" indent="-342900" algn="just">
              <a:buFontTx/>
              <a:buChar char="-"/>
            </a:pPr>
            <a:r>
              <a:rPr lang="sk-SK" sz="2400" dirty="0">
                <a:solidFill>
                  <a:schemeClr val="bg1">
                    <a:lumMod val="50000"/>
                  </a:schemeClr>
                </a:solidFill>
              </a:rPr>
              <a:t>Výpis z bankového účtu (disponibilný zostatok),</a:t>
            </a:r>
          </a:p>
          <a:p>
            <a:pPr marL="800100" lvl="1" indent="-342900" algn="just">
              <a:buFontTx/>
              <a:buChar char="-"/>
            </a:pPr>
            <a:r>
              <a:rPr lang="sk-SK" sz="2400" dirty="0">
                <a:solidFill>
                  <a:schemeClr val="bg1">
                    <a:lumMod val="50000"/>
                  </a:schemeClr>
                </a:solidFill>
              </a:rPr>
              <a:t>Potvrdenie komerčnej banky (disponibilný zostatok),</a:t>
            </a:r>
          </a:p>
          <a:p>
            <a:pPr marL="800100" lvl="1" indent="-342900" algn="just">
              <a:buFontTx/>
              <a:buChar char="-"/>
            </a:pPr>
            <a:r>
              <a:rPr lang="sk-SK" sz="2400" dirty="0">
                <a:solidFill>
                  <a:schemeClr val="bg1">
                    <a:lumMod val="50000"/>
                  </a:schemeClr>
                </a:solidFill>
              </a:rPr>
              <a:t>Záväzný/nezáväzný úverový prísľub (vzor je prílohou príručky) – účelový,</a:t>
            </a:r>
          </a:p>
          <a:p>
            <a:pPr marL="800100" lvl="1" indent="-342900" algn="just">
              <a:buFontTx/>
              <a:buChar char="-"/>
            </a:pPr>
            <a:r>
              <a:rPr lang="sk-SK" sz="2400" dirty="0">
                <a:solidFill>
                  <a:schemeClr val="bg1">
                    <a:lumMod val="50000"/>
                  </a:schemeClr>
                </a:solidFill>
              </a:rPr>
              <a:t>Úverová zmluva na spolufinancovanie projektu - účelový</a:t>
            </a:r>
          </a:p>
        </p:txBody>
      </p:sp>
    </p:spTree>
    <p:extLst>
      <p:ext uri="{BB962C8B-B14F-4D97-AF65-F5344CB8AC3E}">
        <p14:creationId xmlns:p14="http://schemas.microsoft.com/office/powerpoint/2010/main" val="228612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89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3" name="Obdĺžnik 2"/>
          <p:cNvSpPr/>
          <p:nvPr/>
        </p:nvSpPr>
        <p:spPr>
          <a:xfrm>
            <a:off x="628649" y="1851730"/>
            <a:ext cx="8264830" cy="3416320"/>
          </a:xfrm>
          <a:prstGeom prst="rect">
            <a:avLst/>
          </a:prstGeom>
        </p:spPr>
        <p:txBody>
          <a:bodyPr wrap="square">
            <a:spAutoFit/>
          </a:bodyPr>
          <a:lstStyle/>
          <a:p>
            <a:pPr marL="0" lvl="1" algn="just"/>
            <a:r>
              <a:rPr lang="sk-SK" sz="2400" dirty="0">
                <a:solidFill>
                  <a:schemeClr val="bg1">
                    <a:lumMod val="50000"/>
                  </a:schemeClr>
                </a:solidFill>
              </a:rPr>
              <a:t>Upozornenie:</a:t>
            </a:r>
          </a:p>
          <a:p>
            <a:pPr marL="0" lvl="1" algn="just"/>
            <a:endParaRPr lang="sk-SK" sz="2400" dirty="0">
              <a:solidFill>
                <a:schemeClr val="bg1">
                  <a:lumMod val="50000"/>
                </a:schemeClr>
              </a:solidFill>
            </a:endParaRPr>
          </a:p>
          <a:p>
            <a:pPr marL="0" lvl="1" algn="just"/>
            <a:r>
              <a:rPr lang="sk-SK" sz="2400" dirty="0">
                <a:solidFill>
                  <a:schemeClr val="bg1">
                    <a:lumMod val="50000"/>
                  </a:schemeClr>
                </a:solidFill>
              </a:rPr>
              <a:t>Na nehnuteľnostiach/hnuteľných veciach, ktoré majú byť nadobudnuté/zhodnotené z NFP nesmie viaznuť skôr vzniknuté záložné právo a súčasne nehnuteľnosti/hnuteľné veci nadobudnuté/zhodnotené z NFP nie je žiadateľ/prijímateľ oprávnený založiť bez predchádzajúceho súhlasu poskytovateľa. </a:t>
            </a:r>
          </a:p>
          <a:p>
            <a:pPr lvl="1" algn="just"/>
            <a:endParaRPr lang="sk-SK" sz="2400" dirty="0">
              <a:solidFill>
                <a:schemeClr val="bg1">
                  <a:lumMod val="50000"/>
                </a:schemeClr>
              </a:solidFill>
            </a:endParaRPr>
          </a:p>
          <a:p>
            <a:pPr marL="0" lvl="1" algn="just"/>
            <a:r>
              <a:rPr lang="sk-SK" sz="2400" dirty="0">
                <a:solidFill>
                  <a:schemeClr val="bg1">
                    <a:lumMod val="50000"/>
                  </a:schemeClr>
                </a:solidFill>
              </a:rPr>
              <a:t>S výnimkou ak ide o tzv. spolufinancujúcu banku.</a:t>
            </a:r>
          </a:p>
        </p:txBody>
      </p:sp>
    </p:spTree>
    <p:extLst>
      <p:ext uri="{BB962C8B-B14F-4D97-AF65-F5344CB8AC3E}">
        <p14:creationId xmlns:p14="http://schemas.microsoft.com/office/powerpoint/2010/main" val="1142491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6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803396"/>
            <a:ext cx="8612660" cy="4401205"/>
          </a:xfrm>
          <a:prstGeom prst="rect">
            <a:avLst/>
          </a:prstGeom>
          <a:noFill/>
        </p:spPr>
        <p:txBody>
          <a:bodyPr wrap="square" rtlCol="0">
            <a:spAutoFit/>
          </a:bodyPr>
          <a:lstStyle/>
          <a:p>
            <a:pPr marL="457200" indent="-457200" algn="just">
              <a:buAutoNum type="arabicPeriod"/>
            </a:pPr>
            <a:r>
              <a:rPr lang="sk-SK" sz="2000" b="1" u="sng" dirty="0">
                <a:solidFill>
                  <a:schemeClr val="bg1">
                    <a:lumMod val="50000"/>
                  </a:schemeClr>
                </a:solidFill>
              </a:rPr>
              <a:t>Oprávnenosť žiadateľa:</a:t>
            </a:r>
          </a:p>
          <a:p>
            <a:pPr marL="914400" lvl="1" indent="-457200" algn="just">
              <a:buFont typeface="+mj-lt"/>
              <a:buAutoNum type="alphaLcParenR" startAt="9"/>
            </a:pPr>
            <a:r>
              <a:rPr lang="sk-SK" sz="2000" b="1" u="sng" dirty="0">
                <a:solidFill>
                  <a:schemeClr val="bg1">
                    <a:lumMod val="50000"/>
                  </a:schemeClr>
                </a:solidFill>
              </a:rPr>
              <a:t>Podmienka schváleného </a:t>
            </a:r>
            <a:r>
              <a:rPr lang="sk-SK" sz="2000" b="1" u="sng" dirty="0" err="1">
                <a:solidFill>
                  <a:schemeClr val="bg1">
                    <a:lumMod val="50000"/>
                  </a:schemeClr>
                </a:solidFill>
              </a:rPr>
              <a:t>PRaÚD</a:t>
            </a:r>
            <a:r>
              <a:rPr lang="sk-SK" sz="2000" b="1" u="sng" dirty="0">
                <a:solidFill>
                  <a:schemeClr val="bg1">
                    <a:lumMod val="50000"/>
                  </a:schemeClr>
                </a:solidFill>
              </a:rPr>
              <a:t> – zákon o podpore regionálneho rozvoja</a:t>
            </a:r>
          </a:p>
          <a:p>
            <a:pPr lvl="1" algn="just"/>
            <a:endParaRPr lang="sk-SK" sz="2000" b="1" u="sng" dirty="0">
              <a:solidFill>
                <a:schemeClr val="bg1">
                  <a:lumMod val="50000"/>
                </a:schemeClr>
              </a:solidFill>
            </a:endParaRPr>
          </a:p>
          <a:p>
            <a:pPr marL="989013" lvl="2" indent="-274638" algn="just">
              <a:buFont typeface="Arial" panose="020B0604020202020204" pitchFamily="34" charset="0"/>
              <a:buChar char="•"/>
            </a:pPr>
            <a:r>
              <a:rPr lang="sk-SK" sz="2000" dirty="0">
                <a:solidFill>
                  <a:schemeClr val="bg1">
                    <a:lumMod val="50000"/>
                  </a:schemeClr>
                </a:solidFill>
              </a:rPr>
              <a:t>platí len pre obce a VÚC,</a:t>
            </a:r>
          </a:p>
          <a:p>
            <a:pPr marL="989013" lvl="2" indent="-274638" algn="just">
              <a:buFont typeface="Arial" panose="020B0604020202020204" pitchFamily="34" charset="0"/>
              <a:buChar char="•"/>
            </a:pPr>
            <a:r>
              <a:rPr lang="sk-SK" sz="2000" dirty="0">
                <a:solidFill>
                  <a:schemeClr val="bg1">
                    <a:lumMod val="50000"/>
                  </a:schemeClr>
                </a:solidFill>
              </a:rPr>
              <a:t>v prípade obcí môže byť aj spoločný program obcí</a:t>
            </a:r>
          </a:p>
          <a:p>
            <a:pPr lvl="1" algn="just"/>
            <a:endParaRPr lang="sk-SK" sz="2000" b="1" u="sng" dirty="0">
              <a:solidFill>
                <a:schemeClr val="bg1">
                  <a:lumMod val="50000"/>
                </a:schemeClr>
              </a:solidFill>
            </a:endParaRPr>
          </a:p>
          <a:p>
            <a:pPr lvl="1" algn="just"/>
            <a:r>
              <a:rPr lang="sk-SK" sz="2000" dirty="0">
                <a:solidFill>
                  <a:schemeClr val="bg1">
                    <a:lumMod val="50000"/>
                  </a:schemeClr>
                </a:solidFill>
              </a:rPr>
              <a:t>Žiadateľ predkladá:</a:t>
            </a:r>
          </a:p>
          <a:p>
            <a:pPr marL="800100" lvl="1" indent="-342900" algn="just">
              <a:buFont typeface="Arial" panose="020B0604020202020204" pitchFamily="34" charset="0"/>
              <a:buChar char="•"/>
            </a:pPr>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8 Uznesenie (výpis) zastupiteľstva o schválení programu rozvoja a príslušnej územnoplánovacej dokumentácie</a:t>
            </a:r>
          </a:p>
          <a:p>
            <a:pPr lvl="1" algn="just"/>
            <a:endParaRPr lang="sk-SK" sz="2000" b="1" u="sng" dirty="0">
              <a:solidFill>
                <a:schemeClr val="bg1">
                  <a:lumMod val="50000"/>
                </a:schemeClr>
              </a:solidFill>
            </a:endParaRPr>
          </a:p>
          <a:p>
            <a:pPr marL="450850" lvl="1" algn="just"/>
            <a:r>
              <a:rPr lang="sk-SK" sz="2000" dirty="0">
                <a:solidFill>
                  <a:schemeClr val="bg1">
                    <a:lumMod val="50000"/>
                  </a:schemeClr>
                </a:solidFill>
              </a:rPr>
              <a:t>Možnosť nahradenia predloženia uznesení prostredníctvom uvedenia odkazu na web žiadateľa, kde sú uvedené uznesenia k dispozícii – v rámci prílohy </a:t>
            </a:r>
            <a:r>
              <a:rPr lang="sk-SK" sz="2000" dirty="0" err="1">
                <a:solidFill>
                  <a:schemeClr val="bg1">
                    <a:lumMod val="50000"/>
                  </a:schemeClr>
                </a:solidFill>
              </a:rPr>
              <a:t>ŽoNFP</a:t>
            </a:r>
            <a:r>
              <a:rPr lang="sk-SK" sz="2000" dirty="0">
                <a:solidFill>
                  <a:schemeClr val="bg1">
                    <a:lumMod val="50000"/>
                  </a:schemeClr>
                </a:solidFill>
              </a:rPr>
              <a:t> č. 5.</a:t>
            </a:r>
          </a:p>
        </p:txBody>
      </p:sp>
    </p:spTree>
    <p:extLst>
      <p:ext uri="{BB962C8B-B14F-4D97-AF65-F5344CB8AC3E}">
        <p14:creationId xmlns:p14="http://schemas.microsoft.com/office/powerpoint/2010/main" val="2106819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6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803396"/>
            <a:ext cx="8612660" cy="4585871"/>
          </a:xfrm>
          <a:prstGeom prst="rect">
            <a:avLst/>
          </a:prstGeom>
          <a:noFill/>
        </p:spPr>
        <p:txBody>
          <a:bodyPr wrap="square" rtlCol="0">
            <a:spAutoFit/>
          </a:bodyPr>
          <a:lstStyle/>
          <a:p>
            <a:pPr marL="457200" indent="-457200" algn="just">
              <a:buAutoNum type="arabicPeriod"/>
            </a:pPr>
            <a:r>
              <a:rPr lang="sk-SK" sz="2000" b="1" u="sng" dirty="0">
                <a:solidFill>
                  <a:schemeClr val="bg1">
                    <a:lumMod val="50000"/>
                  </a:schemeClr>
                </a:solidFill>
              </a:rPr>
              <a:t>Oprávnenosť žiadateľa:</a:t>
            </a:r>
          </a:p>
          <a:p>
            <a:pPr marL="914400" lvl="1" indent="-457200" algn="just">
              <a:buFont typeface="+mj-lt"/>
              <a:buAutoNum type="alphaLcParenR" startAt="10"/>
            </a:pPr>
            <a:r>
              <a:rPr lang="sk-SK" sz="2000" b="1" u="sng" dirty="0">
                <a:solidFill>
                  <a:schemeClr val="bg1">
                    <a:lumMod val="50000"/>
                  </a:schemeClr>
                </a:solidFill>
              </a:rPr>
              <a:t>Podmienka, že sa voči žiadateľovi nenárokuje vrátenie pomoci na základe rozhodnutia EK</a:t>
            </a:r>
          </a:p>
          <a:p>
            <a:pPr lvl="1" algn="just"/>
            <a:endParaRPr lang="sk-SK" sz="2000" b="1" u="sng" dirty="0">
              <a:solidFill>
                <a:schemeClr val="bg1">
                  <a:lumMod val="50000"/>
                </a:schemeClr>
              </a:solidFill>
            </a:endParaRPr>
          </a:p>
          <a:p>
            <a:pPr lvl="1" algn="just"/>
            <a:r>
              <a:rPr lang="sk-SK" sz="2000" dirty="0">
                <a:solidFill>
                  <a:schemeClr val="bg1">
                    <a:lumMod val="50000"/>
                  </a:schemeClr>
                </a:solidFill>
              </a:rPr>
              <a:t>Žiadateľ predkladá:</a:t>
            </a:r>
          </a:p>
          <a:p>
            <a:pPr lvl="1" algn="just"/>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5 Súhrnné čestné vyhlásenie</a:t>
            </a:r>
          </a:p>
          <a:p>
            <a:pPr marL="1371600" lvl="2" indent="-457200" algn="just">
              <a:buFont typeface="Arial" panose="020B0604020202020204" pitchFamily="34" charset="0"/>
              <a:buChar char="•"/>
            </a:pPr>
            <a:endParaRPr lang="sk-SK" sz="2400" dirty="0">
              <a:solidFill>
                <a:schemeClr val="bg1">
                  <a:lumMod val="50000"/>
                </a:schemeClr>
              </a:solidFill>
            </a:endParaRPr>
          </a:p>
          <a:p>
            <a:pPr marL="914400" lvl="1" indent="-457200" algn="just">
              <a:buFont typeface="+mj-lt"/>
              <a:buAutoNum type="alphaLcParenR" startAt="11"/>
            </a:pPr>
            <a:r>
              <a:rPr lang="sk-SK" sz="2000" b="1" u="sng" dirty="0">
                <a:solidFill>
                  <a:schemeClr val="bg1">
                    <a:lumMod val="50000"/>
                  </a:schemeClr>
                </a:solidFill>
              </a:rPr>
              <a:t>Podmienka beztrestnosti FO vo vzťahu k vybraným trestným činom</a:t>
            </a:r>
          </a:p>
          <a:p>
            <a:pPr lvl="1" algn="just"/>
            <a:endParaRPr lang="sk-SK" sz="2000" b="1" u="sng" dirty="0">
              <a:solidFill>
                <a:schemeClr val="bg1">
                  <a:lumMod val="50000"/>
                </a:schemeClr>
              </a:solidFill>
            </a:endParaRPr>
          </a:p>
          <a:p>
            <a:pPr lvl="1" algn="just"/>
            <a:r>
              <a:rPr lang="sk-SK" sz="2000" u="sng" dirty="0">
                <a:solidFill>
                  <a:schemeClr val="bg1">
                    <a:lumMod val="50000"/>
                  </a:schemeClr>
                </a:solidFill>
              </a:rPr>
              <a:t>Obec, VÚC a rozpočtová/príspevková organizácia predkladá:</a:t>
            </a:r>
          </a:p>
          <a:p>
            <a:pPr lvl="1" algn="just"/>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5 Súhrnné čestné vyhlásenie</a:t>
            </a:r>
          </a:p>
          <a:p>
            <a:pPr lvl="1" algn="just"/>
            <a:endParaRPr lang="sk-SK" sz="2000" u="sng" dirty="0">
              <a:solidFill>
                <a:schemeClr val="bg1">
                  <a:lumMod val="50000"/>
                </a:schemeClr>
              </a:solidFill>
            </a:endParaRPr>
          </a:p>
          <a:p>
            <a:pPr lvl="1" algn="just"/>
            <a:r>
              <a:rPr lang="sk-SK" sz="2000" u="sng" dirty="0">
                <a:solidFill>
                  <a:schemeClr val="bg1">
                    <a:lumMod val="50000"/>
                  </a:schemeClr>
                </a:solidFill>
              </a:rPr>
              <a:t>Ostatní žiadatelia predkladajú:</a:t>
            </a:r>
          </a:p>
          <a:p>
            <a:pPr lvl="1" algn="just"/>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9 Výpis z registra trestov FO</a:t>
            </a:r>
          </a:p>
        </p:txBody>
      </p:sp>
    </p:spTree>
    <p:extLst>
      <p:ext uri="{BB962C8B-B14F-4D97-AF65-F5344CB8AC3E}">
        <p14:creationId xmlns:p14="http://schemas.microsoft.com/office/powerpoint/2010/main" val="1029751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6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803396"/>
            <a:ext cx="8612660" cy="2308324"/>
          </a:xfrm>
          <a:prstGeom prst="rect">
            <a:avLst/>
          </a:prstGeom>
          <a:noFill/>
        </p:spPr>
        <p:txBody>
          <a:bodyPr wrap="square" rtlCol="0">
            <a:spAutoFit/>
          </a:bodyPr>
          <a:lstStyle/>
          <a:p>
            <a:pPr marL="457200" indent="-457200" algn="just">
              <a:buAutoNum type="arabicPeriod"/>
            </a:pPr>
            <a:r>
              <a:rPr lang="sk-SK" sz="2000" b="1" u="sng" dirty="0">
                <a:solidFill>
                  <a:schemeClr val="bg1">
                    <a:lumMod val="50000"/>
                  </a:schemeClr>
                </a:solidFill>
              </a:rPr>
              <a:t>Oprávnenosť žiadateľa:</a:t>
            </a:r>
          </a:p>
          <a:p>
            <a:pPr marL="914400" lvl="1" indent="-457200" algn="just">
              <a:buFont typeface="+mj-lt"/>
              <a:buAutoNum type="alphaLcParenR" startAt="12"/>
            </a:pPr>
            <a:r>
              <a:rPr lang="sk-SK" sz="2000" b="1" u="sng" dirty="0">
                <a:solidFill>
                  <a:schemeClr val="bg1">
                    <a:lumMod val="50000"/>
                  </a:schemeClr>
                </a:solidFill>
              </a:rPr>
              <a:t>Podmienka zákazu uloženia vybraných trestov pre PO</a:t>
            </a:r>
          </a:p>
          <a:p>
            <a:pPr lvl="1" algn="just"/>
            <a:endParaRPr lang="sk-SK" sz="2000" b="1" u="sng" dirty="0">
              <a:solidFill>
                <a:schemeClr val="bg1">
                  <a:lumMod val="50000"/>
                </a:schemeClr>
              </a:solidFill>
            </a:endParaRPr>
          </a:p>
          <a:p>
            <a:pPr lvl="1" algn="just"/>
            <a:r>
              <a:rPr lang="sk-SK" sz="2000" u="sng" dirty="0">
                <a:solidFill>
                  <a:schemeClr val="bg1">
                    <a:lumMod val="50000"/>
                  </a:schemeClr>
                </a:solidFill>
              </a:rPr>
              <a:t>Neplatí pre obec, VÚC a ich rozpočtové/príspevkové organizácie.</a:t>
            </a:r>
          </a:p>
          <a:p>
            <a:pPr lvl="1" algn="just"/>
            <a:endParaRPr lang="sk-SK" sz="2000" u="sng" dirty="0">
              <a:solidFill>
                <a:schemeClr val="bg1">
                  <a:lumMod val="50000"/>
                </a:schemeClr>
              </a:solidFill>
            </a:endParaRPr>
          </a:p>
          <a:p>
            <a:pPr lvl="1" algn="just"/>
            <a:r>
              <a:rPr lang="sk-SK" sz="2000" u="sng" dirty="0">
                <a:solidFill>
                  <a:schemeClr val="bg1">
                    <a:lumMod val="50000"/>
                  </a:schemeClr>
                </a:solidFill>
              </a:rPr>
              <a:t>Ostatní žiadatelia predkladajú:</a:t>
            </a:r>
          </a:p>
          <a:p>
            <a:pPr lvl="1" algn="just"/>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9 Výpis z registra trestov PO</a:t>
            </a:r>
          </a:p>
        </p:txBody>
      </p:sp>
    </p:spTree>
    <p:extLst>
      <p:ext uri="{BB962C8B-B14F-4D97-AF65-F5344CB8AC3E}">
        <p14:creationId xmlns:p14="http://schemas.microsoft.com/office/powerpoint/2010/main" val="145011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3477875"/>
          </a:xfrm>
          <a:prstGeom prst="rect">
            <a:avLst/>
          </a:prstGeom>
          <a:noFill/>
        </p:spPr>
        <p:txBody>
          <a:bodyPr wrap="square" rtlCol="0">
            <a:spAutoFit/>
          </a:bodyPr>
          <a:lstStyle/>
          <a:p>
            <a:pPr marL="457200" indent="-457200" algn="just">
              <a:buFont typeface="+mj-lt"/>
              <a:buAutoNum type="arabicPeriod" startAt="2"/>
            </a:pPr>
            <a:r>
              <a:rPr lang="sk-SK" sz="2000" b="1" u="sng" dirty="0">
                <a:solidFill>
                  <a:schemeClr val="bg1">
                    <a:lumMod val="50000"/>
                  </a:schemeClr>
                </a:solidFill>
              </a:rPr>
              <a:t>Oprávnenosť aktivít realizácie projektu:</a:t>
            </a:r>
          </a:p>
          <a:p>
            <a:pPr marL="914400" lvl="1" indent="-457200" algn="just">
              <a:buFont typeface="+mj-lt"/>
              <a:buAutoNum type="alphaLcParenR"/>
            </a:pPr>
            <a:r>
              <a:rPr lang="sk-SK" sz="2000" b="1" u="sng" dirty="0">
                <a:solidFill>
                  <a:schemeClr val="bg1">
                    <a:lumMod val="50000"/>
                  </a:schemeClr>
                </a:solidFill>
              </a:rPr>
              <a:t>Podmienka oprávnenosti aktivít projektu</a:t>
            </a:r>
          </a:p>
          <a:p>
            <a:pPr marL="971550" lvl="1" indent="-514350" algn="just">
              <a:buFont typeface="+mj-lt"/>
              <a:buAutoNum type="romanLcPeriod"/>
            </a:pPr>
            <a:r>
              <a:rPr lang="sk-SK" sz="2000" dirty="0">
                <a:solidFill>
                  <a:schemeClr val="bg1">
                    <a:lumMod val="50000"/>
                  </a:schemeClr>
                </a:solidFill>
              </a:rPr>
              <a:t>podmienka tzv. </a:t>
            </a:r>
            <a:r>
              <a:rPr lang="sk-SK" sz="2000" b="1" dirty="0">
                <a:solidFill>
                  <a:schemeClr val="bg1">
                    <a:lumMod val="50000"/>
                  </a:schemeClr>
                </a:solidFill>
              </a:rPr>
              <a:t>počiatočnej investície </a:t>
            </a:r>
            <a:r>
              <a:rPr lang="sk-SK" sz="2000" dirty="0">
                <a:solidFill>
                  <a:schemeClr val="bg1">
                    <a:lumMod val="50000"/>
                  </a:schemeClr>
                </a:solidFill>
              </a:rPr>
              <a:t>podľa pravidiel regionálnej investičnej pomoci v súlade so zameraním výzvy v odvetví odpadového hospodárstva:</a:t>
            </a:r>
          </a:p>
          <a:p>
            <a:pPr marL="1714500" lvl="3" indent="-342900" algn="just">
              <a:buFont typeface="Arial" panose="020B0604020202020204" pitchFamily="34" charset="0"/>
              <a:buChar char="•"/>
            </a:pPr>
            <a:r>
              <a:rPr lang="sk-SK" sz="2000" dirty="0">
                <a:solidFill>
                  <a:schemeClr val="bg1">
                    <a:lumMod val="50000"/>
                  </a:schemeClr>
                </a:solidFill>
              </a:rPr>
              <a:t>založenia novej prevádzkarne, </a:t>
            </a:r>
          </a:p>
          <a:p>
            <a:pPr marL="1714500" lvl="3" indent="-342900" algn="just">
              <a:buFont typeface="Arial" panose="020B0604020202020204" pitchFamily="34" charset="0"/>
              <a:buChar char="•"/>
            </a:pPr>
            <a:r>
              <a:rPr lang="sk-SK" sz="2000" dirty="0">
                <a:solidFill>
                  <a:schemeClr val="bg1">
                    <a:lumMod val="50000"/>
                  </a:schemeClr>
                </a:solidFill>
              </a:rPr>
              <a:t>rozšírenia kapacity existujúcej prevádzkarne, </a:t>
            </a:r>
          </a:p>
          <a:p>
            <a:pPr marL="1714500" lvl="3" indent="-342900" algn="just">
              <a:buFont typeface="Arial" panose="020B0604020202020204" pitchFamily="34" charset="0"/>
              <a:buChar char="•"/>
            </a:pPr>
            <a:r>
              <a:rPr lang="sk-SK" sz="2000" dirty="0">
                <a:solidFill>
                  <a:schemeClr val="bg1">
                    <a:lumMod val="50000"/>
                  </a:schemeClr>
                </a:solidFill>
              </a:rPr>
              <a:t>diverzifikácie výroby prevádzkarne na výrobky, ktoré sa predtým v prevádzkarni nevyrábali alebo </a:t>
            </a:r>
          </a:p>
          <a:p>
            <a:pPr marL="1714500" lvl="3" indent="-342900" algn="just">
              <a:buFont typeface="Arial" panose="020B0604020202020204" pitchFamily="34" charset="0"/>
              <a:buChar char="•"/>
            </a:pPr>
            <a:r>
              <a:rPr lang="sk-SK" sz="2000" dirty="0">
                <a:solidFill>
                  <a:schemeClr val="bg1">
                    <a:lumMod val="50000"/>
                  </a:schemeClr>
                </a:solidFill>
              </a:rPr>
              <a:t>zásadnej zmeny celkového výrobného procesu existujúcej prevádzkarne </a:t>
            </a:r>
          </a:p>
        </p:txBody>
      </p:sp>
    </p:spTree>
    <p:extLst>
      <p:ext uri="{BB962C8B-B14F-4D97-AF65-F5344CB8AC3E}">
        <p14:creationId xmlns:p14="http://schemas.microsoft.com/office/powerpoint/2010/main" val="2499875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422396"/>
            <a:ext cx="8612660" cy="1015663"/>
          </a:xfrm>
          <a:prstGeom prst="rect">
            <a:avLst/>
          </a:prstGeom>
          <a:noFill/>
        </p:spPr>
        <p:txBody>
          <a:bodyPr wrap="square" rtlCol="0">
            <a:spAutoFit/>
          </a:bodyPr>
          <a:lstStyle/>
          <a:p>
            <a:pPr marL="457200" indent="-457200" algn="just">
              <a:buFont typeface="+mj-lt"/>
              <a:buAutoNum type="arabicPeriod" startAt="2"/>
            </a:pPr>
            <a:r>
              <a:rPr lang="sk-SK" sz="2000" b="1" u="sng" dirty="0">
                <a:solidFill>
                  <a:schemeClr val="bg1">
                    <a:lumMod val="50000"/>
                  </a:schemeClr>
                </a:solidFill>
              </a:rPr>
              <a:t>Oprávnenosť aktivít realizácie projektu:</a:t>
            </a:r>
          </a:p>
          <a:p>
            <a:pPr marL="914400" lvl="1" indent="-457200" algn="just">
              <a:buFont typeface="+mj-lt"/>
              <a:buAutoNum type="alphaLcParenR"/>
            </a:pPr>
            <a:r>
              <a:rPr lang="sk-SK" sz="2000" b="1" u="sng" dirty="0">
                <a:solidFill>
                  <a:schemeClr val="bg1">
                    <a:lumMod val="50000"/>
                  </a:schemeClr>
                </a:solidFill>
              </a:rPr>
              <a:t>Podmienka oprávnenosti aktivít projektu</a:t>
            </a:r>
          </a:p>
          <a:p>
            <a:pPr marL="971550" lvl="1" indent="-514350" algn="just">
              <a:buFont typeface="+mj-lt"/>
              <a:buAutoNum type="romanLcPeriod" startAt="2"/>
            </a:pPr>
            <a:r>
              <a:rPr lang="sk-SK" sz="2000" dirty="0">
                <a:solidFill>
                  <a:schemeClr val="bg1">
                    <a:lumMod val="50000"/>
                  </a:schemeClr>
                </a:solidFill>
              </a:rPr>
              <a:t>Vecne oprávnená aktivita:</a:t>
            </a:r>
          </a:p>
        </p:txBody>
      </p:sp>
      <p:graphicFrame>
        <p:nvGraphicFramePr>
          <p:cNvPr id="5" name="Tabuľka 4"/>
          <p:cNvGraphicFramePr>
            <a:graphicFrameLocks noGrp="1"/>
          </p:cNvGraphicFramePr>
          <p:nvPr>
            <p:extLst>
              <p:ext uri="{D42A27DB-BD31-4B8C-83A1-F6EECF244321}">
                <p14:modId xmlns:p14="http://schemas.microsoft.com/office/powerpoint/2010/main" val="2608255805"/>
              </p:ext>
            </p:extLst>
          </p:nvPr>
        </p:nvGraphicFramePr>
        <p:xfrm>
          <a:off x="144049" y="2428649"/>
          <a:ext cx="8855901" cy="3964722"/>
        </p:xfrm>
        <a:graphic>
          <a:graphicData uri="http://schemas.openxmlformats.org/drawingml/2006/table">
            <a:tbl>
              <a:tblPr firstRow="1" firstCol="1" bandRow="1">
                <a:tableStyleId>{5C22544A-7EE6-4342-B048-85BDC9FD1C3A}</a:tableStyleId>
              </a:tblPr>
              <a:tblGrid>
                <a:gridCol w="3197850">
                  <a:extLst>
                    <a:ext uri="{9D8B030D-6E8A-4147-A177-3AD203B41FA5}">
                      <a16:colId xmlns:a16="http://schemas.microsoft.com/office/drawing/2014/main" val="20000"/>
                    </a:ext>
                  </a:extLst>
                </a:gridCol>
                <a:gridCol w="587786">
                  <a:extLst>
                    <a:ext uri="{9D8B030D-6E8A-4147-A177-3AD203B41FA5}">
                      <a16:colId xmlns:a16="http://schemas.microsoft.com/office/drawing/2014/main" val="20001"/>
                    </a:ext>
                  </a:extLst>
                </a:gridCol>
                <a:gridCol w="556778">
                  <a:extLst>
                    <a:ext uri="{9D8B030D-6E8A-4147-A177-3AD203B41FA5}">
                      <a16:colId xmlns:a16="http://schemas.microsoft.com/office/drawing/2014/main" val="20002"/>
                    </a:ext>
                  </a:extLst>
                </a:gridCol>
                <a:gridCol w="4513487">
                  <a:extLst>
                    <a:ext uri="{9D8B030D-6E8A-4147-A177-3AD203B41FA5}">
                      <a16:colId xmlns:a16="http://schemas.microsoft.com/office/drawing/2014/main" val="20003"/>
                    </a:ext>
                  </a:extLst>
                </a:gridCol>
              </a:tblGrid>
              <a:tr h="672882">
                <a:tc>
                  <a:txBody>
                    <a:bodyPr/>
                    <a:lstStyle/>
                    <a:p>
                      <a:pPr algn="ctr">
                        <a:spcBef>
                          <a:spcPts val="600"/>
                        </a:spcBef>
                        <a:spcAft>
                          <a:spcPts val="0"/>
                        </a:spcAft>
                      </a:pPr>
                      <a:r>
                        <a:rPr lang="sk-SK" sz="1600" dirty="0">
                          <a:effectLst/>
                        </a:rPr>
                        <a:t>Vecne oprávnená aktivita</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600" dirty="0">
                          <a:effectLst/>
                        </a:rPr>
                        <a:t>V 15</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600" dirty="0">
                          <a:effectLst/>
                        </a:rPr>
                        <a:t>V 16</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600" dirty="0">
                          <a:effectLst/>
                        </a:rPr>
                        <a:t>Bližšia špecifikácia</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0"/>
                  </a:ext>
                </a:extLst>
              </a:tr>
              <a:tr h="220939">
                <a:tc>
                  <a:txBody>
                    <a:bodyPr/>
                    <a:lstStyle/>
                    <a:p>
                      <a:pPr algn="just">
                        <a:spcAft>
                          <a:spcPts val="0"/>
                        </a:spcAft>
                      </a:pPr>
                      <a:r>
                        <a:rPr lang="sk-SK" sz="1600" b="1" kern="1200" dirty="0">
                          <a:solidFill>
                            <a:schemeClr val="lt1"/>
                          </a:solidFill>
                          <a:effectLst/>
                          <a:latin typeface="+mn-lt"/>
                          <a:ea typeface="+mn-ea"/>
                          <a:cs typeface="+mn-cs"/>
                        </a:rPr>
                        <a:t>a. Príprava na opätovné použitie (nie) nebezpečných odpadov</a:t>
                      </a:r>
                    </a:p>
                  </a:txBody>
                  <a:tcPr marL="52406" marR="52406" marT="0" marB="0" anchor="ctr"/>
                </a:tc>
                <a:tc>
                  <a:txBody>
                    <a:bodyPr/>
                    <a:lstStyle/>
                    <a:p>
                      <a:pPr marL="285750" indent="-285750" algn="ctr">
                        <a:buFont typeface="Wingdings" panose="05000000000000000000" pitchFamily="2" charset="2"/>
                        <a:buChar char="ü"/>
                      </a:pPr>
                      <a:r>
                        <a:rPr lang="sk-SK" dirty="0">
                          <a:solidFill>
                            <a:schemeClr val="bg1">
                              <a:lumMod val="50000"/>
                            </a:schemeClr>
                          </a:solidFill>
                        </a:rPr>
                        <a:t> </a:t>
                      </a:r>
                    </a:p>
                  </a:txBody>
                  <a:tcPr marL="52406" marR="52406" marT="0" marB="0" anchor="ct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k-SK" sz="1600" dirty="0">
                          <a:solidFill>
                            <a:schemeClr val="bg1">
                              <a:lumMod val="50000"/>
                            </a:schemeClr>
                          </a:solidFill>
                        </a:rPr>
                        <a:t> </a:t>
                      </a:r>
                    </a:p>
                  </a:txBody>
                  <a:tcPr marL="52406" marR="52406" marT="0" marB="0" anchor="ctr"/>
                </a:tc>
                <a:tc>
                  <a:txBody>
                    <a:bodyPr/>
                    <a:lstStyle/>
                    <a:p>
                      <a:pPr marL="285750" indent="-285750">
                        <a:buFont typeface="Arial" panose="020B0604020202020204" pitchFamily="34" charset="0"/>
                        <a:buChar char="•"/>
                      </a:pPr>
                      <a:r>
                        <a:rPr lang="sk-SK" dirty="0">
                          <a:solidFill>
                            <a:schemeClr val="bg1">
                              <a:lumMod val="50000"/>
                            </a:schemeClr>
                          </a:solidFill>
                        </a:rPr>
                        <a:t>Výstavba nových zariadení</a:t>
                      </a:r>
                    </a:p>
                    <a:p>
                      <a:pPr marL="285750" indent="-285750">
                        <a:buFont typeface="Arial" panose="020B0604020202020204" pitchFamily="34" charset="0"/>
                        <a:buChar char="•"/>
                      </a:pPr>
                      <a:r>
                        <a:rPr lang="sk-SK" dirty="0">
                          <a:solidFill>
                            <a:schemeClr val="bg1">
                              <a:lumMod val="50000"/>
                            </a:schemeClr>
                          </a:solidFill>
                        </a:rPr>
                        <a:t>Nákup technológií a hnuteľných vecí</a:t>
                      </a:r>
                    </a:p>
                  </a:txBody>
                  <a:tcPr marL="52406" marR="52406" marT="0" marB="0" anchor="ctr"/>
                </a:tc>
                <a:extLst>
                  <a:ext uri="{0D108BD9-81ED-4DB2-BD59-A6C34878D82A}">
                    <a16:rowId xmlns:a16="http://schemas.microsoft.com/office/drawing/2014/main" val="10001"/>
                  </a:ext>
                </a:extLst>
              </a:tr>
              <a:tr h="220939">
                <a:tc>
                  <a:txBody>
                    <a:bodyPr/>
                    <a:lstStyle/>
                    <a:p>
                      <a:pPr algn="just">
                        <a:spcAft>
                          <a:spcPts val="0"/>
                        </a:spcAft>
                      </a:pPr>
                      <a:r>
                        <a:rPr lang="sk-SK" sz="1600" b="1" kern="1200" dirty="0">
                          <a:solidFill>
                            <a:schemeClr val="lt1"/>
                          </a:solidFill>
                          <a:effectLst/>
                          <a:latin typeface="+mn-lt"/>
                          <a:ea typeface="+mn-ea"/>
                          <a:cs typeface="+mn-cs"/>
                        </a:rPr>
                        <a:t>b. Recyklácia (nie) nebezpečných odpadov</a:t>
                      </a:r>
                    </a:p>
                  </a:txBody>
                  <a:tcPr marL="52406" marR="52406" marT="0" marB="0" anchor="ctr"/>
                </a:tc>
                <a:tc>
                  <a:txBody>
                    <a:bodyPr/>
                    <a:lstStyle/>
                    <a:p>
                      <a:pPr marL="285750" indent="-285750" algn="ctr">
                        <a:buFont typeface="Wingdings" panose="05000000000000000000" pitchFamily="2" charset="2"/>
                        <a:buChar char="ü"/>
                      </a:pPr>
                      <a:r>
                        <a:rPr lang="sk-SK" dirty="0">
                          <a:solidFill>
                            <a:schemeClr val="bg1">
                              <a:lumMod val="50000"/>
                            </a:schemeClr>
                          </a:solidFill>
                        </a:rPr>
                        <a:t> </a:t>
                      </a:r>
                    </a:p>
                  </a:txBody>
                  <a:tcPr marL="52406" marR="52406" marT="0" marB="0" anchor="ct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k-SK" sz="1600" dirty="0">
                          <a:solidFill>
                            <a:schemeClr val="bg1">
                              <a:lumMod val="50000"/>
                            </a:schemeClr>
                          </a:solidFill>
                        </a:rPr>
                        <a:t> </a:t>
                      </a:r>
                    </a:p>
                  </a:txBody>
                  <a:tcPr marL="52406" marR="52406" marT="0" marB="0" anchor="ctr"/>
                </a:tc>
                <a:tc>
                  <a:txBody>
                    <a:bodyPr/>
                    <a:lstStyle/>
                    <a:p>
                      <a:pPr marL="285750" indent="-285750">
                        <a:buFont typeface="Arial" panose="020B0604020202020204" pitchFamily="34" charset="0"/>
                        <a:buChar char="•"/>
                      </a:pPr>
                      <a:r>
                        <a:rPr lang="sk-SK" dirty="0">
                          <a:solidFill>
                            <a:schemeClr val="bg1">
                              <a:lumMod val="50000"/>
                            </a:schemeClr>
                          </a:solidFill>
                        </a:rPr>
                        <a:t>Výstavba nových alebo rekonštrukcia existujúcich zariadení </a:t>
                      </a:r>
                    </a:p>
                    <a:p>
                      <a:pPr marL="285750" indent="-285750">
                        <a:buFont typeface="Arial" panose="020B0604020202020204" pitchFamily="34" charset="0"/>
                        <a:buChar char="•"/>
                      </a:pPr>
                      <a:r>
                        <a:rPr lang="sk-SK" dirty="0">
                          <a:solidFill>
                            <a:schemeClr val="bg1">
                              <a:lumMod val="50000"/>
                            </a:schemeClr>
                          </a:solidFill>
                        </a:rPr>
                        <a:t>Nákup technológií a hnuteľných vecí vrátane</a:t>
                      </a:r>
                      <a:r>
                        <a:rPr lang="sk-SK" baseline="0" dirty="0">
                          <a:solidFill>
                            <a:schemeClr val="bg1">
                              <a:lumMod val="50000"/>
                            </a:schemeClr>
                          </a:solidFill>
                        </a:rPr>
                        <a:t> tých na úpravu odpadu ako súčasť technológie recyklácie</a:t>
                      </a:r>
                      <a:endParaRPr lang="sk-SK" dirty="0">
                        <a:solidFill>
                          <a:schemeClr val="bg1">
                            <a:lumMod val="50000"/>
                          </a:schemeClr>
                        </a:solidFill>
                      </a:endParaRPr>
                    </a:p>
                  </a:txBody>
                  <a:tcPr marL="52406" marR="52406" marT="0" marB="0" anchor="ctr"/>
                </a:tc>
                <a:extLst>
                  <a:ext uri="{0D108BD9-81ED-4DB2-BD59-A6C34878D82A}">
                    <a16:rowId xmlns:a16="http://schemas.microsoft.com/office/drawing/2014/main" val="10002"/>
                  </a:ext>
                </a:extLst>
              </a:tr>
              <a:tr h="200855">
                <a:tc>
                  <a:txBody>
                    <a:bodyPr/>
                    <a:lstStyle/>
                    <a:p>
                      <a:pPr algn="just">
                        <a:spcAft>
                          <a:spcPts val="0"/>
                        </a:spcAft>
                      </a:pPr>
                      <a:r>
                        <a:rPr lang="sk-SK" sz="1600" b="1" kern="1200" dirty="0">
                          <a:solidFill>
                            <a:schemeClr val="lt1"/>
                          </a:solidFill>
                          <a:effectLst/>
                          <a:latin typeface="+mn-lt"/>
                          <a:ea typeface="+mn-ea"/>
                          <a:cs typeface="+mn-cs"/>
                        </a:rPr>
                        <a:t>c. Materiálové zhodnocovanie nie nebezpečných odpadov na palivá</a:t>
                      </a:r>
                    </a:p>
                  </a:txBody>
                  <a:tcPr marL="52406" marR="52406" marT="0" marB="0" anchor="ctr"/>
                </a:tc>
                <a:tc>
                  <a:txBody>
                    <a:bodyPr/>
                    <a:lstStyle/>
                    <a:p>
                      <a:pPr algn="ctr"/>
                      <a:r>
                        <a:rPr lang="sk-SK" dirty="0">
                          <a:solidFill>
                            <a:schemeClr val="bg1">
                              <a:lumMod val="50000"/>
                            </a:schemeClr>
                          </a:solidFill>
                        </a:rPr>
                        <a:t>x</a:t>
                      </a:r>
                    </a:p>
                  </a:txBody>
                  <a:tcPr marL="52406" marR="52406" marT="0" marB="0" anchor="ctr"/>
                </a:tc>
                <a:tc>
                  <a:txBody>
                    <a:bodyPr/>
                    <a:lstStyle/>
                    <a:p>
                      <a:pPr marL="285750" indent="-285750" algn="ctr">
                        <a:spcAft>
                          <a:spcPts val="0"/>
                        </a:spcAft>
                        <a:buFont typeface="Wingdings" panose="05000000000000000000" pitchFamily="2" charset="2"/>
                        <a:buChar char="ü"/>
                      </a:pPr>
                      <a:r>
                        <a:rPr lang="sk-SK" sz="1600" dirty="0">
                          <a:solidFill>
                            <a:schemeClr val="bg1">
                              <a:lumMod val="50000"/>
                            </a:schemeClr>
                          </a:solidFill>
                          <a:effectLst/>
                          <a:latin typeface="Times New Roman" panose="02020603050405020304" pitchFamily="18" charset="0"/>
                          <a:ea typeface="Times New Roman" panose="02020603050405020304" pitchFamily="18" charset="0"/>
                        </a:rPr>
                        <a:t> </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Výstavba nových alebo rekonštrukcia existujúcich zariadení </a:t>
                      </a:r>
                    </a:p>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Nákup technológií a hnuteľných vecí, ktoré priamo súvisia s výstavbou a funkčnosťou týchto zariadení </a:t>
                      </a:r>
                    </a:p>
                  </a:txBody>
                  <a:tcPr marL="52406" marR="52406"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29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270823"/>
            <a:ext cx="7886700" cy="879253"/>
          </a:xfrm>
        </p:spPr>
        <p:txBody>
          <a:bodyPr>
            <a:normAutofit/>
          </a:bodyPr>
          <a:lstStyle/>
          <a:p>
            <a:r>
              <a:rPr lang="sk-SK" sz="3200" b="1" dirty="0">
                <a:latin typeface="Arial" panose="020B0604020202020204" pitchFamily="34" charset="0"/>
                <a:cs typeface="Arial" panose="020B0604020202020204" pitchFamily="34" charset="0"/>
              </a:rPr>
              <a:t>Výber správnej výzvy</a:t>
            </a:r>
          </a:p>
        </p:txBody>
      </p:sp>
      <p:sp>
        <p:nvSpPr>
          <p:cNvPr id="4" name="TextovéPole 3"/>
          <p:cNvSpPr txBox="1"/>
          <p:nvPr/>
        </p:nvSpPr>
        <p:spPr>
          <a:xfrm>
            <a:off x="296562" y="2198910"/>
            <a:ext cx="8612660" cy="4093428"/>
          </a:xfrm>
          <a:prstGeom prst="rect">
            <a:avLst/>
          </a:prstGeom>
          <a:noFill/>
        </p:spPr>
        <p:txBody>
          <a:bodyPr wrap="square" rtlCol="0">
            <a:spAutoFit/>
          </a:bodyPr>
          <a:lstStyle/>
          <a:p>
            <a:pPr marL="342900" indent="-342900">
              <a:buFont typeface="Wingdings" pitchFamily="2" charset="2"/>
              <a:buChar char="Ø"/>
            </a:pPr>
            <a:r>
              <a:rPr lang="sk-SK" sz="2000" dirty="0">
                <a:solidFill>
                  <a:schemeClr val="bg1">
                    <a:lumMod val="50000"/>
                  </a:schemeClr>
                </a:solidFill>
              </a:rPr>
              <a:t>Súbežné vyhlásenie 15. a 16. výzvy zameranej na oblasť odpadového hospodárstva – komplexné pokrytie problematiky,</a:t>
            </a:r>
          </a:p>
          <a:p>
            <a:pPr marL="342900" indent="-342900">
              <a:buFont typeface="Wingdings" pitchFamily="2" charset="2"/>
              <a:buChar char="Ø"/>
            </a:pPr>
            <a:r>
              <a:rPr lang="sk-SK" sz="2000" dirty="0">
                <a:solidFill>
                  <a:schemeClr val="bg1">
                    <a:lumMod val="50000"/>
                  </a:schemeClr>
                </a:solidFill>
              </a:rPr>
              <a:t>Riešenie nakladania s nebezpečným a iným ako nebezpečným odpadom (vrátane zhodnocovania BRO a mechanicko-biologickej úpravy zmesového komunálneho odpadu),</a:t>
            </a:r>
            <a:endParaRPr lang="sk-SK" sz="2000" b="1" u="sng" dirty="0">
              <a:solidFill>
                <a:schemeClr val="bg1">
                  <a:lumMod val="50000"/>
                </a:schemeClr>
              </a:solidFill>
            </a:endParaRPr>
          </a:p>
          <a:p>
            <a:pPr marL="342900" indent="-342900">
              <a:buFont typeface="Wingdings" pitchFamily="2" charset="2"/>
              <a:buChar char="Ø"/>
            </a:pPr>
            <a:r>
              <a:rPr lang="sk-SK" sz="2000" dirty="0">
                <a:solidFill>
                  <a:schemeClr val="bg1">
                    <a:lumMod val="50000"/>
                  </a:schemeClr>
                </a:solidFill>
              </a:rPr>
              <a:t>podpora projektov je podmienená dôsledným dodržiavaním princípu rozšírenej zodpovednosti výrobcov,</a:t>
            </a:r>
          </a:p>
          <a:p>
            <a:endParaRPr lang="sk-SK" sz="2000" dirty="0">
              <a:solidFill>
                <a:schemeClr val="bg1">
                  <a:lumMod val="50000"/>
                </a:schemeClr>
              </a:solidFill>
            </a:endParaRPr>
          </a:p>
          <a:p>
            <a:r>
              <a:rPr lang="sk-SK" sz="2000" dirty="0">
                <a:solidFill>
                  <a:schemeClr val="bg1">
                    <a:lumMod val="50000"/>
                  </a:schemeClr>
                </a:solidFill>
              </a:rPr>
              <a:t>Ako vybrať správnu výzvu?</a:t>
            </a:r>
          </a:p>
          <a:p>
            <a:endParaRPr lang="sk-SK" sz="2000" b="1" dirty="0">
              <a:solidFill>
                <a:schemeClr val="bg1">
                  <a:lumMod val="50000"/>
                </a:schemeClr>
              </a:solidFill>
            </a:endParaRPr>
          </a:p>
          <a:p>
            <a:r>
              <a:rPr lang="sk-SK" sz="2000" b="1" dirty="0">
                <a:solidFill>
                  <a:schemeClr val="bg1">
                    <a:lumMod val="50000"/>
                  </a:schemeClr>
                </a:solidFill>
              </a:rPr>
              <a:t>Základné kritérium výberu výzvy je typ spracovávaného odpadu.</a:t>
            </a:r>
          </a:p>
          <a:p>
            <a:r>
              <a:rPr lang="sk-SK" sz="2000" b="1" dirty="0">
                <a:solidFill>
                  <a:schemeClr val="bg1">
                    <a:lumMod val="50000"/>
                  </a:schemeClr>
                </a:solidFill>
              </a:rPr>
              <a:t>15. výzva je určená pre nebezpečný odpad</a:t>
            </a:r>
          </a:p>
          <a:p>
            <a:r>
              <a:rPr lang="sk-SK" sz="2000" b="1" dirty="0">
                <a:solidFill>
                  <a:schemeClr val="bg1">
                    <a:lumMod val="50000"/>
                  </a:schemeClr>
                </a:solidFill>
              </a:rPr>
              <a:t>16. Výzva je určená pre iný ako nebezpečný odpad </a:t>
            </a:r>
            <a:r>
              <a:rPr lang="sk-SK" sz="1200" b="1" dirty="0">
                <a:solidFill>
                  <a:schemeClr val="bg1">
                    <a:lumMod val="50000"/>
                  </a:schemeClr>
                </a:solidFill>
              </a:rPr>
              <a:t>(vrátane spracovania BRO a ZKO)</a:t>
            </a:r>
            <a:endParaRPr lang="sk-SK"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735804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5324535"/>
          </a:xfrm>
          <a:prstGeom prst="rect">
            <a:avLst/>
          </a:prstGeom>
          <a:noFill/>
        </p:spPr>
        <p:txBody>
          <a:bodyPr wrap="square" rtlCol="0">
            <a:spAutoFit/>
          </a:bodyPr>
          <a:lstStyle/>
          <a:p>
            <a:pPr marL="457200" indent="-457200" algn="just">
              <a:buFont typeface="+mj-lt"/>
              <a:buAutoNum type="arabicPeriod" startAt="2"/>
            </a:pPr>
            <a:r>
              <a:rPr lang="sk-SK" sz="2000" b="1" u="sng" dirty="0">
                <a:solidFill>
                  <a:schemeClr val="bg1">
                    <a:lumMod val="50000"/>
                  </a:schemeClr>
                </a:solidFill>
              </a:rPr>
              <a:t>Oprávnenosť aktivít realizácie projektu:</a:t>
            </a:r>
          </a:p>
          <a:p>
            <a:pPr marL="914400" lvl="1" indent="-457200" algn="just">
              <a:buFont typeface="+mj-lt"/>
              <a:buAutoNum type="alphaLcParenR"/>
            </a:pPr>
            <a:r>
              <a:rPr lang="sk-SK" sz="2000" b="1" u="sng" dirty="0">
                <a:solidFill>
                  <a:schemeClr val="bg1">
                    <a:lumMod val="50000"/>
                  </a:schemeClr>
                </a:solidFill>
              </a:rPr>
              <a:t>Podmienka oprávnenosti aktivít projektu</a:t>
            </a:r>
          </a:p>
          <a:p>
            <a:pPr marL="971550" lvl="1" indent="-514350" algn="just">
              <a:buFont typeface="+mj-lt"/>
              <a:buAutoNum type="romanLcPeriod" startAt="2"/>
            </a:pPr>
            <a:r>
              <a:rPr lang="sk-SK" sz="2000" dirty="0">
                <a:solidFill>
                  <a:schemeClr val="bg1">
                    <a:lumMod val="50000"/>
                  </a:schemeClr>
                </a:solidFill>
              </a:rPr>
              <a:t>Vecne oprávnená aktivita:</a:t>
            </a:r>
          </a:p>
          <a:p>
            <a:pPr marL="971550" lvl="1" indent="-514350" algn="just">
              <a:buFont typeface="+mj-lt"/>
              <a:buAutoNum type="romanLcPeriod" startAt="2"/>
            </a:pPr>
            <a:endParaRPr lang="sk-SK" sz="2000" dirty="0">
              <a:solidFill>
                <a:schemeClr val="bg1">
                  <a:lumMod val="50000"/>
                </a:schemeClr>
              </a:solidFill>
            </a:endParaRPr>
          </a:p>
          <a:p>
            <a:pPr marL="971550" lvl="1" indent="-514350" algn="just">
              <a:buFont typeface="+mj-lt"/>
              <a:buAutoNum type="romanLcPeriod" startAt="2"/>
            </a:pPr>
            <a:endParaRPr lang="sk-SK" sz="2000" dirty="0">
              <a:solidFill>
                <a:schemeClr val="bg1">
                  <a:lumMod val="50000"/>
                </a:schemeClr>
              </a:solidFill>
            </a:endParaRPr>
          </a:p>
          <a:p>
            <a:pPr marL="971550" lvl="1" indent="-514350" algn="just">
              <a:buFont typeface="+mj-lt"/>
              <a:buAutoNum type="romanLcPeriod" startAt="2"/>
            </a:pPr>
            <a:endParaRPr lang="sk-SK" sz="2000" dirty="0">
              <a:solidFill>
                <a:schemeClr val="bg1">
                  <a:lumMod val="50000"/>
                </a:schemeClr>
              </a:solidFill>
            </a:endParaRPr>
          </a:p>
          <a:p>
            <a:pPr marL="971550" lvl="1" indent="-514350" algn="just">
              <a:buFont typeface="+mj-lt"/>
              <a:buAutoNum type="romanLcPeriod" startAt="2"/>
            </a:pPr>
            <a:endParaRPr lang="sk-SK" sz="2000" dirty="0">
              <a:solidFill>
                <a:schemeClr val="bg1">
                  <a:lumMod val="50000"/>
                </a:schemeClr>
              </a:solidFill>
            </a:endParaRPr>
          </a:p>
          <a:p>
            <a:pPr marL="971550" lvl="1" indent="-514350" algn="just">
              <a:buFont typeface="+mj-lt"/>
              <a:buAutoNum type="romanLcPeriod" startAt="2"/>
            </a:pPr>
            <a:endParaRPr lang="sk-SK" sz="2000" dirty="0">
              <a:solidFill>
                <a:schemeClr val="bg1">
                  <a:lumMod val="50000"/>
                </a:schemeClr>
              </a:solidFill>
            </a:endParaRPr>
          </a:p>
          <a:p>
            <a:pPr marL="971550" lvl="1" indent="-514350" algn="just">
              <a:buFont typeface="+mj-lt"/>
              <a:buAutoNum type="romanLcPeriod" startAt="2"/>
            </a:pPr>
            <a:endParaRPr lang="sk-SK" sz="2000" dirty="0">
              <a:solidFill>
                <a:schemeClr val="bg1">
                  <a:lumMod val="50000"/>
                </a:schemeClr>
              </a:solidFill>
            </a:endParaRPr>
          </a:p>
          <a:p>
            <a:pPr marL="971550" lvl="1" indent="-514350" algn="just">
              <a:buFont typeface="+mj-lt"/>
              <a:buAutoNum type="romanLcPeriod" startAt="2"/>
            </a:pPr>
            <a:endParaRPr lang="sk-SK" sz="2000" dirty="0">
              <a:solidFill>
                <a:schemeClr val="bg1">
                  <a:lumMod val="50000"/>
                </a:schemeClr>
              </a:solidFill>
            </a:endParaRPr>
          </a:p>
          <a:p>
            <a:pPr marL="971550" lvl="1" indent="-514350" algn="just">
              <a:buFont typeface="+mj-lt"/>
              <a:buAutoNum type="romanLcPeriod" startAt="2"/>
            </a:pPr>
            <a:endParaRPr lang="sk-SK" sz="2000" dirty="0">
              <a:solidFill>
                <a:schemeClr val="bg1">
                  <a:lumMod val="50000"/>
                </a:schemeClr>
              </a:solidFill>
            </a:endParaRPr>
          </a:p>
          <a:p>
            <a:pPr marL="971550" lvl="1" indent="-514350" algn="just">
              <a:buFont typeface="+mj-lt"/>
              <a:buAutoNum type="romanLcPeriod" startAt="2"/>
            </a:pPr>
            <a:endParaRPr lang="sk-SK" sz="2000" dirty="0">
              <a:solidFill>
                <a:schemeClr val="bg1">
                  <a:lumMod val="50000"/>
                </a:schemeClr>
              </a:solidFill>
            </a:endParaRPr>
          </a:p>
          <a:p>
            <a:pPr marL="971550" lvl="1" indent="-514350" algn="just">
              <a:buFont typeface="+mj-lt"/>
              <a:buAutoNum type="romanLcPeriod" startAt="2"/>
            </a:pPr>
            <a:endParaRPr lang="sk-SK" sz="2000" dirty="0">
              <a:solidFill>
                <a:schemeClr val="bg1">
                  <a:lumMod val="50000"/>
                </a:schemeClr>
              </a:solidFill>
            </a:endParaRPr>
          </a:p>
          <a:p>
            <a:pPr marL="971550" lvl="1" indent="-514350" algn="just">
              <a:buFont typeface="+mj-lt"/>
              <a:buAutoNum type="romanLcPeriod" startAt="2"/>
            </a:pPr>
            <a:endParaRPr lang="sk-SK" sz="2000" dirty="0">
              <a:solidFill>
                <a:schemeClr val="bg1">
                  <a:lumMod val="50000"/>
                </a:schemeClr>
              </a:solidFill>
            </a:endParaRPr>
          </a:p>
          <a:p>
            <a:pPr marL="971550" lvl="1" indent="-514350" algn="just">
              <a:buFont typeface="+mj-lt"/>
              <a:buAutoNum type="romanLcPeriod" startAt="2"/>
            </a:pPr>
            <a:endParaRPr lang="sk-SK" sz="2000" dirty="0">
              <a:solidFill>
                <a:schemeClr val="bg1">
                  <a:lumMod val="50000"/>
                </a:schemeClr>
              </a:solidFill>
            </a:endParaRPr>
          </a:p>
          <a:p>
            <a:pPr lvl="1" algn="just"/>
            <a:endParaRPr lang="sk-SK" sz="2000" b="1" dirty="0">
              <a:solidFill>
                <a:srgbClr val="FF0000"/>
              </a:solidFill>
            </a:endParaRPr>
          </a:p>
          <a:p>
            <a:pPr lvl="1" algn="just"/>
            <a:r>
              <a:rPr lang="sk-SK" sz="2000" b="1" dirty="0">
                <a:solidFill>
                  <a:srgbClr val="FF0000"/>
                </a:solidFill>
              </a:rPr>
              <a:t>Jedna </a:t>
            </a:r>
            <a:r>
              <a:rPr lang="sk-SK" sz="2000" b="1" dirty="0" err="1">
                <a:solidFill>
                  <a:srgbClr val="FF0000"/>
                </a:solidFill>
              </a:rPr>
              <a:t>ŽoNFP</a:t>
            </a:r>
            <a:r>
              <a:rPr lang="sk-SK" sz="2000" b="1" dirty="0">
                <a:solidFill>
                  <a:srgbClr val="FF0000"/>
                </a:solidFill>
              </a:rPr>
              <a:t> = práve jedna oprávnená aktivita.</a:t>
            </a:r>
          </a:p>
        </p:txBody>
      </p:sp>
      <p:graphicFrame>
        <p:nvGraphicFramePr>
          <p:cNvPr id="5" name="Tabuľka 4"/>
          <p:cNvGraphicFramePr>
            <a:graphicFrameLocks noGrp="1"/>
          </p:cNvGraphicFramePr>
          <p:nvPr>
            <p:extLst>
              <p:ext uri="{D42A27DB-BD31-4B8C-83A1-F6EECF244321}">
                <p14:modId xmlns:p14="http://schemas.microsoft.com/office/powerpoint/2010/main" val="1574367665"/>
              </p:ext>
            </p:extLst>
          </p:nvPr>
        </p:nvGraphicFramePr>
        <p:xfrm>
          <a:off x="144049" y="2565059"/>
          <a:ext cx="8855901" cy="3690402"/>
        </p:xfrm>
        <a:graphic>
          <a:graphicData uri="http://schemas.openxmlformats.org/drawingml/2006/table">
            <a:tbl>
              <a:tblPr firstRow="1" firstCol="1" bandRow="1">
                <a:tableStyleId>{5C22544A-7EE6-4342-B048-85BDC9FD1C3A}</a:tableStyleId>
              </a:tblPr>
              <a:tblGrid>
                <a:gridCol w="3197850">
                  <a:extLst>
                    <a:ext uri="{9D8B030D-6E8A-4147-A177-3AD203B41FA5}">
                      <a16:colId xmlns:a16="http://schemas.microsoft.com/office/drawing/2014/main" val="20000"/>
                    </a:ext>
                  </a:extLst>
                </a:gridCol>
                <a:gridCol w="587786">
                  <a:extLst>
                    <a:ext uri="{9D8B030D-6E8A-4147-A177-3AD203B41FA5}">
                      <a16:colId xmlns:a16="http://schemas.microsoft.com/office/drawing/2014/main" val="20001"/>
                    </a:ext>
                  </a:extLst>
                </a:gridCol>
                <a:gridCol w="556778">
                  <a:extLst>
                    <a:ext uri="{9D8B030D-6E8A-4147-A177-3AD203B41FA5}">
                      <a16:colId xmlns:a16="http://schemas.microsoft.com/office/drawing/2014/main" val="20002"/>
                    </a:ext>
                  </a:extLst>
                </a:gridCol>
                <a:gridCol w="4513487">
                  <a:extLst>
                    <a:ext uri="{9D8B030D-6E8A-4147-A177-3AD203B41FA5}">
                      <a16:colId xmlns:a16="http://schemas.microsoft.com/office/drawing/2014/main" val="20003"/>
                    </a:ext>
                  </a:extLst>
                </a:gridCol>
              </a:tblGrid>
              <a:tr h="672882">
                <a:tc>
                  <a:txBody>
                    <a:bodyPr/>
                    <a:lstStyle/>
                    <a:p>
                      <a:pPr algn="ctr">
                        <a:spcBef>
                          <a:spcPts val="600"/>
                        </a:spcBef>
                        <a:spcAft>
                          <a:spcPts val="0"/>
                        </a:spcAft>
                      </a:pPr>
                      <a:r>
                        <a:rPr lang="sk-SK" sz="1600" dirty="0">
                          <a:effectLst/>
                        </a:rPr>
                        <a:t>Vecne oprávnená aktivita</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600" dirty="0">
                          <a:effectLst/>
                        </a:rPr>
                        <a:t>V 15</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600" dirty="0">
                          <a:effectLst/>
                        </a:rPr>
                        <a:t>V 16</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600" dirty="0">
                          <a:effectLst/>
                        </a:rPr>
                        <a:t>Bližšia špecifikácia</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0"/>
                  </a:ext>
                </a:extLst>
              </a:tr>
              <a:tr h="200855">
                <a:tc>
                  <a:txBody>
                    <a:bodyPr/>
                    <a:lstStyle/>
                    <a:p>
                      <a:pPr algn="just">
                        <a:spcAft>
                          <a:spcPts val="0"/>
                        </a:spcAft>
                      </a:pPr>
                      <a:r>
                        <a:rPr lang="sk-SK" sz="1600" b="1" kern="1200" dirty="0">
                          <a:solidFill>
                            <a:schemeClr val="lt1"/>
                          </a:solidFill>
                          <a:effectLst/>
                          <a:latin typeface="+mn-lt"/>
                          <a:ea typeface="+mn-ea"/>
                          <a:cs typeface="+mn-cs"/>
                        </a:rPr>
                        <a:t>d. Zhodnocovanie BRO</a:t>
                      </a:r>
                    </a:p>
                  </a:txBody>
                  <a:tcPr marL="52406" marR="52406" marT="0" marB="0" anchor="ctr"/>
                </a:tc>
                <a:tc>
                  <a:txBody>
                    <a:bodyPr/>
                    <a:lstStyle/>
                    <a:p>
                      <a:pPr algn="ctr"/>
                      <a:r>
                        <a:rPr lang="sk-SK" dirty="0">
                          <a:solidFill>
                            <a:schemeClr val="bg1">
                              <a:lumMod val="50000"/>
                            </a:schemeClr>
                          </a:solidFill>
                        </a:rPr>
                        <a:t>x</a:t>
                      </a:r>
                    </a:p>
                  </a:txBody>
                  <a:tcPr marL="52406" marR="52406" marT="0" marB="0" anchor="ctr"/>
                </a:tc>
                <a:tc>
                  <a:txBody>
                    <a:bodyPr/>
                    <a:lstStyle/>
                    <a:p>
                      <a:pPr marL="285750" indent="-285750" algn="ctr">
                        <a:spcAft>
                          <a:spcPts val="0"/>
                        </a:spcAft>
                        <a:buFont typeface="Wingdings" panose="05000000000000000000" pitchFamily="2" charset="2"/>
                        <a:buChar char="ü"/>
                      </a:pPr>
                      <a:r>
                        <a:rPr lang="sk-SK" sz="1600" dirty="0">
                          <a:solidFill>
                            <a:schemeClr val="bg1">
                              <a:lumMod val="50000"/>
                            </a:schemeClr>
                          </a:solidFill>
                          <a:effectLst/>
                          <a:latin typeface="Times New Roman" panose="02020603050405020304" pitchFamily="18" charset="0"/>
                          <a:ea typeface="Times New Roman" panose="02020603050405020304" pitchFamily="18" charset="0"/>
                        </a:rPr>
                        <a:t> </a:t>
                      </a: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Výstavba nových alebo rekonštrukcia existujúcich zariadení (napr. </a:t>
                      </a:r>
                      <a:r>
                        <a:rPr lang="sk-SK" sz="1800" kern="1200" dirty="0" err="1">
                          <a:solidFill>
                            <a:schemeClr val="bg1">
                              <a:lumMod val="50000"/>
                            </a:schemeClr>
                          </a:solidFill>
                          <a:latin typeface="+mn-lt"/>
                          <a:ea typeface="+mn-ea"/>
                          <a:cs typeface="+mn-cs"/>
                        </a:rPr>
                        <a:t>kompostárne</a:t>
                      </a:r>
                      <a:r>
                        <a:rPr lang="sk-SK" sz="1800" kern="1200" dirty="0">
                          <a:solidFill>
                            <a:schemeClr val="bg1">
                              <a:lumMod val="50000"/>
                            </a:schemeClr>
                          </a:solidFill>
                          <a:latin typeface="+mn-lt"/>
                          <a:ea typeface="+mn-ea"/>
                          <a:cs typeface="+mn-cs"/>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Nákup hnuteľných vecí na zhodnocovanie BRO (drviče, nakladače, </a:t>
                      </a:r>
                      <a:r>
                        <a:rPr lang="sk-SK" sz="1800" kern="1200" dirty="0" err="1">
                          <a:solidFill>
                            <a:schemeClr val="bg1">
                              <a:lumMod val="50000"/>
                            </a:schemeClr>
                          </a:solidFill>
                          <a:latin typeface="+mn-lt"/>
                          <a:ea typeface="+mn-ea"/>
                          <a:cs typeface="+mn-cs"/>
                        </a:rPr>
                        <a:t>prekopávače</a:t>
                      </a:r>
                      <a:r>
                        <a:rPr lang="sk-SK" sz="1800" kern="1200" dirty="0">
                          <a:solidFill>
                            <a:schemeClr val="bg1">
                              <a:lumMod val="50000"/>
                            </a:schemeClr>
                          </a:solidFill>
                          <a:latin typeface="+mn-lt"/>
                          <a:ea typeface="+mn-ea"/>
                          <a:cs typeface="+mn-cs"/>
                        </a:rPr>
                        <a:t>) nevyhnutných pre toto zariadenie</a:t>
                      </a:r>
                    </a:p>
                  </a:txBody>
                  <a:tcPr marL="52406" marR="52406" marT="0" marB="0" anchor="ctr"/>
                </a:tc>
                <a:extLst>
                  <a:ext uri="{0D108BD9-81ED-4DB2-BD59-A6C34878D82A}">
                    <a16:rowId xmlns:a16="http://schemas.microsoft.com/office/drawing/2014/main" val="10001"/>
                  </a:ext>
                </a:extLst>
              </a:tr>
              <a:tr h="0">
                <a:tc>
                  <a:txBody>
                    <a:bodyPr/>
                    <a:lstStyle/>
                    <a:p>
                      <a:pPr algn="just">
                        <a:spcAft>
                          <a:spcPts val="0"/>
                        </a:spcAft>
                      </a:pPr>
                      <a:r>
                        <a:rPr lang="sk-SK" sz="1600" b="1" kern="1200" dirty="0">
                          <a:solidFill>
                            <a:schemeClr val="lt1"/>
                          </a:solidFill>
                          <a:effectLst/>
                          <a:latin typeface="+mn-lt"/>
                          <a:ea typeface="+mn-ea"/>
                          <a:cs typeface="+mn-cs"/>
                        </a:rPr>
                        <a:t>e. M-B úprava zmesových KO</a:t>
                      </a:r>
                    </a:p>
                  </a:txBody>
                  <a:tcPr marL="52406" marR="52406" marT="0" marB="0" anchor="ctr"/>
                </a:tc>
                <a:tc>
                  <a:txBody>
                    <a:bodyPr/>
                    <a:lstStyle/>
                    <a:p>
                      <a:pPr algn="ctr"/>
                      <a:r>
                        <a:rPr lang="sk-SK" dirty="0">
                          <a:solidFill>
                            <a:schemeClr val="bg1">
                              <a:lumMod val="50000"/>
                            </a:schemeClr>
                          </a:solidFill>
                        </a:rPr>
                        <a:t>x</a:t>
                      </a:r>
                    </a:p>
                  </a:txBody>
                  <a:tcPr marL="52406" marR="52406" marT="0" marB="0" anchor="ctr"/>
                </a:tc>
                <a:tc>
                  <a:txBody>
                    <a:bodyPr/>
                    <a:lstStyle/>
                    <a:p>
                      <a:pPr marL="285750" indent="-285750" algn="ctr">
                        <a:spcAft>
                          <a:spcPts val="0"/>
                        </a:spcAft>
                        <a:buFont typeface="Wingdings" panose="05000000000000000000" pitchFamily="2" charset="2"/>
                        <a:buChar char="ü"/>
                      </a:pPr>
                      <a:r>
                        <a:rPr lang="sk-SK" sz="1600" dirty="0">
                          <a:solidFill>
                            <a:schemeClr val="bg1">
                              <a:lumMod val="50000"/>
                            </a:schemeClr>
                          </a:solidFill>
                          <a:effectLst/>
                          <a:latin typeface="Times New Roman" panose="02020603050405020304" pitchFamily="18" charset="0"/>
                          <a:ea typeface="Times New Roman" panose="02020603050405020304" pitchFamily="18" charset="0"/>
                        </a:rPr>
                        <a:t> </a:t>
                      </a:r>
                    </a:p>
                  </a:txBody>
                  <a:tcPr marL="52406" marR="52406" marT="0" marB="0" anchor="ctr"/>
                </a:tc>
                <a:tc>
                  <a:txBody>
                    <a:bodyPr/>
                    <a:lstStyle/>
                    <a:p>
                      <a:pPr marL="285750" indent="-285750">
                        <a:buFont typeface="Arial" panose="020B0604020202020204" pitchFamily="34" charset="0"/>
                        <a:buChar char="•"/>
                      </a:pPr>
                      <a:r>
                        <a:rPr lang="sk-SK" dirty="0">
                          <a:solidFill>
                            <a:schemeClr val="bg1">
                              <a:lumMod val="50000"/>
                            </a:schemeClr>
                          </a:solidFill>
                        </a:rPr>
                        <a:t>Výstavba a nákup nových zariadení za účelom </a:t>
                      </a:r>
                      <a:r>
                        <a:rPr lang="sk-SK" dirty="0" err="1">
                          <a:solidFill>
                            <a:schemeClr val="bg1">
                              <a:lumMod val="50000"/>
                            </a:schemeClr>
                          </a:solidFill>
                        </a:rPr>
                        <a:t>dotriedenia</a:t>
                      </a:r>
                      <a:r>
                        <a:rPr lang="sk-SK" dirty="0">
                          <a:solidFill>
                            <a:schemeClr val="bg1">
                              <a:lumMod val="50000"/>
                            </a:schemeClr>
                          </a:solidFill>
                        </a:rPr>
                        <a:t> a biologickej</a:t>
                      </a:r>
                      <a:r>
                        <a:rPr lang="sk-SK" baseline="0" dirty="0">
                          <a:solidFill>
                            <a:schemeClr val="bg1">
                              <a:lumMod val="50000"/>
                            </a:schemeClr>
                          </a:solidFill>
                        </a:rPr>
                        <a:t> stabilizácie zvyškového ZKO</a:t>
                      </a:r>
                    </a:p>
                    <a:p>
                      <a:pPr marL="285750" indent="-285750">
                        <a:buFont typeface="Arial" panose="020B0604020202020204" pitchFamily="34" charset="0"/>
                        <a:buChar char="•"/>
                      </a:pPr>
                      <a:r>
                        <a:rPr lang="sk-SK" baseline="0" dirty="0">
                          <a:solidFill>
                            <a:schemeClr val="bg1">
                              <a:lumMod val="50000"/>
                            </a:schemeClr>
                          </a:solidFill>
                        </a:rPr>
                        <a:t>Iné hnuteľné veci, ktoré priamo súvisia s výstavbou a funkčnosťou M-B úpravy ZKO (nie zberové vozidlá a nádoby na ZKO)</a:t>
                      </a:r>
                      <a:endParaRPr lang="sk-SK" dirty="0">
                        <a:solidFill>
                          <a:schemeClr val="bg1">
                            <a:lumMod val="50000"/>
                          </a:schemeClr>
                        </a:solidFill>
                      </a:endParaRPr>
                    </a:p>
                  </a:txBody>
                  <a:tcPr marL="52406" marR="52406"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14061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5016758"/>
          </a:xfrm>
          <a:prstGeom prst="rect">
            <a:avLst/>
          </a:prstGeom>
          <a:noFill/>
        </p:spPr>
        <p:txBody>
          <a:bodyPr wrap="square" rtlCol="0">
            <a:spAutoFit/>
          </a:bodyPr>
          <a:lstStyle/>
          <a:p>
            <a:pPr marL="457200" indent="-457200" algn="just">
              <a:buFont typeface="+mj-lt"/>
              <a:buAutoNum type="arabicPeriod" startAt="2"/>
            </a:pPr>
            <a:r>
              <a:rPr lang="sk-SK" sz="2000" b="1" u="sng" dirty="0">
                <a:solidFill>
                  <a:schemeClr val="bg1">
                    <a:lumMod val="50000"/>
                  </a:schemeClr>
                </a:solidFill>
              </a:rPr>
              <a:t>Oprávnenosť aktivít realizácie projektu:</a:t>
            </a:r>
          </a:p>
          <a:p>
            <a:pPr marL="914400" lvl="1" indent="-457200" algn="just">
              <a:buFont typeface="+mj-lt"/>
              <a:buAutoNum type="alphaLcParenR"/>
            </a:pPr>
            <a:r>
              <a:rPr lang="sk-SK" sz="2000" b="1" u="sng" dirty="0">
                <a:solidFill>
                  <a:schemeClr val="bg1">
                    <a:lumMod val="50000"/>
                  </a:schemeClr>
                </a:solidFill>
              </a:rPr>
              <a:t>Podmienka oprávnenosti aktivít projektu</a:t>
            </a:r>
          </a:p>
          <a:p>
            <a:pPr marL="971550" lvl="1" indent="-514350" algn="just">
              <a:buFont typeface="+mj-lt"/>
              <a:buAutoNum type="romanLcPeriod" startAt="3"/>
            </a:pPr>
            <a:r>
              <a:rPr lang="sk-SK" sz="2000" dirty="0">
                <a:solidFill>
                  <a:schemeClr val="bg1">
                    <a:lumMod val="50000"/>
                  </a:schemeClr>
                </a:solidFill>
              </a:rPr>
              <a:t>Súlad so záväznou časťou POH SR</a:t>
            </a:r>
          </a:p>
          <a:p>
            <a:pPr lvl="1" algn="just"/>
            <a:endParaRPr lang="sk-SK" sz="2000" dirty="0">
              <a:solidFill>
                <a:schemeClr val="bg1">
                  <a:lumMod val="50000"/>
                </a:schemeClr>
              </a:solidFill>
            </a:endParaRPr>
          </a:p>
          <a:p>
            <a:pPr lvl="1" algn="just"/>
            <a:r>
              <a:rPr lang="sk-SK" sz="2000" dirty="0">
                <a:solidFill>
                  <a:schemeClr val="bg1">
                    <a:lumMod val="50000"/>
                  </a:schemeClr>
                </a:solidFill>
              </a:rPr>
              <a:t>Predkladaná </a:t>
            </a:r>
            <a:r>
              <a:rPr lang="sk-SK" sz="2000" dirty="0" err="1">
                <a:solidFill>
                  <a:schemeClr val="bg1">
                    <a:lumMod val="50000"/>
                  </a:schemeClr>
                </a:solidFill>
              </a:rPr>
              <a:t>ŽoNFP</a:t>
            </a:r>
            <a:r>
              <a:rPr lang="sk-SK" sz="2000" dirty="0">
                <a:solidFill>
                  <a:schemeClr val="bg1">
                    <a:lumMod val="50000"/>
                  </a:schemeClr>
                </a:solidFill>
              </a:rPr>
              <a:t> musí byť v súlade s cieľmi a k nim prináležiacim opatreniam POH SR napr.:</a:t>
            </a:r>
          </a:p>
          <a:p>
            <a:pPr marL="800100" lvl="1" indent="-342900" algn="just">
              <a:buFont typeface="Arial" panose="020B0604020202020204" pitchFamily="34" charset="0"/>
              <a:buChar char="•"/>
            </a:pPr>
            <a:r>
              <a:rPr lang="sk-SK" sz="2000" dirty="0">
                <a:solidFill>
                  <a:schemeClr val="bg1">
                    <a:lumMod val="50000"/>
                  </a:schemeClr>
                </a:solidFill>
              </a:rPr>
              <a:t>podporiť projekty v súlade s požiadavkami pre najlepšie dostupné techniky (BAT),</a:t>
            </a:r>
          </a:p>
          <a:p>
            <a:pPr marL="800100" lvl="1" indent="-342900" algn="just">
              <a:buFont typeface="Arial" panose="020B0604020202020204" pitchFamily="34" charset="0"/>
              <a:buChar char="•"/>
            </a:pPr>
            <a:r>
              <a:rPr lang="sk-SK" sz="2000" dirty="0">
                <a:solidFill>
                  <a:schemeClr val="bg1">
                    <a:lumMod val="50000"/>
                  </a:schemeClr>
                </a:solidFill>
              </a:rPr>
              <a:t>nepodporovať financovanie technológií na katalytické chemické štiepenie plastov</a:t>
            </a:r>
          </a:p>
          <a:p>
            <a:pPr marL="800100" lvl="1" indent="-342900" algn="just">
              <a:buFont typeface="Arial" panose="020B0604020202020204" pitchFamily="34" charset="0"/>
              <a:buChar char="•"/>
            </a:pPr>
            <a:r>
              <a:rPr lang="sk-SK" sz="2000" dirty="0">
                <a:solidFill>
                  <a:schemeClr val="bg1">
                    <a:lumMod val="50000"/>
                  </a:schemeClr>
                </a:solidFill>
              </a:rPr>
              <a:t>nepodporovať financovanie technológií na zhodnocovanie stavebných odpadov a odpadov z demolácií určených na primárne drvenie</a:t>
            </a:r>
          </a:p>
          <a:p>
            <a:pPr marL="800100" lvl="1" indent="-342900" algn="just">
              <a:buFont typeface="Arial" panose="020B0604020202020204" pitchFamily="34" charset="0"/>
              <a:buChar char="•"/>
            </a:pPr>
            <a:r>
              <a:rPr lang="sk-SK" sz="2000" dirty="0">
                <a:solidFill>
                  <a:schemeClr val="bg1">
                    <a:lumMod val="50000"/>
                  </a:schemeClr>
                </a:solidFill>
              </a:rPr>
              <a:t>nepodporovať financovanie budovania nových kapacít na spracovanie starých vozidiel,</a:t>
            </a:r>
          </a:p>
          <a:p>
            <a:pPr lvl="1" algn="just"/>
            <a:endParaRPr lang="sk-SK" sz="2000" dirty="0">
              <a:solidFill>
                <a:schemeClr val="bg1">
                  <a:lumMod val="50000"/>
                </a:schemeClr>
              </a:solidFill>
            </a:endParaRPr>
          </a:p>
          <a:p>
            <a:pPr lvl="1" algn="just"/>
            <a:endParaRPr lang="sk-SK" sz="2000" dirty="0">
              <a:solidFill>
                <a:schemeClr val="bg1">
                  <a:lumMod val="50000"/>
                </a:schemeClr>
              </a:solidFill>
            </a:endParaRPr>
          </a:p>
        </p:txBody>
      </p:sp>
    </p:spTree>
    <p:extLst>
      <p:ext uri="{BB962C8B-B14F-4D97-AF65-F5344CB8AC3E}">
        <p14:creationId xmlns:p14="http://schemas.microsoft.com/office/powerpoint/2010/main" val="674277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5016758"/>
          </a:xfrm>
          <a:prstGeom prst="rect">
            <a:avLst/>
          </a:prstGeom>
          <a:noFill/>
        </p:spPr>
        <p:txBody>
          <a:bodyPr wrap="square" rtlCol="0">
            <a:spAutoFit/>
          </a:bodyPr>
          <a:lstStyle/>
          <a:p>
            <a:pPr marL="457200" indent="-457200" algn="just">
              <a:buFont typeface="+mj-lt"/>
              <a:buAutoNum type="arabicPeriod" startAt="2"/>
            </a:pPr>
            <a:r>
              <a:rPr lang="sk-SK" sz="2000" b="1" u="sng" dirty="0">
                <a:solidFill>
                  <a:schemeClr val="bg1">
                    <a:lumMod val="50000"/>
                  </a:schemeClr>
                </a:solidFill>
              </a:rPr>
              <a:t>Oprávnenosť aktivít realizácie projektu:</a:t>
            </a:r>
          </a:p>
          <a:p>
            <a:pPr marL="914400" lvl="1" indent="-457200" algn="just">
              <a:buFont typeface="+mj-lt"/>
              <a:buAutoNum type="alphaLcParenR"/>
            </a:pPr>
            <a:r>
              <a:rPr lang="sk-SK" sz="2000" b="1" u="sng" dirty="0">
                <a:solidFill>
                  <a:schemeClr val="bg1">
                    <a:lumMod val="50000"/>
                  </a:schemeClr>
                </a:solidFill>
              </a:rPr>
              <a:t>Podmienka oprávnenosti aktivít projektu</a:t>
            </a:r>
          </a:p>
          <a:p>
            <a:pPr marL="971550" lvl="1" indent="-514350" algn="just">
              <a:buFont typeface="+mj-lt"/>
              <a:buAutoNum type="romanLcPeriod" startAt="4"/>
            </a:pPr>
            <a:r>
              <a:rPr lang="sk-SK" sz="2000" dirty="0">
                <a:solidFill>
                  <a:schemeClr val="bg1">
                    <a:lumMod val="50000"/>
                  </a:schemeClr>
                </a:solidFill>
              </a:rPr>
              <a:t>Zakázané odvetvia/činnosť podľa pravidiel uvedených schéme štátnej pomoci – čl. F.</a:t>
            </a:r>
          </a:p>
          <a:p>
            <a:pPr lvl="1" algn="just"/>
            <a:endParaRPr lang="sk-SK" sz="2000" dirty="0">
              <a:solidFill>
                <a:schemeClr val="bg1">
                  <a:lumMod val="50000"/>
                </a:schemeClr>
              </a:solidFill>
            </a:endParaRPr>
          </a:p>
          <a:p>
            <a:pPr lvl="1" algn="just"/>
            <a:r>
              <a:rPr lang="sk-SK" sz="2000" dirty="0">
                <a:solidFill>
                  <a:schemeClr val="bg1">
                    <a:lumMod val="50000"/>
                  </a:schemeClr>
                </a:solidFill>
              </a:rPr>
              <a:t>Z pohľadu  zamerania 15. a 16. výzvy najmä:</a:t>
            </a:r>
          </a:p>
          <a:p>
            <a:pPr marL="800100" lvl="1" indent="-342900" algn="just">
              <a:buFont typeface="Arial" panose="020B0604020202020204" pitchFamily="34" charset="0"/>
              <a:buChar char="•"/>
            </a:pPr>
            <a:r>
              <a:rPr lang="sk-SK" sz="2000" dirty="0">
                <a:solidFill>
                  <a:schemeClr val="bg1">
                    <a:lumMod val="50000"/>
                  </a:schemeClr>
                </a:solidFill>
              </a:rPr>
              <a:t>pomoc poskytovaná v odvetví rybolovu a </a:t>
            </a:r>
            <a:r>
              <a:rPr lang="sk-SK" sz="2000" dirty="0" err="1">
                <a:solidFill>
                  <a:schemeClr val="bg1">
                    <a:lumMod val="50000"/>
                  </a:schemeClr>
                </a:solidFill>
              </a:rPr>
              <a:t>akvakultúry</a:t>
            </a:r>
            <a:r>
              <a:rPr lang="sk-SK" sz="2000" dirty="0">
                <a:solidFill>
                  <a:schemeClr val="bg1">
                    <a:lumMod val="50000"/>
                  </a:schemeClr>
                </a:solidFill>
              </a:rPr>
              <a:t>,</a:t>
            </a:r>
          </a:p>
          <a:p>
            <a:pPr marL="800100" lvl="1" indent="-342900" algn="just">
              <a:buFont typeface="Arial" panose="020B0604020202020204" pitchFamily="34" charset="0"/>
              <a:buChar char="•"/>
            </a:pPr>
            <a:r>
              <a:rPr lang="sk-SK" sz="2000" dirty="0">
                <a:solidFill>
                  <a:schemeClr val="bg1">
                    <a:lumMod val="50000"/>
                  </a:schemeClr>
                </a:solidFill>
              </a:rPr>
              <a:t>pomoc poskytovanú v odvetví poľnohospodárskej prvovýroby,</a:t>
            </a:r>
          </a:p>
          <a:p>
            <a:pPr marL="800100" lvl="1" indent="-342900" algn="just">
              <a:buFont typeface="Arial" panose="020B0604020202020204" pitchFamily="34" charset="0"/>
              <a:buChar char="•"/>
            </a:pPr>
            <a:r>
              <a:rPr lang="sk-SK" sz="2000" dirty="0">
                <a:solidFill>
                  <a:schemeClr val="bg1">
                    <a:lumMod val="50000"/>
                  </a:schemeClr>
                </a:solidFill>
              </a:rPr>
              <a:t>pomoc v prospech činností v oceliarskom odvetví, odvetví ťažby uhlia, odvetví lodného staviteľstva, odvetví syntetických vlákien, odvetví dopravy a súvisiacej infraštruktúry, odvetví výroby, distribúcie a infraštruktúry energie,</a:t>
            </a:r>
          </a:p>
          <a:p>
            <a:pPr marL="800100" lvl="1" indent="-342900" algn="just">
              <a:buFont typeface="Arial" panose="020B0604020202020204" pitchFamily="34" charset="0"/>
              <a:buChar char="•"/>
            </a:pPr>
            <a:r>
              <a:rPr lang="sk-SK" sz="2000" dirty="0">
                <a:solidFill>
                  <a:schemeClr val="bg1">
                    <a:lumMod val="50000"/>
                  </a:schemeClr>
                </a:solidFill>
              </a:rPr>
              <a:t>pomoc ak žiadateľ ukončil vykonávanie tej istej/obdobnej činnosti v EHP v dvoch 2 rokoch predchádzajúcich podaniu </a:t>
            </a:r>
            <a:r>
              <a:rPr lang="sk-SK" sz="2000" dirty="0" err="1">
                <a:solidFill>
                  <a:schemeClr val="bg1">
                    <a:lumMod val="50000"/>
                  </a:schemeClr>
                </a:solidFill>
              </a:rPr>
              <a:t>ŽoNFP</a:t>
            </a:r>
            <a:r>
              <a:rPr lang="sk-SK" sz="2000" dirty="0">
                <a:solidFill>
                  <a:schemeClr val="bg1">
                    <a:lumMod val="50000"/>
                  </a:schemeClr>
                </a:solidFill>
              </a:rPr>
              <a:t>, alebo ktorý má v čase predloženia </a:t>
            </a:r>
            <a:r>
              <a:rPr lang="sk-SK" sz="2000" dirty="0" err="1">
                <a:solidFill>
                  <a:schemeClr val="bg1">
                    <a:lumMod val="50000"/>
                  </a:schemeClr>
                </a:solidFill>
              </a:rPr>
              <a:t>ŽoNFP</a:t>
            </a:r>
            <a:r>
              <a:rPr lang="sk-SK" sz="2000" dirty="0">
                <a:solidFill>
                  <a:schemeClr val="bg1">
                    <a:lumMod val="50000"/>
                  </a:schemeClr>
                </a:solidFill>
              </a:rPr>
              <a:t> konkrétne plány ukončiť takúto činnosť do 2 rokov, pre ktorú žiada o pomoc v dotknutej oblasti</a:t>
            </a:r>
          </a:p>
        </p:txBody>
      </p:sp>
    </p:spTree>
    <p:extLst>
      <p:ext uri="{BB962C8B-B14F-4D97-AF65-F5344CB8AC3E}">
        <p14:creationId xmlns:p14="http://schemas.microsoft.com/office/powerpoint/2010/main" val="1758398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4708981"/>
          </a:xfrm>
          <a:prstGeom prst="rect">
            <a:avLst/>
          </a:prstGeom>
          <a:noFill/>
        </p:spPr>
        <p:txBody>
          <a:bodyPr wrap="square" rtlCol="0">
            <a:spAutoFit/>
          </a:bodyPr>
          <a:lstStyle/>
          <a:p>
            <a:pPr marL="457200" indent="-457200" algn="just">
              <a:buFont typeface="+mj-lt"/>
              <a:buAutoNum type="arabicPeriod" startAt="2"/>
            </a:pPr>
            <a:r>
              <a:rPr lang="sk-SK" sz="2000" b="1" u="sng" dirty="0">
                <a:solidFill>
                  <a:schemeClr val="bg1">
                    <a:lumMod val="50000"/>
                  </a:schemeClr>
                </a:solidFill>
              </a:rPr>
              <a:t>Oprávnenosť aktivít realizácie projektu:</a:t>
            </a:r>
          </a:p>
          <a:p>
            <a:pPr marL="914400" lvl="1" indent="-457200" algn="just">
              <a:buFont typeface="+mj-lt"/>
              <a:buAutoNum type="alphaLcParenR"/>
            </a:pPr>
            <a:r>
              <a:rPr lang="sk-SK" sz="2000" b="1" u="sng" dirty="0">
                <a:solidFill>
                  <a:schemeClr val="bg1">
                    <a:lumMod val="50000"/>
                  </a:schemeClr>
                </a:solidFill>
              </a:rPr>
              <a:t>Podmienka oprávnenosti aktivít projektu</a:t>
            </a:r>
          </a:p>
          <a:p>
            <a:pPr lvl="1" algn="just"/>
            <a:endParaRPr lang="sk-SK" sz="2000" dirty="0">
              <a:solidFill>
                <a:schemeClr val="bg1">
                  <a:lumMod val="50000"/>
                </a:schemeClr>
              </a:solidFill>
            </a:endParaRPr>
          </a:p>
          <a:p>
            <a:pPr lvl="1" algn="just"/>
            <a:r>
              <a:rPr lang="sk-SK" sz="2000" dirty="0">
                <a:solidFill>
                  <a:schemeClr val="bg1">
                    <a:lumMod val="50000"/>
                  </a:schemeClr>
                </a:solidFill>
              </a:rPr>
              <a:t>Žiadateľ predkladá:</a:t>
            </a:r>
          </a:p>
          <a:p>
            <a:pPr lvl="1" algn="just"/>
            <a:endParaRPr lang="sk-SK" sz="2000" dirty="0">
              <a:solidFill>
                <a:schemeClr val="bg1">
                  <a:lumMod val="50000"/>
                </a:schemeClr>
              </a:solidFill>
            </a:endParaRPr>
          </a:p>
          <a:p>
            <a:pPr marL="800100" lvl="1" indent="-342900" algn="just">
              <a:buFont typeface="Arial" panose="020B0604020202020204" pitchFamily="34" charset="0"/>
              <a:buChar char="•"/>
            </a:pPr>
            <a:r>
              <a:rPr lang="sk-SK" sz="2000" dirty="0">
                <a:solidFill>
                  <a:schemeClr val="bg1">
                    <a:lumMod val="50000"/>
                  </a:schemeClr>
                </a:solidFill>
              </a:rPr>
              <a:t>Formulár </a:t>
            </a:r>
            <a:r>
              <a:rPr lang="sk-SK" sz="2000" dirty="0" err="1">
                <a:solidFill>
                  <a:schemeClr val="bg1">
                    <a:lumMod val="50000"/>
                  </a:schemeClr>
                </a:solidFill>
              </a:rPr>
              <a:t>ŽoNFP</a:t>
            </a:r>
            <a:r>
              <a:rPr lang="sk-SK" sz="2000" dirty="0">
                <a:solidFill>
                  <a:schemeClr val="bg1">
                    <a:lumMod val="50000"/>
                  </a:schemeClr>
                </a:solidFill>
              </a:rPr>
              <a:t> – vecný opis realizácie projektu,</a:t>
            </a:r>
          </a:p>
          <a:p>
            <a:pPr marL="800100" lvl="1" indent="-342900" algn="just">
              <a:buFont typeface="Arial" panose="020B0604020202020204" pitchFamily="34" charset="0"/>
              <a:buChar char="•"/>
            </a:pPr>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5 – Súhrnné čestné vyhlásenie,</a:t>
            </a:r>
          </a:p>
          <a:p>
            <a:pPr marL="800100" lvl="1" indent="-342900" algn="just">
              <a:buFont typeface="Arial" panose="020B0604020202020204" pitchFamily="34" charset="0"/>
              <a:buChar char="•"/>
            </a:pPr>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10 - Podporná dokumentácia k OV,</a:t>
            </a:r>
          </a:p>
          <a:p>
            <a:pPr marL="800100" lvl="1" indent="-342900" algn="just">
              <a:buFont typeface="Arial" panose="020B0604020202020204" pitchFamily="34" charset="0"/>
              <a:buChar char="•"/>
            </a:pPr>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12 - </a:t>
            </a:r>
            <a:r>
              <a:rPr lang="pl-PL" sz="2000" dirty="0">
                <a:solidFill>
                  <a:schemeClr val="bg1">
                    <a:lumMod val="50000"/>
                  </a:schemeClr>
                </a:solidFill>
              </a:rPr>
              <a:t>Povolenie na realizáciu projektu, vrátane projektovej dokumentácie,</a:t>
            </a:r>
          </a:p>
          <a:p>
            <a:pPr marL="800100" lvl="1" indent="-342900" algn="just">
              <a:buFont typeface="Arial" panose="020B0604020202020204" pitchFamily="34" charset="0"/>
              <a:buChar char="•"/>
            </a:pPr>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14 - Technické a environmentálne ukazovatele,</a:t>
            </a:r>
          </a:p>
          <a:p>
            <a:pPr marL="800100" lvl="1" indent="-342900" algn="just">
              <a:buFont typeface="Arial" panose="020B0604020202020204" pitchFamily="34" charset="0"/>
              <a:buChar char="•"/>
            </a:pPr>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20 - Určenie počiatočnej investície</a:t>
            </a:r>
            <a:endParaRPr lang="sk-SK" sz="2000" dirty="0"/>
          </a:p>
          <a:p>
            <a:pPr marL="800100" lvl="1" indent="-342900" algn="just">
              <a:buFont typeface="Arial" panose="020B0604020202020204" pitchFamily="34" charset="0"/>
              <a:buChar char="•"/>
            </a:pPr>
            <a:endParaRPr lang="sk-SK" sz="2000" dirty="0">
              <a:solidFill>
                <a:schemeClr val="bg1">
                  <a:lumMod val="50000"/>
                </a:schemeClr>
              </a:solidFill>
            </a:endParaRPr>
          </a:p>
          <a:p>
            <a:pPr marL="800100" lvl="1" indent="-342900" algn="just">
              <a:buFont typeface="Arial" panose="020B0604020202020204" pitchFamily="34" charset="0"/>
              <a:buChar char="•"/>
            </a:pPr>
            <a:endParaRPr lang="sk-SK" sz="2000" dirty="0">
              <a:solidFill>
                <a:schemeClr val="bg1">
                  <a:lumMod val="50000"/>
                </a:schemeClr>
              </a:solidFill>
            </a:endParaRPr>
          </a:p>
          <a:p>
            <a:pPr lvl="1" algn="just"/>
            <a:endParaRPr lang="sk-SK" sz="2000" dirty="0">
              <a:solidFill>
                <a:srgbClr val="FF0000"/>
              </a:solidFill>
            </a:endParaRPr>
          </a:p>
        </p:txBody>
      </p:sp>
    </p:spTree>
    <p:extLst>
      <p:ext uri="{BB962C8B-B14F-4D97-AF65-F5344CB8AC3E}">
        <p14:creationId xmlns:p14="http://schemas.microsoft.com/office/powerpoint/2010/main" val="505859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36641" y="1642076"/>
            <a:ext cx="8612660" cy="3477875"/>
          </a:xfrm>
          <a:prstGeom prst="rect">
            <a:avLst/>
          </a:prstGeom>
          <a:noFill/>
        </p:spPr>
        <p:txBody>
          <a:bodyPr wrap="square" rtlCol="0">
            <a:spAutoFit/>
          </a:bodyPr>
          <a:lstStyle/>
          <a:p>
            <a:pPr marL="457200" indent="-457200" algn="just">
              <a:buFont typeface="+mj-lt"/>
              <a:buAutoNum type="arabicPeriod" startAt="2"/>
            </a:pPr>
            <a:r>
              <a:rPr lang="sk-SK" sz="2000" b="1" u="sng" dirty="0">
                <a:solidFill>
                  <a:schemeClr val="bg1">
                    <a:lumMod val="50000"/>
                  </a:schemeClr>
                </a:solidFill>
              </a:rPr>
              <a:t>Oprávnenosť aktivít realizácie projektu:</a:t>
            </a:r>
          </a:p>
          <a:p>
            <a:pPr marL="914400" lvl="1" indent="-457200" algn="just">
              <a:buFont typeface="+mj-lt"/>
              <a:buAutoNum type="alphaLcParenR"/>
            </a:pPr>
            <a:r>
              <a:rPr lang="sk-SK" sz="2000" b="1" u="sng" dirty="0">
                <a:solidFill>
                  <a:schemeClr val="bg1">
                    <a:lumMod val="50000"/>
                  </a:schemeClr>
                </a:solidFill>
              </a:rPr>
              <a:t>Podmienka oprávnenosti aktivít projektu</a:t>
            </a:r>
          </a:p>
          <a:p>
            <a:pPr lvl="1" algn="just"/>
            <a:endParaRPr lang="sk-SK" sz="2000" dirty="0">
              <a:solidFill>
                <a:schemeClr val="bg1">
                  <a:lumMod val="50000"/>
                </a:schemeClr>
              </a:solidFill>
            </a:endParaRPr>
          </a:p>
          <a:p>
            <a:pPr lvl="1" algn="just"/>
            <a:endParaRPr lang="sk-SK" sz="2000" dirty="0">
              <a:solidFill>
                <a:schemeClr val="bg1">
                  <a:lumMod val="50000"/>
                </a:schemeClr>
              </a:solidFill>
            </a:endParaRPr>
          </a:p>
          <a:p>
            <a:pPr lvl="1" algn="just"/>
            <a:endParaRPr lang="sk-SK" sz="2000" dirty="0">
              <a:solidFill>
                <a:schemeClr val="bg1">
                  <a:lumMod val="50000"/>
                </a:schemeClr>
              </a:solidFill>
            </a:endParaRPr>
          </a:p>
          <a:p>
            <a:pPr lvl="1" algn="just"/>
            <a:endParaRPr lang="sk-SK" sz="2000" dirty="0">
              <a:solidFill>
                <a:schemeClr val="bg1">
                  <a:lumMod val="50000"/>
                </a:schemeClr>
              </a:solidFill>
            </a:endParaRPr>
          </a:p>
          <a:p>
            <a:pPr lvl="1" algn="just"/>
            <a:r>
              <a:rPr lang="sk-SK" sz="2000" dirty="0">
                <a:solidFill>
                  <a:schemeClr val="bg1">
                    <a:lumMod val="50000"/>
                  </a:schemeClr>
                </a:solidFill>
              </a:rPr>
              <a:t>Informácie k Prílohe </a:t>
            </a:r>
            <a:r>
              <a:rPr lang="sk-SK" sz="2000" dirty="0" err="1">
                <a:solidFill>
                  <a:schemeClr val="bg1">
                    <a:lumMod val="50000"/>
                  </a:schemeClr>
                </a:solidFill>
              </a:rPr>
              <a:t>ŽoNFP</a:t>
            </a:r>
            <a:r>
              <a:rPr lang="sk-SK" sz="2000" dirty="0">
                <a:solidFill>
                  <a:schemeClr val="bg1">
                    <a:lumMod val="50000"/>
                  </a:schemeClr>
                </a:solidFill>
              </a:rPr>
              <a:t> č. 14 - Technické a environmentálne ukazovatele</a:t>
            </a:r>
          </a:p>
          <a:p>
            <a:pPr lvl="1" algn="just"/>
            <a:endParaRPr lang="sk-SK" sz="2000" dirty="0">
              <a:solidFill>
                <a:schemeClr val="bg1">
                  <a:lumMod val="50000"/>
                </a:schemeClr>
              </a:solidFill>
            </a:endParaRPr>
          </a:p>
          <a:p>
            <a:pPr marL="800100" lvl="1" indent="-342900" algn="just">
              <a:buFont typeface="Arial" panose="020B0604020202020204" pitchFamily="34" charset="0"/>
              <a:buChar char="•"/>
            </a:pPr>
            <a:endParaRPr lang="sk-SK" sz="2000" dirty="0">
              <a:solidFill>
                <a:schemeClr val="bg1">
                  <a:lumMod val="50000"/>
                </a:schemeClr>
              </a:solidFill>
            </a:endParaRPr>
          </a:p>
          <a:p>
            <a:pPr marL="800100" lvl="1" indent="-342900" algn="just">
              <a:buFont typeface="Arial" panose="020B0604020202020204" pitchFamily="34" charset="0"/>
              <a:buChar char="•"/>
            </a:pPr>
            <a:endParaRPr lang="sk-SK" sz="2000" dirty="0">
              <a:solidFill>
                <a:schemeClr val="bg1">
                  <a:lumMod val="50000"/>
                </a:schemeClr>
              </a:solidFill>
            </a:endParaRPr>
          </a:p>
          <a:p>
            <a:pPr lvl="1" algn="just"/>
            <a:endParaRPr lang="sk-SK" sz="2000" dirty="0">
              <a:solidFill>
                <a:srgbClr val="FF0000"/>
              </a:solidFill>
            </a:endParaRPr>
          </a:p>
        </p:txBody>
      </p:sp>
    </p:spTree>
    <p:extLst>
      <p:ext uri="{BB962C8B-B14F-4D97-AF65-F5344CB8AC3E}">
        <p14:creationId xmlns:p14="http://schemas.microsoft.com/office/powerpoint/2010/main" val="276479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4093428"/>
          </a:xfrm>
          <a:prstGeom prst="rect">
            <a:avLst/>
          </a:prstGeom>
          <a:noFill/>
        </p:spPr>
        <p:txBody>
          <a:bodyPr wrap="square" rtlCol="0">
            <a:spAutoFit/>
          </a:bodyPr>
          <a:lstStyle/>
          <a:p>
            <a:pPr marL="457200" indent="-457200" algn="just">
              <a:buFont typeface="+mj-lt"/>
              <a:buAutoNum type="arabicPeriod" startAt="2"/>
            </a:pPr>
            <a:r>
              <a:rPr lang="sk-SK" sz="2000" b="1" u="sng" dirty="0">
                <a:solidFill>
                  <a:schemeClr val="bg1">
                    <a:lumMod val="50000"/>
                  </a:schemeClr>
                </a:solidFill>
              </a:rPr>
              <a:t>Oprávnenosť aktivít realizácie projektu:</a:t>
            </a:r>
          </a:p>
          <a:p>
            <a:pPr marL="914400" lvl="1" indent="-457200" algn="just">
              <a:buFont typeface="+mj-lt"/>
              <a:buAutoNum type="alphaLcParenR"/>
            </a:pPr>
            <a:r>
              <a:rPr lang="sk-SK" sz="2000" b="1" u="sng" dirty="0">
                <a:solidFill>
                  <a:schemeClr val="bg1">
                    <a:lumMod val="50000"/>
                  </a:schemeClr>
                </a:solidFill>
              </a:rPr>
              <a:t>Podmienka oprávnenosti aktivít projektu</a:t>
            </a:r>
          </a:p>
          <a:p>
            <a:pPr lvl="1" algn="just"/>
            <a:endParaRPr lang="sk-SK" sz="2000" dirty="0">
              <a:solidFill>
                <a:schemeClr val="bg1">
                  <a:lumMod val="50000"/>
                </a:schemeClr>
              </a:solidFill>
            </a:endParaRPr>
          </a:p>
          <a:p>
            <a:pPr lvl="1" algn="just"/>
            <a:r>
              <a:rPr lang="sk-SK" sz="2000" dirty="0">
                <a:solidFill>
                  <a:schemeClr val="bg1">
                    <a:lumMod val="50000"/>
                  </a:schemeClr>
                </a:solidFill>
              </a:rPr>
              <a:t>Informácie k Prílohe </a:t>
            </a:r>
            <a:r>
              <a:rPr lang="sk-SK" sz="2000" dirty="0" err="1">
                <a:solidFill>
                  <a:schemeClr val="bg1">
                    <a:lumMod val="50000"/>
                  </a:schemeClr>
                </a:solidFill>
              </a:rPr>
              <a:t>ŽoNFP</a:t>
            </a:r>
            <a:r>
              <a:rPr lang="sk-SK" sz="2000" dirty="0">
                <a:solidFill>
                  <a:schemeClr val="bg1">
                    <a:lumMod val="50000"/>
                  </a:schemeClr>
                </a:solidFill>
              </a:rPr>
              <a:t> č. 20 – Určenie počiatočnej investície</a:t>
            </a:r>
          </a:p>
          <a:p>
            <a:pPr lvl="1" algn="just"/>
            <a:r>
              <a:rPr lang="sk-SK" sz="2000" dirty="0">
                <a:solidFill>
                  <a:schemeClr val="bg1">
                    <a:lumMod val="50000"/>
                  </a:schemeClr>
                </a:solidFill>
              </a:rPr>
              <a:t>Počiatočná investícia predstavuje:</a:t>
            </a:r>
          </a:p>
          <a:p>
            <a:pPr lvl="1" algn="just"/>
            <a:endParaRPr lang="sk-SK" sz="2000" dirty="0">
              <a:solidFill>
                <a:schemeClr val="bg1">
                  <a:lumMod val="50000"/>
                </a:schemeClr>
              </a:solidFill>
            </a:endParaRPr>
          </a:p>
          <a:p>
            <a:pPr marL="987425" lvl="3" indent="-342900" algn="just">
              <a:buFont typeface="Arial" panose="020B0604020202020204" pitchFamily="34" charset="0"/>
              <a:buChar char="•"/>
            </a:pPr>
            <a:r>
              <a:rPr lang="sk-SK" sz="2000" u="sng" dirty="0">
                <a:solidFill>
                  <a:schemeClr val="bg1">
                    <a:lumMod val="50000"/>
                  </a:schemeClr>
                </a:solidFill>
              </a:rPr>
              <a:t>založenie novej prevádzkarne </a:t>
            </a:r>
          </a:p>
          <a:p>
            <a:pPr marL="987425" lvl="3" indent="-342900" algn="just"/>
            <a:r>
              <a:rPr lang="sk-SK" sz="2000" dirty="0">
                <a:solidFill>
                  <a:schemeClr val="bg1">
                    <a:lumMod val="50000"/>
                  </a:schemeClr>
                </a:solidFill>
              </a:rPr>
              <a:t>	Prevádzkareň je definovaná v § 7 ods. 3 Obchodného zákonníka</a:t>
            </a:r>
          </a:p>
          <a:p>
            <a:pPr marL="987425" lvl="3" indent="-342900" algn="just"/>
            <a:endParaRPr lang="sk-SK" sz="2000" dirty="0">
              <a:solidFill>
                <a:schemeClr val="bg1">
                  <a:lumMod val="50000"/>
                </a:schemeClr>
              </a:solidFill>
            </a:endParaRPr>
          </a:p>
          <a:p>
            <a:pPr marL="987425" lvl="3" indent="-342900" algn="just">
              <a:buFont typeface="Arial" panose="020B0604020202020204" pitchFamily="34" charset="0"/>
              <a:buChar char="•"/>
            </a:pPr>
            <a:r>
              <a:rPr lang="sk-SK" sz="2000" u="sng" dirty="0">
                <a:solidFill>
                  <a:schemeClr val="bg1">
                    <a:lumMod val="50000"/>
                  </a:schemeClr>
                </a:solidFill>
              </a:rPr>
              <a:t>rozšírenie kapacity existujúcej prevádzkarne, </a:t>
            </a:r>
          </a:p>
          <a:p>
            <a:pPr marL="987425" lvl="3" indent="-342900" algn="just"/>
            <a:r>
              <a:rPr lang="sk-SK" sz="2000" dirty="0">
                <a:solidFill>
                  <a:schemeClr val="bg1">
                    <a:lumMod val="50000"/>
                  </a:schemeClr>
                </a:solidFill>
              </a:rPr>
              <a:t>	Realizácia projektu zabezpečí zvýšenie množstva aspoň jedného z výrobkov alebo služieb, ktoré už sú v prevádzkarni produkované pričom celkový výrobný proces nie je zásadne zmenený.</a:t>
            </a:r>
          </a:p>
        </p:txBody>
      </p:sp>
    </p:spTree>
    <p:extLst>
      <p:ext uri="{BB962C8B-B14F-4D97-AF65-F5344CB8AC3E}">
        <p14:creationId xmlns:p14="http://schemas.microsoft.com/office/powerpoint/2010/main" val="1466230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5232202"/>
          </a:xfrm>
          <a:prstGeom prst="rect">
            <a:avLst/>
          </a:prstGeom>
          <a:noFill/>
        </p:spPr>
        <p:txBody>
          <a:bodyPr wrap="square" rtlCol="0">
            <a:spAutoFit/>
          </a:bodyPr>
          <a:lstStyle/>
          <a:p>
            <a:pPr marL="457200" indent="-457200" algn="just">
              <a:buFont typeface="+mj-lt"/>
              <a:buAutoNum type="arabicPeriod" startAt="2"/>
            </a:pPr>
            <a:r>
              <a:rPr lang="sk-SK" sz="2000" b="1" u="sng" dirty="0">
                <a:solidFill>
                  <a:schemeClr val="bg1">
                    <a:lumMod val="50000"/>
                  </a:schemeClr>
                </a:solidFill>
              </a:rPr>
              <a:t>Oprávnenosť aktivít realizácie projektu:</a:t>
            </a:r>
          </a:p>
          <a:p>
            <a:pPr marL="914400" lvl="1" indent="-457200" algn="just">
              <a:buFont typeface="+mj-lt"/>
              <a:buAutoNum type="alphaLcParenR"/>
            </a:pPr>
            <a:r>
              <a:rPr lang="sk-SK" sz="2000" b="1" u="sng" dirty="0">
                <a:solidFill>
                  <a:schemeClr val="bg1">
                    <a:lumMod val="50000"/>
                  </a:schemeClr>
                </a:solidFill>
              </a:rPr>
              <a:t>Podmienka oprávnenosti aktivít projektu</a:t>
            </a:r>
          </a:p>
          <a:p>
            <a:pPr lvl="1" algn="just"/>
            <a:endParaRPr lang="sk-SK" sz="2000" dirty="0">
              <a:solidFill>
                <a:schemeClr val="bg1">
                  <a:lumMod val="50000"/>
                </a:schemeClr>
              </a:solidFill>
            </a:endParaRPr>
          </a:p>
          <a:p>
            <a:pPr lvl="1" algn="just"/>
            <a:r>
              <a:rPr lang="sk-SK" sz="2000" dirty="0">
                <a:solidFill>
                  <a:schemeClr val="bg1">
                    <a:lumMod val="50000"/>
                  </a:schemeClr>
                </a:solidFill>
              </a:rPr>
              <a:t>Informácie k Prílohe </a:t>
            </a:r>
            <a:r>
              <a:rPr lang="sk-SK" sz="2000" dirty="0" err="1">
                <a:solidFill>
                  <a:schemeClr val="bg1">
                    <a:lumMod val="50000"/>
                  </a:schemeClr>
                </a:solidFill>
              </a:rPr>
              <a:t>ŽoNFP</a:t>
            </a:r>
            <a:r>
              <a:rPr lang="sk-SK" sz="2000" dirty="0">
                <a:solidFill>
                  <a:schemeClr val="bg1">
                    <a:lumMod val="50000"/>
                  </a:schemeClr>
                </a:solidFill>
              </a:rPr>
              <a:t> č. 20 – Určenie počiatočnej investície</a:t>
            </a:r>
          </a:p>
          <a:p>
            <a:pPr lvl="1" algn="just"/>
            <a:r>
              <a:rPr lang="sk-SK" sz="2000" dirty="0">
                <a:solidFill>
                  <a:schemeClr val="bg1">
                    <a:lumMod val="50000"/>
                  </a:schemeClr>
                </a:solidFill>
              </a:rPr>
              <a:t>Počiatočná investícia predstavuje:</a:t>
            </a:r>
          </a:p>
          <a:p>
            <a:pPr marL="987425" lvl="3" indent="-342900" algn="just">
              <a:buFont typeface="Arial" panose="020B0604020202020204" pitchFamily="34" charset="0"/>
              <a:buChar char="•"/>
            </a:pPr>
            <a:r>
              <a:rPr lang="sk-SK" sz="2000" u="sng" dirty="0">
                <a:solidFill>
                  <a:schemeClr val="bg1">
                    <a:lumMod val="50000"/>
                  </a:schemeClr>
                </a:solidFill>
              </a:rPr>
              <a:t>diverzifikáciu výroby prevádzkarne na výrobky, ktoré sa predtým v prevádzkarni nevyrábali</a:t>
            </a:r>
          </a:p>
          <a:p>
            <a:pPr marL="987425" lvl="3" algn="just" defTabSz="900113"/>
            <a:r>
              <a:rPr lang="sk-SK" sz="2000" dirty="0">
                <a:solidFill>
                  <a:schemeClr val="bg1">
                    <a:lumMod val="50000"/>
                  </a:schemeClr>
                </a:solidFill>
              </a:rPr>
              <a:t>Jednoduchá zmena, resp. úprava už vyrábaného výrobku, poskytovanej služby nie je nový produkt pre účely tejto výzvy</a:t>
            </a:r>
          </a:p>
          <a:p>
            <a:pPr marL="987425" lvl="3" indent="-342900" algn="just"/>
            <a:r>
              <a:rPr lang="sk-SK" dirty="0">
                <a:solidFill>
                  <a:srgbClr val="FF0000"/>
                </a:solidFill>
              </a:rPr>
              <a:t>	v tomto prípade OV musia byť 3x vyššie ako účtovná hodnota znovu použitých aktív (použije sa zostatková účtovná hodnota platná na konci účtovného obdobie predchádzajúceho </a:t>
            </a:r>
            <a:r>
              <a:rPr lang="sk-SK" dirty="0" err="1">
                <a:solidFill>
                  <a:srgbClr val="FF0000"/>
                </a:solidFill>
              </a:rPr>
              <a:t>účt</a:t>
            </a:r>
            <a:r>
              <a:rPr lang="sk-SK" dirty="0">
                <a:solidFill>
                  <a:srgbClr val="FF0000"/>
                </a:solidFill>
              </a:rPr>
              <a:t>. obdobiu podania </a:t>
            </a:r>
            <a:r>
              <a:rPr lang="sk-SK" dirty="0" err="1">
                <a:solidFill>
                  <a:srgbClr val="FF0000"/>
                </a:solidFill>
              </a:rPr>
              <a:t>ŽoNFP</a:t>
            </a:r>
            <a:r>
              <a:rPr lang="sk-SK" dirty="0">
                <a:solidFill>
                  <a:srgbClr val="FF0000"/>
                </a:solidFill>
              </a:rPr>
              <a:t>),</a:t>
            </a:r>
          </a:p>
          <a:p>
            <a:pPr marL="987425" lvl="3" indent="-342900" algn="just">
              <a:buFont typeface="Arial" panose="020B0604020202020204" pitchFamily="34" charset="0"/>
              <a:buChar char="•"/>
            </a:pPr>
            <a:r>
              <a:rPr lang="sk-SK" sz="2000" dirty="0">
                <a:solidFill>
                  <a:schemeClr val="bg1">
                    <a:lumMod val="50000"/>
                  </a:schemeClr>
                </a:solidFill>
              </a:rPr>
              <a:t>zásadnú zmenu celkového výrobného procesu existujúcej prevádzkarne </a:t>
            </a:r>
          </a:p>
          <a:p>
            <a:pPr marL="987425" lvl="3" algn="just"/>
            <a:r>
              <a:rPr lang="sk-SK" sz="2000" dirty="0">
                <a:solidFill>
                  <a:schemeClr val="bg1">
                    <a:lumMod val="50000"/>
                  </a:schemeClr>
                </a:solidFill>
              </a:rPr>
              <a:t>Ide o zavedenie zásadnej procesnej inovácie (ako protikladu k bežnému postupu)</a:t>
            </a:r>
          </a:p>
          <a:p>
            <a:pPr marL="987425" lvl="3" indent="-342900" algn="just"/>
            <a:r>
              <a:rPr lang="sk-SK" sz="2000" dirty="0">
                <a:solidFill>
                  <a:srgbClr val="FF0000"/>
                </a:solidFill>
              </a:rPr>
              <a:t>	V tomto prípade OV musia prevyšovať odpisy aktív súvisiacich s činnosťou, ktorá sa má modernizovať za predošlé 3 fiškálne roky</a:t>
            </a:r>
            <a:endParaRPr lang="sk-SK" sz="2000" dirty="0">
              <a:solidFill>
                <a:schemeClr val="bg1">
                  <a:lumMod val="50000"/>
                </a:schemeClr>
              </a:solidFill>
            </a:endParaRPr>
          </a:p>
        </p:txBody>
      </p:sp>
    </p:spTree>
    <p:extLst>
      <p:ext uri="{BB962C8B-B14F-4D97-AF65-F5344CB8AC3E}">
        <p14:creationId xmlns:p14="http://schemas.microsoft.com/office/powerpoint/2010/main" val="2535387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5016758"/>
          </a:xfrm>
          <a:prstGeom prst="rect">
            <a:avLst/>
          </a:prstGeom>
          <a:noFill/>
        </p:spPr>
        <p:txBody>
          <a:bodyPr wrap="square" rtlCol="0">
            <a:spAutoFit/>
          </a:bodyPr>
          <a:lstStyle/>
          <a:p>
            <a:pPr marL="457200" indent="-457200" algn="just">
              <a:buFont typeface="+mj-lt"/>
              <a:buAutoNum type="arabicPeriod" startAt="2"/>
            </a:pPr>
            <a:r>
              <a:rPr lang="sk-SK" sz="2000" b="1" u="sng" dirty="0">
                <a:solidFill>
                  <a:schemeClr val="bg1">
                    <a:lumMod val="50000"/>
                  </a:schemeClr>
                </a:solidFill>
              </a:rPr>
              <a:t>Oprávnenosť aktivít realizácie projektu:</a:t>
            </a:r>
          </a:p>
          <a:p>
            <a:pPr marL="914400" lvl="1" indent="-457200" algn="just">
              <a:buFont typeface="+mj-lt"/>
              <a:buAutoNum type="alphaLcParenR" startAt="2"/>
            </a:pPr>
            <a:r>
              <a:rPr lang="sk-SK" sz="2000" b="1" u="sng" dirty="0">
                <a:solidFill>
                  <a:schemeClr val="bg1">
                    <a:lumMod val="50000"/>
                  </a:schemeClr>
                </a:solidFill>
              </a:rPr>
              <a:t>Podmienka, že žiadateľ nezačal práce na projekte pred predložením </a:t>
            </a:r>
            <a:r>
              <a:rPr lang="sk-SK" sz="2000" b="1" u="sng" dirty="0" err="1">
                <a:solidFill>
                  <a:schemeClr val="bg1">
                    <a:lumMod val="50000"/>
                  </a:schemeClr>
                </a:solidFill>
              </a:rPr>
              <a:t>ŽoNFP</a:t>
            </a:r>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marL="1077913"/>
            <a:r>
              <a:rPr lang="pl-PL" sz="2000" dirty="0">
                <a:solidFill>
                  <a:schemeClr val="bg1">
                    <a:lumMod val="50000"/>
                  </a:schemeClr>
                </a:solidFill>
              </a:rPr>
              <a:t>Pod začatím prác sa rozumie: </a:t>
            </a:r>
          </a:p>
          <a:p>
            <a:pPr marL="1077913"/>
            <a:r>
              <a:rPr lang="sk-SK" sz="2000" dirty="0">
                <a:solidFill>
                  <a:schemeClr val="bg1">
                    <a:lumMod val="50000"/>
                  </a:schemeClr>
                </a:solidFill>
              </a:rPr>
              <a:t>-  začatie stavebných prác alebo </a:t>
            </a:r>
          </a:p>
          <a:p>
            <a:pPr marL="1077913"/>
            <a:r>
              <a:rPr lang="sk-SK" sz="2000" dirty="0">
                <a:solidFill>
                  <a:schemeClr val="bg1">
                    <a:lumMod val="50000"/>
                  </a:schemeClr>
                </a:solidFill>
              </a:rPr>
              <a:t>-  prvý právny záväzok objednať zariadenie</a:t>
            </a:r>
            <a:r>
              <a:rPr lang="sk-SK" dirty="0"/>
              <a:t>	</a:t>
            </a:r>
          </a:p>
          <a:p>
            <a:pPr lvl="1" algn="just"/>
            <a:endParaRPr lang="sk-SK" sz="2000" b="1" u="sng" dirty="0">
              <a:solidFill>
                <a:schemeClr val="bg1">
                  <a:lumMod val="50000"/>
                </a:schemeClr>
              </a:solidFill>
            </a:endParaRPr>
          </a:p>
          <a:p>
            <a:pPr lvl="1" algn="just"/>
            <a:r>
              <a:rPr lang="sk-SK" sz="2000" dirty="0">
                <a:solidFill>
                  <a:schemeClr val="bg1">
                    <a:lumMod val="50000"/>
                  </a:schemeClr>
                </a:solidFill>
              </a:rPr>
              <a:t>Žiadateľ predkladá:</a:t>
            </a:r>
          </a:p>
          <a:p>
            <a:pPr lvl="1" algn="just"/>
            <a:endParaRPr lang="sk-SK" sz="2000" dirty="0">
              <a:solidFill>
                <a:schemeClr val="bg1">
                  <a:lumMod val="50000"/>
                </a:schemeClr>
              </a:solidFill>
            </a:endParaRPr>
          </a:p>
          <a:p>
            <a:pPr marL="800100" lvl="1" indent="-342900" algn="just">
              <a:buFont typeface="Arial" panose="020B0604020202020204" pitchFamily="34" charset="0"/>
              <a:buChar char="•"/>
            </a:pPr>
            <a:r>
              <a:rPr lang="sk-SK" sz="2000" dirty="0">
                <a:solidFill>
                  <a:schemeClr val="bg1">
                    <a:lumMod val="50000"/>
                  </a:schemeClr>
                </a:solidFill>
              </a:rPr>
              <a:t>Formulár </a:t>
            </a:r>
            <a:r>
              <a:rPr lang="sk-SK" sz="2000" dirty="0" err="1">
                <a:solidFill>
                  <a:schemeClr val="bg1">
                    <a:lumMod val="50000"/>
                  </a:schemeClr>
                </a:solidFill>
              </a:rPr>
              <a:t>ŽoNFP</a:t>
            </a:r>
            <a:r>
              <a:rPr lang="sk-SK" sz="2000" dirty="0">
                <a:solidFill>
                  <a:schemeClr val="bg1">
                    <a:lumMod val="50000"/>
                  </a:schemeClr>
                </a:solidFill>
              </a:rPr>
              <a:t> – harmonogram projektu,</a:t>
            </a:r>
          </a:p>
          <a:p>
            <a:pPr marL="800100" lvl="1" indent="-342900" algn="just">
              <a:buFont typeface="Arial" panose="020B0604020202020204" pitchFamily="34" charset="0"/>
              <a:buChar char="•"/>
            </a:pPr>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5 – Súhrnné čestné vyhlásenie,</a:t>
            </a:r>
          </a:p>
          <a:p>
            <a:pPr lvl="1" algn="just"/>
            <a:endParaRPr lang="sk-SK" sz="2000" b="1" u="sng" dirty="0">
              <a:solidFill>
                <a:schemeClr val="bg1">
                  <a:lumMod val="50000"/>
                </a:schemeClr>
              </a:solidFill>
            </a:endParaRPr>
          </a:p>
          <a:p>
            <a:pPr lvl="1" algn="just"/>
            <a:r>
              <a:rPr lang="sk-SK" sz="2000" b="1" u="sng" dirty="0">
                <a:solidFill>
                  <a:srgbClr val="FF0000"/>
                </a:solidFill>
              </a:rPr>
              <a:t>V prípade porušenie ide o nedodržanie tzv. stimulačného účinku investície. Celý projekt sa bude považovať za neoprávnený (aj keď bude inak spĺňať všetky podmienky oprávnenosti).</a:t>
            </a:r>
          </a:p>
        </p:txBody>
      </p:sp>
    </p:spTree>
    <p:extLst>
      <p:ext uri="{BB962C8B-B14F-4D97-AF65-F5344CB8AC3E}">
        <p14:creationId xmlns:p14="http://schemas.microsoft.com/office/powerpoint/2010/main" val="2719798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5016758"/>
          </a:xfrm>
          <a:prstGeom prst="rect">
            <a:avLst/>
          </a:prstGeom>
          <a:noFill/>
        </p:spPr>
        <p:txBody>
          <a:bodyPr wrap="square" rtlCol="0">
            <a:spAutoFit/>
          </a:bodyPr>
          <a:lstStyle/>
          <a:p>
            <a:pPr marL="457200" indent="-457200" algn="just">
              <a:buFont typeface="+mj-lt"/>
              <a:buAutoNum type="arabicPeriod" startAt="3"/>
            </a:pPr>
            <a:r>
              <a:rPr lang="sk-SK" sz="2000" b="1" u="sng" dirty="0">
                <a:solidFill>
                  <a:schemeClr val="bg1">
                    <a:lumMod val="50000"/>
                  </a:schemeClr>
                </a:solidFill>
              </a:rPr>
              <a:t>Oprávnenosť výdavkov realizácie projektu:</a:t>
            </a:r>
          </a:p>
          <a:p>
            <a:pPr marL="914400" lvl="1" indent="-457200" algn="just">
              <a:buFont typeface="+mj-lt"/>
              <a:buAutoNum type="alphaLcParenR"/>
            </a:pPr>
            <a:r>
              <a:rPr lang="sk-SK" sz="2000" b="1" u="sng" dirty="0">
                <a:solidFill>
                  <a:schemeClr val="bg1">
                    <a:lumMod val="50000"/>
                  </a:schemeClr>
                </a:solidFill>
              </a:rPr>
              <a:t>Podmienka, že výdavky projektu sú oprávnené</a:t>
            </a:r>
          </a:p>
          <a:p>
            <a:pPr lvl="1" algn="just"/>
            <a:endParaRPr lang="sk-SK" sz="2000" b="1" u="sng" dirty="0">
              <a:solidFill>
                <a:schemeClr val="bg1">
                  <a:lumMod val="50000"/>
                </a:schemeClr>
              </a:solidFill>
            </a:endParaRPr>
          </a:p>
          <a:p>
            <a:pPr lvl="1" algn="just"/>
            <a:r>
              <a:rPr lang="sk-SK" sz="2000" b="1" u="sng" dirty="0">
                <a:solidFill>
                  <a:schemeClr val="bg1">
                    <a:lumMod val="50000"/>
                  </a:schemeClr>
                </a:solidFill>
              </a:rPr>
              <a:t>Definuje ich príloha č. 4 výzvy a horizontálny dokument</a:t>
            </a:r>
          </a:p>
          <a:p>
            <a:pPr lvl="1" algn="just"/>
            <a:endParaRPr lang="sk-SK" sz="2000" b="1" u="sng" dirty="0">
              <a:solidFill>
                <a:schemeClr val="bg1">
                  <a:lumMod val="50000"/>
                </a:schemeClr>
              </a:solidFill>
            </a:endParaRPr>
          </a:p>
          <a:p>
            <a:pPr lvl="1" algn="just"/>
            <a:r>
              <a:rPr lang="sk-SK" sz="2000" dirty="0">
                <a:solidFill>
                  <a:schemeClr val="bg1">
                    <a:lumMod val="50000"/>
                  </a:schemeClr>
                </a:solidFill>
              </a:rPr>
              <a:t>Žiadateľ predkladá:</a:t>
            </a:r>
          </a:p>
          <a:p>
            <a:endParaRPr lang="sk-SK" sz="2000" dirty="0">
              <a:solidFill>
                <a:schemeClr val="bg1">
                  <a:lumMod val="50000"/>
                </a:schemeClr>
              </a:solidFill>
            </a:endParaRPr>
          </a:p>
          <a:p>
            <a:pPr marL="800100" lvl="1" indent="-342900" algn="just">
              <a:buFont typeface="Arial" panose="020B0604020202020204" pitchFamily="34" charset="0"/>
              <a:buChar char="•"/>
            </a:pPr>
            <a:r>
              <a:rPr lang="sk-SK" sz="2000" dirty="0">
                <a:solidFill>
                  <a:schemeClr val="bg1">
                    <a:lumMod val="50000"/>
                  </a:schemeClr>
                </a:solidFill>
              </a:rPr>
              <a:t>Formulár </a:t>
            </a:r>
            <a:r>
              <a:rPr lang="sk-SK" sz="2000" dirty="0" err="1">
                <a:solidFill>
                  <a:schemeClr val="bg1">
                    <a:lumMod val="50000"/>
                  </a:schemeClr>
                </a:solidFill>
              </a:rPr>
              <a:t>ŽoNFP</a:t>
            </a:r>
            <a:r>
              <a:rPr lang="sk-SK" sz="2000" dirty="0">
                <a:solidFill>
                  <a:schemeClr val="bg1">
                    <a:lumMod val="50000"/>
                  </a:schemeClr>
                </a:solidFill>
              </a:rPr>
              <a:t> – harmonogram projektu,</a:t>
            </a:r>
          </a:p>
          <a:p>
            <a:pPr marL="800100" lvl="1" indent="-342900" algn="just">
              <a:buFont typeface="Arial" panose="020B0604020202020204" pitchFamily="34" charset="0"/>
              <a:buChar char="•"/>
            </a:pPr>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5 – Súhrnné čestné vyhlásenie,</a:t>
            </a:r>
          </a:p>
          <a:p>
            <a:pPr marL="800100" lvl="1" indent="-342900" algn="just">
              <a:buFont typeface="Arial" panose="020B0604020202020204" pitchFamily="34" charset="0"/>
              <a:buChar char="•"/>
            </a:pPr>
            <a:r>
              <a:rPr lang="sk-SK" sz="2000" dirty="0">
                <a:solidFill>
                  <a:schemeClr val="bg1">
                    <a:lumMod val="50000"/>
                  </a:schemeClr>
                </a:solidFill>
              </a:rPr>
              <a:t>Príloha č. 10 </a:t>
            </a:r>
            <a:r>
              <a:rPr lang="sk-SK" sz="2000" dirty="0" err="1">
                <a:solidFill>
                  <a:schemeClr val="bg1">
                    <a:lumMod val="50000"/>
                  </a:schemeClr>
                </a:solidFill>
              </a:rPr>
              <a:t>ŽoNFP</a:t>
            </a:r>
            <a:r>
              <a:rPr lang="sk-SK" sz="2000" dirty="0">
                <a:solidFill>
                  <a:schemeClr val="bg1">
                    <a:lumMod val="50000"/>
                  </a:schemeClr>
                </a:solidFill>
              </a:rPr>
              <a:t> - Podporná dokumentácia k oprávnenosti výdavkov </a:t>
            </a:r>
          </a:p>
          <a:p>
            <a:pPr marL="800100" lvl="1" indent="-342900" algn="just">
              <a:buFont typeface="Arial" panose="020B0604020202020204" pitchFamily="34" charset="0"/>
              <a:buChar char="•"/>
            </a:pPr>
            <a:r>
              <a:rPr lang="sk-SK" sz="2000" dirty="0">
                <a:solidFill>
                  <a:schemeClr val="bg1">
                    <a:lumMod val="50000"/>
                  </a:schemeClr>
                </a:solidFill>
              </a:rPr>
              <a:t>Príloha č. 12 </a:t>
            </a:r>
            <a:r>
              <a:rPr lang="sk-SK" sz="2000" dirty="0" err="1">
                <a:solidFill>
                  <a:schemeClr val="bg1">
                    <a:lumMod val="50000"/>
                  </a:schemeClr>
                </a:solidFill>
              </a:rPr>
              <a:t>ŽoNFP</a:t>
            </a:r>
            <a:r>
              <a:rPr lang="sk-SK" sz="2000" dirty="0">
                <a:solidFill>
                  <a:schemeClr val="bg1">
                    <a:lumMod val="50000"/>
                  </a:schemeClr>
                </a:solidFill>
              </a:rPr>
              <a:t> - Povolenie na realizáciu projektu, vrátane projektovej dokumentácie </a:t>
            </a:r>
          </a:p>
          <a:p>
            <a:pPr marL="800100" lvl="1" indent="-342900" algn="just">
              <a:buFont typeface="Arial" panose="020B0604020202020204" pitchFamily="34" charset="0"/>
              <a:buChar char="•"/>
            </a:pPr>
            <a:r>
              <a:rPr lang="sk-SK" sz="2000" dirty="0">
                <a:solidFill>
                  <a:schemeClr val="bg1">
                    <a:lumMod val="50000"/>
                  </a:schemeClr>
                </a:solidFill>
              </a:rPr>
              <a:t>Príloha č. 19 </a:t>
            </a:r>
            <a:r>
              <a:rPr lang="sk-SK" sz="2000" dirty="0" err="1">
                <a:solidFill>
                  <a:schemeClr val="bg1">
                    <a:lumMod val="50000"/>
                  </a:schemeClr>
                </a:solidFill>
              </a:rPr>
              <a:t>ŽoNFP</a:t>
            </a:r>
            <a:r>
              <a:rPr lang="sk-SK" sz="2000" dirty="0">
                <a:solidFill>
                  <a:schemeClr val="bg1">
                    <a:lumMod val="50000"/>
                  </a:schemeClr>
                </a:solidFill>
              </a:rPr>
              <a:t> – Vyhlásenie o veľkosti podniku </a:t>
            </a:r>
          </a:p>
          <a:p>
            <a:pPr marL="800100" lvl="1" indent="-342900" algn="just">
              <a:buFont typeface="Arial" panose="020B0604020202020204" pitchFamily="34" charset="0"/>
              <a:buChar char="•"/>
            </a:pPr>
            <a:r>
              <a:rPr lang="sk-SK" sz="2000" dirty="0">
                <a:solidFill>
                  <a:schemeClr val="bg1">
                    <a:lumMod val="50000"/>
                  </a:schemeClr>
                </a:solidFill>
              </a:rPr>
              <a:t>Príloha č. 20 </a:t>
            </a:r>
            <a:r>
              <a:rPr lang="sk-SK" sz="2000" dirty="0" err="1">
                <a:solidFill>
                  <a:schemeClr val="bg1">
                    <a:lumMod val="50000"/>
                  </a:schemeClr>
                </a:solidFill>
              </a:rPr>
              <a:t>ŽoNFP</a:t>
            </a:r>
            <a:r>
              <a:rPr lang="sk-SK" sz="2000" dirty="0">
                <a:solidFill>
                  <a:schemeClr val="bg1">
                    <a:lumMod val="50000"/>
                  </a:schemeClr>
                </a:solidFill>
              </a:rPr>
              <a:t> – Určenie počiatočnej investície </a:t>
            </a:r>
          </a:p>
          <a:p>
            <a:endParaRPr lang="sk-SK" sz="2000" i="1" dirty="0">
              <a:solidFill>
                <a:schemeClr val="bg1">
                  <a:lumMod val="50000"/>
                </a:schemeClr>
              </a:solidFill>
            </a:endParaRPr>
          </a:p>
          <a:p>
            <a:r>
              <a:rPr lang="sk-SK" sz="2000" b="1" i="1" dirty="0">
                <a:solidFill>
                  <a:srgbClr val="FF0000"/>
                </a:solidFill>
              </a:rPr>
              <a:t>Overovanie hospodárnosti výdavkov – najmä prieskum trhu</a:t>
            </a:r>
            <a:endParaRPr lang="sk-SK" sz="2000" b="1" dirty="0">
              <a:solidFill>
                <a:srgbClr val="FF0000"/>
              </a:solidFill>
            </a:endParaRPr>
          </a:p>
        </p:txBody>
      </p:sp>
    </p:spTree>
    <p:extLst>
      <p:ext uri="{BB962C8B-B14F-4D97-AF65-F5344CB8AC3E}">
        <p14:creationId xmlns:p14="http://schemas.microsoft.com/office/powerpoint/2010/main" val="3813612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5016758"/>
          </a:xfrm>
          <a:prstGeom prst="rect">
            <a:avLst/>
          </a:prstGeom>
          <a:noFill/>
        </p:spPr>
        <p:txBody>
          <a:bodyPr wrap="square" rtlCol="0">
            <a:spAutoFit/>
          </a:bodyPr>
          <a:lstStyle/>
          <a:p>
            <a:pPr marL="457200" indent="-457200" algn="just">
              <a:buFont typeface="+mj-lt"/>
              <a:buAutoNum type="arabicPeriod" startAt="3"/>
            </a:pPr>
            <a:r>
              <a:rPr lang="sk-SK" sz="2000" b="1" u="sng" dirty="0">
                <a:solidFill>
                  <a:schemeClr val="bg1">
                    <a:lumMod val="50000"/>
                  </a:schemeClr>
                </a:solidFill>
              </a:rPr>
              <a:t>Oprávnenosť výdavkov realizácie projektu:</a:t>
            </a:r>
          </a:p>
          <a:p>
            <a:pPr marL="914400" lvl="1" indent="-457200" algn="just">
              <a:buFont typeface="+mj-lt"/>
              <a:buAutoNum type="alphaLcParenR"/>
            </a:pPr>
            <a:r>
              <a:rPr lang="sk-SK" sz="2000" b="1" u="sng" dirty="0">
                <a:solidFill>
                  <a:schemeClr val="bg1">
                    <a:lumMod val="50000"/>
                  </a:schemeClr>
                </a:solidFill>
              </a:rPr>
              <a:t>Podmienka, že výdavky projektu sú oprávnené</a:t>
            </a:r>
          </a:p>
          <a:p>
            <a:pPr lvl="1" algn="just"/>
            <a:endParaRPr lang="sk-SK" sz="2000" dirty="0">
              <a:solidFill>
                <a:schemeClr val="bg1">
                  <a:lumMod val="50000"/>
                </a:schemeClr>
              </a:solidFill>
            </a:endParaRPr>
          </a:p>
          <a:p>
            <a:pPr lvl="1" algn="just"/>
            <a:r>
              <a:rPr lang="sk-SK" sz="2000" dirty="0">
                <a:solidFill>
                  <a:schemeClr val="bg1">
                    <a:lumMod val="50000"/>
                  </a:schemeClr>
                </a:solidFill>
              </a:rPr>
              <a:t>Informácie k Prílohe </a:t>
            </a:r>
            <a:r>
              <a:rPr lang="sk-SK" sz="2000" dirty="0" err="1">
                <a:solidFill>
                  <a:schemeClr val="bg1">
                    <a:lumMod val="50000"/>
                  </a:schemeClr>
                </a:solidFill>
              </a:rPr>
              <a:t>ŽoNFP</a:t>
            </a:r>
            <a:r>
              <a:rPr lang="sk-SK" sz="2000" dirty="0">
                <a:solidFill>
                  <a:schemeClr val="bg1">
                    <a:lumMod val="50000"/>
                  </a:schemeClr>
                </a:solidFill>
              </a:rPr>
              <a:t> č. 19 – Vyhlásenie o veľkosti podniku</a:t>
            </a:r>
          </a:p>
          <a:p>
            <a:pPr marL="800100" lvl="1" indent="-342900" algn="just">
              <a:buFont typeface="Arial" panose="020B0604020202020204" pitchFamily="34" charset="0"/>
              <a:buChar char="•"/>
            </a:pPr>
            <a:r>
              <a:rPr lang="sk-SK" sz="2000" dirty="0">
                <a:solidFill>
                  <a:schemeClr val="bg1">
                    <a:lumMod val="50000"/>
                  </a:schemeClr>
                </a:solidFill>
              </a:rPr>
              <a:t>Formulár pre klasifikovanie sa žiadateľa ako veľký podnik</a:t>
            </a:r>
          </a:p>
          <a:p>
            <a:pPr marL="800100" lvl="1" indent="-342900" algn="just">
              <a:buFont typeface="Arial" panose="020B0604020202020204" pitchFamily="34" charset="0"/>
              <a:buChar char="•"/>
            </a:pPr>
            <a:r>
              <a:rPr lang="sk-SK" sz="2000" dirty="0">
                <a:solidFill>
                  <a:schemeClr val="bg1">
                    <a:lumMod val="50000"/>
                  </a:schemeClr>
                </a:solidFill>
              </a:rPr>
              <a:t>Formulár pre klasifikovanie sa žiadateľa ako MSP</a:t>
            </a:r>
          </a:p>
          <a:p>
            <a:pPr lvl="1" algn="just"/>
            <a:endParaRPr lang="sk-SK" sz="2000" dirty="0">
              <a:solidFill>
                <a:schemeClr val="bg1">
                  <a:lumMod val="50000"/>
                </a:schemeClr>
              </a:solidFill>
            </a:endParaRPr>
          </a:p>
          <a:p>
            <a:pPr lvl="1" algn="just"/>
            <a:r>
              <a:rPr lang="sk-SK" sz="2000" dirty="0">
                <a:solidFill>
                  <a:schemeClr val="bg1">
                    <a:lumMod val="50000"/>
                  </a:schemeClr>
                </a:solidFill>
              </a:rPr>
              <a:t>Veľkostná kategórie podniku sa určuje v súlade s definíciou MSP použitou v prílohe I nariadenia Komisie (EÚ) č. 651/2014.</a:t>
            </a:r>
          </a:p>
          <a:p>
            <a:pPr lvl="1" algn="just"/>
            <a:r>
              <a:rPr lang="sk-SK" sz="2000" dirty="0">
                <a:solidFill>
                  <a:schemeClr val="bg1">
                    <a:lumMod val="50000"/>
                  </a:schemeClr>
                </a:solidFill>
              </a:rPr>
              <a:t>Veľkostná kategória určuje mieru </a:t>
            </a:r>
            <a:r>
              <a:rPr lang="sk-SK" sz="2000" dirty="0" err="1">
                <a:solidFill>
                  <a:schemeClr val="bg1">
                    <a:lumMod val="50000"/>
                  </a:schemeClr>
                </a:solidFill>
              </a:rPr>
              <a:t>spolufinancovnia</a:t>
            </a:r>
            <a:r>
              <a:rPr lang="sk-SK" sz="2000" dirty="0">
                <a:solidFill>
                  <a:schemeClr val="bg1">
                    <a:lumMod val="50000"/>
                  </a:schemeClr>
                </a:solidFill>
              </a:rPr>
              <a:t>.</a:t>
            </a:r>
          </a:p>
          <a:p>
            <a:pPr lvl="1" algn="just"/>
            <a:endParaRPr lang="sk-SK" sz="2000" dirty="0">
              <a:solidFill>
                <a:schemeClr val="bg1">
                  <a:lumMod val="50000"/>
                </a:schemeClr>
              </a:solidFill>
            </a:endParaRPr>
          </a:p>
          <a:p>
            <a:pPr lvl="1" algn="just"/>
            <a:r>
              <a:rPr lang="sk-SK" sz="2000" b="1" dirty="0">
                <a:solidFill>
                  <a:schemeClr val="bg1">
                    <a:lumMod val="50000"/>
                  </a:schemeClr>
                </a:solidFill>
              </a:rPr>
              <a:t>Kto nespĺňa podmienky MSP je považovaný za veľký podnik.</a:t>
            </a:r>
          </a:p>
          <a:p>
            <a:pPr lvl="1" algn="just"/>
            <a:r>
              <a:rPr lang="sk-SK" sz="2000" dirty="0">
                <a:solidFill>
                  <a:schemeClr val="bg1">
                    <a:lumMod val="50000"/>
                  </a:schemeClr>
                </a:solidFill>
              </a:rPr>
              <a:t>„User </a:t>
            </a:r>
            <a:r>
              <a:rPr lang="sk-SK" sz="2000" dirty="0" err="1">
                <a:solidFill>
                  <a:schemeClr val="bg1">
                    <a:lumMod val="50000"/>
                  </a:schemeClr>
                </a:solidFill>
              </a:rPr>
              <a:t>friendly</a:t>
            </a:r>
            <a:r>
              <a:rPr lang="sk-SK" sz="2000" dirty="0">
                <a:solidFill>
                  <a:schemeClr val="bg1">
                    <a:lumMod val="50000"/>
                  </a:schemeClr>
                </a:solidFill>
              </a:rPr>
              <a:t>“ príručka pre určenie veľkostnej kategórie:</a:t>
            </a:r>
          </a:p>
          <a:p>
            <a:pPr lvl="1" algn="just"/>
            <a:endParaRPr lang="sk-SK" sz="2000" dirty="0">
              <a:solidFill>
                <a:schemeClr val="bg1">
                  <a:lumMod val="50000"/>
                </a:schemeClr>
              </a:solidFill>
            </a:endParaRPr>
          </a:p>
          <a:p>
            <a:pPr marL="800100" lvl="1" indent="-342900" algn="just">
              <a:buFont typeface="Arial" panose="020B0604020202020204" pitchFamily="34" charset="0"/>
              <a:buChar char="•"/>
            </a:pPr>
            <a:r>
              <a:rPr lang="sk-SK" sz="2000" dirty="0">
                <a:solidFill>
                  <a:schemeClr val="bg1">
                    <a:lumMod val="50000"/>
                  </a:schemeClr>
                </a:solidFill>
              </a:rPr>
              <a:t>Pomôcka k určeniu veľkosti podniku (horizontálny dokument), alebo</a:t>
            </a:r>
          </a:p>
          <a:p>
            <a:pPr marL="800100" lvl="1" indent="-342900" algn="just">
              <a:buFont typeface="Arial" panose="020B0604020202020204" pitchFamily="34" charset="0"/>
              <a:buChar char="•"/>
            </a:pPr>
            <a:r>
              <a:rPr lang="sk-SK" sz="2000" dirty="0">
                <a:solidFill>
                  <a:schemeClr val="bg1">
                    <a:lumMod val="50000"/>
                  </a:schemeClr>
                </a:solidFill>
              </a:rPr>
              <a:t>Príručka pre používateľov k definícii MSP</a:t>
            </a:r>
          </a:p>
        </p:txBody>
      </p:sp>
    </p:spTree>
    <p:extLst>
      <p:ext uri="{BB962C8B-B14F-4D97-AF65-F5344CB8AC3E}">
        <p14:creationId xmlns:p14="http://schemas.microsoft.com/office/powerpoint/2010/main" val="171286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89823"/>
            <a:ext cx="7886700" cy="879253"/>
          </a:xfrm>
        </p:spPr>
        <p:txBody>
          <a:bodyPr>
            <a:normAutofit/>
          </a:bodyPr>
          <a:lstStyle/>
          <a:p>
            <a:r>
              <a:rPr lang="sk-SK" sz="3200" b="1" dirty="0">
                <a:latin typeface="Arial" panose="020B0604020202020204" pitchFamily="34" charset="0"/>
                <a:cs typeface="Arial" panose="020B0604020202020204" pitchFamily="34" charset="0"/>
              </a:rPr>
              <a:t>Práca s výzvou a dokumentmi k výzve</a:t>
            </a:r>
          </a:p>
        </p:txBody>
      </p:sp>
      <p:sp>
        <p:nvSpPr>
          <p:cNvPr id="4" name="TextovéPole 3"/>
          <p:cNvSpPr txBox="1"/>
          <p:nvPr/>
        </p:nvSpPr>
        <p:spPr>
          <a:xfrm>
            <a:off x="296562" y="1690910"/>
            <a:ext cx="8612660" cy="4585871"/>
          </a:xfrm>
          <a:prstGeom prst="rect">
            <a:avLst/>
          </a:prstGeom>
          <a:noFill/>
        </p:spPr>
        <p:txBody>
          <a:bodyPr wrap="square" rtlCol="0">
            <a:spAutoFit/>
          </a:bodyPr>
          <a:lstStyle/>
          <a:p>
            <a:pPr algn="just"/>
            <a:r>
              <a:rPr lang="sk-SK" sz="2400" dirty="0">
                <a:solidFill>
                  <a:schemeClr val="bg1">
                    <a:lumMod val="50000"/>
                  </a:schemeClr>
                </a:solidFill>
              </a:rPr>
              <a:t>Dokumenty k výzve, s ktorými, resp. na základe ktorých sa žiadateľ pracuje a vypracúva žiadosť o NFP sú:</a:t>
            </a:r>
          </a:p>
          <a:p>
            <a:pPr marL="342900" indent="-342900">
              <a:buFont typeface="Wingdings" pitchFamily="2" charset="2"/>
              <a:buChar char="Ø"/>
            </a:pPr>
            <a:endParaRPr lang="sk-SK" sz="2000" dirty="0">
              <a:solidFill>
                <a:schemeClr val="bg1">
                  <a:lumMod val="50000"/>
                </a:schemeClr>
              </a:solidFill>
              <a:latin typeface="Arial" pitchFamily="34" charset="0"/>
              <a:cs typeface="Arial" pitchFamily="34" charset="0"/>
            </a:endParaRPr>
          </a:p>
          <a:p>
            <a:pPr marL="457200" indent="-457200">
              <a:buAutoNum type="arabicPeriod"/>
            </a:pPr>
            <a:r>
              <a:rPr lang="sk-SK" sz="2000" dirty="0">
                <a:solidFill>
                  <a:schemeClr val="bg1">
                    <a:lumMod val="50000"/>
                  </a:schemeClr>
                </a:solidFill>
                <a:latin typeface="Arial" pitchFamily="34" charset="0"/>
                <a:cs typeface="Arial" pitchFamily="34" charset="0"/>
              </a:rPr>
              <a:t>Prierezové dokumenty pre OP KŽP, ktoré platia pre všetky výzvy</a:t>
            </a:r>
          </a:p>
          <a:p>
            <a:endParaRPr lang="sk-SK" sz="2000" dirty="0">
              <a:solidFill>
                <a:schemeClr val="bg1">
                  <a:lumMod val="50000"/>
                </a:schemeClr>
              </a:solidFill>
              <a:latin typeface="Arial" pitchFamily="34" charset="0"/>
              <a:cs typeface="Arial" pitchFamily="34" charset="0"/>
            </a:endParaRPr>
          </a:p>
          <a:p>
            <a:pPr marL="449263" algn="just"/>
            <a:r>
              <a:rPr lang="sk-SK" dirty="0">
                <a:solidFill>
                  <a:schemeClr val="bg1">
                    <a:lumMod val="50000"/>
                  </a:schemeClr>
                </a:solidFill>
                <a:latin typeface="Arial" pitchFamily="34" charset="0"/>
                <a:cs typeface="Arial" pitchFamily="34" charset="0"/>
              </a:rPr>
              <a:t>Prierezový charakter dokumentov vyvoláva potrebu riadneho oboznámenia sa s dokumentom a aplikácie tých ustanovení dokumentu, ktoré sú relevantné vzhľadom na špecifiká uvedené v predmetnej výzve, zameranie žiadosti o NFP, oprávnenosti žiadateľov a pod.</a:t>
            </a:r>
          </a:p>
          <a:p>
            <a:endParaRPr lang="sk-SK" sz="2000" dirty="0">
              <a:solidFill>
                <a:schemeClr val="bg1">
                  <a:lumMod val="50000"/>
                </a:schemeClr>
              </a:solidFill>
              <a:latin typeface="Arial" pitchFamily="34" charset="0"/>
              <a:cs typeface="Arial" pitchFamily="34" charset="0"/>
            </a:endParaRPr>
          </a:p>
          <a:p>
            <a:pPr marL="457200" indent="-457200">
              <a:buFont typeface="+mj-lt"/>
              <a:buAutoNum type="arabicPeriod" startAt="2"/>
            </a:pPr>
            <a:r>
              <a:rPr lang="sk-SK" sz="2000" dirty="0">
                <a:solidFill>
                  <a:schemeClr val="bg1">
                    <a:lumMod val="50000"/>
                  </a:schemeClr>
                </a:solidFill>
                <a:latin typeface="Arial" pitchFamily="34" charset="0"/>
                <a:cs typeface="Arial" pitchFamily="34" charset="0"/>
              </a:rPr>
              <a:t>Výzva a prílohy k výzve</a:t>
            </a:r>
          </a:p>
          <a:p>
            <a:pPr marL="449263" algn="just"/>
            <a:r>
              <a:rPr lang="sk-SK" dirty="0">
                <a:solidFill>
                  <a:schemeClr val="bg1">
                    <a:lumMod val="50000"/>
                  </a:schemeClr>
                </a:solidFill>
                <a:latin typeface="Arial" pitchFamily="34" charset="0"/>
                <a:cs typeface="Arial" pitchFamily="34" charset="0"/>
              </a:rPr>
              <a:t>Obsahujú bližšie „na mieru šité“ informácie k vypracovaniu žiadosti o NFP, resp. povinných príloh žiadosti o NFP.</a:t>
            </a:r>
          </a:p>
          <a:p>
            <a:pPr algn="just"/>
            <a:endParaRPr lang="sk-SK" b="1" dirty="0">
              <a:solidFill>
                <a:schemeClr val="bg1">
                  <a:lumMod val="50000"/>
                </a:schemeClr>
              </a:solidFill>
              <a:latin typeface="Arial" pitchFamily="34" charset="0"/>
              <a:cs typeface="Arial" pitchFamily="34" charset="0"/>
            </a:endParaRPr>
          </a:p>
          <a:p>
            <a:pPr algn="just"/>
            <a:r>
              <a:rPr lang="sk-SK" b="1" dirty="0">
                <a:solidFill>
                  <a:schemeClr val="bg1">
                    <a:lumMod val="50000"/>
                  </a:schemeClr>
                </a:solidFill>
                <a:latin typeface="Arial" pitchFamily="34" charset="0"/>
                <a:cs typeface="Arial" pitchFamily="34" charset="0"/>
              </a:rPr>
              <a:t>Žiadateľ pracuje s obidvoma typmi dokumentov</a:t>
            </a:r>
          </a:p>
        </p:txBody>
      </p:sp>
    </p:spTree>
    <p:extLst>
      <p:ext uri="{BB962C8B-B14F-4D97-AF65-F5344CB8AC3E}">
        <p14:creationId xmlns:p14="http://schemas.microsoft.com/office/powerpoint/2010/main" val="1179406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5016758"/>
          </a:xfrm>
          <a:prstGeom prst="rect">
            <a:avLst/>
          </a:prstGeom>
          <a:noFill/>
        </p:spPr>
        <p:txBody>
          <a:bodyPr wrap="square" rtlCol="0">
            <a:spAutoFit/>
          </a:bodyPr>
          <a:lstStyle/>
          <a:p>
            <a:pPr marL="457200" indent="-457200" algn="just">
              <a:buFont typeface="+mj-lt"/>
              <a:buAutoNum type="arabicPeriod" startAt="3"/>
            </a:pPr>
            <a:r>
              <a:rPr lang="sk-SK" sz="2000" b="1" u="sng" dirty="0">
                <a:solidFill>
                  <a:schemeClr val="bg1">
                    <a:lumMod val="50000"/>
                  </a:schemeClr>
                </a:solidFill>
              </a:rPr>
              <a:t>Oprávnenosť výdavkov realizácie projektu:</a:t>
            </a:r>
          </a:p>
          <a:p>
            <a:pPr marL="914400" lvl="1" indent="-457200" algn="just">
              <a:buFont typeface="+mj-lt"/>
              <a:buAutoNum type="alphaLcParenR"/>
            </a:pPr>
            <a:r>
              <a:rPr lang="sk-SK" sz="2000" b="1" u="sng" dirty="0">
                <a:solidFill>
                  <a:schemeClr val="bg1">
                    <a:lumMod val="50000"/>
                  </a:schemeClr>
                </a:solidFill>
              </a:rPr>
              <a:t>Podmienka, že výdavky projektu sú oprávnené</a:t>
            </a:r>
          </a:p>
          <a:p>
            <a:pPr lvl="1" algn="just"/>
            <a:r>
              <a:rPr lang="sk-SK" sz="2000" dirty="0">
                <a:solidFill>
                  <a:schemeClr val="bg1">
                    <a:lumMod val="50000"/>
                  </a:schemeClr>
                </a:solidFill>
              </a:rPr>
              <a:t>Informácie k Prílohe </a:t>
            </a:r>
            <a:r>
              <a:rPr lang="sk-SK" sz="2000" dirty="0" err="1">
                <a:solidFill>
                  <a:schemeClr val="bg1">
                    <a:lumMod val="50000"/>
                  </a:schemeClr>
                </a:solidFill>
              </a:rPr>
              <a:t>ŽoNFP</a:t>
            </a:r>
            <a:r>
              <a:rPr lang="sk-SK" sz="2000" dirty="0">
                <a:solidFill>
                  <a:schemeClr val="bg1">
                    <a:lumMod val="50000"/>
                  </a:schemeClr>
                </a:solidFill>
              </a:rPr>
              <a:t> č. 10 – Podporná dokumentácia k oprávnenosti výdavkov</a:t>
            </a:r>
          </a:p>
          <a:p>
            <a:pPr lvl="1" algn="just"/>
            <a:r>
              <a:rPr lang="sk-SK" sz="2000" dirty="0">
                <a:solidFill>
                  <a:schemeClr val="bg1">
                    <a:lumMod val="50000"/>
                  </a:schemeClr>
                </a:solidFill>
              </a:rPr>
              <a:t>Príloha slúži na preukázania oprávnenosti výdavkov a obsahuje:</a:t>
            </a:r>
          </a:p>
          <a:p>
            <a:pPr marL="800100" lvl="1" indent="-342900" algn="just">
              <a:buFont typeface="Arial" panose="020B0604020202020204" pitchFamily="34" charset="0"/>
              <a:buChar char="•"/>
            </a:pPr>
            <a:r>
              <a:rPr lang="sk-SK" sz="2000" u="sng" dirty="0">
                <a:solidFill>
                  <a:schemeClr val="bg1">
                    <a:lumMod val="50000"/>
                  </a:schemeClr>
                </a:solidFill>
              </a:rPr>
              <a:t>Podrobný rozpočet projektu</a:t>
            </a:r>
          </a:p>
          <a:p>
            <a:pPr marL="812800" lvl="1" algn="just"/>
            <a:r>
              <a:rPr lang="sk-SK" sz="2000" dirty="0">
                <a:solidFill>
                  <a:schemeClr val="bg1">
                    <a:lumMod val="50000"/>
                  </a:schemeClr>
                </a:solidFill>
              </a:rPr>
              <a:t>Určuje vecne oprávnené výdavky projektu a ich výšku. Taktiež špecifikuje spôsob stanovenia výdavku, popis výdavku a definovanie nevyhnutnosti výdavku pre realizáciu projektu. </a:t>
            </a:r>
          </a:p>
          <a:p>
            <a:pPr marL="800100" lvl="1" indent="-342900" algn="just">
              <a:buFont typeface="Arial" panose="020B0604020202020204" pitchFamily="34" charset="0"/>
              <a:buChar char="•"/>
            </a:pPr>
            <a:r>
              <a:rPr lang="sk-SK" sz="2000" u="sng" dirty="0">
                <a:solidFill>
                  <a:schemeClr val="bg1">
                    <a:lumMod val="50000"/>
                  </a:schemeClr>
                </a:solidFill>
              </a:rPr>
              <a:t>Prieskum trhu</a:t>
            </a:r>
          </a:p>
          <a:p>
            <a:pPr marL="812800" lvl="1" algn="just"/>
            <a:r>
              <a:rPr lang="sk-SK" sz="2000" dirty="0">
                <a:solidFill>
                  <a:schemeClr val="bg1">
                    <a:lumMod val="50000"/>
                  </a:schemeClr>
                </a:solidFill>
              </a:rPr>
              <a:t>Obsahuje záznam z vyhodnotenia prieskumu/</a:t>
            </a:r>
            <a:r>
              <a:rPr lang="sk-SK" sz="2000" dirty="0" err="1">
                <a:solidFill>
                  <a:schemeClr val="bg1">
                    <a:lumMod val="50000"/>
                  </a:schemeClr>
                </a:solidFill>
              </a:rPr>
              <a:t>ov</a:t>
            </a:r>
            <a:r>
              <a:rPr lang="sk-SK" sz="2000" dirty="0">
                <a:solidFill>
                  <a:schemeClr val="bg1">
                    <a:lumMod val="50000"/>
                  </a:schemeClr>
                </a:solidFill>
              </a:rPr>
              <a:t> trhu na základe ktorého určil žiadateľ priemernú výšku oprávneného výdavku do podrobného rozpočtu projektu (pokiaľ ju neurčil inou metódou). Žiadateľ nepredkladá samotné cenové ponuky (pokiaľ na to nie je osobitne vyzvaný).</a:t>
            </a:r>
          </a:p>
          <a:p>
            <a:pPr marL="800100" lvl="1" indent="-342900" algn="just">
              <a:buFont typeface="Arial" panose="020B0604020202020204" pitchFamily="34" charset="0"/>
              <a:buChar char="•"/>
            </a:pPr>
            <a:r>
              <a:rPr lang="sk-SK" sz="2000" u="sng" dirty="0">
                <a:solidFill>
                  <a:schemeClr val="bg1">
                    <a:lumMod val="50000"/>
                  </a:schemeClr>
                </a:solidFill>
              </a:rPr>
              <a:t>Prieskum trhu</a:t>
            </a:r>
          </a:p>
          <a:p>
            <a:pPr marL="812800" lvl="1" algn="just"/>
            <a:r>
              <a:rPr lang="sk-SK" sz="2000" dirty="0" err="1">
                <a:solidFill>
                  <a:schemeClr val="bg1">
                    <a:lumMod val="50000"/>
                  </a:schemeClr>
                </a:solidFill>
              </a:rPr>
              <a:t>Value</a:t>
            </a:r>
            <a:r>
              <a:rPr lang="sk-SK" sz="2000" dirty="0">
                <a:solidFill>
                  <a:schemeClr val="bg1">
                    <a:lumMod val="50000"/>
                  </a:schemeClr>
                </a:solidFill>
              </a:rPr>
              <a:t> </a:t>
            </a:r>
            <a:r>
              <a:rPr lang="sk-SK" sz="2000" dirty="0" err="1">
                <a:solidFill>
                  <a:schemeClr val="bg1">
                    <a:lumMod val="50000"/>
                  </a:schemeClr>
                </a:solidFill>
              </a:rPr>
              <a:t>for</a:t>
            </a:r>
            <a:r>
              <a:rPr lang="sk-SK" sz="2000" dirty="0">
                <a:solidFill>
                  <a:schemeClr val="bg1">
                    <a:lumMod val="50000"/>
                  </a:schemeClr>
                </a:solidFill>
              </a:rPr>
              <a:t> </a:t>
            </a:r>
            <a:r>
              <a:rPr lang="sk-SK" sz="2000" dirty="0" err="1">
                <a:solidFill>
                  <a:schemeClr val="bg1">
                    <a:lumMod val="50000"/>
                  </a:schemeClr>
                </a:solidFill>
              </a:rPr>
              <a:t>money</a:t>
            </a:r>
            <a:r>
              <a:rPr lang="sk-SK" sz="2000" dirty="0">
                <a:solidFill>
                  <a:schemeClr val="bg1">
                    <a:lumMod val="50000"/>
                  </a:schemeClr>
                </a:solidFill>
              </a:rPr>
              <a:t> – hodnotenie pri kritériu 1.2</a:t>
            </a:r>
          </a:p>
        </p:txBody>
      </p:sp>
    </p:spTree>
    <p:extLst>
      <p:ext uri="{BB962C8B-B14F-4D97-AF65-F5344CB8AC3E}">
        <p14:creationId xmlns:p14="http://schemas.microsoft.com/office/powerpoint/2010/main" val="3927577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2554545"/>
          </a:xfrm>
          <a:prstGeom prst="rect">
            <a:avLst/>
          </a:prstGeom>
          <a:noFill/>
        </p:spPr>
        <p:txBody>
          <a:bodyPr wrap="square" rtlCol="0">
            <a:spAutoFit/>
          </a:bodyPr>
          <a:lstStyle/>
          <a:p>
            <a:pPr marL="457200" indent="-457200" algn="just">
              <a:buFont typeface="+mj-lt"/>
              <a:buAutoNum type="arabicPeriod" startAt="3"/>
            </a:pPr>
            <a:r>
              <a:rPr lang="sk-SK" sz="2000" b="1" u="sng" dirty="0">
                <a:solidFill>
                  <a:schemeClr val="bg1">
                    <a:lumMod val="50000"/>
                  </a:schemeClr>
                </a:solidFill>
              </a:rPr>
              <a:t>Oprávnenosť výdavkov realizácie projektu:</a:t>
            </a:r>
          </a:p>
          <a:p>
            <a:pPr marL="914400" lvl="1" indent="-457200" algn="just">
              <a:buFont typeface="+mj-lt"/>
              <a:buAutoNum type="alphaLcParenR" startAt="2"/>
            </a:pPr>
            <a:r>
              <a:rPr lang="sk-SK" sz="2000" b="1" u="sng" dirty="0">
                <a:solidFill>
                  <a:schemeClr val="bg1">
                    <a:lumMod val="50000"/>
                  </a:schemeClr>
                </a:solidFill>
              </a:rPr>
              <a:t>Podmienka oprávnenosti výdavkov pre PGP</a:t>
            </a:r>
          </a:p>
          <a:p>
            <a:pPr lvl="1" algn="just"/>
            <a:endParaRPr lang="sk-SK" sz="2000" b="1" u="sng" dirty="0">
              <a:solidFill>
                <a:schemeClr val="bg1">
                  <a:lumMod val="50000"/>
                </a:schemeClr>
              </a:solidFill>
            </a:endParaRPr>
          </a:p>
          <a:p>
            <a:pPr marL="538163" algn="just"/>
            <a:r>
              <a:rPr lang="sk-SK" sz="2000" dirty="0">
                <a:solidFill>
                  <a:schemeClr val="bg1">
                    <a:lumMod val="50000"/>
                  </a:schemeClr>
                </a:solidFill>
              </a:rPr>
              <a:t>Potenciálny čistý príjem z projektu v súlade s čl. 61 ods. 3 písm. a) všeobecného nariadenia zohľadnený paušálnou sadzbou (podľa prílohy V všeobecného nariadenia) v rámci intenzity pomoci. 	</a:t>
            </a:r>
          </a:p>
          <a:p>
            <a:endParaRPr lang="sk-SK" sz="2000" dirty="0">
              <a:solidFill>
                <a:schemeClr val="bg1">
                  <a:lumMod val="50000"/>
                </a:schemeClr>
              </a:solidFill>
            </a:endParaRPr>
          </a:p>
          <a:p>
            <a:pPr marL="284163"/>
            <a:r>
              <a:rPr lang="sk-SK" sz="2000" i="1" dirty="0">
                <a:solidFill>
                  <a:schemeClr val="bg1">
                    <a:lumMod val="50000"/>
                  </a:schemeClr>
                </a:solidFill>
              </a:rPr>
              <a:t>	Žiadateľ nepredkladá žiadnu osobitnú prílohu</a:t>
            </a:r>
            <a:endParaRPr lang="sk-SK" sz="2000" dirty="0">
              <a:solidFill>
                <a:schemeClr val="bg1">
                  <a:lumMod val="50000"/>
                </a:schemeClr>
              </a:solidFill>
            </a:endParaRPr>
          </a:p>
        </p:txBody>
      </p:sp>
    </p:spTree>
    <p:extLst>
      <p:ext uri="{BB962C8B-B14F-4D97-AF65-F5344CB8AC3E}">
        <p14:creationId xmlns:p14="http://schemas.microsoft.com/office/powerpoint/2010/main" val="2411836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3785652"/>
          </a:xfrm>
          <a:prstGeom prst="rect">
            <a:avLst/>
          </a:prstGeom>
          <a:noFill/>
        </p:spPr>
        <p:txBody>
          <a:bodyPr wrap="square" rtlCol="0">
            <a:spAutoFit/>
          </a:bodyPr>
          <a:lstStyle/>
          <a:p>
            <a:pPr marL="457200" indent="-457200" algn="just">
              <a:buFont typeface="+mj-lt"/>
              <a:buAutoNum type="arabicPeriod" startAt="4"/>
            </a:pPr>
            <a:r>
              <a:rPr lang="sk-SK" sz="2000" b="1" u="sng" dirty="0">
                <a:solidFill>
                  <a:schemeClr val="bg1">
                    <a:lumMod val="50000"/>
                  </a:schemeClr>
                </a:solidFill>
              </a:rPr>
              <a:t>Oprávnenosť miesta realizácie projektu:</a:t>
            </a:r>
          </a:p>
          <a:p>
            <a:pPr marL="914400" lvl="1" indent="-457200" algn="just">
              <a:buFont typeface="+mj-lt"/>
              <a:buAutoNum type="alphaLcParenR"/>
            </a:pPr>
            <a:r>
              <a:rPr lang="sk-SK" sz="2000" b="1" u="sng" dirty="0">
                <a:solidFill>
                  <a:schemeClr val="bg1">
                    <a:lumMod val="50000"/>
                  </a:schemeClr>
                </a:solidFill>
              </a:rPr>
              <a:t>Podmienka, že projekt je realizovaný na oprávnenom území</a:t>
            </a: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r>
              <a:rPr lang="sk-SK" sz="2000" dirty="0">
                <a:solidFill>
                  <a:schemeClr val="bg1">
                    <a:lumMod val="50000"/>
                  </a:schemeClr>
                </a:solidFill>
              </a:rPr>
              <a:t>Žiadateľ predkladá:</a:t>
            </a:r>
          </a:p>
          <a:p>
            <a:pPr marL="800100" lvl="1" indent="-342900" algn="just">
              <a:buFont typeface="Arial" panose="020B0604020202020204" pitchFamily="34" charset="0"/>
              <a:buChar char="•"/>
            </a:pPr>
            <a:r>
              <a:rPr lang="sk-SK" sz="2000" dirty="0">
                <a:solidFill>
                  <a:schemeClr val="bg1">
                    <a:lumMod val="50000"/>
                  </a:schemeClr>
                </a:solidFill>
              </a:rPr>
              <a:t>Formulár </a:t>
            </a:r>
            <a:r>
              <a:rPr lang="sk-SK" sz="2000" dirty="0" err="1">
                <a:solidFill>
                  <a:schemeClr val="bg1">
                    <a:lumMod val="50000"/>
                  </a:schemeClr>
                </a:solidFill>
              </a:rPr>
              <a:t>ŽoNFP</a:t>
            </a:r>
            <a:endParaRPr lang="sk-SK" sz="2000" dirty="0">
              <a:solidFill>
                <a:schemeClr val="bg1">
                  <a:lumMod val="50000"/>
                </a:schemeClr>
              </a:solidFill>
            </a:endParaRPr>
          </a:p>
        </p:txBody>
      </p:sp>
      <p:graphicFrame>
        <p:nvGraphicFramePr>
          <p:cNvPr id="5" name="Tabuľka 4"/>
          <p:cNvGraphicFramePr>
            <a:graphicFrameLocks noGrp="1"/>
          </p:cNvGraphicFramePr>
          <p:nvPr>
            <p:extLst>
              <p:ext uri="{D42A27DB-BD31-4B8C-83A1-F6EECF244321}">
                <p14:modId xmlns:p14="http://schemas.microsoft.com/office/powerpoint/2010/main" val="2000063676"/>
              </p:ext>
            </p:extLst>
          </p:nvPr>
        </p:nvGraphicFramePr>
        <p:xfrm>
          <a:off x="628648" y="2481350"/>
          <a:ext cx="7886702" cy="1950720"/>
        </p:xfrm>
        <a:graphic>
          <a:graphicData uri="http://schemas.openxmlformats.org/drawingml/2006/table">
            <a:tbl>
              <a:tblPr firstRow="1" firstCol="1" bandRow="1">
                <a:tableStyleId>{5C22544A-7EE6-4342-B048-85BDC9FD1C3A}</a:tableStyleId>
              </a:tblPr>
              <a:tblGrid>
                <a:gridCol w="2415177">
                  <a:extLst>
                    <a:ext uri="{9D8B030D-6E8A-4147-A177-3AD203B41FA5}">
                      <a16:colId xmlns:a16="http://schemas.microsoft.com/office/drawing/2014/main" val="20000"/>
                    </a:ext>
                  </a:extLst>
                </a:gridCol>
                <a:gridCol w="5471525">
                  <a:extLst>
                    <a:ext uri="{9D8B030D-6E8A-4147-A177-3AD203B41FA5}">
                      <a16:colId xmlns:a16="http://schemas.microsoft.com/office/drawing/2014/main" val="20001"/>
                    </a:ext>
                  </a:extLst>
                </a:gridCol>
              </a:tblGrid>
              <a:tr h="0">
                <a:tc gridSpan="2">
                  <a:txBody>
                    <a:bodyPr/>
                    <a:lstStyle/>
                    <a:p>
                      <a:pPr algn="ctr">
                        <a:spcBef>
                          <a:spcPts val="600"/>
                        </a:spcBef>
                        <a:spcAft>
                          <a:spcPts val="600"/>
                        </a:spcAft>
                      </a:pPr>
                      <a:r>
                        <a:rPr lang="sk-SK" sz="1600" b="1" kern="1200" dirty="0">
                          <a:solidFill>
                            <a:schemeClr val="lt1"/>
                          </a:solidFill>
                          <a:effectLst/>
                          <a:latin typeface="+mn-lt"/>
                          <a:ea typeface="+mn-ea"/>
                          <a:cs typeface="+mn-cs"/>
                        </a:rPr>
                        <a:t>Oprávnené miesto realizácie projektu</a:t>
                      </a:r>
                    </a:p>
                  </a:txBody>
                  <a:tcPr marL="52406" marR="52406" marT="0" marB="0" anchor="ctr"/>
                </a:tc>
                <a:tc hMerge="1">
                  <a:txBody>
                    <a:bodyPr/>
                    <a:lstStyle/>
                    <a:p>
                      <a:endParaRPr lang="sk-SK"/>
                    </a:p>
                  </a:txBody>
                  <a:tcPr/>
                </a:tc>
                <a:extLst>
                  <a:ext uri="{0D108BD9-81ED-4DB2-BD59-A6C34878D82A}">
                    <a16:rowId xmlns:a16="http://schemas.microsoft.com/office/drawing/2014/main" val="10000"/>
                  </a:ext>
                </a:extLst>
              </a:tr>
              <a:tr h="220939">
                <a:tc rowSpan="3">
                  <a:txBody>
                    <a:bodyPr/>
                    <a:lstStyle/>
                    <a:p>
                      <a:pPr algn="just">
                        <a:spcAft>
                          <a:spcPts val="0"/>
                        </a:spcAft>
                      </a:pPr>
                      <a:r>
                        <a:rPr lang="sk-SK" sz="1600" dirty="0">
                          <a:effectLst/>
                        </a:rPr>
                        <a:t>Západné Slovensko</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dirty="0">
                          <a:effectLst/>
                        </a:rPr>
                        <a:t>Trnavský</a:t>
                      </a:r>
                      <a:r>
                        <a:rPr lang="sk-SK" sz="1600" baseline="0" dirty="0">
                          <a:effectLst/>
                        </a:rPr>
                        <a:t> samosprávny kraj</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1"/>
                  </a:ext>
                </a:extLst>
              </a:tr>
              <a:tr h="220939">
                <a:tc vMerge="1">
                  <a:txBody>
                    <a:bodyPr/>
                    <a:lstStyle/>
                    <a:p>
                      <a:pPr algn="just">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dirty="0">
                          <a:effectLst/>
                          <a:latin typeface="+mn-lt"/>
                          <a:ea typeface="+mn-ea"/>
                        </a:rPr>
                        <a:t>Trenčiansky</a:t>
                      </a:r>
                      <a:r>
                        <a:rPr lang="sk-SK" sz="1600" baseline="0" dirty="0">
                          <a:effectLst/>
                          <a:latin typeface="+mn-lt"/>
                          <a:ea typeface="+mn-ea"/>
                        </a:rPr>
                        <a:t> samosprávny kraj</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2"/>
                  </a:ext>
                </a:extLst>
              </a:tr>
              <a:tr h="200855">
                <a:tc vMerge="1">
                  <a:txBody>
                    <a:bodyPr/>
                    <a:lstStyle/>
                    <a:p>
                      <a:pPr algn="just">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dirty="0">
                          <a:effectLst/>
                          <a:latin typeface="+mn-lt"/>
                          <a:ea typeface="+mn-ea"/>
                        </a:rPr>
                        <a:t>Nitriansky</a:t>
                      </a:r>
                      <a:r>
                        <a:rPr lang="sk-SK" sz="1600" baseline="0" dirty="0">
                          <a:effectLst/>
                          <a:latin typeface="+mn-lt"/>
                          <a:ea typeface="+mn-ea"/>
                        </a:rPr>
                        <a:t> samosprávny kraj</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3"/>
                  </a:ext>
                </a:extLst>
              </a:tr>
              <a:tr h="220939">
                <a:tc rowSpan="2">
                  <a:txBody>
                    <a:bodyPr/>
                    <a:lstStyle/>
                    <a:p>
                      <a:pPr algn="just">
                        <a:spcAft>
                          <a:spcPts val="0"/>
                        </a:spcAft>
                      </a:pPr>
                      <a:r>
                        <a:rPr lang="sk-SK" sz="1600" dirty="0">
                          <a:effectLst/>
                        </a:rPr>
                        <a:t>Stredné Slovensko</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dirty="0">
                          <a:effectLst/>
                        </a:rPr>
                        <a:t>Žilinský samosprávny kraj</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4"/>
                  </a:ext>
                </a:extLst>
              </a:tr>
              <a:tr h="220939">
                <a:tc vMerge="1">
                  <a:txBody>
                    <a:bodyPr/>
                    <a:lstStyle/>
                    <a:p>
                      <a:pPr algn="just">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dirty="0">
                          <a:effectLst/>
                        </a:rPr>
                        <a:t>Banskobystrický samosprávny kraj</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5"/>
                  </a:ext>
                </a:extLst>
              </a:tr>
              <a:tr h="220939">
                <a:tc rowSpan="2">
                  <a:txBody>
                    <a:bodyPr/>
                    <a:lstStyle/>
                    <a:p>
                      <a:pPr algn="just">
                        <a:spcAft>
                          <a:spcPts val="0"/>
                        </a:spcAft>
                      </a:pPr>
                      <a:r>
                        <a:rPr lang="sk-SK" sz="1600" dirty="0">
                          <a:effectLst/>
                        </a:rPr>
                        <a:t>Východné Slovensko</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dirty="0">
                          <a:effectLst/>
                        </a:rPr>
                        <a:t>Prešovský samosprávny kraj</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6"/>
                  </a:ext>
                </a:extLst>
              </a:tr>
              <a:tr h="220939">
                <a:tc vMerge="1">
                  <a:txBody>
                    <a:bodyPr/>
                    <a:lstStyle/>
                    <a:p>
                      <a:pPr algn="just">
                        <a:spcAft>
                          <a:spcPts val="0"/>
                        </a:spcAft>
                      </a:pP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Aft>
                          <a:spcPts val="0"/>
                        </a:spcAft>
                      </a:pPr>
                      <a:r>
                        <a:rPr lang="sk-SK" sz="1600" dirty="0">
                          <a:effectLst/>
                        </a:rPr>
                        <a:t>Košický samosprávny kraj</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07083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5016758"/>
          </a:xfrm>
          <a:prstGeom prst="rect">
            <a:avLst/>
          </a:prstGeom>
          <a:noFill/>
        </p:spPr>
        <p:txBody>
          <a:bodyPr wrap="square" rtlCol="0">
            <a:spAutoFit/>
          </a:bodyPr>
          <a:lstStyle/>
          <a:p>
            <a:pPr marL="457200" indent="-457200" algn="just">
              <a:buFont typeface="+mj-lt"/>
              <a:buAutoNum type="arabicPeriod" startAt="5"/>
            </a:pPr>
            <a:r>
              <a:rPr lang="sk-SK" sz="2000" b="1" u="sng" dirty="0">
                <a:solidFill>
                  <a:schemeClr val="bg1">
                    <a:lumMod val="50000"/>
                  </a:schemeClr>
                </a:solidFill>
              </a:rPr>
              <a:t>Kritéria pre výber projektov</a:t>
            </a:r>
          </a:p>
          <a:p>
            <a:pPr lvl="1" algn="just"/>
            <a:endParaRPr lang="sk-SK" sz="2000" b="1" u="sng" dirty="0">
              <a:solidFill>
                <a:schemeClr val="bg1">
                  <a:lumMod val="50000"/>
                </a:schemeClr>
              </a:solidFill>
            </a:endParaRPr>
          </a:p>
          <a:p>
            <a:pPr lvl="1" algn="just"/>
            <a:r>
              <a:rPr lang="sk-SK" sz="2000" b="1" u="sng" dirty="0">
                <a:solidFill>
                  <a:schemeClr val="bg1">
                    <a:lumMod val="50000"/>
                  </a:schemeClr>
                </a:solidFill>
              </a:rPr>
              <a:t>Zohľadňujú sa:</a:t>
            </a:r>
          </a:p>
          <a:p>
            <a:pPr marL="800100" lvl="1" indent="-342900" algn="just">
              <a:buFont typeface="Arial" panose="020B0604020202020204" pitchFamily="34" charset="0"/>
              <a:buChar char="•"/>
            </a:pPr>
            <a:r>
              <a:rPr lang="sk-SK" sz="2000" b="1" u="sng" dirty="0">
                <a:solidFill>
                  <a:schemeClr val="bg1">
                    <a:lumMod val="50000"/>
                  </a:schemeClr>
                </a:solidFill>
              </a:rPr>
              <a:t>Hodnotiace a výberové kritériá,</a:t>
            </a:r>
          </a:p>
          <a:p>
            <a:pPr marL="800100" lvl="1" indent="-342900" algn="just">
              <a:buFont typeface="Arial" panose="020B0604020202020204" pitchFamily="34" charset="0"/>
              <a:buChar char="•"/>
            </a:pPr>
            <a:r>
              <a:rPr lang="sk-SK" sz="2000" b="1" u="sng" dirty="0">
                <a:solidFill>
                  <a:schemeClr val="bg1">
                    <a:lumMod val="50000"/>
                  </a:schemeClr>
                </a:solidFill>
              </a:rPr>
              <a:t>Usmerňujúce zásady výberu projektu,</a:t>
            </a:r>
          </a:p>
          <a:p>
            <a:pPr lvl="1" algn="just"/>
            <a:endParaRPr lang="sk-SK" sz="2000" b="1" u="sng" dirty="0">
              <a:solidFill>
                <a:schemeClr val="bg1">
                  <a:lumMod val="50000"/>
                </a:schemeClr>
              </a:solidFill>
            </a:endParaRPr>
          </a:p>
          <a:p>
            <a:pPr lvl="1" algn="just"/>
            <a:r>
              <a:rPr lang="sk-SK" sz="2000" dirty="0">
                <a:solidFill>
                  <a:schemeClr val="bg1">
                    <a:lumMod val="50000"/>
                  </a:schemeClr>
                </a:solidFill>
              </a:rPr>
              <a:t>Žiadateľ predkladá:</a:t>
            </a:r>
          </a:p>
          <a:p>
            <a:pPr marL="800100" lvl="1" indent="-342900" algn="just">
              <a:buFont typeface="Arial" panose="020B0604020202020204" pitchFamily="34" charset="0"/>
              <a:buChar char="•"/>
            </a:pPr>
            <a:r>
              <a:rPr lang="sk-SK" sz="2000" i="1" dirty="0">
                <a:solidFill>
                  <a:schemeClr val="bg1">
                    <a:lumMod val="50000"/>
                  </a:schemeClr>
                </a:solidFill>
              </a:rPr>
              <a:t>Formulár </a:t>
            </a:r>
            <a:r>
              <a:rPr lang="sk-SK" sz="2000" i="1" dirty="0" err="1">
                <a:solidFill>
                  <a:schemeClr val="bg1">
                    <a:lumMod val="50000"/>
                  </a:schemeClr>
                </a:solidFill>
              </a:rPr>
              <a:t>ŽoNFP</a:t>
            </a:r>
            <a:endParaRPr lang="sk-SK" sz="2000" i="1" dirty="0">
              <a:solidFill>
                <a:schemeClr val="bg1">
                  <a:lumMod val="50000"/>
                </a:schemeClr>
              </a:solidFill>
            </a:endParaRPr>
          </a:p>
          <a:p>
            <a:pPr marL="800100" lvl="1" indent="-342900" algn="just">
              <a:buFont typeface="Arial" panose="020B0604020202020204" pitchFamily="34" charset="0"/>
              <a:buChar char="•"/>
            </a:pPr>
            <a:r>
              <a:rPr lang="sk-SK" sz="2000" i="1" dirty="0">
                <a:solidFill>
                  <a:schemeClr val="bg1">
                    <a:lumMod val="50000"/>
                  </a:schemeClr>
                </a:solidFill>
              </a:rPr>
              <a:t>Prílohu č. 5 </a:t>
            </a:r>
            <a:r>
              <a:rPr lang="sk-SK" sz="2000" i="1" dirty="0" err="1">
                <a:solidFill>
                  <a:schemeClr val="bg1">
                    <a:lumMod val="50000"/>
                  </a:schemeClr>
                </a:solidFill>
              </a:rPr>
              <a:t>ŽoNFP</a:t>
            </a:r>
            <a:r>
              <a:rPr lang="sk-SK" sz="2000" i="1" dirty="0">
                <a:solidFill>
                  <a:schemeClr val="bg1">
                    <a:lumMod val="50000"/>
                  </a:schemeClr>
                </a:solidFill>
              </a:rPr>
              <a:t> – Súhrnné čestné vyhlásenia žiadateľa</a:t>
            </a:r>
          </a:p>
          <a:p>
            <a:pPr marL="800100" lvl="1" indent="-342900" algn="just">
              <a:buFont typeface="Arial" panose="020B0604020202020204" pitchFamily="34" charset="0"/>
              <a:buChar char="•"/>
            </a:pPr>
            <a:r>
              <a:rPr lang="sk-SK" sz="2000" i="1" dirty="0">
                <a:solidFill>
                  <a:schemeClr val="bg1">
                    <a:lumMod val="50000"/>
                  </a:schemeClr>
                </a:solidFill>
              </a:rPr>
              <a:t>Prílohu č. 10 </a:t>
            </a:r>
            <a:r>
              <a:rPr lang="sk-SK" sz="2000" i="1" dirty="0" err="1">
                <a:solidFill>
                  <a:schemeClr val="bg1">
                    <a:lumMod val="50000"/>
                  </a:schemeClr>
                </a:solidFill>
              </a:rPr>
              <a:t>ŽoNFP</a:t>
            </a:r>
            <a:r>
              <a:rPr lang="sk-SK" sz="2000" i="1" dirty="0">
                <a:solidFill>
                  <a:schemeClr val="bg1">
                    <a:lumMod val="50000"/>
                  </a:schemeClr>
                </a:solidFill>
              </a:rPr>
              <a:t> – Podporná dokumentácia k oprávnenosti výdavkov</a:t>
            </a:r>
          </a:p>
          <a:p>
            <a:pPr marL="800100" lvl="1" indent="-342900" algn="just">
              <a:buFont typeface="Arial" panose="020B0604020202020204" pitchFamily="34" charset="0"/>
              <a:buChar char="•"/>
            </a:pPr>
            <a:r>
              <a:rPr lang="sk-SK" sz="2000" i="1" dirty="0">
                <a:solidFill>
                  <a:schemeClr val="bg1">
                    <a:lumMod val="50000"/>
                  </a:schemeClr>
                </a:solidFill>
              </a:rPr>
              <a:t>Prílohu č. 12 </a:t>
            </a:r>
            <a:r>
              <a:rPr lang="sk-SK" sz="2000" i="1" dirty="0" err="1">
                <a:solidFill>
                  <a:schemeClr val="bg1">
                    <a:lumMod val="50000"/>
                  </a:schemeClr>
                </a:solidFill>
              </a:rPr>
              <a:t>ŽoNFP</a:t>
            </a:r>
            <a:r>
              <a:rPr lang="sk-SK" sz="2000" i="1" dirty="0">
                <a:solidFill>
                  <a:schemeClr val="bg1">
                    <a:lumMod val="50000"/>
                  </a:schemeClr>
                </a:solidFill>
              </a:rPr>
              <a:t> - Povolenie na realizáciu projektu, vrátane projektovej dokumentácie</a:t>
            </a:r>
          </a:p>
          <a:p>
            <a:pPr marL="800100" lvl="1" indent="-342900" algn="just">
              <a:buFont typeface="Arial" panose="020B0604020202020204" pitchFamily="34" charset="0"/>
              <a:buChar char="•"/>
            </a:pPr>
            <a:r>
              <a:rPr lang="sk-SK" sz="2000" i="1" dirty="0">
                <a:solidFill>
                  <a:schemeClr val="bg1">
                    <a:lumMod val="50000"/>
                  </a:schemeClr>
                </a:solidFill>
              </a:rPr>
              <a:t>Prílohu č. 13 </a:t>
            </a:r>
            <a:r>
              <a:rPr lang="sk-SK" sz="2000" i="1" dirty="0" err="1">
                <a:solidFill>
                  <a:schemeClr val="bg1">
                    <a:lumMod val="50000"/>
                  </a:schemeClr>
                </a:solidFill>
              </a:rPr>
              <a:t>ŽoNFP</a:t>
            </a:r>
            <a:r>
              <a:rPr lang="sk-SK" sz="2000" i="1" dirty="0">
                <a:solidFill>
                  <a:schemeClr val="bg1">
                    <a:lumMod val="50000"/>
                  </a:schemeClr>
                </a:solidFill>
              </a:rPr>
              <a:t> - Ukazovatele finančnej situácie žiadateľa</a:t>
            </a:r>
          </a:p>
          <a:p>
            <a:pPr marL="800100" lvl="1" indent="-342900" algn="just">
              <a:buFont typeface="Arial" panose="020B0604020202020204" pitchFamily="34" charset="0"/>
              <a:buChar char="•"/>
            </a:pPr>
            <a:r>
              <a:rPr lang="sk-SK" sz="2000" i="1" dirty="0">
                <a:solidFill>
                  <a:schemeClr val="bg1">
                    <a:lumMod val="50000"/>
                  </a:schemeClr>
                </a:solidFill>
              </a:rPr>
              <a:t>Prílohu č. 14 </a:t>
            </a:r>
            <a:r>
              <a:rPr lang="sk-SK" sz="2000" i="1" dirty="0" err="1">
                <a:solidFill>
                  <a:schemeClr val="bg1">
                    <a:lumMod val="50000"/>
                  </a:schemeClr>
                </a:solidFill>
              </a:rPr>
              <a:t>ŽoNFP</a:t>
            </a:r>
            <a:r>
              <a:rPr lang="sk-SK" sz="2000" i="1" dirty="0">
                <a:solidFill>
                  <a:schemeClr val="bg1">
                    <a:lumMod val="50000"/>
                  </a:schemeClr>
                </a:solidFill>
              </a:rPr>
              <a:t> – Technické a environmentálne ukazovatele</a:t>
            </a:r>
          </a:p>
          <a:p>
            <a:pPr marL="800100" lvl="1" indent="-342900" algn="just">
              <a:buFont typeface="Arial" panose="020B0604020202020204" pitchFamily="34" charset="0"/>
              <a:buChar char="•"/>
            </a:pPr>
            <a:r>
              <a:rPr lang="sk-SK" sz="2000" i="1" dirty="0">
                <a:solidFill>
                  <a:schemeClr val="bg1">
                    <a:lumMod val="50000"/>
                  </a:schemeClr>
                </a:solidFill>
              </a:rPr>
              <a:t>Prílohu č. 19 </a:t>
            </a:r>
            <a:r>
              <a:rPr lang="sk-SK" sz="2000" i="1" dirty="0" err="1">
                <a:solidFill>
                  <a:schemeClr val="bg1">
                    <a:lumMod val="50000"/>
                  </a:schemeClr>
                </a:solidFill>
              </a:rPr>
              <a:t>ŽoNFP</a:t>
            </a:r>
            <a:r>
              <a:rPr lang="sk-SK" sz="2000" i="1" dirty="0">
                <a:solidFill>
                  <a:schemeClr val="bg1">
                    <a:lumMod val="50000"/>
                  </a:schemeClr>
                </a:solidFill>
              </a:rPr>
              <a:t> – Vyhlásenie o veľkosti podniku</a:t>
            </a:r>
          </a:p>
          <a:p>
            <a:pPr marL="800100" lvl="1" indent="-342900" algn="just">
              <a:buFont typeface="Arial" panose="020B0604020202020204" pitchFamily="34" charset="0"/>
              <a:buChar char="•"/>
            </a:pPr>
            <a:r>
              <a:rPr lang="sk-SK" sz="2000" i="1" dirty="0">
                <a:solidFill>
                  <a:schemeClr val="bg1">
                    <a:lumMod val="50000"/>
                  </a:schemeClr>
                </a:solidFill>
              </a:rPr>
              <a:t>Prílohu č. 20 </a:t>
            </a:r>
            <a:r>
              <a:rPr lang="sk-SK" sz="2000" i="1" dirty="0" err="1">
                <a:solidFill>
                  <a:schemeClr val="bg1">
                    <a:lumMod val="50000"/>
                  </a:schemeClr>
                </a:solidFill>
              </a:rPr>
              <a:t>ŽoNFP</a:t>
            </a:r>
            <a:r>
              <a:rPr lang="sk-SK" sz="2000" i="1" dirty="0">
                <a:solidFill>
                  <a:schemeClr val="bg1">
                    <a:lumMod val="50000"/>
                  </a:schemeClr>
                </a:solidFill>
              </a:rPr>
              <a:t> – Určenie počiatočnej investície</a:t>
            </a:r>
            <a:endParaRPr lang="sk-SK" sz="2000" b="1" u="sng" dirty="0">
              <a:solidFill>
                <a:schemeClr val="bg1">
                  <a:lumMod val="50000"/>
                </a:schemeClr>
              </a:solidFill>
            </a:endParaRPr>
          </a:p>
        </p:txBody>
      </p:sp>
    </p:spTree>
    <p:extLst>
      <p:ext uri="{BB962C8B-B14F-4D97-AF65-F5344CB8AC3E}">
        <p14:creationId xmlns:p14="http://schemas.microsoft.com/office/powerpoint/2010/main" val="2230751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3785652"/>
          </a:xfrm>
          <a:prstGeom prst="rect">
            <a:avLst/>
          </a:prstGeom>
          <a:noFill/>
        </p:spPr>
        <p:txBody>
          <a:bodyPr wrap="square" rtlCol="0">
            <a:spAutoFit/>
          </a:bodyPr>
          <a:lstStyle/>
          <a:p>
            <a:pPr marL="457200" indent="-457200" algn="just">
              <a:buFont typeface="+mj-lt"/>
              <a:buAutoNum type="arabicPeriod" startAt="5"/>
            </a:pPr>
            <a:r>
              <a:rPr lang="sk-SK" sz="2000" b="1" u="sng" dirty="0">
                <a:solidFill>
                  <a:schemeClr val="bg1">
                    <a:lumMod val="50000"/>
                  </a:schemeClr>
                </a:solidFill>
              </a:rPr>
              <a:t>Kritéria pre výber projektov</a:t>
            </a:r>
          </a:p>
          <a:p>
            <a:pPr lvl="1" algn="just"/>
            <a:endParaRPr lang="sk-SK" sz="2000" b="1" u="sng" dirty="0">
              <a:solidFill>
                <a:schemeClr val="bg1">
                  <a:lumMod val="50000"/>
                </a:schemeClr>
              </a:solidFill>
            </a:endParaRPr>
          </a:p>
          <a:p>
            <a:pPr lvl="1" algn="just"/>
            <a:r>
              <a:rPr lang="sk-SK" sz="2000" dirty="0">
                <a:solidFill>
                  <a:schemeClr val="bg1">
                    <a:lumMod val="50000"/>
                  </a:schemeClr>
                </a:solidFill>
              </a:rPr>
              <a:t>Informácie k Prílohe </a:t>
            </a:r>
            <a:r>
              <a:rPr lang="sk-SK" sz="2000" dirty="0" err="1">
                <a:solidFill>
                  <a:schemeClr val="bg1">
                    <a:lumMod val="50000"/>
                  </a:schemeClr>
                </a:solidFill>
              </a:rPr>
              <a:t>ŽoNFP</a:t>
            </a:r>
            <a:r>
              <a:rPr lang="sk-SK" sz="2000" dirty="0">
                <a:solidFill>
                  <a:schemeClr val="bg1">
                    <a:lumMod val="50000"/>
                  </a:schemeClr>
                </a:solidFill>
              </a:rPr>
              <a:t> č. 13 – Ukazovatele finančnej situácie žiadateľa</a:t>
            </a:r>
          </a:p>
          <a:p>
            <a:pPr lvl="1" algn="just"/>
            <a:endParaRPr lang="sk-SK" sz="2000" b="1" u="sng" dirty="0">
              <a:solidFill>
                <a:schemeClr val="bg1">
                  <a:lumMod val="50000"/>
                </a:schemeClr>
              </a:solidFill>
            </a:endParaRPr>
          </a:p>
          <a:p>
            <a:pPr lvl="1" algn="just"/>
            <a:r>
              <a:rPr lang="sk-SK" sz="2000" dirty="0">
                <a:solidFill>
                  <a:schemeClr val="bg1">
                    <a:lumMod val="50000"/>
                  </a:schemeClr>
                </a:solidFill>
              </a:rPr>
              <a:t>Rôzne modely posudzovania pre verejný sektor a sektor súkromný:</a:t>
            </a:r>
          </a:p>
          <a:p>
            <a:pPr marL="800100" lvl="1" indent="-342900" algn="just">
              <a:buFont typeface="Arial" panose="020B0604020202020204" pitchFamily="34" charset="0"/>
              <a:buChar char="•"/>
            </a:pPr>
            <a:r>
              <a:rPr lang="sk-SK" sz="2000" dirty="0">
                <a:solidFill>
                  <a:schemeClr val="bg1">
                    <a:lumMod val="50000"/>
                  </a:schemeClr>
                </a:solidFill>
              </a:rPr>
              <a:t>Verejný sektor a NÚJ – posúdenie likvidity a </a:t>
            </a:r>
            <a:r>
              <a:rPr lang="sk-SK" sz="2000" dirty="0" err="1">
                <a:solidFill>
                  <a:schemeClr val="bg1">
                    <a:lumMod val="50000"/>
                  </a:schemeClr>
                </a:solidFill>
              </a:rPr>
              <a:t>zadĺženosti</a:t>
            </a:r>
            <a:endParaRPr lang="sk-SK" sz="2000" dirty="0">
              <a:solidFill>
                <a:schemeClr val="bg1">
                  <a:lumMod val="50000"/>
                </a:schemeClr>
              </a:solidFill>
            </a:endParaRPr>
          </a:p>
          <a:p>
            <a:pPr marL="800100" lvl="1" indent="-342900" algn="just">
              <a:buFont typeface="Arial" panose="020B0604020202020204" pitchFamily="34" charset="0"/>
              <a:buChar char="•"/>
            </a:pPr>
            <a:r>
              <a:rPr lang="sk-SK" sz="2000" dirty="0">
                <a:solidFill>
                  <a:schemeClr val="bg1">
                    <a:lumMod val="50000"/>
                  </a:schemeClr>
                </a:solidFill>
              </a:rPr>
              <a:t>Súkromný sektor – </a:t>
            </a:r>
            <a:r>
              <a:rPr lang="sk-SK" sz="2000" dirty="0" err="1">
                <a:solidFill>
                  <a:schemeClr val="bg1">
                    <a:lumMod val="50000"/>
                  </a:schemeClr>
                </a:solidFill>
              </a:rPr>
              <a:t>Altmanov</a:t>
            </a:r>
            <a:r>
              <a:rPr lang="sk-SK" sz="2000" dirty="0">
                <a:solidFill>
                  <a:schemeClr val="bg1">
                    <a:lumMod val="50000"/>
                  </a:schemeClr>
                </a:solidFill>
              </a:rPr>
              <a:t> index</a:t>
            </a:r>
          </a:p>
          <a:p>
            <a:pPr lvl="1" algn="just"/>
            <a:endParaRPr lang="sk-SK" sz="2000" dirty="0">
              <a:solidFill>
                <a:schemeClr val="bg1">
                  <a:lumMod val="50000"/>
                </a:schemeClr>
              </a:solidFill>
            </a:endParaRPr>
          </a:p>
          <a:p>
            <a:pPr lvl="1" algn="just"/>
            <a:r>
              <a:rPr lang="sk-SK" sz="2000" dirty="0">
                <a:solidFill>
                  <a:schemeClr val="bg1">
                    <a:lumMod val="50000"/>
                  </a:schemeClr>
                </a:solidFill>
              </a:rPr>
              <a:t>Na základe údajov sa posudzuje kritérium 4.3 Finančná charakteristika žiadateľa.</a:t>
            </a:r>
          </a:p>
          <a:p>
            <a:pPr lvl="1" algn="just"/>
            <a:endParaRPr lang="sk-SK" sz="2000" dirty="0">
              <a:solidFill>
                <a:schemeClr val="bg1">
                  <a:lumMod val="50000"/>
                </a:schemeClr>
              </a:solidFill>
            </a:endParaRPr>
          </a:p>
          <a:p>
            <a:pPr lvl="1" algn="just"/>
            <a:r>
              <a:rPr lang="sk-SK" sz="2000" dirty="0">
                <a:solidFill>
                  <a:schemeClr val="bg1">
                    <a:lumMod val="50000"/>
                  </a:schemeClr>
                </a:solidFill>
              </a:rPr>
              <a:t>Do formulára sa vypĺňajú údaje z poslednej schválenej účtovnej závierky.</a:t>
            </a:r>
          </a:p>
        </p:txBody>
      </p:sp>
    </p:spTree>
    <p:extLst>
      <p:ext uri="{BB962C8B-B14F-4D97-AF65-F5344CB8AC3E}">
        <p14:creationId xmlns:p14="http://schemas.microsoft.com/office/powerpoint/2010/main" val="1494108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4708981"/>
          </a:xfrm>
          <a:prstGeom prst="rect">
            <a:avLst/>
          </a:prstGeom>
          <a:noFill/>
        </p:spPr>
        <p:txBody>
          <a:bodyPr wrap="square" rtlCol="0">
            <a:spAutoFit/>
          </a:bodyPr>
          <a:lstStyle/>
          <a:p>
            <a:pPr marL="457200" indent="-457200" algn="just">
              <a:buFont typeface="+mj-lt"/>
              <a:buAutoNum type="arabicPeriod" startAt="6"/>
            </a:pPr>
            <a:r>
              <a:rPr lang="sk-SK" sz="2000" b="1" u="sng" dirty="0">
                <a:solidFill>
                  <a:schemeClr val="bg1">
                    <a:lumMod val="50000"/>
                  </a:schemeClr>
                </a:solidFill>
              </a:rPr>
              <a:t>Spôsob financovania</a:t>
            </a: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1" algn="just"/>
            <a:r>
              <a:rPr lang="sk-SK" sz="2000" b="1" u="sng" dirty="0">
                <a:solidFill>
                  <a:schemeClr val="bg1">
                    <a:lumMod val="50000"/>
                  </a:schemeClr>
                </a:solidFill>
              </a:rPr>
              <a:t>Zoznam zverejňuje ÚPSVaR SR</a:t>
            </a:r>
          </a:p>
          <a:p>
            <a:pPr lvl="1" algn="just"/>
            <a:endParaRPr lang="sk-SK" sz="2000" b="1" u="sng" dirty="0">
              <a:solidFill>
                <a:schemeClr val="bg1">
                  <a:lumMod val="50000"/>
                </a:schemeClr>
              </a:solidFill>
            </a:endParaRPr>
          </a:p>
          <a:p>
            <a:pPr lvl="1" algn="just"/>
            <a:r>
              <a:rPr lang="sk-SK" sz="2000" i="1" dirty="0">
                <a:solidFill>
                  <a:schemeClr val="bg1">
                    <a:lumMod val="50000"/>
                  </a:schemeClr>
                </a:solidFill>
              </a:rPr>
              <a:t>Žiadateľ nepredkladá žiadnu osobitnú prílohu</a:t>
            </a:r>
          </a:p>
          <a:p>
            <a:pPr lvl="1" algn="just"/>
            <a:endParaRPr lang="sk-SK" sz="2000" i="1" dirty="0">
              <a:solidFill>
                <a:schemeClr val="bg1">
                  <a:lumMod val="50000"/>
                </a:schemeClr>
              </a:solidFill>
            </a:endParaRPr>
          </a:p>
          <a:p>
            <a:pPr lvl="1" algn="just"/>
            <a:r>
              <a:rPr lang="sk-SK" sz="2000" i="1" dirty="0">
                <a:solidFill>
                  <a:schemeClr val="bg1">
                    <a:lumMod val="50000"/>
                  </a:schemeClr>
                </a:solidFill>
              </a:rPr>
              <a:t>Bude upravené v zmluve o poskytnutí NFP</a:t>
            </a:r>
          </a:p>
          <a:p>
            <a:pPr lvl="1" algn="just"/>
            <a:endParaRPr lang="sk-SK" sz="2000" i="1" dirty="0">
              <a:solidFill>
                <a:schemeClr val="bg1">
                  <a:lumMod val="50000"/>
                </a:schemeClr>
              </a:solidFill>
            </a:endParaRPr>
          </a:p>
          <a:p>
            <a:pPr lvl="1" algn="just"/>
            <a:endParaRPr lang="sk-SK" sz="2000" dirty="0">
              <a:solidFill>
                <a:schemeClr val="bg1">
                  <a:lumMod val="50000"/>
                </a:schemeClr>
              </a:solidFill>
            </a:endParaRPr>
          </a:p>
        </p:txBody>
      </p:sp>
      <p:graphicFrame>
        <p:nvGraphicFramePr>
          <p:cNvPr id="5" name="Tabuľka 4"/>
          <p:cNvGraphicFramePr>
            <a:graphicFrameLocks noGrp="1"/>
          </p:cNvGraphicFramePr>
          <p:nvPr>
            <p:extLst>
              <p:ext uri="{D42A27DB-BD31-4B8C-83A1-F6EECF244321}">
                <p14:modId xmlns:p14="http://schemas.microsoft.com/office/powerpoint/2010/main" val="818540897"/>
              </p:ext>
            </p:extLst>
          </p:nvPr>
        </p:nvGraphicFramePr>
        <p:xfrm>
          <a:off x="628648" y="2080518"/>
          <a:ext cx="7886702" cy="1816131"/>
        </p:xfrm>
        <a:graphic>
          <a:graphicData uri="http://schemas.openxmlformats.org/drawingml/2006/table">
            <a:tbl>
              <a:tblPr firstRow="1" firstCol="1" bandRow="1">
                <a:tableStyleId>{5C22544A-7EE6-4342-B048-85BDC9FD1C3A}</a:tableStyleId>
              </a:tblPr>
              <a:tblGrid>
                <a:gridCol w="2415177">
                  <a:extLst>
                    <a:ext uri="{9D8B030D-6E8A-4147-A177-3AD203B41FA5}">
                      <a16:colId xmlns:a16="http://schemas.microsoft.com/office/drawing/2014/main" val="20000"/>
                    </a:ext>
                  </a:extLst>
                </a:gridCol>
                <a:gridCol w="5471525">
                  <a:extLst>
                    <a:ext uri="{9D8B030D-6E8A-4147-A177-3AD203B41FA5}">
                      <a16:colId xmlns:a16="http://schemas.microsoft.com/office/drawing/2014/main" val="20001"/>
                    </a:ext>
                  </a:extLst>
                </a:gridCol>
              </a:tblGrid>
              <a:tr h="0">
                <a:tc gridSpan="2">
                  <a:txBody>
                    <a:bodyPr/>
                    <a:lstStyle/>
                    <a:p>
                      <a:pPr algn="ctr">
                        <a:spcBef>
                          <a:spcPts val="600"/>
                        </a:spcBef>
                        <a:spcAft>
                          <a:spcPts val="600"/>
                        </a:spcAft>
                      </a:pPr>
                      <a:r>
                        <a:rPr lang="sk-SK" sz="1600" b="1" kern="1200" dirty="0">
                          <a:solidFill>
                            <a:schemeClr val="lt1"/>
                          </a:solidFill>
                          <a:effectLst/>
                          <a:latin typeface="+mn-lt"/>
                          <a:ea typeface="+mn-ea"/>
                          <a:cs typeface="+mn-cs"/>
                        </a:rPr>
                        <a:t>Oprávnené miesto realizácie projektu</a:t>
                      </a:r>
                    </a:p>
                  </a:txBody>
                  <a:tcPr marL="52406" marR="52406" marT="0" marB="0" anchor="ctr"/>
                </a:tc>
                <a:tc hMerge="1">
                  <a:txBody>
                    <a:bodyPr/>
                    <a:lstStyle/>
                    <a:p>
                      <a:endParaRPr lang="sk-SK"/>
                    </a:p>
                  </a:txBody>
                  <a:tcPr/>
                </a:tc>
                <a:extLst>
                  <a:ext uri="{0D108BD9-81ED-4DB2-BD59-A6C34878D82A}">
                    <a16:rowId xmlns:a16="http://schemas.microsoft.com/office/drawing/2014/main" val="10000"/>
                  </a:ext>
                </a:extLst>
              </a:tr>
              <a:tr h="642733">
                <a:tc>
                  <a:txBody>
                    <a:bodyPr/>
                    <a:lstStyle/>
                    <a:p>
                      <a:pPr algn="just">
                        <a:spcAft>
                          <a:spcPts val="0"/>
                        </a:spcAft>
                      </a:pPr>
                      <a:r>
                        <a:rPr lang="sk-SK" sz="1600" dirty="0">
                          <a:effectLst/>
                        </a:rPr>
                        <a:t>Refundácia</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l">
                        <a:spcAft>
                          <a:spcPts val="0"/>
                        </a:spcAft>
                      </a:pPr>
                      <a:r>
                        <a:rPr lang="sk-SK" sz="1600" dirty="0">
                          <a:solidFill>
                            <a:schemeClr val="bg1">
                              <a:lumMod val="50000"/>
                            </a:schemeClr>
                          </a:solidFill>
                          <a:effectLst/>
                          <a:latin typeface="Calibri (Text)"/>
                          <a:ea typeface="Times New Roman" panose="02020603050405020304" pitchFamily="18" charset="0"/>
                        </a:rPr>
                        <a:t>každý</a:t>
                      </a:r>
                      <a:r>
                        <a:rPr lang="sk-SK" sz="1600" baseline="0" dirty="0">
                          <a:solidFill>
                            <a:schemeClr val="bg1">
                              <a:lumMod val="50000"/>
                            </a:schemeClr>
                          </a:solidFill>
                          <a:effectLst/>
                          <a:latin typeface="Calibri (Text)"/>
                          <a:ea typeface="Times New Roman" panose="02020603050405020304" pitchFamily="18" charset="0"/>
                        </a:rPr>
                        <a:t> oprávnený žiadateľ</a:t>
                      </a:r>
                      <a:endParaRPr lang="sk-SK" sz="1600" dirty="0">
                        <a:solidFill>
                          <a:schemeClr val="bg1">
                            <a:lumMod val="50000"/>
                          </a:schemeClr>
                        </a:solidFill>
                        <a:effectLst/>
                        <a:latin typeface="Calibri (Text)"/>
                        <a:ea typeface="Times New Roman" panose="02020603050405020304" pitchFamily="18" charset="0"/>
                      </a:endParaRPr>
                    </a:p>
                  </a:txBody>
                  <a:tcPr marL="52406" marR="52406" marT="0" marB="0" anchor="ctr"/>
                </a:tc>
                <a:extLst>
                  <a:ext uri="{0D108BD9-81ED-4DB2-BD59-A6C34878D82A}">
                    <a16:rowId xmlns:a16="http://schemas.microsoft.com/office/drawing/2014/main" val="10001"/>
                  </a:ext>
                </a:extLst>
              </a:tr>
              <a:tr h="441878">
                <a:tc>
                  <a:txBody>
                    <a:bodyPr/>
                    <a:lstStyle/>
                    <a:p>
                      <a:pPr algn="just">
                        <a:spcAft>
                          <a:spcPts val="0"/>
                        </a:spcAft>
                      </a:pPr>
                      <a:r>
                        <a:rPr lang="sk-SK" sz="1600" dirty="0" err="1">
                          <a:effectLst/>
                          <a:latin typeface="+mn-lt"/>
                          <a:ea typeface="+mn-ea"/>
                        </a:rPr>
                        <a:t>Predfinancovanie</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l">
                        <a:spcAft>
                          <a:spcPts val="0"/>
                        </a:spcAft>
                      </a:pPr>
                      <a:r>
                        <a:rPr lang="sk-SK" sz="1600" dirty="0">
                          <a:solidFill>
                            <a:schemeClr val="bg1">
                              <a:lumMod val="50000"/>
                            </a:schemeClr>
                          </a:solidFill>
                          <a:effectLst/>
                          <a:latin typeface="Calibri (Text)"/>
                          <a:ea typeface="Times New Roman" panose="02020603050405020304" pitchFamily="18" charset="0"/>
                        </a:rPr>
                        <a:t>každý oprávnený žiadateľ max. do 95% OV</a:t>
                      </a:r>
                    </a:p>
                  </a:txBody>
                  <a:tcPr marL="52406" marR="52406" marT="0" marB="0" anchor="ctr"/>
                </a:tc>
                <a:extLst>
                  <a:ext uri="{0D108BD9-81ED-4DB2-BD59-A6C34878D82A}">
                    <a16:rowId xmlns:a16="http://schemas.microsoft.com/office/drawing/2014/main" val="10002"/>
                  </a:ext>
                </a:extLst>
              </a:tr>
              <a:tr h="441878">
                <a:tc>
                  <a:txBody>
                    <a:bodyPr/>
                    <a:lstStyle/>
                    <a:p>
                      <a:pPr algn="just">
                        <a:spcAft>
                          <a:spcPts val="0"/>
                        </a:spcAft>
                      </a:pPr>
                      <a:r>
                        <a:rPr lang="sk-SK" sz="1600" dirty="0">
                          <a:effectLst/>
                        </a:rPr>
                        <a:t>Zálohové platby</a:t>
                      </a:r>
                      <a:endParaRPr lang="sk-SK" sz="16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l">
                        <a:spcAft>
                          <a:spcPts val="0"/>
                        </a:spcAft>
                      </a:pPr>
                      <a:r>
                        <a:rPr lang="sk-SK" sz="1600" dirty="0">
                          <a:solidFill>
                            <a:schemeClr val="bg1">
                              <a:lumMod val="50000"/>
                            </a:schemeClr>
                          </a:solidFill>
                          <a:effectLst/>
                          <a:latin typeface="Calibri (Text)"/>
                          <a:ea typeface="Times New Roman" panose="02020603050405020304" pitchFamily="18" charset="0"/>
                        </a:rPr>
                        <a:t>len</a:t>
                      </a:r>
                      <a:r>
                        <a:rPr lang="sk-SK" sz="1600" baseline="0" dirty="0">
                          <a:solidFill>
                            <a:schemeClr val="bg1">
                              <a:lumMod val="50000"/>
                            </a:schemeClr>
                          </a:solidFill>
                          <a:effectLst/>
                          <a:latin typeface="Calibri (Text)"/>
                          <a:ea typeface="Times New Roman" panose="02020603050405020304" pitchFamily="18" charset="0"/>
                        </a:rPr>
                        <a:t> ak je projekt realizovaný na území tzv. najmenej rozvinutých regiónov</a:t>
                      </a:r>
                      <a:endParaRPr lang="sk-SK" sz="1600" dirty="0">
                        <a:solidFill>
                          <a:schemeClr val="bg1">
                            <a:lumMod val="50000"/>
                          </a:schemeClr>
                        </a:solidFill>
                        <a:effectLst/>
                        <a:latin typeface="Calibri (Text)"/>
                        <a:ea typeface="Times New Roman" panose="02020603050405020304" pitchFamily="18" charset="0"/>
                      </a:endParaRPr>
                    </a:p>
                  </a:txBody>
                  <a:tcPr marL="52406" marR="52406" marT="0" marB="0" anchor="ctr"/>
                </a:tc>
                <a:extLst>
                  <a:ext uri="{0D108BD9-81ED-4DB2-BD59-A6C34878D82A}">
                    <a16:rowId xmlns:a16="http://schemas.microsoft.com/office/drawing/2014/main" val="10003"/>
                  </a:ext>
                </a:extLst>
              </a:tr>
            </a:tbl>
          </a:graphicData>
        </a:graphic>
      </p:graphicFrame>
      <p:graphicFrame>
        <p:nvGraphicFramePr>
          <p:cNvPr id="3" name="Tabuľka 2"/>
          <p:cNvGraphicFramePr>
            <a:graphicFrameLocks noGrp="1"/>
          </p:cNvGraphicFramePr>
          <p:nvPr>
            <p:extLst>
              <p:ext uri="{D42A27DB-BD31-4B8C-83A1-F6EECF244321}">
                <p14:modId xmlns:p14="http://schemas.microsoft.com/office/powerpoint/2010/main" val="2115474965"/>
              </p:ext>
            </p:extLst>
          </p:nvPr>
        </p:nvGraphicFramePr>
        <p:xfrm>
          <a:off x="5685560" y="4045957"/>
          <a:ext cx="2829790" cy="2262189"/>
        </p:xfrm>
        <a:graphic>
          <a:graphicData uri="http://schemas.openxmlformats.org/drawingml/2006/table">
            <a:tbl>
              <a:tblPr/>
              <a:tblGrid>
                <a:gridCol w="1327150">
                  <a:extLst>
                    <a:ext uri="{9D8B030D-6E8A-4147-A177-3AD203B41FA5}">
                      <a16:colId xmlns:a16="http://schemas.microsoft.com/office/drawing/2014/main" val="20000"/>
                    </a:ext>
                  </a:extLst>
                </a:gridCol>
                <a:gridCol w="1502640">
                  <a:extLst>
                    <a:ext uri="{9D8B030D-6E8A-4147-A177-3AD203B41FA5}">
                      <a16:colId xmlns:a16="http://schemas.microsoft.com/office/drawing/2014/main" val="20001"/>
                    </a:ext>
                  </a:extLst>
                </a:gridCol>
              </a:tblGrid>
              <a:tr h="180975">
                <a:tc>
                  <a:txBody>
                    <a:bodyPr/>
                    <a:lstStyle/>
                    <a:p>
                      <a:pPr algn="l" fontAlgn="ctr"/>
                      <a:r>
                        <a:rPr lang="sk-SK" sz="1000" b="1" i="0" u="none" strike="noStrike">
                          <a:solidFill>
                            <a:srgbClr val="000000"/>
                          </a:solidFill>
                          <a:effectLst/>
                          <a:latin typeface="Times New Roman" panose="02020603050405020304" pitchFamily="18" charset="0"/>
                        </a:rPr>
                        <a:t>okres</a:t>
                      </a:r>
                    </a:p>
                  </a:txBody>
                  <a:tcPr marL="8226" marR="8226" marT="8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l" fontAlgn="ctr"/>
                      <a:r>
                        <a:rPr lang="sk-SK" sz="1000" b="1" i="0" u="none" strike="noStrike">
                          <a:solidFill>
                            <a:srgbClr val="000000"/>
                          </a:solidFill>
                          <a:effectLst/>
                          <a:latin typeface="Times New Roman" panose="02020603050405020304" pitchFamily="18" charset="0"/>
                        </a:rPr>
                        <a:t>dátum zápisu do zoznamu </a:t>
                      </a:r>
                    </a:p>
                  </a:txBody>
                  <a:tcPr marL="8226" marR="8226" marT="8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0"/>
                  </a:ext>
                </a:extLst>
              </a:tr>
              <a:tr h="172749">
                <a:tc>
                  <a:txBody>
                    <a:bodyPr/>
                    <a:lstStyle/>
                    <a:p>
                      <a:pPr algn="l" fontAlgn="b"/>
                      <a:r>
                        <a:rPr lang="sk-SK" sz="1000" b="0" i="0" u="none" strike="noStrike">
                          <a:solidFill>
                            <a:srgbClr val="000000"/>
                          </a:solidFill>
                          <a:effectLst/>
                          <a:latin typeface="Times New Roman" panose="02020603050405020304" pitchFamily="18" charset="0"/>
                        </a:rPr>
                        <a:t>Lučenec</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BF8F"/>
                    </a:solidFill>
                  </a:tcPr>
                </a:tc>
                <a:tc>
                  <a:txBody>
                    <a:bodyPr/>
                    <a:lstStyle/>
                    <a:p>
                      <a:pPr algn="r" fontAlgn="b"/>
                      <a:r>
                        <a:rPr lang="sk-SK" sz="1000" b="0" i="0" u="none" strike="noStrike">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0001"/>
                  </a:ext>
                </a:extLst>
              </a:tr>
              <a:tr h="172749">
                <a:tc>
                  <a:txBody>
                    <a:bodyPr/>
                    <a:lstStyle/>
                    <a:p>
                      <a:pPr algn="l" fontAlgn="b"/>
                      <a:r>
                        <a:rPr lang="sk-SK" sz="1000" b="0" i="0" u="none" strike="noStrike">
                          <a:solidFill>
                            <a:srgbClr val="000000"/>
                          </a:solidFill>
                          <a:effectLst/>
                          <a:latin typeface="Times New Roman" panose="02020603050405020304" pitchFamily="18" charset="0"/>
                        </a:rPr>
                        <a:t>Poltár</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sk-SK" sz="1000" b="0" i="0" u="none" strike="noStrike">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0002"/>
                  </a:ext>
                </a:extLst>
              </a:tr>
              <a:tr h="172749">
                <a:tc>
                  <a:txBody>
                    <a:bodyPr/>
                    <a:lstStyle/>
                    <a:p>
                      <a:pPr algn="l" fontAlgn="b"/>
                      <a:r>
                        <a:rPr lang="sk-SK" sz="1000" b="0" i="0" u="none" strike="noStrike">
                          <a:solidFill>
                            <a:srgbClr val="000000"/>
                          </a:solidFill>
                          <a:effectLst/>
                          <a:latin typeface="Times New Roman" panose="02020603050405020304" pitchFamily="18" charset="0"/>
                        </a:rPr>
                        <a:t>Revúca</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sk-SK" sz="1000" b="0" i="0" u="none" strike="noStrike">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0003"/>
                  </a:ext>
                </a:extLst>
              </a:tr>
              <a:tr h="172749">
                <a:tc>
                  <a:txBody>
                    <a:bodyPr/>
                    <a:lstStyle/>
                    <a:p>
                      <a:pPr algn="l" fontAlgn="b"/>
                      <a:r>
                        <a:rPr lang="sk-SK" sz="1000" b="0" i="0" u="none" strike="noStrike">
                          <a:solidFill>
                            <a:srgbClr val="000000"/>
                          </a:solidFill>
                          <a:effectLst/>
                          <a:latin typeface="Times New Roman" panose="02020603050405020304" pitchFamily="18" charset="0"/>
                        </a:rPr>
                        <a:t>Rimavská Sobota</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sk-SK" sz="1000" b="0" i="0" u="none" strike="noStrike">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0004"/>
                  </a:ext>
                </a:extLst>
              </a:tr>
              <a:tr h="172749">
                <a:tc>
                  <a:txBody>
                    <a:bodyPr/>
                    <a:lstStyle/>
                    <a:p>
                      <a:pPr algn="l" fontAlgn="b"/>
                      <a:r>
                        <a:rPr lang="sk-SK" sz="1000" b="0" i="0" u="none" strike="noStrike">
                          <a:solidFill>
                            <a:srgbClr val="000000"/>
                          </a:solidFill>
                          <a:effectLst/>
                          <a:latin typeface="Times New Roman" panose="02020603050405020304" pitchFamily="18" charset="0"/>
                        </a:rPr>
                        <a:t>Veľký Krtíš</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sk-SK" sz="1000" b="0" i="0" u="none" strike="noStrike">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0005"/>
                  </a:ext>
                </a:extLst>
              </a:tr>
              <a:tr h="172749">
                <a:tc>
                  <a:txBody>
                    <a:bodyPr/>
                    <a:lstStyle/>
                    <a:p>
                      <a:pPr algn="l" fontAlgn="b"/>
                      <a:r>
                        <a:rPr lang="sk-SK" sz="1000" b="0" i="0" u="none" strike="noStrike">
                          <a:solidFill>
                            <a:srgbClr val="000000"/>
                          </a:solidFill>
                          <a:effectLst/>
                          <a:latin typeface="Times New Roman" panose="02020603050405020304" pitchFamily="18" charset="0"/>
                        </a:rPr>
                        <a:t>Kežmarok</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sk-SK" sz="1000" b="0" i="0" u="none" strike="noStrike">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0006"/>
                  </a:ext>
                </a:extLst>
              </a:tr>
              <a:tr h="172749">
                <a:tc>
                  <a:txBody>
                    <a:bodyPr/>
                    <a:lstStyle/>
                    <a:p>
                      <a:pPr algn="l" fontAlgn="b"/>
                      <a:r>
                        <a:rPr lang="sk-SK" sz="1000" b="0" i="0" u="none" strike="noStrike">
                          <a:solidFill>
                            <a:srgbClr val="000000"/>
                          </a:solidFill>
                          <a:effectLst/>
                          <a:latin typeface="Times New Roman" panose="02020603050405020304" pitchFamily="18" charset="0"/>
                        </a:rPr>
                        <a:t>Sabinov</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sk-SK" sz="1000" b="0" i="0" u="none" strike="noStrike">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0007"/>
                  </a:ext>
                </a:extLst>
              </a:tr>
              <a:tr h="172749">
                <a:tc>
                  <a:txBody>
                    <a:bodyPr/>
                    <a:lstStyle/>
                    <a:p>
                      <a:pPr algn="l" fontAlgn="b"/>
                      <a:r>
                        <a:rPr lang="sk-SK" sz="1000" b="0" i="0" u="none" strike="noStrike">
                          <a:solidFill>
                            <a:srgbClr val="000000"/>
                          </a:solidFill>
                          <a:effectLst/>
                          <a:latin typeface="Times New Roman" panose="02020603050405020304" pitchFamily="18" charset="0"/>
                        </a:rPr>
                        <a:t>Svidník</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sk-SK" sz="1000" b="0" i="0" u="none" strike="noStrike">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0008"/>
                  </a:ext>
                </a:extLst>
              </a:tr>
              <a:tr h="172749">
                <a:tc>
                  <a:txBody>
                    <a:bodyPr/>
                    <a:lstStyle/>
                    <a:p>
                      <a:pPr algn="l" fontAlgn="b"/>
                      <a:r>
                        <a:rPr lang="sk-SK" sz="1000" b="0" i="0" u="none" strike="noStrike">
                          <a:solidFill>
                            <a:srgbClr val="000000"/>
                          </a:solidFill>
                          <a:effectLst/>
                          <a:latin typeface="Times New Roman" panose="02020603050405020304" pitchFamily="18" charset="0"/>
                        </a:rPr>
                        <a:t>Vranov nad Topľou</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sk-SK" sz="1000" b="0" i="0" u="none" strike="noStrike">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0009"/>
                  </a:ext>
                </a:extLst>
              </a:tr>
              <a:tr h="172749">
                <a:tc>
                  <a:txBody>
                    <a:bodyPr/>
                    <a:lstStyle/>
                    <a:p>
                      <a:pPr algn="l" fontAlgn="b"/>
                      <a:r>
                        <a:rPr lang="sk-SK" sz="1000" b="0" i="0" u="none" strike="noStrike">
                          <a:solidFill>
                            <a:srgbClr val="000000"/>
                          </a:solidFill>
                          <a:effectLst/>
                          <a:latin typeface="Times New Roman" panose="02020603050405020304" pitchFamily="18" charset="0"/>
                        </a:rPr>
                        <a:t>Rožňava</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sk-SK" sz="1000" b="0" i="0" u="none" strike="noStrike">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0010"/>
                  </a:ext>
                </a:extLst>
              </a:tr>
              <a:tr h="172749">
                <a:tc>
                  <a:txBody>
                    <a:bodyPr/>
                    <a:lstStyle/>
                    <a:p>
                      <a:pPr algn="l" fontAlgn="b"/>
                      <a:r>
                        <a:rPr lang="sk-SK" sz="1000" b="0" i="0" u="none" strike="noStrike">
                          <a:solidFill>
                            <a:srgbClr val="000000"/>
                          </a:solidFill>
                          <a:effectLst/>
                          <a:latin typeface="Times New Roman" panose="02020603050405020304" pitchFamily="18" charset="0"/>
                        </a:rPr>
                        <a:t>Sobrance</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r" fontAlgn="b"/>
                      <a:r>
                        <a:rPr lang="sk-SK" sz="1000" b="0" i="0" u="none" strike="noStrike">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0011"/>
                  </a:ext>
                </a:extLst>
              </a:tr>
              <a:tr h="180975">
                <a:tc>
                  <a:txBody>
                    <a:bodyPr/>
                    <a:lstStyle/>
                    <a:p>
                      <a:pPr algn="l" fontAlgn="b"/>
                      <a:r>
                        <a:rPr lang="sk-SK" sz="1000" b="0" i="0" u="none" strike="noStrike">
                          <a:solidFill>
                            <a:srgbClr val="000000"/>
                          </a:solidFill>
                          <a:effectLst/>
                          <a:latin typeface="Times New Roman" panose="02020603050405020304" pitchFamily="18" charset="0"/>
                        </a:rPr>
                        <a:t>Trebišov</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ABF8F"/>
                    </a:solidFill>
                  </a:tcPr>
                </a:tc>
                <a:tc>
                  <a:txBody>
                    <a:bodyPr/>
                    <a:lstStyle/>
                    <a:p>
                      <a:pPr algn="r" fontAlgn="b"/>
                      <a:r>
                        <a:rPr lang="sk-SK" sz="1000" b="0" i="0" u="none" strike="noStrike" dirty="0">
                          <a:solidFill>
                            <a:srgbClr val="000000"/>
                          </a:solidFill>
                          <a:effectLst/>
                          <a:latin typeface="Times New Roman" panose="02020603050405020304" pitchFamily="18" charset="0"/>
                        </a:rPr>
                        <a:t>31.12.2015</a:t>
                      </a:r>
                    </a:p>
                  </a:txBody>
                  <a:tcPr marL="8226" marR="8226" marT="8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6880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49396"/>
            <a:ext cx="8612660" cy="5324535"/>
          </a:xfrm>
          <a:prstGeom prst="rect">
            <a:avLst/>
          </a:prstGeom>
          <a:noFill/>
        </p:spPr>
        <p:txBody>
          <a:bodyPr wrap="square" rtlCol="0">
            <a:spAutoFit/>
          </a:bodyPr>
          <a:lstStyle/>
          <a:p>
            <a:pPr marL="457200" indent="-457200" algn="just">
              <a:buFont typeface="+mj-lt"/>
              <a:buAutoNum type="arabicPeriod" startAt="7"/>
            </a:pPr>
            <a:r>
              <a:rPr lang="sk-SK" sz="2000" b="1" u="sng" dirty="0">
                <a:solidFill>
                  <a:schemeClr val="bg1">
                    <a:lumMod val="50000"/>
                  </a:schemeClr>
                </a:solidFill>
              </a:rPr>
              <a:t>Podmienky poskytnutia príspevku vyplývajúce z osobitných predpisov</a:t>
            </a:r>
          </a:p>
          <a:p>
            <a:pPr marL="914400" lvl="1" indent="-457200" algn="just">
              <a:buAutoNum type="alphaLcParenR"/>
            </a:pPr>
            <a:r>
              <a:rPr lang="sk-SK" sz="2000" b="1" u="sng" dirty="0">
                <a:solidFill>
                  <a:schemeClr val="bg1">
                    <a:lumMod val="50000"/>
                  </a:schemeClr>
                </a:solidFill>
              </a:rPr>
              <a:t>Podmienky týkajúce sa ŠP/vyplývajúce zo schémy ŠP</a:t>
            </a:r>
          </a:p>
          <a:p>
            <a:pPr lvl="1" algn="just"/>
            <a:r>
              <a:rPr lang="sk-SK" sz="2000" b="1" u="sng" dirty="0">
                <a:solidFill>
                  <a:schemeClr val="bg1">
                    <a:lumMod val="50000"/>
                  </a:schemeClr>
                </a:solidFill>
              </a:rPr>
              <a:t>Základné podmienky vplývajúce na oprávnenosť aktivít boli predstavené v rámci podmienky oprávnenosť aktivít realizácie projektu.</a:t>
            </a:r>
          </a:p>
          <a:p>
            <a:pPr lvl="1" algn="just"/>
            <a:endParaRPr lang="sk-SK" sz="2000" b="1" u="sng" dirty="0">
              <a:solidFill>
                <a:schemeClr val="bg1">
                  <a:lumMod val="50000"/>
                </a:schemeClr>
              </a:solidFill>
            </a:endParaRPr>
          </a:p>
          <a:p>
            <a:pPr lvl="1" algn="just"/>
            <a:r>
              <a:rPr lang="sk-SK" sz="2000" b="1" u="sng" dirty="0">
                <a:solidFill>
                  <a:schemeClr val="bg1">
                    <a:lumMod val="50000"/>
                  </a:schemeClr>
                </a:solidFill>
              </a:rPr>
              <a:t>Overuje sa prakticky všetkými prílohami </a:t>
            </a:r>
            <a:r>
              <a:rPr lang="sk-SK" sz="2000" b="1" u="sng" dirty="0" err="1">
                <a:solidFill>
                  <a:schemeClr val="bg1">
                    <a:lumMod val="50000"/>
                  </a:schemeClr>
                </a:solidFill>
              </a:rPr>
              <a:t>ŽoNFP</a:t>
            </a:r>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marL="914400" lvl="1" indent="-457200" algn="just">
              <a:buFont typeface="+mj-lt"/>
              <a:buAutoNum type="alphaLcParenR" startAt="2"/>
            </a:pPr>
            <a:r>
              <a:rPr lang="sk-SK" sz="2000" b="1" u="sng" dirty="0">
                <a:solidFill>
                  <a:schemeClr val="bg1">
                    <a:lumMod val="50000"/>
                  </a:schemeClr>
                </a:solidFill>
              </a:rPr>
              <a:t>Podmienka neporušenia zákazu nelegálneho zamestnávania</a:t>
            </a:r>
          </a:p>
          <a:p>
            <a:pPr lvl="1" algn="just"/>
            <a:r>
              <a:rPr lang="sk-SK" sz="2000" dirty="0">
                <a:solidFill>
                  <a:schemeClr val="bg1">
                    <a:lumMod val="50000"/>
                  </a:schemeClr>
                </a:solidFill>
              </a:rPr>
              <a:t>Žiadateľ predkladá:</a:t>
            </a:r>
          </a:p>
          <a:p>
            <a:pPr lvl="1" algn="just"/>
            <a:r>
              <a:rPr lang="sk-SK" sz="2000" dirty="0">
                <a:solidFill>
                  <a:schemeClr val="bg1">
                    <a:lumMod val="50000"/>
                  </a:schemeClr>
                </a:solidFill>
              </a:rPr>
              <a:t>Žiadateľ predkladá prílohu </a:t>
            </a:r>
            <a:r>
              <a:rPr lang="sk-SK" sz="2000" dirty="0" err="1">
                <a:solidFill>
                  <a:schemeClr val="bg1">
                    <a:lumMod val="50000"/>
                  </a:schemeClr>
                </a:solidFill>
              </a:rPr>
              <a:t>ŽoNFP</a:t>
            </a:r>
            <a:r>
              <a:rPr lang="sk-SK" sz="2000" dirty="0">
                <a:solidFill>
                  <a:schemeClr val="bg1">
                    <a:lumMod val="50000"/>
                  </a:schemeClr>
                </a:solidFill>
              </a:rPr>
              <a:t> č. 5</a:t>
            </a:r>
            <a:endParaRPr lang="sk-SK" sz="2000" b="1" u="sng" dirty="0">
              <a:solidFill>
                <a:schemeClr val="bg1">
                  <a:lumMod val="50000"/>
                </a:schemeClr>
              </a:solidFill>
            </a:endParaRPr>
          </a:p>
          <a:p>
            <a:pPr marL="1371600" lvl="2" indent="-457200" algn="just">
              <a:buFont typeface="Arial" panose="020B0604020202020204" pitchFamily="34" charset="0"/>
              <a:buChar char="•"/>
            </a:pPr>
            <a:r>
              <a:rPr lang="sk-SK" sz="2000" dirty="0">
                <a:solidFill>
                  <a:schemeClr val="bg1">
                    <a:lumMod val="50000"/>
                  </a:schemeClr>
                </a:solidFill>
              </a:rPr>
              <a:t>Písomné potvrdenie od Krajského inšpektorátu práce, ktoré preukazuje, že zákaz nebol porušený v období 5 rokov pred predložením </a:t>
            </a:r>
            <a:r>
              <a:rPr lang="sk-SK" sz="2000" dirty="0" err="1">
                <a:solidFill>
                  <a:schemeClr val="bg1">
                    <a:lumMod val="50000"/>
                  </a:schemeClr>
                </a:solidFill>
              </a:rPr>
              <a:t>ŽoNFP</a:t>
            </a:r>
            <a:r>
              <a:rPr lang="sk-SK" sz="2000" dirty="0">
                <a:solidFill>
                  <a:schemeClr val="bg1">
                    <a:lumMod val="50000"/>
                  </a:schemeClr>
                </a:solidFill>
              </a:rPr>
              <a:t>,</a:t>
            </a:r>
          </a:p>
          <a:p>
            <a:pPr marL="1371600" lvl="2" indent="-457200" algn="just">
              <a:buFont typeface="Arial" panose="020B0604020202020204" pitchFamily="34" charset="0"/>
              <a:buChar char="•"/>
            </a:pPr>
            <a:r>
              <a:rPr lang="sk-SK" sz="2000" dirty="0">
                <a:solidFill>
                  <a:schemeClr val="bg1">
                    <a:lumMod val="50000"/>
                  </a:schemeClr>
                </a:solidFill>
              </a:rPr>
              <a:t>Potvrdenie nesmie byť staršie ako 3 mesiacu ku dňu predloženia </a:t>
            </a:r>
            <a:r>
              <a:rPr lang="sk-SK" sz="2000" dirty="0" err="1">
                <a:solidFill>
                  <a:schemeClr val="bg1">
                    <a:lumMod val="50000"/>
                  </a:schemeClr>
                </a:solidFill>
              </a:rPr>
              <a:t>ŽoNFP</a:t>
            </a:r>
            <a:r>
              <a:rPr lang="sk-SK" sz="2000" dirty="0">
                <a:solidFill>
                  <a:schemeClr val="bg1">
                    <a:lumMod val="50000"/>
                  </a:schemeClr>
                </a:solidFill>
              </a:rPr>
              <a:t>,</a:t>
            </a:r>
          </a:p>
          <a:p>
            <a:pPr marL="1371600" lvl="2" indent="-457200" algn="just">
              <a:buFont typeface="Arial" panose="020B0604020202020204" pitchFamily="34" charset="0"/>
              <a:buChar char="•"/>
            </a:pPr>
            <a:r>
              <a:rPr lang="sk-SK" sz="2000" dirty="0">
                <a:solidFill>
                  <a:schemeClr val="bg1">
                    <a:lumMod val="50000"/>
                  </a:schemeClr>
                </a:solidFill>
              </a:rPr>
              <a:t>Neuznáva sa užšie alebo nepresné potvrdenie (napr. za 3 ročné obdobie)</a:t>
            </a:r>
          </a:p>
        </p:txBody>
      </p:sp>
    </p:spTree>
    <p:extLst>
      <p:ext uri="{BB962C8B-B14F-4D97-AF65-F5344CB8AC3E}">
        <p14:creationId xmlns:p14="http://schemas.microsoft.com/office/powerpoint/2010/main" val="1049789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295396"/>
            <a:ext cx="8612660" cy="5324535"/>
          </a:xfrm>
          <a:prstGeom prst="rect">
            <a:avLst/>
          </a:prstGeom>
          <a:noFill/>
        </p:spPr>
        <p:txBody>
          <a:bodyPr wrap="square" rtlCol="0">
            <a:spAutoFit/>
          </a:bodyPr>
          <a:lstStyle/>
          <a:p>
            <a:pPr marL="457200" indent="-457200" algn="just">
              <a:buFont typeface="+mj-lt"/>
              <a:buAutoNum type="arabicPeriod" startAt="8"/>
            </a:pPr>
            <a:r>
              <a:rPr lang="sk-SK" sz="2000" b="1" u="sng" dirty="0">
                <a:solidFill>
                  <a:schemeClr val="bg1">
                    <a:lumMod val="50000"/>
                  </a:schemeClr>
                </a:solidFill>
              </a:rPr>
              <a:t>Ďalšie podmienky poskytnutia príspevku</a:t>
            </a:r>
          </a:p>
          <a:p>
            <a:pPr marL="914400" lvl="1" indent="-457200" algn="just">
              <a:buAutoNum type="alphaLcParenR"/>
            </a:pPr>
            <a:r>
              <a:rPr lang="sk-SK" sz="2000" b="1" u="sng" dirty="0">
                <a:solidFill>
                  <a:schemeClr val="bg1">
                    <a:lumMod val="50000"/>
                  </a:schemeClr>
                </a:solidFill>
              </a:rPr>
              <a:t>Oprávnenosť z hľadiska VO na hlavné aktivity projektu</a:t>
            </a:r>
          </a:p>
          <a:p>
            <a:pPr lvl="1" algn="just"/>
            <a:endParaRPr lang="sk-SK" sz="2000" b="1" u="sng" dirty="0">
              <a:solidFill>
                <a:schemeClr val="bg1">
                  <a:lumMod val="50000"/>
                </a:schemeClr>
              </a:solidFill>
            </a:endParaRPr>
          </a:p>
          <a:p>
            <a:pPr lvl="1" algn="just"/>
            <a:r>
              <a:rPr lang="sk-SK" sz="2000" b="1" u="sng" dirty="0">
                <a:solidFill>
                  <a:schemeClr val="bg1">
                    <a:lumMod val="50000"/>
                  </a:schemeClr>
                </a:solidFill>
              </a:rPr>
              <a:t>Podmienka sa nevzťahuje na:</a:t>
            </a:r>
          </a:p>
          <a:p>
            <a:pPr marL="800100" lvl="1" indent="-342900" algn="just">
              <a:buFont typeface="Arial" panose="020B0604020202020204" pitchFamily="34" charset="0"/>
              <a:buChar char="•"/>
            </a:pPr>
            <a:r>
              <a:rPr lang="sk-SK" sz="2000" b="1" dirty="0">
                <a:solidFill>
                  <a:schemeClr val="bg1">
                    <a:lumMod val="50000"/>
                  </a:schemeClr>
                </a:solidFill>
              </a:rPr>
              <a:t>podlimitné zákazky bežne dostupných na trhu obstarávaných cez ET,</a:t>
            </a:r>
          </a:p>
          <a:p>
            <a:pPr marL="800100" lvl="1" indent="-342900" algn="just">
              <a:buFont typeface="Arial" panose="020B0604020202020204" pitchFamily="34" charset="0"/>
              <a:buChar char="•"/>
            </a:pPr>
            <a:r>
              <a:rPr lang="sk-SK" sz="2000" b="1" dirty="0">
                <a:solidFill>
                  <a:schemeClr val="bg1">
                    <a:lumMod val="50000"/>
                  </a:schemeClr>
                </a:solidFill>
              </a:rPr>
              <a:t>zákazky s nízkou hodnotou podľa § 5 ods. 4 zákona o VO,</a:t>
            </a:r>
          </a:p>
          <a:p>
            <a:pPr marL="800100" lvl="1" indent="-342900" algn="just">
              <a:buFont typeface="Arial" panose="020B0604020202020204" pitchFamily="34" charset="0"/>
              <a:buChar char="•"/>
            </a:pPr>
            <a:r>
              <a:rPr lang="sk-SK" sz="2000" b="1" dirty="0">
                <a:solidFill>
                  <a:schemeClr val="bg1">
                    <a:lumMod val="50000"/>
                  </a:schemeClr>
                </a:solidFill>
              </a:rPr>
              <a:t>zákazky, ktoré podliehajú výnimke v zmysle § 1 ods. 2 až 12 zákona o VO</a:t>
            </a:r>
          </a:p>
          <a:p>
            <a:pPr marL="800100" lvl="1" indent="-342900" algn="just">
              <a:buFont typeface="Arial" panose="020B0604020202020204" pitchFamily="34" charset="0"/>
              <a:buChar char="•"/>
            </a:pPr>
            <a:endParaRPr lang="sk-SK" sz="2000" b="1" u="sng" dirty="0">
              <a:solidFill>
                <a:schemeClr val="bg1">
                  <a:lumMod val="50000"/>
                </a:schemeClr>
              </a:solidFill>
            </a:endParaRPr>
          </a:p>
          <a:p>
            <a:pPr lvl="1" algn="just"/>
            <a:r>
              <a:rPr lang="sk-SK" sz="2000" dirty="0">
                <a:solidFill>
                  <a:schemeClr val="bg1">
                    <a:lumMod val="50000"/>
                  </a:schemeClr>
                </a:solidFill>
              </a:rPr>
              <a:t>Žiadateľ predkladá:</a:t>
            </a:r>
          </a:p>
          <a:p>
            <a:pPr marL="1371600" lvl="2" indent="-457200" algn="just">
              <a:buFont typeface="Arial" panose="020B0604020202020204" pitchFamily="34" charset="0"/>
              <a:buChar char="•"/>
            </a:pPr>
            <a:r>
              <a:rPr lang="sk-SK" sz="2000" dirty="0">
                <a:solidFill>
                  <a:schemeClr val="bg1">
                    <a:lumMod val="50000"/>
                  </a:schemeClr>
                </a:solidFill>
              </a:rPr>
              <a:t>Formulár </a:t>
            </a:r>
            <a:r>
              <a:rPr lang="sk-SK" sz="2000" dirty="0" err="1">
                <a:solidFill>
                  <a:schemeClr val="bg1">
                    <a:lumMod val="50000"/>
                  </a:schemeClr>
                </a:solidFill>
              </a:rPr>
              <a:t>ŽoNFP</a:t>
            </a:r>
            <a:r>
              <a:rPr lang="sk-SK" sz="2000" dirty="0">
                <a:solidFill>
                  <a:schemeClr val="bg1">
                    <a:lumMod val="50000"/>
                  </a:schemeClr>
                </a:solidFill>
              </a:rPr>
              <a:t> – tab. 12 – presný deň vyhlásenia VO</a:t>
            </a:r>
          </a:p>
          <a:p>
            <a:pPr lvl="2" algn="just"/>
            <a:endParaRPr lang="sk-SK" sz="2000" dirty="0">
              <a:solidFill>
                <a:schemeClr val="bg1">
                  <a:lumMod val="50000"/>
                </a:schemeClr>
              </a:solidFill>
            </a:endParaRPr>
          </a:p>
          <a:p>
            <a:pPr marL="450850" lvl="2" algn="just"/>
            <a:r>
              <a:rPr lang="sk-SK" sz="2000" dirty="0">
                <a:solidFill>
                  <a:schemeClr val="bg1">
                    <a:lumMod val="50000"/>
                  </a:schemeClr>
                </a:solidFill>
              </a:rPr>
              <a:t>Podrobne sú pravidlá, povinnosti a informácie týkajúce sa realizácie procesu verejného obstarávania definované v príručke k procesu VO (horizontálny dokument).</a:t>
            </a:r>
          </a:p>
          <a:p>
            <a:pPr marL="450850" lvl="2" algn="just"/>
            <a:r>
              <a:rPr lang="sk-SK" sz="2000" dirty="0">
                <a:solidFill>
                  <a:schemeClr val="bg1">
                    <a:lumMod val="50000"/>
                  </a:schemeClr>
                </a:solidFill>
              </a:rPr>
              <a:t>Príručka kladie osobitné požiadavky na:</a:t>
            </a:r>
          </a:p>
          <a:p>
            <a:pPr marL="793750" lvl="2" indent="-342900" algn="just">
              <a:buFont typeface="Arial" panose="020B0604020202020204" pitchFamily="34" charset="0"/>
              <a:buChar char="•"/>
            </a:pPr>
            <a:r>
              <a:rPr lang="sk-SK" sz="2000" dirty="0">
                <a:solidFill>
                  <a:schemeClr val="bg1">
                    <a:lumMod val="50000"/>
                  </a:schemeClr>
                </a:solidFill>
              </a:rPr>
              <a:t>Zákazky s nízkou hodnotou,</a:t>
            </a:r>
          </a:p>
          <a:p>
            <a:pPr marL="793750" lvl="2" indent="-342900" algn="just">
              <a:buFont typeface="Arial" panose="020B0604020202020204" pitchFamily="34" charset="0"/>
              <a:buChar char="•"/>
            </a:pPr>
            <a:r>
              <a:rPr lang="sk-SK" sz="2000" dirty="0">
                <a:solidFill>
                  <a:schemeClr val="bg1">
                    <a:lumMod val="50000"/>
                  </a:schemeClr>
                </a:solidFill>
              </a:rPr>
              <a:t>Zákazky, ktoré nespadajú pod zákon o VO (výnimky zo zákona o VO)</a:t>
            </a:r>
          </a:p>
        </p:txBody>
      </p:sp>
    </p:spTree>
    <p:extLst>
      <p:ext uri="{BB962C8B-B14F-4D97-AF65-F5344CB8AC3E}">
        <p14:creationId xmlns:p14="http://schemas.microsoft.com/office/powerpoint/2010/main" val="1844458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508338"/>
            <a:ext cx="8612660" cy="4401205"/>
          </a:xfrm>
          <a:prstGeom prst="rect">
            <a:avLst/>
          </a:prstGeom>
          <a:noFill/>
        </p:spPr>
        <p:txBody>
          <a:bodyPr wrap="square" rtlCol="0">
            <a:spAutoFit/>
          </a:bodyPr>
          <a:lstStyle/>
          <a:p>
            <a:pPr marL="457200" indent="-457200" algn="just">
              <a:buFont typeface="+mj-lt"/>
              <a:buAutoNum type="arabicPeriod" startAt="8"/>
            </a:pPr>
            <a:r>
              <a:rPr lang="sk-SK" sz="2000" b="1" u="sng" dirty="0">
                <a:solidFill>
                  <a:schemeClr val="bg1">
                    <a:lumMod val="50000"/>
                  </a:schemeClr>
                </a:solidFill>
              </a:rPr>
              <a:t>Ďalšie podmienky poskytnutia príspevku</a:t>
            </a:r>
          </a:p>
          <a:p>
            <a:pPr algn="just"/>
            <a:endParaRPr lang="sk-SK" sz="2000" b="1" u="sng" dirty="0">
              <a:solidFill>
                <a:schemeClr val="bg1">
                  <a:lumMod val="50000"/>
                </a:schemeClr>
              </a:solidFill>
            </a:endParaRPr>
          </a:p>
          <a:p>
            <a:pPr marL="914400" lvl="1" indent="-457200" algn="just">
              <a:buFont typeface="+mj-lt"/>
              <a:buAutoNum type="alphaLcParenR" startAt="2"/>
            </a:pPr>
            <a:r>
              <a:rPr lang="sk-SK" sz="2000" b="1" u="sng" dirty="0">
                <a:solidFill>
                  <a:schemeClr val="bg1">
                    <a:lumMod val="50000"/>
                  </a:schemeClr>
                </a:solidFill>
              </a:rPr>
              <a:t>Podmienka mať vysporiadané majetkovo-právne vzťahy a povolenia na realizáciu aktivít projektu</a:t>
            </a:r>
          </a:p>
          <a:p>
            <a:pPr lvl="1" algn="just"/>
            <a:endParaRPr lang="sk-SK" sz="2000" b="1" u="sng" dirty="0">
              <a:solidFill>
                <a:schemeClr val="bg1">
                  <a:lumMod val="50000"/>
                </a:schemeClr>
              </a:solidFill>
            </a:endParaRPr>
          </a:p>
          <a:p>
            <a:pPr marL="914400" lvl="1" indent="-457200" algn="just">
              <a:buFont typeface="Arial" panose="020B0604020202020204" pitchFamily="34" charset="0"/>
              <a:buChar char="•"/>
            </a:pPr>
            <a:r>
              <a:rPr lang="sk-SK" sz="2000" b="1" u="sng" dirty="0">
                <a:solidFill>
                  <a:schemeClr val="bg1">
                    <a:lumMod val="50000"/>
                  </a:schemeClr>
                </a:solidFill>
              </a:rPr>
              <a:t>Podmienka </a:t>
            </a:r>
            <a:r>
              <a:rPr lang="sk-SK" sz="2000" b="1" u="sng" dirty="0" err="1">
                <a:solidFill>
                  <a:schemeClr val="bg1">
                    <a:lumMod val="50000"/>
                  </a:schemeClr>
                </a:solidFill>
              </a:rPr>
              <a:t>vysporiadnia</a:t>
            </a:r>
            <a:r>
              <a:rPr lang="sk-SK" sz="2000" b="1" u="sng" dirty="0">
                <a:solidFill>
                  <a:schemeClr val="bg1">
                    <a:lumMod val="50000"/>
                  </a:schemeClr>
                </a:solidFill>
              </a:rPr>
              <a:t> majetkovo právnych vzťahov:</a:t>
            </a:r>
          </a:p>
          <a:p>
            <a:pPr lvl="1" algn="just"/>
            <a:endParaRPr lang="sk-SK" sz="2000" dirty="0"/>
          </a:p>
          <a:p>
            <a:pPr lvl="1" algn="just"/>
            <a:r>
              <a:rPr lang="sk-SK" sz="2000" dirty="0">
                <a:solidFill>
                  <a:schemeClr val="bg1">
                    <a:lumMod val="50000"/>
                  </a:schemeClr>
                </a:solidFill>
              </a:rPr>
              <a:t>Žiadateľ predkladá:</a:t>
            </a:r>
          </a:p>
          <a:p>
            <a:pPr marL="800100" lvl="1" indent="-342900" algn="just">
              <a:buFont typeface="Arial" panose="020B0604020202020204" pitchFamily="34" charset="0"/>
              <a:buChar char="•"/>
            </a:pPr>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11 - Dokumenty preukazujúce vysporiadanie majetkovo-právnych vzťahov</a:t>
            </a:r>
          </a:p>
          <a:p>
            <a:pPr lvl="1" algn="just"/>
            <a:endParaRPr lang="sk-SK" sz="2000" dirty="0">
              <a:solidFill>
                <a:schemeClr val="bg1">
                  <a:lumMod val="50000"/>
                </a:schemeClr>
              </a:solidFill>
            </a:endParaRPr>
          </a:p>
          <a:p>
            <a:pPr lvl="1" algn="just"/>
            <a:r>
              <a:rPr lang="sk-SK" sz="2000" dirty="0">
                <a:solidFill>
                  <a:schemeClr val="bg1">
                    <a:lumMod val="50000"/>
                  </a:schemeClr>
                </a:solidFill>
              </a:rPr>
              <a:t>Rôzne vzťahy: vlastník, podielový spoluvlastník, nájom, kúpa a pod.</a:t>
            </a:r>
          </a:p>
          <a:p>
            <a:pPr lvl="1" algn="just"/>
            <a:endParaRPr lang="sk-SK" sz="2000" dirty="0">
              <a:solidFill>
                <a:schemeClr val="bg1">
                  <a:lumMod val="50000"/>
                </a:schemeClr>
              </a:solidFill>
            </a:endParaRPr>
          </a:p>
          <a:p>
            <a:pPr lvl="1" algn="just"/>
            <a:r>
              <a:rPr lang="sk-SK" sz="2000" dirty="0">
                <a:solidFill>
                  <a:schemeClr val="bg1">
                    <a:lumMod val="50000"/>
                  </a:schemeClr>
                </a:solidFill>
              </a:rPr>
              <a:t>Rôzne dokumenty podľa situácie.</a:t>
            </a:r>
          </a:p>
        </p:txBody>
      </p:sp>
    </p:spTree>
    <p:extLst>
      <p:ext uri="{BB962C8B-B14F-4D97-AF65-F5344CB8AC3E}">
        <p14:creationId xmlns:p14="http://schemas.microsoft.com/office/powerpoint/2010/main" val="2742346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642076"/>
            <a:ext cx="8612660" cy="4401205"/>
          </a:xfrm>
          <a:prstGeom prst="rect">
            <a:avLst/>
          </a:prstGeom>
          <a:noFill/>
        </p:spPr>
        <p:txBody>
          <a:bodyPr wrap="square" rtlCol="0">
            <a:spAutoFit/>
          </a:bodyPr>
          <a:lstStyle/>
          <a:p>
            <a:pPr marL="457200" indent="-457200" algn="just">
              <a:buFont typeface="+mj-lt"/>
              <a:buAutoNum type="arabicPeriod" startAt="8"/>
            </a:pPr>
            <a:r>
              <a:rPr lang="sk-SK" sz="2000" b="1" u="sng" dirty="0">
                <a:solidFill>
                  <a:schemeClr val="bg1">
                    <a:lumMod val="50000"/>
                  </a:schemeClr>
                </a:solidFill>
              </a:rPr>
              <a:t>Ďalšie podmienky poskytnutia príspevku</a:t>
            </a:r>
          </a:p>
          <a:p>
            <a:pPr algn="just"/>
            <a:endParaRPr lang="sk-SK" sz="2000" b="1" u="sng" dirty="0">
              <a:solidFill>
                <a:schemeClr val="bg1">
                  <a:lumMod val="50000"/>
                </a:schemeClr>
              </a:solidFill>
            </a:endParaRPr>
          </a:p>
          <a:p>
            <a:pPr marL="914400" lvl="1" indent="-457200" algn="just">
              <a:buFont typeface="+mj-lt"/>
              <a:buAutoNum type="alphaLcParenR" startAt="2"/>
            </a:pPr>
            <a:r>
              <a:rPr lang="sk-SK" sz="2000" b="1" u="sng" dirty="0">
                <a:solidFill>
                  <a:schemeClr val="bg1">
                    <a:lumMod val="50000"/>
                  </a:schemeClr>
                </a:solidFill>
              </a:rPr>
              <a:t>Podmienka mať vysporiadané majetkovo-právne vzťahy a povolenia na realizáciu aktivít projektu</a:t>
            </a:r>
          </a:p>
          <a:p>
            <a:pPr marL="914400" lvl="1" indent="-457200" algn="just">
              <a:buFont typeface="Arial" panose="020B0604020202020204" pitchFamily="34" charset="0"/>
              <a:buChar char="•"/>
            </a:pPr>
            <a:endParaRPr lang="sk-SK" sz="2000" b="1" u="sng" dirty="0">
              <a:solidFill>
                <a:schemeClr val="bg1">
                  <a:lumMod val="50000"/>
                </a:schemeClr>
              </a:solidFill>
            </a:endParaRPr>
          </a:p>
          <a:p>
            <a:pPr marL="914400" lvl="1" indent="-457200" algn="just">
              <a:buFont typeface="Arial" panose="020B0604020202020204" pitchFamily="34" charset="0"/>
              <a:buChar char="•"/>
            </a:pPr>
            <a:r>
              <a:rPr lang="sk-SK" sz="2000" b="1" u="sng" dirty="0">
                <a:solidFill>
                  <a:schemeClr val="bg1">
                    <a:lumMod val="50000"/>
                  </a:schemeClr>
                </a:solidFill>
              </a:rPr>
              <a:t>Podmienka mať povolenia na realizáciu aktivít projektu</a:t>
            </a:r>
          </a:p>
          <a:p>
            <a:pPr marL="914400" lvl="1" indent="-457200" algn="just">
              <a:buFont typeface="+mj-lt"/>
              <a:buAutoNum type="alphaLcParenR" startAt="2"/>
            </a:pPr>
            <a:endParaRPr lang="sk-SK" sz="2000" b="1" u="sng" dirty="0">
              <a:solidFill>
                <a:schemeClr val="bg1">
                  <a:lumMod val="50000"/>
                </a:schemeClr>
              </a:solidFill>
            </a:endParaRPr>
          </a:p>
          <a:p>
            <a:pPr lvl="1" algn="just"/>
            <a:r>
              <a:rPr lang="sk-SK" sz="2000" dirty="0">
                <a:solidFill>
                  <a:schemeClr val="bg1">
                    <a:lumMod val="50000"/>
                  </a:schemeClr>
                </a:solidFill>
              </a:rPr>
              <a:t>Žiadateľ predkladá:</a:t>
            </a:r>
          </a:p>
          <a:p>
            <a:pPr marL="800100" lvl="1" indent="-342900" algn="just">
              <a:buFont typeface="Arial" panose="020B0604020202020204" pitchFamily="34" charset="0"/>
              <a:buChar char="•"/>
            </a:pPr>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12- Povolenie na realizáciu projektu, vrátane projektovej dokumentácie – napr.:</a:t>
            </a:r>
          </a:p>
          <a:p>
            <a:pPr lvl="1" algn="just"/>
            <a:endParaRPr lang="sk-SK" sz="2000" dirty="0">
              <a:solidFill>
                <a:schemeClr val="bg1">
                  <a:lumMod val="50000"/>
                </a:schemeClr>
              </a:solidFill>
            </a:endParaRPr>
          </a:p>
          <a:p>
            <a:pPr marL="1160463" lvl="1" indent="-342900" algn="just">
              <a:buFont typeface="Arial" panose="020B0604020202020204" pitchFamily="34" charset="0"/>
              <a:buChar char="•"/>
            </a:pPr>
            <a:r>
              <a:rPr lang="sk-SK" sz="2000" dirty="0">
                <a:solidFill>
                  <a:schemeClr val="bg1">
                    <a:lumMod val="50000"/>
                  </a:schemeClr>
                </a:solidFill>
              </a:rPr>
              <a:t>stavebné povolenie - právoplatné ku dňu predloženia </a:t>
            </a:r>
            <a:r>
              <a:rPr lang="sk-SK" sz="2000" dirty="0" err="1">
                <a:solidFill>
                  <a:schemeClr val="bg1">
                    <a:lumMod val="50000"/>
                  </a:schemeClr>
                </a:solidFill>
              </a:rPr>
              <a:t>ŽoNFP</a:t>
            </a:r>
            <a:r>
              <a:rPr lang="sk-SK" sz="2000" dirty="0">
                <a:solidFill>
                  <a:schemeClr val="bg1">
                    <a:lumMod val="50000"/>
                  </a:schemeClr>
                </a:solidFill>
              </a:rPr>
              <a:t>,</a:t>
            </a:r>
          </a:p>
          <a:p>
            <a:pPr marL="1160463" lvl="1" indent="-342900" algn="just">
              <a:buFont typeface="Arial" panose="020B0604020202020204" pitchFamily="34" charset="0"/>
              <a:buChar char="•"/>
            </a:pPr>
            <a:r>
              <a:rPr lang="sk-SK" sz="2000" dirty="0">
                <a:solidFill>
                  <a:schemeClr val="bg1">
                    <a:lumMod val="50000"/>
                  </a:schemeClr>
                </a:solidFill>
              </a:rPr>
              <a:t>oznámenie stavebného úradu k ohláseniu drobnej stavby vydané najneskôr do predloženia </a:t>
            </a:r>
            <a:r>
              <a:rPr lang="sk-SK" sz="2000" dirty="0" err="1">
                <a:solidFill>
                  <a:schemeClr val="bg1">
                    <a:lumMod val="50000"/>
                  </a:schemeClr>
                </a:solidFill>
              </a:rPr>
              <a:t>ŽoNFP</a:t>
            </a:r>
            <a:endParaRPr lang="sk-SK" sz="2000" dirty="0">
              <a:solidFill>
                <a:schemeClr val="bg1">
                  <a:lumMod val="50000"/>
                </a:schemeClr>
              </a:solidFill>
            </a:endParaRPr>
          </a:p>
        </p:txBody>
      </p:sp>
    </p:spTree>
    <p:extLst>
      <p:ext uri="{BB962C8B-B14F-4D97-AF65-F5344CB8AC3E}">
        <p14:creationId xmlns:p14="http://schemas.microsoft.com/office/powerpoint/2010/main" val="111173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6823"/>
            <a:ext cx="7886700" cy="879253"/>
          </a:xfrm>
        </p:spPr>
        <p:txBody>
          <a:bodyPr>
            <a:normAutofit/>
          </a:bodyPr>
          <a:lstStyle/>
          <a:p>
            <a:r>
              <a:rPr lang="sk-SK" sz="3200" b="1" dirty="0">
                <a:latin typeface="Arial" panose="020B0604020202020204" pitchFamily="34" charset="0"/>
                <a:cs typeface="Arial" panose="020B0604020202020204" pitchFamily="34" charset="0"/>
              </a:rPr>
              <a:t>Prierezové dokumenty 15. a 16. výzvy</a:t>
            </a:r>
          </a:p>
        </p:txBody>
      </p:sp>
      <p:sp>
        <p:nvSpPr>
          <p:cNvPr id="4" name="TextovéPole 3"/>
          <p:cNvSpPr txBox="1"/>
          <p:nvPr/>
        </p:nvSpPr>
        <p:spPr>
          <a:xfrm>
            <a:off x="296562" y="1817910"/>
            <a:ext cx="8612660" cy="4708981"/>
          </a:xfrm>
          <a:prstGeom prst="rect">
            <a:avLst/>
          </a:prstGeom>
          <a:noFill/>
        </p:spPr>
        <p:txBody>
          <a:bodyPr wrap="square" rtlCol="0">
            <a:spAutoFit/>
          </a:bodyPr>
          <a:lstStyle/>
          <a:p>
            <a:r>
              <a:rPr lang="sk-SK" sz="2000" u="sng" dirty="0">
                <a:solidFill>
                  <a:schemeClr val="bg1">
                    <a:lumMod val="50000"/>
                  </a:schemeClr>
                </a:solidFill>
              </a:rPr>
              <a:t>Prierezové dokumenty nevyhnutné k vypracovaniu žiadosti o NFP</a:t>
            </a:r>
          </a:p>
          <a:p>
            <a:pPr marL="342900" indent="-342900">
              <a:buFont typeface="Wingdings" pitchFamily="2" charset="2"/>
              <a:buChar char="Ø"/>
            </a:pPr>
            <a:r>
              <a:rPr lang="sk-SK" sz="2000" dirty="0">
                <a:solidFill>
                  <a:schemeClr val="bg1">
                    <a:lumMod val="50000"/>
                  </a:schemeClr>
                </a:solidFill>
              </a:rPr>
              <a:t>Pomôcka k určeniu veľkosti podniku,</a:t>
            </a:r>
          </a:p>
          <a:p>
            <a:pPr marL="342900" indent="-342900">
              <a:buFont typeface="Wingdings" pitchFamily="2" charset="2"/>
              <a:buChar char="Ø"/>
            </a:pPr>
            <a:r>
              <a:rPr lang="sk-SK" sz="2000" dirty="0">
                <a:solidFill>
                  <a:schemeClr val="bg1">
                    <a:lumMod val="50000"/>
                  </a:schemeClr>
                </a:solidFill>
              </a:rPr>
              <a:t>Príručka k oprávnenosti výdavkov,</a:t>
            </a:r>
          </a:p>
          <a:p>
            <a:pPr marL="342900" indent="-342900">
              <a:buFont typeface="Wingdings" pitchFamily="2" charset="2"/>
              <a:buChar char="Ø"/>
            </a:pPr>
            <a:r>
              <a:rPr lang="sk-SK" sz="2000" dirty="0">
                <a:solidFill>
                  <a:schemeClr val="bg1">
                    <a:lumMod val="50000"/>
                  </a:schemeClr>
                </a:solidFill>
              </a:rPr>
              <a:t>Inštrukcia k určeniu podniku v ťažkostiach,</a:t>
            </a:r>
          </a:p>
          <a:p>
            <a:pPr marL="342900" indent="-342900">
              <a:buFont typeface="Wingdings" pitchFamily="2" charset="2"/>
              <a:buChar char="Ø"/>
            </a:pPr>
            <a:r>
              <a:rPr lang="sk-SK" sz="2000" dirty="0">
                <a:solidFill>
                  <a:schemeClr val="bg1">
                    <a:lumMod val="50000"/>
                  </a:schemeClr>
                </a:solidFill>
              </a:rPr>
              <a:t>Formulár pre výpočet ukazovateľov hodnotenia finančnej situácie žiadateľa,</a:t>
            </a:r>
          </a:p>
          <a:p>
            <a:pPr marL="342900" indent="-342900">
              <a:buFont typeface="Wingdings" pitchFamily="2" charset="2"/>
              <a:buChar char="Ø"/>
            </a:pPr>
            <a:r>
              <a:rPr lang="sk-SK" sz="2000" dirty="0">
                <a:solidFill>
                  <a:schemeClr val="bg1">
                    <a:lumMod val="50000"/>
                  </a:schemeClr>
                </a:solidFill>
              </a:rPr>
              <a:t>Kritériá pre výber projektov,</a:t>
            </a:r>
          </a:p>
          <a:p>
            <a:endParaRPr lang="sk-SK" sz="2000" dirty="0">
              <a:solidFill>
                <a:schemeClr val="bg1">
                  <a:lumMod val="50000"/>
                </a:schemeClr>
              </a:solidFill>
            </a:endParaRPr>
          </a:p>
          <a:p>
            <a:r>
              <a:rPr lang="sk-SK" sz="2000" u="sng" dirty="0">
                <a:solidFill>
                  <a:schemeClr val="bg1">
                    <a:lumMod val="50000"/>
                  </a:schemeClr>
                </a:solidFill>
              </a:rPr>
              <a:t>Prierezové dokumenty k verejnému obstarávaniu:</a:t>
            </a:r>
          </a:p>
          <a:p>
            <a:pPr marL="342900" indent="-342900">
              <a:buFont typeface="Wingdings" pitchFamily="2" charset="2"/>
              <a:buChar char="Ø"/>
            </a:pPr>
            <a:r>
              <a:rPr lang="sk-SK" sz="2000" dirty="0">
                <a:solidFill>
                  <a:schemeClr val="bg1">
                    <a:lumMod val="50000"/>
                  </a:schemeClr>
                </a:solidFill>
              </a:rPr>
              <a:t>Podporné dokumenty k procesu verejného obstarávania,</a:t>
            </a:r>
          </a:p>
          <a:p>
            <a:pPr marL="342900" indent="-342900">
              <a:buFont typeface="Wingdings" pitchFamily="2" charset="2"/>
              <a:buChar char="Ø"/>
            </a:pPr>
            <a:r>
              <a:rPr lang="sk-SK" sz="2000" dirty="0">
                <a:solidFill>
                  <a:schemeClr val="bg1">
                    <a:lumMod val="50000"/>
                  </a:schemeClr>
                </a:solidFill>
              </a:rPr>
              <a:t>Príručka k procesu verejného obstarávania,</a:t>
            </a:r>
          </a:p>
          <a:p>
            <a:endParaRPr lang="sk-SK" sz="2000" dirty="0">
              <a:solidFill>
                <a:schemeClr val="bg1">
                  <a:lumMod val="50000"/>
                </a:schemeClr>
              </a:solidFill>
            </a:endParaRPr>
          </a:p>
          <a:p>
            <a:r>
              <a:rPr lang="sk-SK" sz="2000" u="sng" dirty="0">
                <a:solidFill>
                  <a:schemeClr val="bg1">
                    <a:lumMod val="50000"/>
                  </a:schemeClr>
                </a:solidFill>
              </a:rPr>
              <a:t>Prierezové dokumenty k implementačnej fáze žiadosti o NFP</a:t>
            </a:r>
            <a:endParaRPr lang="sk-SK" sz="2000" dirty="0">
              <a:solidFill>
                <a:schemeClr val="bg1">
                  <a:lumMod val="50000"/>
                </a:schemeClr>
              </a:solidFill>
            </a:endParaRPr>
          </a:p>
          <a:p>
            <a:pPr marL="342900" indent="-342900">
              <a:buFont typeface="Wingdings" pitchFamily="2" charset="2"/>
              <a:buChar char="Ø"/>
            </a:pPr>
            <a:r>
              <a:rPr lang="sk-SK" sz="2000" dirty="0">
                <a:solidFill>
                  <a:schemeClr val="bg1">
                    <a:lumMod val="50000"/>
                  </a:schemeClr>
                </a:solidFill>
              </a:rPr>
              <a:t>Príručka pre prijímateľa</a:t>
            </a:r>
          </a:p>
          <a:p>
            <a:pPr marL="342900" indent="-342900">
              <a:buFont typeface="Wingdings" pitchFamily="2" charset="2"/>
              <a:buChar char="Ø"/>
            </a:pPr>
            <a:r>
              <a:rPr lang="sk-SK" sz="2000" dirty="0">
                <a:solidFill>
                  <a:schemeClr val="bg1">
                    <a:lumMod val="50000"/>
                  </a:schemeClr>
                </a:solidFill>
              </a:rPr>
              <a:t>Vzor zmluvy o poskytnutí NFP</a:t>
            </a:r>
          </a:p>
          <a:p>
            <a:pPr marL="342900" indent="-342900">
              <a:buFont typeface="Wingdings" pitchFamily="2" charset="2"/>
              <a:buChar char="Ø"/>
            </a:pPr>
            <a:r>
              <a:rPr lang="sk-SK" sz="2000" dirty="0">
                <a:solidFill>
                  <a:schemeClr val="bg1">
                    <a:lumMod val="50000"/>
                  </a:schemeClr>
                </a:solidFill>
              </a:rPr>
              <a:t>Manuál pre informovanie a komunikáciu</a:t>
            </a:r>
          </a:p>
        </p:txBody>
      </p:sp>
    </p:spTree>
    <p:extLst>
      <p:ext uri="{BB962C8B-B14F-4D97-AF65-F5344CB8AC3E}">
        <p14:creationId xmlns:p14="http://schemas.microsoft.com/office/powerpoint/2010/main" val="217940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642076"/>
            <a:ext cx="8612660" cy="5170646"/>
          </a:xfrm>
          <a:prstGeom prst="rect">
            <a:avLst/>
          </a:prstGeom>
          <a:noFill/>
        </p:spPr>
        <p:txBody>
          <a:bodyPr wrap="square" rtlCol="0">
            <a:spAutoFit/>
          </a:bodyPr>
          <a:lstStyle/>
          <a:p>
            <a:pPr marL="457200" indent="-457200" algn="just">
              <a:buFont typeface="+mj-lt"/>
              <a:buAutoNum type="arabicPeriod" startAt="8"/>
            </a:pPr>
            <a:r>
              <a:rPr lang="sk-SK" sz="2000" b="1" u="sng" dirty="0">
                <a:solidFill>
                  <a:schemeClr val="bg1">
                    <a:lumMod val="50000"/>
                  </a:schemeClr>
                </a:solidFill>
              </a:rPr>
              <a:t>Ďalšie podmienky poskytnutia príspevku</a:t>
            </a:r>
          </a:p>
          <a:p>
            <a:pPr marL="914400" lvl="1" indent="-457200" algn="just">
              <a:buFont typeface="+mj-lt"/>
              <a:buAutoNum type="alphaLcParenR" startAt="3"/>
            </a:pPr>
            <a:r>
              <a:rPr lang="sk-SK" sz="2000" b="1" u="sng" dirty="0">
                <a:solidFill>
                  <a:schemeClr val="bg1">
                    <a:lumMod val="50000"/>
                  </a:schemeClr>
                </a:solidFill>
              </a:rPr>
              <a:t>Podmienka – posúdenie vplyvom navrhovanej činnosti na životné prostredie</a:t>
            </a:r>
          </a:p>
          <a:p>
            <a:pPr lvl="1" algn="just"/>
            <a:r>
              <a:rPr lang="sk-SK" dirty="0">
                <a:solidFill>
                  <a:schemeClr val="bg1">
                    <a:lumMod val="50000"/>
                  </a:schemeClr>
                </a:solidFill>
              </a:rPr>
              <a:t>Žiadateľ predkladá:</a:t>
            </a:r>
          </a:p>
          <a:p>
            <a:pPr marL="742950" lvl="1" indent="-285750" algn="just">
              <a:buFont typeface="Arial" panose="020B0604020202020204" pitchFamily="34" charset="0"/>
              <a:buChar char="•"/>
            </a:pPr>
            <a:r>
              <a:rPr lang="sk-SK" dirty="0">
                <a:solidFill>
                  <a:schemeClr val="bg1">
                    <a:lumMod val="50000"/>
                  </a:schemeClr>
                </a:solidFill>
              </a:rPr>
              <a:t>Prílohu č. 16 </a:t>
            </a:r>
            <a:r>
              <a:rPr lang="sk-SK" dirty="0" err="1">
                <a:solidFill>
                  <a:schemeClr val="bg1">
                    <a:lumMod val="50000"/>
                  </a:schemeClr>
                </a:solidFill>
              </a:rPr>
              <a:t>ŽoNFP</a:t>
            </a:r>
            <a:r>
              <a:rPr lang="sk-SK" dirty="0">
                <a:solidFill>
                  <a:schemeClr val="bg1">
                    <a:lumMod val="50000"/>
                  </a:schemeClr>
                </a:solidFill>
              </a:rPr>
              <a:t> –  Dokumenty preukazujúce oprávnenosť z hľadiska plnenia požiadaviek v oblasti posudzovania vplyvov na ŽP :</a:t>
            </a:r>
          </a:p>
          <a:p>
            <a:pPr marL="1160463" lvl="1" indent="-342900" algn="just">
              <a:buFont typeface="Arial" panose="020B0604020202020204" pitchFamily="34" charset="0"/>
              <a:buChar char="•"/>
            </a:pPr>
            <a:r>
              <a:rPr lang="sk-SK" dirty="0">
                <a:solidFill>
                  <a:schemeClr val="bg1">
                    <a:lumMod val="50000"/>
                  </a:schemeClr>
                </a:solidFill>
              </a:rPr>
              <a:t>platné záverečné stanovisko s posúdenia vplyvov činnosti/zmeny činnosti</a:t>
            </a:r>
          </a:p>
          <a:p>
            <a:pPr marL="1160463" lvl="1" indent="-342900" algn="just">
              <a:buFont typeface="Arial" panose="020B0604020202020204" pitchFamily="34" charset="0"/>
              <a:buChar char="•"/>
            </a:pPr>
            <a:r>
              <a:rPr lang="sk-SK" dirty="0">
                <a:solidFill>
                  <a:schemeClr val="bg1">
                    <a:lumMod val="50000"/>
                  </a:schemeClr>
                </a:solidFill>
              </a:rPr>
              <a:t>rozhodnutie zo zisťovacieho konania o tom, že činnosť/zmena činnosti nepodlieha posudzovaniu,</a:t>
            </a:r>
          </a:p>
          <a:p>
            <a:pPr marL="1160463" lvl="1" indent="-342900" algn="just">
              <a:buFont typeface="Arial" panose="020B0604020202020204" pitchFamily="34" charset="0"/>
              <a:buChar char="•"/>
            </a:pPr>
            <a:r>
              <a:rPr lang="sk-SK" dirty="0">
                <a:solidFill>
                  <a:schemeClr val="bg1">
                    <a:lumMod val="50000"/>
                  </a:schemeClr>
                </a:solidFill>
              </a:rPr>
              <a:t>rozhodnutie podľa § 19 ods. 1 – činnosť/zmena činnosti nepodlieha posudzovaniu vplyvov</a:t>
            </a:r>
          </a:p>
          <a:p>
            <a:pPr marL="1160463" lvl="1" indent="-342900" algn="just">
              <a:buFont typeface="Arial" panose="020B0604020202020204" pitchFamily="34" charset="0"/>
              <a:buChar char="•"/>
            </a:pPr>
            <a:r>
              <a:rPr lang="sk-SK" dirty="0">
                <a:solidFill>
                  <a:schemeClr val="bg1">
                    <a:lumMod val="50000"/>
                  </a:schemeClr>
                </a:solidFill>
              </a:rPr>
              <a:t>vyjadrenie o tom, že navrhovaná činnosť/zmena činnosti nepodlieha posudzovaniu vplyvov na ŽP</a:t>
            </a:r>
          </a:p>
          <a:p>
            <a:pPr lvl="1" algn="just"/>
            <a:endParaRPr lang="sk-SK" dirty="0">
              <a:solidFill>
                <a:schemeClr val="bg1">
                  <a:lumMod val="50000"/>
                </a:schemeClr>
              </a:solidFill>
            </a:endParaRPr>
          </a:p>
          <a:p>
            <a:pPr lvl="1" algn="just"/>
            <a:r>
              <a:rPr lang="sk-SK" dirty="0">
                <a:solidFill>
                  <a:schemeClr val="bg1">
                    <a:lumMod val="50000"/>
                  </a:schemeClr>
                </a:solidFill>
              </a:rPr>
              <a:t>Činnosť/zmena činnosti posúdená podľa legislatívy do 31.12.2014, predkladá žiadateľ vyjadrenie orgánu podľa § 18 ods. 4, alebo ods. 5 zákona platného do 31.12.2014.</a:t>
            </a:r>
          </a:p>
          <a:p>
            <a:pPr lvl="1" algn="just"/>
            <a:r>
              <a:rPr lang="sk-SK" dirty="0">
                <a:solidFill>
                  <a:schemeClr val="bg1">
                    <a:lumMod val="50000"/>
                  </a:schemeClr>
                </a:solidFill>
              </a:rPr>
              <a:t>Prvé dva body môžu byť nahradené uvedením odkazu na </a:t>
            </a:r>
            <a:r>
              <a:rPr lang="sk-SK" dirty="0">
                <a:solidFill>
                  <a:schemeClr val="bg1">
                    <a:lumMod val="50000"/>
                  </a:schemeClr>
                </a:solidFill>
                <a:hlinkClick r:id="rId2"/>
              </a:rPr>
              <a:t>www.enviroportal.sk</a:t>
            </a:r>
            <a:r>
              <a:rPr lang="sk-SK" dirty="0">
                <a:solidFill>
                  <a:schemeClr val="bg1">
                    <a:lumMod val="50000"/>
                  </a:schemeClr>
                </a:solidFill>
              </a:rPr>
              <a:t> v prílohe č. 5 </a:t>
            </a:r>
            <a:r>
              <a:rPr lang="sk-SK" dirty="0" err="1">
                <a:solidFill>
                  <a:schemeClr val="bg1">
                    <a:lumMod val="50000"/>
                  </a:schemeClr>
                </a:solidFill>
              </a:rPr>
              <a:t>ŽoNFP</a:t>
            </a:r>
            <a:r>
              <a:rPr lang="sk-SK" dirty="0">
                <a:solidFill>
                  <a:schemeClr val="bg1">
                    <a:lumMod val="50000"/>
                  </a:schemeClr>
                </a:solidFill>
              </a:rPr>
              <a:t>.</a:t>
            </a:r>
          </a:p>
        </p:txBody>
      </p:sp>
    </p:spTree>
    <p:extLst>
      <p:ext uri="{BB962C8B-B14F-4D97-AF65-F5344CB8AC3E}">
        <p14:creationId xmlns:p14="http://schemas.microsoft.com/office/powerpoint/2010/main" val="2103364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642076"/>
            <a:ext cx="8612660" cy="4370427"/>
          </a:xfrm>
          <a:prstGeom prst="rect">
            <a:avLst/>
          </a:prstGeom>
          <a:noFill/>
        </p:spPr>
        <p:txBody>
          <a:bodyPr wrap="square" rtlCol="0">
            <a:spAutoFit/>
          </a:bodyPr>
          <a:lstStyle/>
          <a:p>
            <a:pPr marL="457200" indent="-457200" algn="just">
              <a:buFont typeface="+mj-lt"/>
              <a:buAutoNum type="arabicPeriod" startAt="8"/>
            </a:pPr>
            <a:r>
              <a:rPr lang="sk-SK" sz="2000" b="1" u="sng" dirty="0">
                <a:solidFill>
                  <a:schemeClr val="bg1">
                    <a:lumMod val="50000"/>
                  </a:schemeClr>
                </a:solidFill>
              </a:rPr>
              <a:t>Ďalšie podmienky poskytnutia príspevku</a:t>
            </a:r>
          </a:p>
          <a:p>
            <a:pPr algn="just"/>
            <a:endParaRPr lang="sk-SK" sz="2000" b="1" u="sng" dirty="0">
              <a:solidFill>
                <a:schemeClr val="bg1">
                  <a:lumMod val="50000"/>
                </a:schemeClr>
              </a:solidFill>
            </a:endParaRPr>
          </a:p>
          <a:p>
            <a:pPr marL="914400" lvl="1" indent="-457200" algn="just">
              <a:buFont typeface="+mj-lt"/>
              <a:buAutoNum type="alphaLcParenR" startAt="4"/>
            </a:pPr>
            <a:r>
              <a:rPr lang="sk-SK" sz="2000" b="1" u="sng" dirty="0">
                <a:solidFill>
                  <a:schemeClr val="bg1">
                    <a:lumMod val="50000"/>
                  </a:schemeClr>
                </a:solidFill>
              </a:rPr>
              <a:t>Podmienka – vplyv na územia NATURA 2000</a:t>
            </a:r>
          </a:p>
          <a:p>
            <a:pPr lvl="1" algn="just"/>
            <a:endParaRPr lang="sk-SK" sz="2000" dirty="0">
              <a:solidFill>
                <a:schemeClr val="bg1">
                  <a:lumMod val="50000"/>
                </a:schemeClr>
              </a:solidFill>
            </a:endParaRPr>
          </a:p>
          <a:p>
            <a:pPr lvl="1" algn="just"/>
            <a:r>
              <a:rPr lang="sk-SK" sz="2000" dirty="0">
                <a:solidFill>
                  <a:schemeClr val="bg1">
                    <a:lumMod val="50000"/>
                  </a:schemeClr>
                </a:solidFill>
              </a:rPr>
              <a:t>Žiadateľ predkladá:</a:t>
            </a:r>
          </a:p>
          <a:p>
            <a:pPr marL="800100" lvl="1" indent="-342900" algn="just">
              <a:buFont typeface="Arial" panose="020B0604020202020204" pitchFamily="34" charset="0"/>
              <a:buChar char="•"/>
            </a:pPr>
            <a:r>
              <a:rPr lang="sk-SK" sz="2000" dirty="0">
                <a:solidFill>
                  <a:schemeClr val="bg1">
                    <a:lumMod val="50000"/>
                  </a:schemeClr>
                </a:solidFill>
              </a:rPr>
              <a:t>Prílohu č. 17 </a:t>
            </a:r>
            <a:r>
              <a:rPr lang="sk-SK" sz="2000" dirty="0" err="1">
                <a:solidFill>
                  <a:schemeClr val="bg1">
                    <a:lumMod val="50000"/>
                  </a:schemeClr>
                </a:solidFill>
              </a:rPr>
              <a:t>ŽoNFP</a:t>
            </a:r>
            <a:r>
              <a:rPr lang="sk-SK" sz="2000" dirty="0">
                <a:solidFill>
                  <a:schemeClr val="bg1">
                    <a:lumMod val="50000"/>
                  </a:schemeClr>
                </a:solidFill>
              </a:rPr>
              <a:t> –  Odborné stanovisko okresného úradu v sídle kraja</a:t>
            </a:r>
          </a:p>
          <a:p>
            <a:pPr lvl="1" algn="just"/>
            <a:endParaRPr lang="sk-SK" sz="2000" dirty="0">
              <a:solidFill>
                <a:schemeClr val="bg1">
                  <a:lumMod val="50000"/>
                </a:schemeClr>
              </a:solidFill>
            </a:endParaRPr>
          </a:p>
          <a:p>
            <a:pPr lvl="1" algn="just"/>
            <a:r>
              <a:rPr lang="sk-SK" sz="2000" dirty="0">
                <a:solidFill>
                  <a:schemeClr val="bg1">
                    <a:lumMod val="50000"/>
                  </a:schemeClr>
                </a:solidFill>
              </a:rPr>
              <a:t>Uvedená príloha sa netýka </a:t>
            </a:r>
            <a:r>
              <a:rPr lang="sk-SK" sz="2000" dirty="0" err="1">
                <a:solidFill>
                  <a:schemeClr val="bg1">
                    <a:lumMod val="50000"/>
                  </a:schemeClr>
                </a:solidFill>
              </a:rPr>
              <a:t>ŽoNFP</a:t>
            </a:r>
            <a:r>
              <a:rPr lang="sk-SK" sz="2000" dirty="0">
                <a:solidFill>
                  <a:schemeClr val="bg1">
                    <a:lumMod val="50000"/>
                  </a:schemeClr>
                </a:solidFill>
              </a:rPr>
              <a:t>, ktoré v rámci prílohy č. 16 obsahujú platné záverečné stanovisko alebo rozhodnutie zo zisťovacieho konania, </a:t>
            </a:r>
          </a:p>
          <a:p>
            <a:pPr lvl="1" algn="just"/>
            <a:endParaRPr lang="sk-SK" sz="2000" dirty="0">
              <a:solidFill>
                <a:schemeClr val="bg1">
                  <a:lumMod val="50000"/>
                </a:schemeClr>
              </a:solidFill>
            </a:endParaRPr>
          </a:p>
          <a:p>
            <a:pPr marL="914400" lvl="1" indent="-457200" algn="just">
              <a:buFont typeface="+mj-lt"/>
              <a:buAutoNum type="alphaLcParenR" startAt="5"/>
            </a:pPr>
            <a:r>
              <a:rPr lang="sk-SK" sz="2000" b="1" u="sng" dirty="0">
                <a:solidFill>
                  <a:schemeClr val="bg1">
                    <a:lumMod val="50000"/>
                  </a:schemeClr>
                </a:solidFill>
              </a:rPr>
              <a:t>Podmienky oprávnenosti z hľadiska súladu s HP</a:t>
            </a:r>
          </a:p>
          <a:p>
            <a:pPr lvl="1" algn="just"/>
            <a:r>
              <a:rPr lang="sk-SK" sz="2000" dirty="0">
                <a:solidFill>
                  <a:schemeClr val="bg1">
                    <a:lumMod val="50000"/>
                  </a:schemeClr>
                </a:solidFill>
              </a:rPr>
              <a:t>Žiadateľ predkladá:</a:t>
            </a:r>
          </a:p>
          <a:p>
            <a:pPr marL="800100" lvl="1" indent="-342900" algn="just">
              <a:buFont typeface="Arial" panose="020B0604020202020204" pitchFamily="34" charset="0"/>
              <a:buChar char="•"/>
            </a:pPr>
            <a:r>
              <a:rPr lang="sk-SK" sz="2000" dirty="0">
                <a:solidFill>
                  <a:schemeClr val="bg1">
                    <a:lumMod val="50000"/>
                  </a:schemeClr>
                </a:solidFill>
              </a:rPr>
              <a:t>Formulár </a:t>
            </a:r>
            <a:r>
              <a:rPr lang="sk-SK" sz="2000" dirty="0" err="1">
                <a:solidFill>
                  <a:schemeClr val="bg1">
                    <a:lumMod val="50000"/>
                  </a:schemeClr>
                </a:solidFill>
              </a:rPr>
              <a:t>ŽoNFP</a:t>
            </a:r>
            <a:endParaRPr lang="sk-SK" sz="2000" dirty="0">
              <a:solidFill>
                <a:schemeClr val="bg1">
                  <a:lumMod val="50000"/>
                </a:schemeClr>
              </a:solidFill>
            </a:endParaRPr>
          </a:p>
          <a:p>
            <a:pPr lvl="1" algn="just"/>
            <a:endParaRPr lang="sk-SK" dirty="0">
              <a:solidFill>
                <a:schemeClr val="bg1">
                  <a:lumMod val="50000"/>
                </a:schemeClr>
              </a:solidFill>
            </a:endParaRPr>
          </a:p>
        </p:txBody>
      </p:sp>
    </p:spTree>
    <p:extLst>
      <p:ext uri="{BB962C8B-B14F-4D97-AF65-F5344CB8AC3E}">
        <p14:creationId xmlns:p14="http://schemas.microsoft.com/office/powerpoint/2010/main" val="2552431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642076"/>
            <a:ext cx="8612660" cy="5109091"/>
          </a:xfrm>
          <a:prstGeom prst="rect">
            <a:avLst/>
          </a:prstGeom>
          <a:noFill/>
        </p:spPr>
        <p:txBody>
          <a:bodyPr wrap="square" rtlCol="0">
            <a:spAutoFit/>
          </a:bodyPr>
          <a:lstStyle/>
          <a:p>
            <a:pPr marL="457200" indent="-457200" algn="just">
              <a:buFont typeface="+mj-lt"/>
              <a:buAutoNum type="arabicPeriod" startAt="8"/>
            </a:pPr>
            <a:r>
              <a:rPr lang="sk-SK" sz="2000" b="1" u="sng" dirty="0">
                <a:solidFill>
                  <a:schemeClr val="bg1">
                    <a:lumMod val="50000"/>
                  </a:schemeClr>
                </a:solidFill>
              </a:rPr>
              <a:t>Ďalšie podmienky poskytnutia príspevku</a:t>
            </a:r>
          </a:p>
          <a:p>
            <a:pPr marL="457200" indent="-457200" algn="just">
              <a:buFont typeface="+mj-lt"/>
              <a:buAutoNum type="arabicPeriod" startAt="8"/>
            </a:pPr>
            <a:endParaRPr lang="sk-SK" sz="2000" b="1" u="sng" dirty="0">
              <a:solidFill>
                <a:schemeClr val="bg1">
                  <a:lumMod val="50000"/>
                </a:schemeClr>
              </a:solidFill>
            </a:endParaRPr>
          </a:p>
          <a:p>
            <a:pPr marL="914400" lvl="1" indent="-457200" algn="just">
              <a:buFont typeface="+mj-lt"/>
              <a:buAutoNum type="alphaLcParenR" startAt="6"/>
            </a:pPr>
            <a:r>
              <a:rPr lang="sk-SK" sz="2000" b="1" u="sng" dirty="0">
                <a:solidFill>
                  <a:schemeClr val="bg1">
                    <a:lumMod val="50000"/>
                  </a:schemeClr>
                </a:solidFill>
              </a:rPr>
              <a:t>Maximálna a minimálna výška pomoci</a:t>
            </a:r>
          </a:p>
          <a:p>
            <a:pPr lvl="1" algn="just"/>
            <a:r>
              <a:rPr lang="sk-SK" sz="2000" dirty="0">
                <a:solidFill>
                  <a:schemeClr val="bg1">
                    <a:lumMod val="50000"/>
                  </a:schemeClr>
                </a:solidFill>
              </a:rPr>
              <a:t>Minimálna výška príspevku na projekt sa nestanovuje</a:t>
            </a:r>
          </a:p>
          <a:p>
            <a:pPr lvl="1" algn="just"/>
            <a:r>
              <a:rPr lang="sk-SK" sz="2000" dirty="0">
                <a:solidFill>
                  <a:schemeClr val="bg1">
                    <a:lumMod val="50000"/>
                  </a:schemeClr>
                </a:solidFill>
              </a:rPr>
              <a:t>Maximálna výška príspevku na projekt je:</a:t>
            </a:r>
          </a:p>
          <a:p>
            <a:pPr marL="800100" lvl="1" indent="-342900" algn="just">
              <a:buFont typeface="Arial" panose="020B0604020202020204" pitchFamily="34" charset="0"/>
              <a:buChar char="•"/>
            </a:pPr>
            <a:r>
              <a:rPr lang="sk-SK" sz="2000" dirty="0">
                <a:solidFill>
                  <a:schemeClr val="bg1">
                    <a:lumMod val="50000"/>
                  </a:schemeClr>
                </a:solidFill>
              </a:rPr>
              <a:t>12,5 mil. EUR (mimo M-BÚ ZKO)</a:t>
            </a:r>
          </a:p>
          <a:p>
            <a:pPr marL="800100" lvl="1" indent="-342900" algn="just">
              <a:buFont typeface="Arial" panose="020B0604020202020204" pitchFamily="34" charset="0"/>
              <a:buChar char="•"/>
            </a:pPr>
            <a:r>
              <a:rPr lang="sk-SK" sz="2000" dirty="0">
                <a:solidFill>
                  <a:schemeClr val="bg1">
                    <a:lumMod val="50000"/>
                  </a:schemeClr>
                </a:solidFill>
              </a:rPr>
              <a:t>M-BÚ ZKO 4 mil. EUR.</a:t>
            </a:r>
          </a:p>
          <a:p>
            <a:pPr lvl="1" algn="just"/>
            <a:endParaRPr lang="sk-SK" sz="2000" dirty="0">
              <a:solidFill>
                <a:schemeClr val="bg1">
                  <a:lumMod val="50000"/>
                </a:schemeClr>
              </a:solidFill>
            </a:endParaRPr>
          </a:p>
          <a:p>
            <a:pPr lvl="1" algn="just"/>
            <a:r>
              <a:rPr lang="sk-SK" sz="2000" dirty="0">
                <a:solidFill>
                  <a:schemeClr val="bg1">
                    <a:lumMod val="50000"/>
                  </a:schemeClr>
                </a:solidFill>
              </a:rPr>
              <a:t>Obmedzenie NFP pre tzv. veľký investičný projekt (cez 50 mil. EUR OV).</a:t>
            </a:r>
          </a:p>
          <a:p>
            <a:pPr lvl="1" algn="just"/>
            <a:endParaRPr lang="sk-SK" dirty="0">
              <a:solidFill>
                <a:schemeClr val="bg1">
                  <a:lumMod val="50000"/>
                </a:schemeClr>
              </a:solidFill>
            </a:endParaRPr>
          </a:p>
          <a:p>
            <a:pPr lvl="1" algn="just"/>
            <a:r>
              <a:rPr lang="sk-SK" dirty="0">
                <a:solidFill>
                  <a:schemeClr val="bg1">
                    <a:lumMod val="50000"/>
                  </a:schemeClr>
                </a:solidFill>
              </a:rPr>
              <a:t>Za súčasť jedného investičného projektu sa považuje akákoľvek počiatočná investícia, ktorú začne ten istý žiadateľ/prijímateľ (na úrovni skupiny) v období troch rokov od začatia prác na inej investícii, na ktorú bola poskytnutá pomoc v tom istom regióne úrovne NUTS 3 (t.j. územie samosprávneho kraja.</a:t>
            </a:r>
          </a:p>
          <a:p>
            <a:pPr lvl="1" algn="just"/>
            <a:endParaRPr lang="sk-SK" dirty="0">
              <a:solidFill>
                <a:schemeClr val="bg1">
                  <a:lumMod val="50000"/>
                </a:schemeClr>
              </a:solidFill>
            </a:endParaRPr>
          </a:p>
          <a:p>
            <a:pPr lvl="1" algn="just"/>
            <a:r>
              <a:rPr lang="sk-SK" sz="2000" dirty="0">
                <a:solidFill>
                  <a:schemeClr val="bg1">
                    <a:lumMod val="50000"/>
                  </a:schemeClr>
                </a:solidFill>
              </a:rPr>
              <a:t>Žiadateľ predkladá:</a:t>
            </a:r>
          </a:p>
          <a:p>
            <a:pPr lvl="1" algn="just"/>
            <a:r>
              <a:rPr lang="sk-SK" sz="2000" dirty="0">
                <a:solidFill>
                  <a:schemeClr val="bg1">
                    <a:lumMod val="50000"/>
                  </a:schemeClr>
                </a:solidFill>
              </a:rPr>
              <a:t>Prílohu </a:t>
            </a:r>
            <a:r>
              <a:rPr lang="sk-SK" sz="2000" dirty="0" err="1">
                <a:solidFill>
                  <a:schemeClr val="bg1">
                    <a:lumMod val="50000"/>
                  </a:schemeClr>
                </a:solidFill>
              </a:rPr>
              <a:t>ŽoNFP</a:t>
            </a:r>
            <a:r>
              <a:rPr lang="sk-SK" sz="2000" dirty="0">
                <a:solidFill>
                  <a:schemeClr val="bg1">
                    <a:lumMod val="50000"/>
                  </a:schemeClr>
                </a:solidFill>
              </a:rPr>
              <a:t> č. 18 –  Prehľad prijatej pomoci</a:t>
            </a:r>
          </a:p>
        </p:txBody>
      </p:sp>
    </p:spTree>
    <p:extLst>
      <p:ext uri="{BB962C8B-B14F-4D97-AF65-F5344CB8AC3E}">
        <p14:creationId xmlns:p14="http://schemas.microsoft.com/office/powerpoint/2010/main" val="393643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642076"/>
            <a:ext cx="8612660" cy="5324535"/>
          </a:xfrm>
          <a:prstGeom prst="rect">
            <a:avLst/>
          </a:prstGeom>
          <a:noFill/>
        </p:spPr>
        <p:txBody>
          <a:bodyPr wrap="square" rtlCol="0">
            <a:spAutoFit/>
          </a:bodyPr>
          <a:lstStyle/>
          <a:p>
            <a:pPr marL="457200" indent="-457200" algn="just">
              <a:buFont typeface="+mj-lt"/>
              <a:buAutoNum type="arabicPeriod" startAt="8"/>
            </a:pPr>
            <a:r>
              <a:rPr lang="sk-SK" sz="2000" b="1" u="sng" dirty="0">
                <a:solidFill>
                  <a:schemeClr val="bg1">
                    <a:lumMod val="50000"/>
                  </a:schemeClr>
                </a:solidFill>
              </a:rPr>
              <a:t>Ďalšie podmienky poskytnutia príspevku</a:t>
            </a:r>
          </a:p>
          <a:p>
            <a:pPr marL="457200" indent="-457200" algn="just">
              <a:buFont typeface="+mj-lt"/>
              <a:buAutoNum type="arabicPeriod" startAt="8"/>
            </a:pPr>
            <a:endParaRPr lang="sk-SK" sz="2000" b="1" u="sng" dirty="0">
              <a:solidFill>
                <a:schemeClr val="bg1">
                  <a:lumMod val="50000"/>
                </a:schemeClr>
              </a:solidFill>
            </a:endParaRPr>
          </a:p>
          <a:p>
            <a:pPr marL="914400" lvl="1" indent="-457200" algn="just">
              <a:buFont typeface="+mj-lt"/>
              <a:buAutoNum type="alphaLcParenR" startAt="7"/>
            </a:pPr>
            <a:r>
              <a:rPr lang="sk-SK" sz="2000" b="1" u="sng" dirty="0">
                <a:solidFill>
                  <a:schemeClr val="bg1">
                    <a:lumMod val="50000"/>
                  </a:schemeClr>
                </a:solidFill>
              </a:rPr>
              <a:t>Časová oprávnenosť realizácie projektu</a:t>
            </a:r>
          </a:p>
          <a:p>
            <a:pPr lvl="1" algn="just"/>
            <a:r>
              <a:rPr lang="sk-SK" sz="2000" dirty="0">
                <a:solidFill>
                  <a:schemeClr val="bg1">
                    <a:lumMod val="50000"/>
                  </a:schemeClr>
                </a:solidFill>
              </a:rPr>
              <a:t>Nie je stanovená maximálna ani minimálna dĺžka realizácie projektu</a:t>
            </a:r>
          </a:p>
          <a:p>
            <a:pPr lvl="1" algn="just"/>
            <a:endParaRPr lang="sk-SK" sz="2000" dirty="0">
              <a:solidFill>
                <a:schemeClr val="bg1">
                  <a:lumMod val="50000"/>
                </a:schemeClr>
              </a:solidFill>
            </a:endParaRPr>
          </a:p>
          <a:p>
            <a:pPr lvl="1" algn="just"/>
            <a:r>
              <a:rPr lang="sk-SK" sz="2000" dirty="0">
                <a:solidFill>
                  <a:schemeClr val="bg1">
                    <a:lumMod val="50000"/>
                  </a:schemeClr>
                </a:solidFill>
              </a:rPr>
              <a:t>Žiadateľ predkladá:</a:t>
            </a:r>
          </a:p>
          <a:p>
            <a:pPr marL="800100" lvl="1" indent="-342900" algn="just">
              <a:buFont typeface="Arial" panose="020B0604020202020204" pitchFamily="34" charset="0"/>
              <a:buChar char="•"/>
            </a:pPr>
            <a:r>
              <a:rPr lang="sk-SK" sz="2000" dirty="0">
                <a:solidFill>
                  <a:schemeClr val="bg1">
                    <a:lumMod val="50000"/>
                  </a:schemeClr>
                </a:solidFill>
              </a:rPr>
              <a:t>Formulár </a:t>
            </a:r>
            <a:r>
              <a:rPr lang="sk-SK" sz="2000" dirty="0" err="1">
                <a:solidFill>
                  <a:schemeClr val="bg1">
                    <a:lumMod val="50000"/>
                  </a:schemeClr>
                </a:solidFill>
              </a:rPr>
              <a:t>ŽoNFP</a:t>
            </a:r>
            <a:endParaRPr lang="sk-SK" sz="2000" dirty="0">
              <a:solidFill>
                <a:schemeClr val="bg1">
                  <a:lumMod val="50000"/>
                </a:schemeClr>
              </a:solidFill>
            </a:endParaRPr>
          </a:p>
          <a:p>
            <a:pPr lvl="1" algn="just"/>
            <a:endParaRPr lang="sk-SK" sz="2000" dirty="0">
              <a:solidFill>
                <a:schemeClr val="bg1">
                  <a:lumMod val="50000"/>
                </a:schemeClr>
              </a:solidFill>
            </a:endParaRPr>
          </a:p>
          <a:p>
            <a:pPr marL="914400" lvl="1" indent="-457200" algn="just">
              <a:buFont typeface="+mj-lt"/>
              <a:buAutoNum type="alphaLcParenR" startAt="8"/>
            </a:pPr>
            <a:r>
              <a:rPr lang="sk-SK" sz="2000" b="1" u="sng" dirty="0">
                <a:solidFill>
                  <a:schemeClr val="bg1">
                    <a:lumMod val="50000"/>
                  </a:schemeClr>
                </a:solidFill>
              </a:rPr>
              <a:t>Povinné merateľné ukazovatele</a:t>
            </a:r>
          </a:p>
          <a:p>
            <a:pPr lvl="1" algn="just"/>
            <a:endParaRPr lang="sk-SK" sz="2000" b="1" u="sng" dirty="0">
              <a:solidFill>
                <a:schemeClr val="bg1">
                  <a:lumMod val="50000"/>
                </a:schemeClr>
              </a:solidFill>
            </a:endParaRPr>
          </a:p>
          <a:p>
            <a:pPr lvl="1" algn="just"/>
            <a:r>
              <a:rPr lang="sk-SK" sz="2000" b="1" u="sng" dirty="0">
                <a:solidFill>
                  <a:schemeClr val="bg1">
                    <a:lumMod val="50000"/>
                  </a:schemeClr>
                </a:solidFill>
              </a:rPr>
              <a:t>Dva druhy:</a:t>
            </a:r>
          </a:p>
          <a:p>
            <a:pPr marL="800100" lvl="1" indent="-342900" algn="just">
              <a:buFont typeface="Arial" panose="020B0604020202020204" pitchFamily="34" charset="0"/>
              <a:buChar char="•"/>
            </a:pPr>
            <a:r>
              <a:rPr lang="sk-SK" sz="2000" b="1" dirty="0">
                <a:solidFill>
                  <a:schemeClr val="bg1">
                    <a:lumMod val="50000"/>
                  </a:schemeClr>
                </a:solidFill>
              </a:rPr>
              <a:t>Merateľné ukazovatele bez príznaku</a:t>
            </a:r>
          </a:p>
          <a:p>
            <a:pPr marL="800100" lvl="1" indent="-342900" algn="just">
              <a:buFont typeface="Arial" panose="020B0604020202020204" pitchFamily="34" charset="0"/>
              <a:buChar char="•"/>
            </a:pPr>
            <a:r>
              <a:rPr lang="sk-SK" sz="2000" b="1" dirty="0">
                <a:solidFill>
                  <a:schemeClr val="bg1">
                    <a:lumMod val="50000"/>
                  </a:schemeClr>
                </a:solidFill>
              </a:rPr>
              <a:t>Merateľné ukazovatele s príznakom</a:t>
            </a:r>
          </a:p>
          <a:p>
            <a:pPr lvl="1" algn="just"/>
            <a:endParaRPr lang="sk-SK" sz="2000" b="1" u="sng" dirty="0">
              <a:solidFill>
                <a:schemeClr val="bg1">
                  <a:lumMod val="50000"/>
                </a:schemeClr>
              </a:solidFill>
            </a:endParaRPr>
          </a:p>
          <a:p>
            <a:pPr lvl="1" algn="just"/>
            <a:r>
              <a:rPr lang="sk-SK" sz="2000" dirty="0">
                <a:solidFill>
                  <a:schemeClr val="bg1">
                    <a:lumMod val="50000"/>
                  </a:schemeClr>
                </a:solidFill>
              </a:rPr>
              <a:t>Žiadateľ predkladá:</a:t>
            </a:r>
          </a:p>
          <a:p>
            <a:pPr marL="800100" lvl="1" indent="-342900" algn="just">
              <a:buFont typeface="Arial" panose="020B0604020202020204" pitchFamily="34" charset="0"/>
              <a:buChar char="•"/>
            </a:pPr>
            <a:r>
              <a:rPr lang="sk-SK" sz="2000" dirty="0">
                <a:solidFill>
                  <a:schemeClr val="bg1">
                    <a:lumMod val="50000"/>
                  </a:schemeClr>
                </a:solidFill>
              </a:rPr>
              <a:t>Formulár </a:t>
            </a:r>
            <a:r>
              <a:rPr lang="sk-SK" sz="2000" dirty="0" err="1">
                <a:solidFill>
                  <a:schemeClr val="bg1">
                    <a:lumMod val="50000"/>
                  </a:schemeClr>
                </a:solidFill>
              </a:rPr>
              <a:t>ŽoNFP</a:t>
            </a:r>
            <a:endParaRPr lang="sk-SK" sz="2000" dirty="0">
              <a:solidFill>
                <a:schemeClr val="bg1">
                  <a:lumMod val="50000"/>
                </a:schemeClr>
              </a:solidFill>
            </a:endParaRPr>
          </a:p>
          <a:p>
            <a:pPr lvl="1" algn="just"/>
            <a:endParaRPr lang="sk-SK" sz="2000" dirty="0">
              <a:solidFill>
                <a:schemeClr val="bg1">
                  <a:lumMod val="50000"/>
                </a:schemeClr>
              </a:solidFill>
            </a:endParaRPr>
          </a:p>
        </p:txBody>
      </p:sp>
    </p:spTree>
    <p:extLst>
      <p:ext uri="{BB962C8B-B14F-4D97-AF65-F5344CB8AC3E}">
        <p14:creationId xmlns:p14="http://schemas.microsoft.com/office/powerpoint/2010/main" val="2282842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642076"/>
            <a:ext cx="8612660" cy="4555093"/>
          </a:xfrm>
          <a:prstGeom prst="rect">
            <a:avLst/>
          </a:prstGeom>
          <a:noFill/>
        </p:spPr>
        <p:txBody>
          <a:bodyPr wrap="square" rtlCol="0">
            <a:spAutoFit/>
          </a:bodyPr>
          <a:lstStyle/>
          <a:p>
            <a:pPr marL="457200" indent="-457200" algn="just">
              <a:buAutoNum type="arabicPeriod"/>
            </a:pPr>
            <a:r>
              <a:rPr lang="sk-SK" sz="2500" b="1" dirty="0">
                <a:solidFill>
                  <a:schemeClr val="bg1">
                    <a:lumMod val="50000"/>
                  </a:schemeClr>
                </a:solidFill>
              </a:rPr>
              <a:t>Merateľné ukazovatele projektu bez príznaku</a:t>
            </a:r>
          </a:p>
          <a:p>
            <a:pPr marL="800100" lvl="1" indent="-342900" algn="just">
              <a:buFont typeface="Arial" panose="020B0604020202020204" pitchFamily="34" charset="0"/>
              <a:buChar char="•"/>
            </a:pPr>
            <a:r>
              <a:rPr lang="sk-SK" sz="2000" dirty="0">
                <a:solidFill>
                  <a:schemeClr val="bg1">
                    <a:lumMod val="50000"/>
                  </a:schemeClr>
                </a:solidFill>
              </a:rPr>
              <a:t>z hľadiska dosiahnutia ich plánovanej hodnoty sú </a:t>
            </a:r>
            <a:r>
              <a:rPr lang="sk-SK" sz="2000" b="1" u="sng" dirty="0">
                <a:solidFill>
                  <a:schemeClr val="bg1">
                    <a:lumMod val="50000"/>
                  </a:schemeClr>
                </a:solidFill>
              </a:rPr>
              <a:t>záväzné</a:t>
            </a:r>
            <a:r>
              <a:rPr lang="sk-SK" sz="2000" dirty="0">
                <a:solidFill>
                  <a:schemeClr val="bg1">
                    <a:lumMod val="50000"/>
                  </a:schemeClr>
                </a:solidFill>
              </a:rPr>
              <a:t> </a:t>
            </a:r>
          </a:p>
          <a:p>
            <a:pPr marL="800100" lvl="1" indent="-342900" algn="just">
              <a:buFont typeface="Arial" panose="020B0604020202020204" pitchFamily="34" charset="0"/>
              <a:buChar char="•"/>
            </a:pPr>
            <a:r>
              <a:rPr lang="sk-SK" sz="2000" dirty="0">
                <a:solidFill>
                  <a:schemeClr val="bg1">
                    <a:lumMod val="50000"/>
                  </a:schemeClr>
                </a:solidFill>
              </a:rPr>
              <a:t>nedosiahnutie plánovaných hodnôt = finančné sankcie </a:t>
            </a:r>
            <a:br>
              <a:rPr lang="sk-SK" sz="2000" dirty="0">
                <a:solidFill>
                  <a:schemeClr val="bg1">
                    <a:lumMod val="50000"/>
                  </a:schemeClr>
                </a:solidFill>
              </a:rPr>
            </a:br>
            <a:r>
              <a:rPr lang="sk-SK" sz="2000" dirty="0">
                <a:solidFill>
                  <a:schemeClr val="bg1">
                    <a:lumMod val="50000"/>
                  </a:schemeClr>
                </a:solidFill>
              </a:rPr>
              <a:t>(viď vzor Zmluvy o poskytnutí NFP)</a:t>
            </a:r>
          </a:p>
          <a:p>
            <a:pPr lvl="1" algn="just"/>
            <a:endParaRPr lang="sk-SK" sz="2000" dirty="0">
              <a:solidFill>
                <a:schemeClr val="bg1">
                  <a:lumMod val="50000"/>
                </a:schemeClr>
              </a:solidFill>
            </a:endParaRPr>
          </a:p>
          <a:p>
            <a:pPr marL="457200" indent="-457200" algn="just">
              <a:buAutoNum type="arabicPeriod"/>
            </a:pPr>
            <a:r>
              <a:rPr lang="sk-SK" sz="2500" b="1" dirty="0">
                <a:solidFill>
                  <a:schemeClr val="bg1">
                    <a:lumMod val="50000"/>
                  </a:schemeClr>
                </a:solidFill>
              </a:rPr>
              <a:t>Merateľné ukazovatele projektu s príznakom</a:t>
            </a:r>
          </a:p>
          <a:p>
            <a:pPr marL="800100" lvl="1" indent="-342900" algn="just">
              <a:buFont typeface="Arial" panose="020B0604020202020204" pitchFamily="34" charset="0"/>
              <a:buChar char="•"/>
            </a:pPr>
            <a:r>
              <a:rPr lang="sk-SK" sz="2000" dirty="0">
                <a:solidFill>
                  <a:schemeClr val="bg1">
                    <a:lumMod val="50000"/>
                  </a:schemeClr>
                </a:solidFill>
              </a:rPr>
              <a:t>dosiahnutie plánovaných hodnôt týchto ukazovateľov môže byť objektívne ovplyvniteľné externými faktormi </a:t>
            </a:r>
            <a:r>
              <a:rPr lang="sk-SK" sz="2000" dirty="0">
                <a:solidFill>
                  <a:schemeClr val="bg1">
                    <a:lumMod val="50000"/>
                  </a:schemeClr>
                </a:solidFill>
                <a:sym typeface="Symbol"/>
              </a:rPr>
              <a:t> </a:t>
            </a:r>
            <a:r>
              <a:rPr lang="sk-SK" sz="2000" dirty="0">
                <a:solidFill>
                  <a:schemeClr val="bg1">
                    <a:lumMod val="50000"/>
                  </a:schemeClr>
                </a:solidFill>
              </a:rPr>
              <a:t>nedosiahnutie plánovaných hodnôt nemusí byť spojené s finančnou sankciou </a:t>
            </a:r>
            <a:br>
              <a:rPr lang="sk-SK" sz="2000" dirty="0">
                <a:solidFill>
                  <a:schemeClr val="bg1">
                    <a:lumMod val="50000"/>
                  </a:schemeClr>
                </a:solidFill>
              </a:rPr>
            </a:br>
            <a:r>
              <a:rPr lang="sk-SK" sz="2000" dirty="0">
                <a:solidFill>
                  <a:schemeClr val="bg1">
                    <a:lumMod val="50000"/>
                  </a:schemeClr>
                </a:solidFill>
              </a:rPr>
              <a:t>(viď vzor Zmluvy o poskytnutí NFP)</a:t>
            </a:r>
          </a:p>
          <a:p>
            <a:pPr marL="800100" lvl="1" indent="-342900" algn="just">
              <a:buFont typeface="Arial" panose="020B0604020202020204" pitchFamily="34" charset="0"/>
              <a:buChar char="•"/>
            </a:pPr>
            <a:endParaRPr lang="sk-SK" sz="2000" dirty="0">
              <a:solidFill>
                <a:schemeClr val="bg1">
                  <a:lumMod val="50000"/>
                </a:schemeClr>
              </a:solidFill>
            </a:endParaRPr>
          </a:p>
          <a:p>
            <a:pPr marL="800100" lvl="1" indent="-342900" algn="just">
              <a:buFont typeface="Arial" panose="020B0604020202020204" pitchFamily="34" charset="0"/>
              <a:buChar char="•"/>
            </a:pPr>
            <a:r>
              <a:rPr lang="sk-SK" sz="2000" dirty="0">
                <a:solidFill>
                  <a:schemeClr val="bg1">
                    <a:lumMod val="50000"/>
                  </a:schemeClr>
                </a:solidFill>
              </a:rPr>
              <a:t>žiadateľ v rámci analýzy rizík, ktorá je súčasťou </a:t>
            </a:r>
            <a:r>
              <a:rPr lang="sk-SK" sz="2000" dirty="0" err="1">
                <a:solidFill>
                  <a:schemeClr val="bg1">
                    <a:lumMod val="50000"/>
                  </a:schemeClr>
                </a:solidFill>
              </a:rPr>
              <a:t>ŽoNFP</a:t>
            </a:r>
            <a:r>
              <a:rPr lang="sk-SK" sz="2000" dirty="0">
                <a:solidFill>
                  <a:schemeClr val="bg1">
                    <a:lumMod val="50000"/>
                  </a:schemeClr>
                </a:solidFill>
              </a:rPr>
              <a:t>, identifikuje faktory, ktoré by mohli spôsobiť nedosiahnutie hodnoty ukazovateľa – kľúčové pre posúdenie prípadného nedosiahnutia plánovanej hodnoty ukazovateľa</a:t>
            </a:r>
          </a:p>
        </p:txBody>
      </p:sp>
    </p:spTree>
    <p:extLst>
      <p:ext uri="{BB962C8B-B14F-4D97-AF65-F5344CB8AC3E}">
        <p14:creationId xmlns:p14="http://schemas.microsoft.com/office/powerpoint/2010/main" val="8621016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graphicFrame>
        <p:nvGraphicFramePr>
          <p:cNvPr id="6" name="Tabuľka 5"/>
          <p:cNvGraphicFramePr>
            <a:graphicFrameLocks noGrp="1"/>
          </p:cNvGraphicFramePr>
          <p:nvPr>
            <p:extLst>
              <p:ext uri="{D42A27DB-BD31-4B8C-83A1-F6EECF244321}">
                <p14:modId xmlns:p14="http://schemas.microsoft.com/office/powerpoint/2010/main" val="3420294798"/>
              </p:ext>
            </p:extLst>
          </p:nvPr>
        </p:nvGraphicFramePr>
        <p:xfrm>
          <a:off x="144049" y="1642076"/>
          <a:ext cx="8855901" cy="4513362"/>
        </p:xfrm>
        <a:graphic>
          <a:graphicData uri="http://schemas.openxmlformats.org/drawingml/2006/table">
            <a:tbl>
              <a:tblPr firstRow="1" firstCol="1" bandRow="1">
                <a:tableStyleId>{5C22544A-7EE6-4342-B048-85BDC9FD1C3A}</a:tableStyleId>
              </a:tblPr>
              <a:tblGrid>
                <a:gridCol w="2118260">
                  <a:extLst>
                    <a:ext uri="{9D8B030D-6E8A-4147-A177-3AD203B41FA5}">
                      <a16:colId xmlns:a16="http://schemas.microsoft.com/office/drawing/2014/main" val="20000"/>
                    </a:ext>
                  </a:extLst>
                </a:gridCol>
                <a:gridCol w="389350">
                  <a:extLst>
                    <a:ext uri="{9D8B030D-6E8A-4147-A177-3AD203B41FA5}">
                      <a16:colId xmlns:a16="http://schemas.microsoft.com/office/drawing/2014/main" val="20001"/>
                    </a:ext>
                  </a:extLst>
                </a:gridCol>
                <a:gridCol w="368811">
                  <a:extLst>
                    <a:ext uri="{9D8B030D-6E8A-4147-A177-3AD203B41FA5}">
                      <a16:colId xmlns:a16="http://schemas.microsoft.com/office/drawing/2014/main" val="20002"/>
                    </a:ext>
                  </a:extLst>
                </a:gridCol>
                <a:gridCol w="4269678">
                  <a:extLst>
                    <a:ext uri="{9D8B030D-6E8A-4147-A177-3AD203B41FA5}">
                      <a16:colId xmlns:a16="http://schemas.microsoft.com/office/drawing/2014/main" val="20003"/>
                    </a:ext>
                  </a:extLst>
                </a:gridCol>
                <a:gridCol w="1709802">
                  <a:extLst>
                    <a:ext uri="{9D8B030D-6E8A-4147-A177-3AD203B41FA5}">
                      <a16:colId xmlns:a16="http://schemas.microsoft.com/office/drawing/2014/main" val="20004"/>
                    </a:ext>
                  </a:extLst>
                </a:gridCol>
              </a:tblGrid>
              <a:tr h="672882">
                <a:tc>
                  <a:txBody>
                    <a:bodyPr/>
                    <a:lstStyle/>
                    <a:p>
                      <a:pPr algn="ctr">
                        <a:spcBef>
                          <a:spcPts val="600"/>
                        </a:spcBef>
                        <a:spcAft>
                          <a:spcPts val="0"/>
                        </a:spcAft>
                      </a:pPr>
                      <a:r>
                        <a:rPr lang="sk-SK" sz="1800" dirty="0">
                          <a:effectLst/>
                        </a:rPr>
                        <a:t>Vecne oprávnená aktivita</a:t>
                      </a: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800" dirty="0">
                          <a:effectLst/>
                        </a:rPr>
                        <a:t>V 15</a:t>
                      </a: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800" dirty="0">
                          <a:effectLst/>
                        </a:rPr>
                        <a:t>V 16</a:t>
                      </a: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800" dirty="0">
                          <a:effectLst/>
                        </a:rPr>
                        <a:t>Bližšia špecifikácia</a:t>
                      </a: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sk-SK" sz="1800" dirty="0">
                          <a:effectLst/>
                        </a:rPr>
                        <a:t>Príznak rizika</a:t>
                      </a: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0"/>
                  </a:ext>
                </a:extLst>
              </a:tr>
              <a:tr h="220939">
                <a:tc rowSpan="2">
                  <a:txBody>
                    <a:bodyPr/>
                    <a:lstStyle/>
                    <a:p>
                      <a:pPr algn="just">
                        <a:spcAft>
                          <a:spcPts val="0"/>
                        </a:spcAft>
                      </a:pPr>
                      <a:r>
                        <a:rPr lang="sk-SK" sz="1800" b="1" kern="1200" dirty="0">
                          <a:solidFill>
                            <a:schemeClr val="lt1"/>
                          </a:solidFill>
                          <a:effectLst/>
                          <a:latin typeface="+mn-lt"/>
                          <a:ea typeface="+mn-ea"/>
                          <a:cs typeface="+mn-cs"/>
                        </a:rPr>
                        <a:t>a. Príprava na opätovné použitie (nie) nebezpečných odpadov</a:t>
                      </a:r>
                    </a:p>
                  </a:txBody>
                  <a:tcPr marL="52406" marR="52406" marT="0" marB="0" anchor="ctr"/>
                </a:tc>
                <a:tc>
                  <a:txBody>
                    <a:bodyPr/>
                    <a:lstStyle/>
                    <a:p>
                      <a:pPr marL="285750" indent="-285750" algn="ctr">
                        <a:buFont typeface="Wingdings" panose="05000000000000000000" pitchFamily="2" charset="2"/>
                        <a:buChar char="ü"/>
                      </a:pPr>
                      <a:r>
                        <a:rPr lang="sk-SK" sz="1800" dirty="0">
                          <a:solidFill>
                            <a:schemeClr val="bg1">
                              <a:lumMod val="50000"/>
                            </a:schemeClr>
                          </a:solidFill>
                        </a:rPr>
                        <a:t> </a:t>
                      </a:r>
                    </a:p>
                  </a:txBody>
                  <a:tcPr marL="52406" marR="52406" marT="0" marB="0" anchor="ct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k-SK" sz="1800" dirty="0">
                          <a:solidFill>
                            <a:schemeClr val="bg1">
                              <a:lumMod val="50000"/>
                            </a:schemeClr>
                          </a:solidFill>
                        </a:rPr>
                        <a:t> </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Zvýšená kapacita pre zhodnocovanie odpadov</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bez príznaku</a:t>
                      </a:r>
                    </a:p>
                  </a:txBody>
                  <a:tcPr marL="52406" marR="52406" marT="0" marB="0" anchor="ctr"/>
                </a:tc>
                <a:extLst>
                  <a:ext uri="{0D108BD9-81ED-4DB2-BD59-A6C34878D82A}">
                    <a16:rowId xmlns:a16="http://schemas.microsoft.com/office/drawing/2014/main" val="10001"/>
                  </a:ext>
                </a:extLst>
              </a:tr>
              <a:tr h="220939">
                <a:tc vMerge="1">
                  <a:txBody>
                    <a:bodyPr/>
                    <a:lstStyle/>
                    <a:p>
                      <a:pPr algn="just">
                        <a:spcAft>
                          <a:spcPts val="0"/>
                        </a:spcAft>
                      </a:pPr>
                      <a:endParaRPr lang="sk-SK" sz="1600" b="1" kern="1200" dirty="0">
                        <a:solidFill>
                          <a:schemeClr val="lt1"/>
                        </a:solidFill>
                        <a:effectLst/>
                        <a:latin typeface="+mn-lt"/>
                        <a:ea typeface="+mn-ea"/>
                        <a:cs typeface="+mn-cs"/>
                      </a:endParaRPr>
                    </a:p>
                  </a:txBody>
                  <a:tcPr marL="52406" marR="52406" marT="0" marB="0" anchor="ctr"/>
                </a:tc>
                <a:tc>
                  <a:txBody>
                    <a:bodyPr/>
                    <a:lstStyle/>
                    <a:p>
                      <a:pPr marL="285750" indent="-285750" algn="ctr">
                        <a:buFont typeface="Wingdings" panose="05000000000000000000" pitchFamily="2" charset="2"/>
                        <a:buChar char="ü"/>
                      </a:pPr>
                      <a:r>
                        <a:rPr lang="sk-SK" sz="1800" dirty="0">
                          <a:solidFill>
                            <a:schemeClr val="bg1">
                              <a:lumMod val="50000"/>
                            </a:schemeClr>
                          </a:solidFill>
                        </a:rPr>
                        <a:t> </a:t>
                      </a:r>
                    </a:p>
                  </a:txBody>
                  <a:tcPr marL="52406" marR="52406" marT="0" marB="0" anchor="ct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k-SK" sz="1800" dirty="0">
                          <a:solidFill>
                            <a:schemeClr val="bg1">
                              <a:lumMod val="50000"/>
                            </a:schemeClr>
                          </a:solidFill>
                        </a:rPr>
                        <a:t> </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Množstvo opätovne použitých odpadov</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s príznakom</a:t>
                      </a:r>
                    </a:p>
                  </a:txBody>
                  <a:tcPr marL="52406" marR="52406" marT="0" marB="0" anchor="ctr"/>
                </a:tc>
                <a:extLst>
                  <a:ext uri="{0D108BD9-81ED-4DB2-BD59-A6C34878D82A}">
                    <a16:rowId xmlns:a16="http://schemas.microsoft.com/office/drawing/2014/main" val="10002"/>
                  </a:ext>
                </a:extLst>
              </a:tr>
              <a:tr h="220939">
                <a:tc rowSpan="3">
                  <a:txBody>
                    <a:bodyPr/>
                    <a:lstStyle/>
                    <a:p>
                      <a:pPr algn="just">
                        <a:spcAft>
                          <a:spcPts val="0"/>
                        </a:spcAft>
                      </a:pPr>
                      <a:r>
                        <a:rPr lang="sk-SK" sz="1800" b="1" kern="1200" dirty="0">
                          <a:solidFill>
                            <a:schemeClr val="lt1"/>
                          </a:solidFill>
                          <a:effectLst/>
                          <a:latin typeface="+mn-lt"/>
                          <a:ea typeface="+mn-ea"/>
                          <a:cs typeface="+mn-cs"/>
                        </a:rPr>
                        <a:t>b. Recyklácia (nie) nebezpečných odpadov</a:t>
                      </a:r>
                    </a:p>
                  </a:txBody>
                  <a:tcPr marL="52406" marR="52406" marT="0" marB="0" anchor="ctr"/>
                </a:tc>
                <a:tc>
                  <a:txBody>
                    <a:bodyPr/>
                    <a:lstStyle/>
                    <a:p>
                      <a:pPr marL="285750" indent="-285750" algn="ctr">
                        <a:buFont typeface="Wingdings" panose="05000000000000000000" pitchFamily="2" charset="2"/>
                        <a:buChar char="ü"/>
                      </a:pPr>
                      <a:r>
                        <a:rPr lang="sk-SK" sz="1800" dirty="0">
                          <a:solidFill>
                            <a:schemeClr val="bg1">
                              <a:lumMod val="50000"/>
                            </a:schemeClr>
                          </a:solidFill>
                        </a:rPr>
                        <a:t> </a:t>
                      </a:r>
                    </a:p>
                  </a:txBody>
                  <a:tcPr marL="52406" marR="52406" marT="0" marB="0" anchor="ct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k-SK" sz="1800" dirty="0">
                          <a:solidFill>
                            <a:schemeClr val="bg1">
                              <a:lumMod val="50000"/>
                            </a:schemeClr>
                          </a:solidFill>
                        </a:rPr>
                        <a:t> </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Zvýšená kapacita pre zhodnocovanie odpadov</a:t>
                      </a: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bez príznaku</a:t>
                      </a:r>
                    </a:p>
                    <a:p>
                      <a:pPr marL="285750" indent="-285750" algn="l" defTabSz="914400" rtl="0" eaLnBrk="1" latinLnBrk="0" hangingPunct="1">
                        <a:buFont typeface="Arial" panose="020B0604020202020204" pitchFamily="34" charset="0"/>
                        <a:buChar char="•"/>
                      </a:pPr>
                      <a:endParaRPr lang="sk-SK" sz="1800" kern="1200" dirty="0">
                        <a:solidFill>
                          <a:schemeClr val="bg1">
                            <a:lumMod val="50000"/>
                          </a:schemeClr>
                        </a:solidFill>
                        <a:latin typeface="+mn-lt"/>
                        <a:ea typeface="+mn-ea"/>
                        <a:cs typeface="+mn-cs"/>
                      </a:endParaRPr>
                    </a:p>
                  </a:txBody>
                  <a:tcPr marL="52406" marR="52406" marT="0" marB="0" anchor="ctr"/>
                </a:tc>
                <a:extLst>
                  <a:ext uri="{0D108BD9-81ED-4DB2-BD59-A6C34878D82A}">
                    <a16:rowId xmlns:a16="http://schemas.microsoft.com/office/drawing/2014/main" val="10003"/>
                  </a:ext>
                </a:extLst>
              </a:tr>
              <a:tr h="220939">
                <a:tc vMerge="1">
                  <a:txBody>
                    <a:bodyPr/>
                    <a:lstStyle/>
                    <a:p>
                      <a:pPr algn="just">
                        <a:spcAft>
                          <a:spcPts val="0"/>
                        </a:spcAft>
                      </a:pPr>
                      <a:endParaRPr lang="sk-SK" sz="1600" b="1" kern="1200" dirty="0">
                        <a:solidFill>
                          <a:schemeClr val="lt1"/>
                        </a:solidFill>
                        <a:effectLst/>
                        <a:latin typeface="+mn-lt"/>
                        <a:ea typeface="+mn-ea"/>
                        <a:cs typeface="+mn-cs"/>
                      </a:endParaRPr>
                    </a:p>
                  </a:txBody>
                  <a:tcPr marL="52406" marR="52406" marT="0" marB="0" anchor="ctr"/>
                </a:tc>
                <a:tc>
                  <a:txBody>
                    <a:bodyPr/>
                    <a:lstStyle/>
                    <a:p>
                      <a:pPr marL="285750" indent="-285750" algn="ctr">
                        <a:buFont typeface="Wingdings" panose="05000000000000000000" pitchFamily="2" charset="2"/>
                        <a:buChar char="ü"/>
                      </a:pPr>
                      <a:r>
                        <a:rPr lang="sk-SK" sz="1800" dirty="0">
                          <a:solidFill>
                            <a:schemeClr val="bg1">
                              <a:lumMod val="50000"/>
                            </a:schemeClr>
                          </a:solidFill>
                        </a:rPr>
                        <a:t> </a:t>
                      </a:r>
                    </a:p>
                  </a:txBody>
                  <a:tcPr marL="52406" marR="52406" marT="0" marB="0" anchor="ct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k-SK" sz="1800" dirty="0">
                          <a:solidFill>
                            <a:schemeClr val="bg1">
                              <a:lumMod val="50000"/>
                            </a:schemeClr>
                          </a:solidFill>
                        </a:rPr>
                        <a:t> </a:t>
                      </a: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Zvýšená kapacita recyklácie odpadu</a:t>
                      </a: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bez príznaku</a:t>
                      </a:r>
                    </a:p>
                    <a:p>
                      <a:pPr marL="285750" indent="-285750" algn="l" defTabSz="914400" rtl="0" eaLnBrk="1" latinLnBrk="0" hangingPunct="1">
                        <a:buFont typeface="Arial" panose="020B0604020202020204" pitchFamily="34" charset="0"/>
                        <a:buChar char="•"/>
                      </a:pPr>
                      <a:endParaRPr lang="sk-SK" sz="1800" kern="1200" dirty="0">
                        <a:solidFill>
                          <a:schemeClr val="bg1">
                            <a:lumMod val="50000"/>
                          </a:schemeClr>
                        </a:solidFill>
                        <a:latin typeface="+mn-lt"/>
                        <a:ea typeface="+mn-ea"/>
                        <a:cs typeface="+mn-cs"/>
                      </a:endParaRPr>
                    </a:p>
                  </a:txBody>
                  <a:tcPr marL="52406" marR="52406" marT="0" marB="0" anchor="ctr"/>
                </a:tc>
                <a:extLst>
                  <a:ext uri="{0D108BD9-81ED-4DB2-BD59-A6C34878D82A}">
                    <a16:rowId xmlns:a16="http://schemas.microsoft.com/office/drawing/2014/main" val="10004"/>
                  </a:ext>
                </a:extLst>
              </a:tr>
              <a:tr h="220939">
                <a:tc vMerge="1">
                  <a:txBody>
                    <a:bodyPr/>
                    <a:lstStyle/>
                    <a:p>
                      <a:pPr algn="just">
                        <a:spcAft>
                          <a:spcPts val="0"/>
                        </a:spcAft>
                      </a:pPr>
                      <a:endParaRPr lang="sk-SK" sz="1600" b="1" kern="1200" dirty="0">
                        <a:solidFill>
                          <a:schemeClr val="lt1"/>
                        </a:solidFill>
                        <a:effectLst/>
                        <a:latin typeface="+mn-lt"/>
                        <a:ea typeface="+mn-ea"/>
                        <a:cs typeface="+mn-cs"/>
                      </a:endParaRPr>
                    </a:p>
                  </a:txBody>
                  <a:tcPr marL="52406" marR="52406" marT="0" marB="0" anchor="ctr"/>
                </a:tc>
                <a:tc>
                  <a:txBody>
                    <a:bodyPr/>
                    <a:lstStyle/>
                    <a:p>
                      <a:pPr marL="285750" indent="-285750" algn="ctr">
                        <a:buFont typeface="Wingdings" panose="05000000000000000000" pitchFamily="2" charset="2"/>
                        <a:buChar char="ü"/>
                      </a:pPr>
                      <a:r>
                        <a:rPr lang="sk-SK" sz="1800" dirty="0">
                          <a:solidFill>
                            <a:schemeClr val="bg1">
                              <a:lumMod val="50000"/>
                            </a:schemeClr>
                          </a:solidFill>
                        </a:rPr>
                        <a:t> </a:t>
                      </a:r>
                    </a:p>
                  </a:txBody>
                  <a:tcPr marL="52406" marR="52406" marT="0" marB="0" anchor="ct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k-SK" sz="1800" dirty="0">
                          <a:solidFill>
                            <a:schemeClr val="bg1">
                              <a:lumMod val="50000"/>
                            </a:schemeClr>
                          </a:solidFill>
                        </a:rPr>
                        <a:t> </a:t>
                      </a: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Množstvo recyklovaných (nie) nebezpečných odpadov</a:t>
                      </a: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s príznakom</a:t>
                      </a:r>
                    </a:p>
                    <a:p>
                      <a:pPr marL="285750" indent="-285750" algn="l" defTabSz="914400" rtl="0" eaLnBrk="1" latinLnBrk="0" hangingPunct="1">
                        <a:buFont typeface="Arial" panose="020B0604020202020204" pitchFamily="34" charset="0"/>
                        <a:buChar char="•"/>
                      </a:pPr>
                      <a:endParaRPr lang="sk-SK" sz="1800" kern="1200" dirty="0">
                        <a:solidFill>
                          <a:schemeClr val="bg1">
                            <a:lumMod val="50000"/>
                          </a:schemeClr>
                        </a:solidFill>
                        <a:latin typeface="+mn-lt"/>
                        <a:ea typeface="+mn-ea"/>
                        <a:cs typeface="+mn-cs"/>
                      </a:endParaRPr>
                    </a:p>
                  </a:txBody>
                  <a:tcPr marL="52406" marR="52406" marT="0" marB="0" anchor="ctr"/>
                </a:tc>
                <a:extLst>
                  <a:ext uri="{0D108BD9-81ED-4DB2-BD59-A6C34878D82A}">
                    <a16:rowId xmlns:a16="http://schemas.microsoft.com/office/drawing/2014/main" val="10005"/>
                  </a:ext>
                </a:extLst>
              </a:tr>
              <a:tr h="200855">
                <a:tc rowSpan="2">
                  <a:txBody>
                    <a:bodyPr/>
                    <a:lstStyle/>
                    <a:p>
                      <a:pPr algn="just">
                        <a:spcAft>
                          <a:spcPts val="0"/>
                        </a:spcAft>
                      </a:pPr>
                      <a:r>
                        <a:rPr lang="sk-SK" sz="1800" b="1" kern="1200" dirty="0">
                          <a:solidFill>
                            <a:schemeClr val="lt1"/>
                          </a:solidFill>
                          <a:effectLst/>
                          <a:latin typeface="+mn-lt"/>
                          <a:ea typeface="+mn-ea"/>
                          <a:cs typeface="+mn-cs"/>
                        </a:rPr>
                        <a:t>c. Materiálové zhodnocovanie nie nebezpečných odpadov na palivá</a:t>
                      </a:r>
                    </a:p>
                  </a:txBody>
                  <a:tcPr marL="52406" marR="52406" marT="0" marB="0" anchor="ctr"/>
                </a:tc>
                <a:tc>
                  <a:txBody>
                    <a:bodyPr/>
                    <a:lstStyle/>
                    <a:p>
                      <a:pPr algn="ctr"/>
                      <a:r>
                        <a:rPr lang="sk-SK" sz="1800" dirty="0">
                          <a:solidFill>
                            <a:schemeClr val="bg1">
                              <a:lumMod val="50000"/>
                            </a:schemeClr>
                          </a:solidFill>
                        </a:rPr>
                        <a:t>x</a:t>
                      </a:r>
                    </a:p>
                  </a:txBody>
                  <a:tcPr marL="52406" marR="52406" marT="0" marB="0" anchor="ctr"/>
                </a:tc>
                <a:tc>
                  <a:txBody>
                    <a:bodyPr/>
                    <a:lstStyle/>
                    <a:p>
                      <a:pPr marL="285750" indent="-285750" algn="ctr">
                        <a:spcAft>
                          <a:spcPts val="0"/>
                        </a:spcAft>
                        <a:buFont typeface="Wingdings" panose="05000000000000000000" pitchFamily="2" charset="2"/>
                        <a:buChar char="ü"/>
                      </a:pPr>
                      <a:r>
                        <a:rPr lang="sk-SK" sz="1800" dirty="0">
                          <a:solidFill>
                            <a:schemeClr val="bg1">
                              <a:lumMod val="50000"/>
                            </a:schemeClr>
                          </a:solidFill>
                          <a:effectLst/>
                          <a:latin typeface="Times New Roman" panose="02020603050405020304" pitchFamily="18" charset="0"/>
                          <a:ea typeface="Times New Roman" panose="02020603050405020304" pitchFamily="18" charset="0"/>
                        </a:rPr>
                        <a:t> </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Zvýšená kapacita pre zhodnocovanie odpadov</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bez príznaku</a:t>
                      </a:r>
                    </a:p>
                  </a:txBody>
                  <a:tcPr marL="52406" marR="52406" marT="0" marB="0" anchor="ctr"/>
                </a:tc>
                <a:extLst>
                  <a:ext uri="{0D108BD9-81ED-4DB2-BD59-A6C34878D82A}">
                    <a16:rowId xmlns:a16="http://schemas.microsoft.com/office/drawing/2014/main" val="10006"/>
                  </a:ext>
                </a:extLst>
              </a:tr>
              <a:tr h="200855">
                <a:tc vMerge="1">
                  <a:txBody>
                    <a:bodyPr/>
                    <a:lstStyle/>
                    <a:p>
                      <a:pPr algn="just">
                        <a:spcAft>
                          <a:spcPts val="0"/>
                        </a:spcAft>
                      </a:pPr>
                      <a:endParaRPr lang="sk-SK" sz="1600" b="1" kern="1200" dirty="0">
                        <a:solidFill>
                          <a:schemeClr val="lt1"/>
                        </a:solidFill>
                        <a:effectLst/>
                        <a:latin typeface="+mn-lt"/>
                        <a:ea typeface="+mn-ea"/>
                        <a:cs typeface="+mn-cs"/>
                      </a:endParaRPr>
                    </a:p>
                  </a:txBody>
                  <a:tcPr marL="52406" marR="52406" marT="0" marB="0" anchor="ctr"/>
                </a:tc>
                <a:tc>
                  <a:txBody>
                    <a:bodyPr/>
                    <a:lstStyle/>
                    <a:p>
                      <a:pPr algn="ctr"/>
                      <a:r>
                        <a:rPr lang="sk-SK" sz="1800" dirty="0">
                          <a:solidFill>
                            <a:schemeClr val="bg1">
                              <a:lumMod val="50000"/>
                            </a:schemeClr>
                          </a:solidFill>
                        </a:rPr>
                        <a:t>x</a:t>
                      </a:r>
                    </a:p>
                  </a:txBody>
                  <a:tcPr marL="52406" marR="52406" marT="0" marB="0" anchor="ctr"/>
                </a:tc>
                <a:tc>
                  <a:txBody>
                    <a:bodyPr/>
                    <a:lstStyle/>
                    <a:p>
                      <a:pPr marL="285750" indent="-285750" algn="ctr">
                        <a:spcAft>
                          <a:spcPts val="0"/>
                        </a:spcAft>
                        <a:buFont typeface="Wingdings" panose="05000000000000000000" pitchFamily="2" charset="2"/>
                        <a:buChar char="ü"/>
                      </a:pPr>
                      <a:r>
                        <a:rPr lang="sk-SK" sz="1800" dirty="0">
                          <a:solidFill>
                            <a:schemeClr val="bg1">
                              <a:lumMod val="50000"/>
                            </a:schemeClr>
                          </a:solidFill>
                          <a:effectLst/>
                          <a:latin typeface="Times New Roman" panose="02020603050405020304" pitchFamily="18" charset="0"/>
                          <a:ea typeface="Times New Roman" panose="02020603050405020304" pitchFamily="18" charset="0"/>
                        </a:rPr>
                        <a:t> </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Množstvo</a:t>
                      </a:r>
                      <a:r>
                        <a:rPr lang="sk-SK" sz="1800" kern="1200" baseline="0" dirty="0">
                          <a:solidFill>
                            <a:schemeClr val="bg1">
                              <a:lumMod val="50000"/>
                            </a:schemeClr>
                          </a:solidFill>
                          <a:latin typeface="+mn-lt"/>
                          <a:ea typeface="+mn-ea"/>
                          <a:cs typeface="+mn-cs"/>
                        </a:rPr>
                        <a:t> zhodnotených nie nebezpečných odpadov</a:t>
                      </a:r>
                      <a:endParaRPr lang="sk-SK" sz="1800" kern="1200" dirty="0">
                        <a:solidFill>
                          <a:schemeClr val="bg1">
                            <a:lumMod val="50000"/>
                          </a:schemeClr>
                        </a:solidFill>
                        <a:latin typeface="+mn-lt"/>
                        <a:ea typeface="+mn-ea"/>
                        <a:cs typeface="+mn-cs"/>
                      </a:endParaRP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s príznakom</a:t>
                      </a:r>
                    </a:p>
                  </a:txBody>
                  <a:tcPr marL="52406" marR="52406"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7746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graphicFrame>
        <p:nvGraphicFramePr>
          <p:cNvPr id="6" name="Tabuľka 5"/>
          <p:cNvGraphicFramePr>
            <a:graphicFrameLocks noGrp="1"/>
          </p:cNvGraphicFramePr>
          <p:nvPr>
            <p:extLst>
              <p:ext uri="{D42A27DB-BD31-4B8C-83A1-F6EECF244321}">
                <p14:modId xmlns:p14="http://schemas.microsoft.com/office/powerpoint/2010/main" val="4100060216"/>
              </p:ext>
            </p:extLst>
          </p:nvPr>
        </p:nvGraphicFramePr>
        <p:xfrm>
          <a:off x="144049" y="1642076"/>
          <a:ext cx="8855901" cy="3690402"/>
        </p:xfrm>
        <a:graphic>
          <a:graphicData uri="http://schemas.openxmlformats.org/drawingml/2006/table">
            <a:tbl>
              <a:tblPr firstRow="1" firstCol="1" bandRow="1">
                <a:tableStyleId>{5C22544A-7EE6-4342-B048-85BDC9FD1C3A}</a:tableStyleId>
              </a:tblPr>
              <a:tblGrid>
                <a:gridCol w="2118260">
                  <a:extLst>
                    <a:ext uri="{9D8B030D-6E8A-4147-A177-3AD203B41FA5}">
                      <a16:colId xmlns:a16="http://schemas.microsoft.com/office/drawing/2014/main" val="20000"/>
                    </a:ext>
                  </a:extLst>
                </a:gridCol>
                <a:gridCol w="389350">
                  <a:extLst>
                    <a:ext uri="{9D8B030D-6E8A-4147-A177-3AD203B41FA5}">
                      <a16:colId xmlns:a16="http://schemas.microsoft.com/office/drawing/2014/main" val="20001"/>
                    </a:ext>
                  </a:extLst>
                </a:gridCol>
                <a:gridCol w="368811">
                  <a:extLst>
                    <a:ext uri="{9D8B030D-6E8A-4147-A177-3AD203B41FA5}">
                      <a16:colId xmlns:a16="http://schemas.microsoft.com/office/drawing/2014/main" val="20002"/>
                    </a:ext>
                  </a:extLst>
                </a:gridCol>
                <a:gridCol w="4269678">
                  <a:extLst>
                    <a:ext uri="{9D8B030D-6E8A-4147-A177-3AD203B41FA5}">
                      <a16:colId xmlns:a16="http://schemas.microsoft.com/office/drawing/2014/main" val="20003"/>
                    </a:ext>
                  </a:extLst>
                </a:gridCol>
                <a:gridCol w="1709802">
                  <a:extLst>
                    <a:ext uri="{9D8B030D-6E8A-4147-A177-3AD203B41FA5}">
                      <a16:colId xmlns:a16="http://schemas.microsoft.com/office/drawing/2014/main" val="20004"/>
                    </a:ext>
                  </a:extLst>
                </a:gridCol>
              </a:tblGrid>
              <a:tr h="672882">
                <a:tc>
                  <a:txBody>
                    <a:bodyPr/>
                    <a:lstStyle/>
                    <a:p>
                      <a:pPr algn="ctr">
                        <a:spcBef>
                          <a:spcPts val="600"/>
                        </a:spcBef>
                        <a:spcAft>
                          <a:spcPts val="0"/>
                        </a:spcAft>
                      </a:pPr>
                      <a:r>
                        <a:rPr lang="sk-SK" sz="1800" dirty="0">
                          <a:effectLst/>
                        </a:rPr>
                        <a:t>Vecne oprávnená aktivita</a:t>
                      </a: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800" dirty="0">
                          <a:effectLst/>
                        </a:rPr>
                        <a:t>V 15</a:t>
                      </a: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800" dirty="0">
                          <a:effectLst/>
                        </a:rPr>
                        <a:t>V 16</a:t>
                      </a: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algn="ctr">
                        <a:spcBef>
                          <a:spcPts val="600"/>
                        </a:spcBef>
                        <a:spcAft>
                          <a:spcPts val="600"/>
                        </a:spcAft>
                      </a:pPr>
                      <a:r>
                        <a:rPr lang="sk-SK" sz="1800" dirty="0">
                          <a:effectLst/>
                        </a:rPr>
                        <a:t>Bližšia špecifikácia</a:t>
                      </a: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sk-SK" sz="1800" dirty="0">
                          <a:effectLst/>
                        </a:rPr>
                        <a:t>Príznak rizika</a:t>
                      </a: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0"/>
                  </a:ext>
                </a:extLst>
              </a:tr>
              <a:tr h="200855">
                <a:tc rowSpan="4">
                  <a:txBody>
                    <a:bodyPr/>
                    <a:lstStyle/>
                    <a:p>
                      <a:pPr algn="just">
                        <a:spcAft>
                          <a:spcPts val="0"/>
                        </a:spcAft>
                      </a:pPr>
                      <a:r>
                        <a:rPr lang="sk-SK" sz="1800" b="1" kern="1200" dirty="0">
                          <a:solidFill>
                            <a:schemeClr val="lt1"/>
                          </a:solidFill>
                          <a:effectLst/>
                          <a:latin typeface="+mn-lt"/>
                          <a:ea typeface="+mn-ea"/>
                          <a:cs typeface="+mn-cs"/>
                        </a:rPr>
                        <a:t>d. </a:t>
                      </a:r>
                      <a:r>
                        <a:rPr lang="sk-SK" sz="1600" b="1" kern="1200" dirty="0">
                          <a:solidFill>
                            <a:schemeClr val="lt1"/>
                          </a:solidFill>
                          <a:effectLst/>
                          <a:latin typeface="+mn-lt"/>
                          <a:ea typeface="+mn-ea"/>
                          <a:cs typeface="+mn-cs"/>
                        </a:rPr>
                        <a:t>Zhodnocovanie BRO</a:t>
                      </a:r>
                    </a:p>
                  </a:txBody>
                  <a:tcPr marL="52406" marR="52406" marT="0" marB="0" anchor="ctr"/>
                </a:tc>
                <a:tc>
                  <a:txBody>
                    <a:bodyPr/>
                    <a:lstStyle/>
                    <a:p>
                      <a:pPr algn="ctr"/>
                      <a:r>
                        <a:rPr lang="sk-SK" sz="1800" dirty="0">
                          <a:solidFill>
                            <a:schemeClr val="bg1">
                              <a:lumMod val="50000"/>
                            </a:schemeClr>
                          </a:solidFill>
                        </a:rPr>
                        <a:t>x</a:t>
                      </a:r>
                    </a:p>
                  </a:txBody>
                  <a:tcPr marL="52406" marR="52406" marT="0" marB="0" anchor="ctr"/>
                </a:tc>
                <a:tc>
                  <a:txBody>
                    <a:bodyPr/>
                    <a:lstStyle/>
                    <a:p>
                      <a:pPr marL="285750" indent="-285750" algn="ctr">
                        <a:spcAft>
                          <a:spcPts val="0"/>
                        </a:spcAft>
                        <a:buFont typeface="Wingdings" panose="05000000000000000000" pitchFamily="2" charset="2"/>
                        <a:buChar char="ü"/>
                      </a:pPr>
                      <a:r>
                        <a:rPr lang="sk-SK" sz="1800" dirty="0">
                          <a:solidFill>
                            <a:schemeClr val="bg1">
                              <a:lumMod val="50000"/>
                            </a:schemeClr>
                          </a:solidFill>
                          <a:effectLst/>
                          <a:latin typeface="Times New Roman" panose="02020603050405020304" pitchFamily="18" charset="0"/>
                          <a:ea typeface="Times New Roman" panose="02020603050405020304" pitchFamily="18" charset="0"/>
                        </a:rPr>
                        <a:t> </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Zvýšená kapacita pre zhodnocovanie odpadov</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bez príznaku</a:t>
                      </a:r>
                    </a:p>
                  </a:txBody>
                  <a:tcPr marL="52406" marR="52406" marT="0" marB="0" anchor="ctr"/>
                </a:tc>
                <a:extLst>
                  <a:ext uri="{0D108BD9-81ED-4DB2-BD59-A6C34878D82A}">
                    <a16:rowId xmlns:a16="http://schemas.microsoft.com/office/drawing/2014/main" val="10001"/>
                  </a:ext>
                </a:extLst>
              </a:tr>
              <a:tr h="200855">
                <a:tc vMerge="1">
                  <a:txBody>
                    <a:bodyPr/>
                    <a:lstStyle/>
                    <a:p>
                      <a:pPr algn="just">
                        <a:spcAft>
                          <a:spcPts val="0"/>
                        </a:spcAft>
                      </a:pPr>
                      <a:endParaRPr lang="sk-SK" sz="1600" b="1" kern="1200" dirty="0">
                        <a:solidFill>
                          <a:schemeClr val="lt1"/>
                        </a:solidFill>
                        <a:effectLst/>
                        <a:latin typeface="+mn-lt"/>
                        <a:ea typeface="+mn-ea"/>
                        <a:cs typeface="+mn-cs"/>
                      </a:endParaRPr>
                    </a:p>
                  </a:txBody>
                  <a:tcPr marL="52406" marR="52406" marT="0" marB="0" anchor="ctr"/>
                </a:tc>
                <a:tc>
                  <a:txBody>
                    <a:bodyPr/>
                    <a:lstStyle/>
                    <a:p>
                      <a:pPr algn="ctr"/>
                      <a:r>
                        <a:rPr lang="sk-SK" sz="1800" dirty="0">
                          <a:solidFill>
                            <a:schemeClr val="bg1">
                              <a:lumMod val="50000"/>
                            </a:schemeClr>
                          </a:solidFill>
                        </a:rPr>
                        <a:t>x</a:t>
                      </a:r>
                    </a:p>
                  </a:txBody>
                  <a:tcPr marL="52406" marR="52406" marT="0" marB="0" anchor="ctr"/>
                </a:tc>
                <a:tc>
                  <a:txBody>
                    <a:bodyPr/>
                    <a:lstStyle/>
                    <a:p>
                      <a:pPr marL="285750" indent="-285750" algn="ctr">
                        <a:spcAft>
                          <a:spcPts val="0"/>
                        </a:spcAft>
                        <a:buFont typeface="Wingdings" panose="05000000000000000000" pitchFamily="2" charset="2"/>
                        <a:buChar char="ü"/>
                      </a:pPr>
                      <a:r>
                        <a:rPr lang="sk-SK" sz="1800" dirty="0">
                          <a:solidFill>
                            <a:schemeClr val="bg1">
                              <a:lumMod val="50000"/>
                            </a:schemeClr>
                          </a:solidFill>
                          <a:effectLst/>
                          <a:latin typeface="Times New Roman" panose="02020603050405020304" pitchFamily="18" charset="0"/>
                          <a:ea typeface="Times New Roman" panose="02020603050405020304" pitchFamily="18" charset="0"/>
                        </a:rPr>
                        <a:t> </a:t>
                      </a: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Zvýšená kapacita recyklácie odpadu</a:t>
                      </a: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bez príznaku</a:t>
                      </a:r>
                    </a:p>
                  </a:txBody>
                  <a:tcPr marL="52406" marR="52406" marT="0" marB="0" anchor="ctr"/>
                </a:tc>
                <a:extLst>
                  <a:ext uri="{0D108BD9-81ED-4DB2-BD59-A6C34878D82A}">
                    <a16:rowId xmlns:a16="http://schemas.microsoft.com/office/drawing/2014/main" val="10002"/>
                  </a:ext>
                </a:extLst>
              </a:tr>
              <a:tr h="200855">
                <a:tc vMerge="1">
                  <a:txBody>
                    <a:bodyPr/>
                    <a:lstStyle/>
                    <a:p>
                      <a:pPr algn="just">
                        <a:spcAft>
                          <a:spcPts val="0"/>
                        </a:spcAft>
                      </a:pPr>
                      <a:endParaRPr lang="sk-SK" sz="1600" b="1" kern="1200" dirty="0">
                        <a:solidFill>
                          <a:schemeClr val="lt1"/>
                        </a:solidFill>
                        <a:effectLst/>
                        <a:latin typeface="+mn-lt"/>
                        <a:ea typeface="+mn-ea"/>
                        <a:cs typeface="+mn-cs"/>
                      </a:endParaRPr>
                    </a:p>
                  </a:txBody>
                  <a:tcPr marL="52406" marR="52406" marT="0" marB="0" anchor="ctr"/>
                </a:tc>
                <a:tc>
                  <a:txBody>
                    <a:bodyPr/>
                    <a:lstStyle/>
                    <a:p>
                      <a:pPr algn="ctr"/>
                      <a:r>
                        <a:rPr lang="sk-SK" sz="1800" dirty="0">
                          <a:solidFill>
                            <a:schemeClr val="bg1">
                              <a:lumMod val="50000"/>
                            </a:schemeClr>
                          </a:solidFill>
                        </a:rPr>
                        <a:t>x</a:t>
                      </a:r>
                    </a:p>
                  </a:txBody>
                  <a:tcPr marL="52406" marR="52406" marT="0" marB="0" anchor="ctr"/>
                </a:tc>
                <a:tc>
                  <a:txBody>
                    <a:bodyPr/>
                    <a:lstStyle/>
                    <a:p>
                      <a:pPr marL="285750" indent="-285750" algn="ctr">
                        <a:spcAft>
                          <a:spcPts val="0"/>
                        </a:spcAft>
                        <a:buFont typeface="Wingdings" panose="05000000000000000000" pitchFamily="2" charset="2"/>
                        <a:buChar char="ü"/>
                      </a:pPr>
                      <a:r>
                        <a:rPr lang="sk-SK" sz="1800" dirty="0">
                          <a:solidFill>
                            <a:schemeClr val="bg1">
                              <a:lumMod val="50000"/>
                            </a:schemeClr>
                          </a:solidFill>
                          <a:effectLst/>
                          <a:latin typeface="Times New Roman" panose="02020603050405020304" pitchFamily="18" charset="0"/>
                          <a:ea typeface="Times New Roman" panose="02020603050405020304" pitchFamily="18" charset="0"/>
                        </a:rPr>
                        <a:t> </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Množstvo</a:t>
                      </a:r>
                      <a:r>
                        <a:rPr lang="sk-SK" sz="1800" kern="1200" baseline="0" dirty="0">
                          <a:solidFill>
                            <a:schemeClr val="bg1">
                              <a:lumMod val="50000"/>
                            </a:schemeClr>
                          </a:solidFill>
                          <a:latin typeface="+mn-lt"/>
                          <a:ea typeface="+mn-ea"/>
                          <a:cs typeface="+mn-cs"/>
                        </a:rPr>
                        <a:t> zhodnotených nie nebezpečných odpadov</a:t>
                      </a:r>
                      <a:endParaRPr lang="sk-SK" sz="1800" kern="1200" dirty="0">
                        <a:solidFill>
                          <a:schemeClr val="bg1">
                            <a:lumMod val="50000"/>
                          </a:schemeClr>
                        </a:solidFill>
                        <a:latin typeface="+mn-lt"/>
                        <a:ea typeface="+mn-ea"/>
                        <a:cs typeface="+mn-cs"/>
                      </a:endParaRP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s príznakom</a:t>
                      </a:r>
                    </a:p>
                  </a:txBody>
                  <a:tcPr marL="52406" marR="52406" marT="0" marB="0" anchor="ctr"/>
                </a:tc>
                <a:extLst>
                  <a:ext uri="{0D108BD9-81ED-4DB2-BD59-A6C34878D82A}">
                    <a16:rowId xmlns:a16="http://schemas.microsoft.com/office/drawing/2014/main" val="10003"/>
                  </a:ext>
                </a:extLst>
              </a:tr>
              <a:tr h="200855">
                <a:tc vMerge="1">
                  <a:txBody>
                    <a:bodyPr/>
                    <a:lstStyle/>
                    <a:p>
                      <a:pPr algn="just">
                        <a:spcAft>
                          <a:spcPts val="0"/>
                        </a:spcAft>
                      </a:pPr>
                      <a:endParaRPr lang="sk-SK" sz="1600" b="1" kern="1200" dirty="0">
                        <a:solidFill>
                          <a:schemeClr val="lt1"/>
                        </a:solidFill>
                        <a:effectLst/>
                        <a:latin typeface="+mn-lt"/>
                        <a:ea typeface="+mn-ea"/>
                        <a:cs typeface="+mn-cs"/>
                      </a:endParaRPr>
                    </a:p>
                  </a:txBody>
                  <a:tcPr marL="52406" marR="52406" marT="0" marB="0" anchor="ctr"/>
                </a:tc>
                <a:tc>
                  <a:txBody>
                    <a:bodyPr/>
                    <a:lstStyle/>
                    <a:p>
                      <a:pPr algn="ctr"/>
                      <a:r>
                        <a:rPr lang="sk-SK" sz="1800" dirty="0">
                          <a:solidFill>
                            <a:schemeClr val="bg1">
                              <a:lumMod val="50000"/>
                            </a:schemeClr>
                          </a:solidFill>
                        </a:rPr>
                        <a:t>x</a:t>
                      </a:r>
                    </a:p>
                  </a:txBody>
                  <a:tcPr marL="52406" marR="52406" marT="0" marB="0" anchor="ctr"/>
                </a:tc>
                <a:tc>
                  <a:txBody>
                    <a:bodyPr/>
                    <a:lstStyle/>
                    <a:p>
                      <a:pPr marL="285750" indent="-285750" algn="ctr">
                        <a:spcAft>
                          <a:spcPts val="0"/>
                        </a:spcAft>
                        <a:buFont typeface="Wingdings" panose="05000000000000000000" pitchFamily="2" charset="2"/>
                        <a:buChar char="ü"/>
                      </a:pPr>
                      <a:r>
                        <a:rPr lang="sk-SK" sz="1800" dirty="0">
                          <a:solidFill>
                            <a:schemeClr val="bg1">
                              <a:lumMod val="50000"/>
                            </a:schemeClr>
                          </a:solidFill>
                          <a:effectLst/>
                          <a:latin typeface="Times New Roman" panose="02020603050405020304" pitchFamily="18" charset="0"/>
                          <a:ea typeface="Times New Roman" panose="02020603050405020304" pitchFamily="18" charset="0"/>
                        </a:rPr>
                        <a:t> </a:t>
                      </a: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Množstvo recyklovaných nie</a:t>
                      </a:r>
                      <a:r>
                        <a:rPr lang="sk-SK" sz="1800" kern="1200" baseline="0" dirty="0">
                          <a:solidFill>
                            <a:schemeClr val="bg1">
                              <a:lumMod val="50000"/>
                            </a:schemeClr>
                          </a:solidFill>
                          <a:latin typeface="+mn-lt"/>
                          <a:ea typeface="+mn-ea"/>
                          <a:cs typeface="+mn-cs"/>
                        </a:rPr>
                        <a:t> </a:t>
                      </a:r>
                      <a:r>
                        <a:rPr lang="sk-SK" sz="1800" kern="1200" dirty="0">
                          <a:solidFill>
                            <a:schemeClr val="bg1">
                              <a:lumMod val="50000"/>
                            </a:schemeClr>
                          </a:solidFill>
                          <a:latin typeface="+mn-lt"/>
                          <a:ea typeface="+mn-ea"/>
                          <a:cs typeface="+mn-cs"/>
                        </a:rPr>
                        <a:t>nebezpečných odpadov</a:t>
                      </a: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s príznakom</a:t>
                      </a:r>
                    </a:p>
                  </a:txBody>
                  <a:tcPr marL="52406" marR="52406" marT="0" marB="0" anchor="ctr"/>
                </a:tc>
                <a:extLst>
                  <a:ext uri="{0D108BD9-81ED-4DB2-BD59-A6C34878D82A}">
                    <a16:rowId xmlns:a16="http://schemas.microsoft.com/office/drawing/2014/main" val="10004"/>
                  </a:ext>
                </a:extLst>
              </a:tr>
              <a:tr h="200855">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sk-SK" sz="1800" b="1" kern="1200" dirty="0">
                          <a:solidFill>
                            <a:schemeClr val="lt1"/>
                          </a:solidFill>
                          <a:effectLst/>
                          <a:latin typeface="+mn-lt"/>
                          <a:ea typeface="+mn-ea"/>
                          <a:cs typeface="+mn-cs"/>
                        </a:rPr>
                        <a:t>e. </a:t>
                      </a:r>
                      <a:r>
                        <a:rPr lang="sk-SK" sz="1600" b="1" kern="1200" dirty="0">
                          <a:solidFill>
                            <a:schemeClr val="lt1"/>
                          </a:solidFill>
                          <a:effectLst/>
                          <a:latin typeface="+mn-lt"/>
                          <a:ea typeface="+mn-ea"/>
                          <a:cs typeface="+mn-cs"/>
                        </a:rPr>
                        <a:t>M-BÚ</a:t>
                      </a:r>
                      <a:r>
                        <a:rPr lang="sk-SK" sz="1600" b="1" kern="1200" baseline="0" dirty="0">
                          <a:solidFill>
                            <a:schemeClr val="lt1"/>
                          </a:solidFill>
                          <a:effectLst/>
                          <a:latin typeface="+mn-lt"/>
                          <a:ea typeface="+mn-ea"/>
                          <a:cs typeface="+mn-cs"/>
                        </a:rPr>
                        <a:t> ZKO</a:t>
                      </a:r>
                      <a:endParaRPr lang="sk-SK" sz="1600" b="1" kern="1200" dirty="0">
                        <a:solidFill>
                          <a:schemeClr val="lt1"/>
                        </a:solidFill>
                        <a:effectLst/>
                        <a:latin typeface="+mn-lt"/>
                        <a:ea typeface="+mn-ea"/>
                        <a:cs typeface="+mn-cs"/>
                      </a:endParaRPr>
                    </a:p>
                  </a:txBody>
                  <a:tcPr marL="52406" marR="52406" marT="0" marB="0" anchor="ctr"/>
                </a:tc>
                <a:tc>
                  <a:txBody>
                    <a:bodyPr/>
                    <a:lstStyle/>
                    <a:p>
                      <a:pPr algn="ctr"/>
                      <a:r>
                        <a:rPr lang="sk-SK" sz="1800" dirty="0">
                          <a:solidFill>
                            <a:schemeClr val="bg1">
                              <a:lumMod val="50000"/>
                            </a:schemeClr>
                          </a:solidFill>
                        </a:rPr>
                        <a:t>x</a:t>
                      </a:r>
                    </a:p>
                  </a:txBody>
                  <a:tcPr marL="52406" marR="52406" marT="0" marB="0" anchor="ctr"/>
                </a:tc>
                <a:tc>
                  <a:txBody>
                    <a:bodyPr/>
                    <a:lstStyle/>
                    <a:p>
                      <a:pPr marL="285750" indent="-285750" algn="ctr">
                        <a:spcAft>
                          <a:spcPts val="0"/>
                        </a:spcAft>
                        <a:buFont typeface="Wingdings" panose="05000000000000000000" pitchFamily="2" charset="2"/>
                        <a:buChar char="ü"/>
                      </a:pPr>
                      <a:r>
                        <a:rPr lang="sk-SK" sz="1800" dirty="0">
                          <a:solidFill>
                            <a:schemeClr val="bg1">
                              <a:lumMod val="50000"/>
                            </a:schemeClr>
                          </a:solidFill>
                          <a:effectLst/>
                          <a:latin typeface="Times New Roman" panose="02020603050405020304" pitchFamily="18" charset="0"/>
                          <a:ea typeface="Times New Roman" panose="02020603050405020304" pitchFamily="18" charset="0"/>
                        </a:rPr>
                        <a:t> </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Zvýšená kapacita pre zhodnocovanie odpadov</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bez príznaku</a:t>
                      </a:r>
                    </a:p>
                  </a:txBody>
                  <a:tcPr marL="52406" marR="52406" marT="0" marB="0" anchor="ctr"/>
                </a:tc>
                <a:extLst>
                  <a:ext uri="{0D108BD9-81ED-4DB2-BD59-A6C34878D82A}">
                    <a16:rowId xmlns:a16="http://schemas.microsoft.com/office/drawing/2014/main" val="10005"/>
                  </a:ext>
                </a:extLst>
              </a:tr>
              <a:tr h="200855">
                <a:tc vMerge="1">
                  <a:txBody>
                    <a:bodyPr/>
                    <a:lstStyle/>
                    <a:p>
                      <a:pPr algn="just">
                        <a:spcAft>
                          <a:spcPts val="0"/>
                        </a:spcAft>
                      </a:pPr>
                      <a:endParaRPr lang="sk-SK" sz="1600" b="1" kern="1200" dirty="0">
                        <a:solidFill>
                          <a:schemeClr val="lt1"/>
                        </a:solidFill>
                        <a:effectLst/>
                        <a:latin typeface="+mn-lt"/>
                        <a:ea typeface="+mn-ea"/>
                        <a:cs typeface="+mn-cs"/>
                      </a:endParaRPr>
                    </a:p>
                  </a:txBody>
                  <a:tcPr marL="52406" marR="52406" marT="0" marB="0" anchor="ctr"/>
                </a:tc>
                <a:tc>
                  <a:txBody>
                    <a:bodyPr/>
                    <a:lstStyle/>
                    <a:p>
                      <a:pPr algn="ctr"/>
                      <a:r>
                        <a:rPr lang="sk-SK" sz="1800" dirty="0">
                          <a:solidFill>
                            <a:schemeClr val="bg1">
                              <a:lumMod val="50000"/>
                            </a:schemeClr>
                          </a:solidFill>
                        </a:rPr>
                        <a:t>x</a:t>
                      </a:r>
                    </a:p>
                  </a:txBody>
                  <a:tcPr marL="52406" marR="52406" marT="0" marB="0" anchor="ctr"/>
                </a:tc>
                <a:tc>
                  <a:txBody>
                    <a:bodyPr/>
                    <a:lstStyle/>
                    <a:p>
                      <a:pPr marL="285750" indent="-285750" algn="ctr">
                        <a:spcAft>
                          <a:spcPts val="0"/>
                        </a:spcAft>
                        <a:buFont typeface="Wingdings" panose="05000000000000000000" pitchFamily="2" charset="2"/>
                        <a:buChar char="ü"/>
                      </a:pPr>
                      <a:r>
                        <a:rPr lang="sk-SK" sz="1800" dirty="0">
                          <a:solidFill>
                            <a:schemeClr val="bg1">
                              <a:lumMod val="50000"/>
                            </a:schemeClr>
                          </a:solidFill>
                          <a:effectLst/>
                          <a:latin typeface="Times New Roman" panose="02020603050405020304" pitchFamily="18" charset="0"/>
                          <a:ea typeface="Times New Roman" panose="02020603050405020304" pitchFamily="18" charset="0"/>
                        </a:rPr>
                        <a:t> </a:t>
                      </a:r>
                    </a:p>
                  </a:txBody>
                  <a:tcPr marL="52406" marR="52406" marT="0" marB="0" anchor="ctr"/>
                </a:tc>
                <a:tc>
                  <a:txBody>
                    <a:bodyPr/>
                    <a:lstStyle/>
                    <a:p>
                      <a:pPr marL="285750" indent="-285750" algn="l" defTabSz="914400" rtl="0" eaLnBrk="1" latinLnBrk="0" hangingPunct="1">
                        <a:buFont typeface="Arial" panose="020B0604020202020204" pitchFamily="34" charset="0"/>
                        <a:buChar char="•"/>
                      </a:pPr>
                      <a:r>
                        <a:rPr lang="sk-SK" sz="1800" kern="1200" dirty="0">
                          <a:solidFill>
                            <a:schemeClr val="bg1">
                              <a:lumMod val="50000"/>
                            </a:schemeClr>
                          </a:solidFill>
                          <a:latin typeface="+mn-lt"/>
                          <a:ea typeface="+mn-ea"/>
                          <a:cs typeface="+mn-cs"/>
                        </a:rPr>
                        <a:t>Množstvo</a:t>
                      </a:r>
                      <a:r>
                        <a:rPr lang="sk-SK" sz="1800" kern="1200" baseline="0" dirty="0">
                          <a:solidFill>
                            <a:schemeClr val="bg1">
                              <a:lumMod val="50000"/>
                            </a:schemeClr>
                          </a:solidFill>
                          <a:latin typeface="+mn-lt"/>
                          <a:ea typeface="+mn-ea"/>
                          <a:cs typeface="+mn-cs"/>
                        </a:rPr>
                        <a:t> zhodnotených nie nebezpečných odpadov</a:t>
                      </a:r>
                      <a:endParaRPr lang="sk-SK" sz="1800" kern="1200" dirty="0">
                        <a:solidFill>
                          <a:schemeClr val="bg1">
                            <a:lumMod val="50000"/>
                          </a:schemeClr>
                        </a:solidFill>
                        <a:latin typeface="+mn-lt"/>
                        <a:ea typeface="+mn-ea"/>
                        <a:cs typeface="+mn-cs"/>
                      </a:endParaRPr>
                    </a:p>
                  </a:txBody>
                  <a:tcPr marL="52406" marR="52406"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1800" kern="1200" dirty="0">
                          <a:solidFill>
                            <a:schemeClr val="bg1">
                              <a:lumMod val="50000"/>
                            </a:schemeClr>
                          </a:solidFill>
                          <a:latin typeface="+mn-lt"/>
                          <a:ea typeface="+mn-ea"/>
                          <a:cs typeface="+mn-cs"/>
                        </a:rPr>
                        <a:t>s príznakom</a:t>
                      </a:r>
                    </a:p>
                  </a:txBody>
                  <a:tcPr marL="52406" marR="52406"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61911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4" name="TextovéPole 3"/>
          <p:cNvSpPr txBox="1"/>
          <p:nvPr/>
        </p:nvSpPr>
        <p:spPr>
          <a:xfrm>
            <a:off x="265670" y="1642076"/>
            <a:ext cx="8612660" cy="4093428"/>
          </a:xfrm>
          <a:prstGeom prst="rect">
            <a:avLst/>
          </a:prstGeom>
          <a:noFill/>
        </p:spPr>
        <p:txBody>
          <a:bodyPr wrap="square" rtlCol="0">
            <a:spAutoFit/>
          </a:bodyPr>
          <a:lstStyle/>
          <a:p>
            <a:pPr marL="457200" indent="-457200" algn="just">
              <a:buFont typeface="+mj-lt"/>
              <a:buAutoNum type="arabicPeriod" startAt="8"/>
            </a:pPr>
            <a:r>
              <a:rPr lang="sk-SK" sz="2000" b="1" u="sng" dirty="0">
                <a:solidFill>
                  <a:schemeClr val="bg1">
                    <a:lumMod val="50000"/>
                  </a:schemeClr>
                </a:solidFill>
              </a:rPr>
              <a:t>Ďalšie podmienky poskytnutia príspevku</a:t>
            </a:r>
          </a:p>
          <a:p>
            <a:pPr marL="457200" indent="-457200" algn="just">
              <a:buFont typeface="+mj-lt"/>
              <a:buAutoNum type="arabicPeriod" startAt="8"/>
            </a:pPr>
            <a:endParaRPr lang="sk-SK" sz="2000" b="1" u="sng" dirty="0">
              <a:solidFill>
                <a:schemeClr val="bg1">
                  <a:lumMod val="50000"/>
                </a:schemeClr>
              </a:solidFill>
            </a:endParaRPr>
          </a:p>
          <a:p>
            <a:pPr marL="914400" lvl="1" indent="-457200" algn="just">
              <a:buFont typeface="+mj-lt"/>
              <a:buAutoNum type="alphaLcParenR" startAt="9"/>
            </a:pPr>
            <a:r>
              <a:rPr lang="sk-SK" sz="2000" b="1" u="sng" dirty="0">
                <a:solidFill>
                  <a:schemeClr val="bg1">
                    <a:lumMod val="50000"/>
                  </a:schemeClr>
                </a:solidFill>
              </a:rPr>
              <a:t>Zákaz predloženia </a:t>
            </a:r>
            <a:r>
              <a:rPr lang="sk-SK" sz="2000" b="1" u="sng" dirty="0" err="1">
                <a:solidFill>
                  <a:schemeClr val="bg1">
                    <a:lumMod val="50000"/>
                  </a:schemeClr>
                </a:solidFill>
              </a:rPr>
              <a:t>ŽoNFP</a:t>
            </a:r>
            <a:r>
              <a:rPr lang="sk-SK" sz="2000" b="1" u="sng" dirty="0">
                <a:solidFill>
                  <a:schemeClr val="bg1">
                    <a:lumMod val="50000"/>
                  </a:schemeClr>
                </a:solidFill>
              </a:rPr>
              <a:t> s rovnakým predmetom projektu</a:t>
            </a:r>
          </a:p>
          <a:p>
            <a:pPr lvl="1" algn="just"/>
            <a:endParaRPr lang="sk-SK" sz="2000" b="1" u="sng" dirty="0">
              <a:solidFill>
                <a:schemeClr val="bg1">
                  <a:lumMod val="50000"/>
                </a:schemeClr>
              </a:solidFill>
            </a:endParaRPr>
          </a:p>
          <a:p>
            <a:pPr lvl="1" algn="just"/>
            <a:r>
              <a:rPr lang="sk-SK" sz="2000" dirty="0">
                <a:solidFill>
                  <a:schemeClr val="bg1">
                    <a:lumMod val="50000"/>
                  </a:schemeClr>
                </a:solidFill>
              </a:rPr>
              <a:t>Žiadateľ nie je oprávnený predložiť </a:t>
            </a:r>
            <a:r>
              <a:rPr lang="sk-SK" sz="2000" dirty="0" err="1">
                <a:solidFill>
                  <a:schemeClr val="bg1">
                    <a:lumMod val="50000"/>
                  </a:schemeClr>
                </a:solidFill>
              </a:rPr>
              <a:t>ŽoNFP</a:t>
            </a:r>
            <a:r>
              <a:rPr lang="sk-SK" sz="2000" dirty="0">
                <a:solidFill>
                  <a:schemeClr val="bg1">
                    <a:lumMod val="50000"/>
                  </a:schemeClr>
                </a:solidFill>
              </a:rPr>
              <a:t> v rámci výzvy v prípade, ak </a:t>
            </a:r>
            <a:r>
              <a:rPr lang="sk-SK" sz="2000" dirty="0" err="1">
                <a:solidFill>
                  <a:schemeClr val="bg1">
                    <a:lumMod val="50000"/>
                  </a:schemeClr>
                </a:solidFill>
              </a:rPr>
              <a:t>ŽoNFP</a:t>
            </a:r>
            <a:r>
              <a:rPr lang="sk-SK" sz="2000" dirty="0">
                <a:solidFill>
                  <a:schemeClr val="bg1">
                    <a:lumMod val="50000"/>
                  </a:schemeClr>
                </a:solidFill>
              </a:rPr>
              <a:t> s rovnakým predmetom projektu už bola schválená v rámci tejto alebo inej výzvy OP KŽP, alebo ak schvaľovanie </a:t>
            </a:r>
            <a:r>
              <a:rPr lang="sk-SK" sz="2000" dirty="0" err="1">
                <a:solidFill>
                  <a:schemeClr val="bg1">
                    <a:lumMod val="50000"/>
                  </a:schemeClr>
                </a:solidFill>
              </a:rPr>
              <a:t>ŽoNFP</a:t>
            </a:r>
            <a:r>
              <a:rPr lang="sk-SK" sz="2000" dirty="0">
                <a:solidFill>
                  <a:schemeClr val="bg1">
                    <a:lumMod val="50000"/>
                  </a:schemeClr>
                </a:solidFill>
              </a:rPr>
              <a:t> s rovnakým predmetom projektu, ktorú žiadateľ plánuje predložiť ešte nebolo ukončené právoplatným rozhodnutím o </a:t>
            </a:r>
            <a:r>
              <a:rPr lang="sk-SK" sz="2000" dirty="0" err="1">
                <a:solidFill>
                  <a:schemeClr val="bg1">
                    <a:lumMod val="50000"/>
                  </a:schemeClr>
                </a:solidFill>
              </a:rPr>
              <a:t>ŽoNFP</a:t>
            </a:r>
            <a:r>
              <a:rPr lang="sk-SK" sz="2000" dirty="0">
                <a:solidFill>
                  <a:schemeClr val="bg1">
                    <a:lumMod val="50000"/>
                  </a:schemeClr>
                </a:solidFill>
              </a:rPr>
              <a:t> a stále prebieha konanie o predmetnej </a:t>
            </a:r>
            <a:r>
              <a:rPr lang="sk-SK" sz="2000" dirty="0" err="1">
                <a:solidFill>
                  <a:schemeClr val="bg1">
                    <a:lumMod val="50000"/>
                  </a:schemeClr>
                </a:solidFill>
              </a:rPr>
              <a:t>ŽoNFP</a:t>
            </a:r>
            <a:r>
              <a:rPr lang="sk-SK" sz="2000" dirty="0">
                <a:solidFill>
                  <a:schemeClr val="bg1">
                    <a:lumMod val="50000"/>
                  </a:schemeClr>
                </a:solidFill>
              </a:rPr>
              <a:t>.</a:t>
            </a:r>
          </a:p>
          <a:p>
            <a:pPr lvl="1" algn="just"/>
            <a:endParaRPr lang="sk-SK" sz="2000" dirty="0">
              <a:solidFill>
                <a:schemeClr val="bg1">
                  <a:lumMod val="50000"/>
                </a:schemeClr>
              </a:solidFill>
            </a:endParaRPr>
          </a:p>
          <a:p>
            <a:pPr lvl="1" algn="just"/>
            <a:r>
              <a:rPr lang="sk-SK" sz="2000" dirty="0">
                <a:solidFill>
                  <a:schemeClr val="bg1">
                    <a:lumMod val="50000"/>
                  </a:schemeClr>
                </a:solidFill>
              </a:rPr>
              <a:t>Žiadateľ predkladá:</a:t>
            </a:r>
          </a:p>
          <a:p>
            <a:pPr marL="800100" lvl="1" indent="-342900" algn="just">
              <a:buFont typeface="Arial" panose="020B0604020202020204" pitchFamily="34" charset="0"/>
              <a:buChar char="•"/>
            </a:pPr>
            <a:r>
              <a:rPr lang="sk-SK" sz="2000" dirty="0">
                <a:solidFill>
                  <a:schemeClr val="bg1">
                    <a:lumMod val="50000"/>
                  </a:schemeClr>
                </a:solidFill>
              </a:rPr>
              <a:t>Prílohu č. 5 </a:t>
            </a:r>
            <a:r>
              <a:rPr lang="sk-SK" sz="2000" dirty="0" err="1">
                <a:solidFill>
                  <a:schemeClr val="bg1">
                    <a:lumMod val="50000"/>
                  </a:schemeClr>
                </a:solidFill>
              </a:rPr>
              <a:t>ŽoNFP</a:t>
            </a:r>
            <a:r>
              <a:rPr lang="sk-SK" sz="2000" dirty="0">
                <a:solidFill>
                  <a:schemeClr val="bg1">
                    <a:lumMod val="50000"/>
                  </a:schemeClr>
                </a:solidFill>
              </a:rPr>
              <a:t> – Súhrnné čestné vyhlásenie</a:t>
            </a:r>
          </a:p>
          <a:p>
            <a:pPr lvl="1" algn="just"/>
            <a:endParaRPr lang="sk-SK" sz="2000" dirty="0">
              <a:solidFill>
                <a:schemeClr val="bg1">
                  <a:lumMod val="50000"/>
                </a:schemeClr>
              </a:solidFill>
            </a:endParaRPr>
          </a:p>
        </p:txBody>
      </p:sp>
    </p:spTree>
    <p:extLst>
      <p:ext uri="{BB962C8B-B14F-4D97-AF65-F5344CB8AC3E}">
        <p14:creationId xmlns:p14="http://schemas.microsoft.com/office/powerpoint/2010/main" val="2010162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Prílohy </a:t>
            </a:r>
            <a:r>
              <a:rPr lang="sk-SK" sz="3200" b="1" dirty="0" err="1">
                <a:latin typeface="Arial" panose="020B0604020202020204" pitchFamily="34" charset="0"/>
                <a:cs typeface="Arial" panose="020B0604020202020204" pitchFamily="34" charset="0"/>
              </a:rPr>
              <a:t>ŽoNFP</a:t>
            </a:r>
            <a:endParaRPr lang="sk-SK" sz="3200" b="1" dirty="0">
              <a:latin typeface="Arial" panose="020B0604020202020204" pitchFamily="34" charset="0"/>
              <a:cs typeface="Arial" panose="020B0604020202020204" pitchFamily="34" charset="0"/>
            </a:endParaRPr>
          </a:p>
        </p:txBody>
      </p:sp>
      <p:graphicFrame>
        <p:nvGraphicFramePr>
          <p:cNvPr id="6" name="Tabuľka 5"/>
          <p:cNvGraphicFramePr>
            <a:graphicFrameLocks noGrp="1"/>
          </p:cNvGraphicFramePr>
          <p:nvPr>
            <p:extLst>
              <p:ext uri="{D42A27DB-BD31-4B8C-83A1-F6EECF244321}">
                <p14:modId xmlns:p14="http://schemas.microsoft.com/office/powerpoint/2010/main" val="2674730792"/>
              </p:ext>
            </p:extLst>
          </p:nvPr>
        </p:nvGraphicFramePr>
        <p:xfrm>
          <a:off x="144049" y="1642076"/>
          <a:ext cx="8371301" cy="3964722"/>
        </p:xfrm>
        <a:graphic>
          <a:graphicData uri="http://schemas.openxmlformats.org/drawingml/2006/table">
            <a:tbl>
              <a:tblPr firstRow="1" firstCol="1" bandRow="1">
                <a:tableStyleId>{5C22544A-7EE6-4342-B048-85BDC9FD1C3A}</a:tableStyleId>
              </a:tblPr>
              <a:tblGrid>
                <a:gridCol w="665611">
                  <a:extLst>
                    <a:ext uri="{9D8B030D-6E8A-4147-A177-3AD203B41FA5}">
                      <a16:colId xmlns:a16="http://schemas.microsoft.com/office/drawing/2014/main" val="20000"/>
                    </a:ext>
                  </a:extLst>
                </a:gridCol>
                <a:gridCol w="7705690">
                  <a:extLst>
                    <a:ext uri="{9D8B030D-6E8A-4147-A177-3AD203B41FA5}">
                      <a16:colId xmlns:a16="http://schemas.microsoft.com/office/drawing/2014/main" val="20001"/>
                    </a:ext>
                  </a:extLst>
                </a:gridCol>
              </a:tblGrid>
              <a:tr h="672882">
                <a:tc gridSpan="2">
                  <a:txBody>
                    <a:bodyPr/>
                    <a:lstStyle/>
                    <a:p>
                      <a:pPr algn="ctr">
                        <a:spcBef>
                          <a:spcPts val="600"/>
                        </a:spcBef>
                        <a:spcAft>
                          <a:spcPts val="0"/>
                        </a:spcAft>
                      </a:pPr>
                      <a:r>
                        <a:rPr lang="sk-SK" sz="1800" b="1" kern="1200" dirty="0">
                          <a:solidFill>
                            <a:schemeClr val="lt1"/>
                          </a:solidFill>
                          <a:effectLst/>
                          <a:latin typeface="+mn-lt"/>
                          <a:ea typeface="+mn-ea"/>
                          <a:cs typeface="+mn-cs"/>
                        </a:rPr>
                        <a:t>Prílohy žiadosti o NFP</a:t>
                      </a:r>
                    </a:p>
                  </a:txBody>
                  <a:tcPr marL="52406" marR="52406" marT="0" marB="0" anchor="ctr"/>
                </a:tc>
                <a:tc hMerge="1">
                  <a:txBody>
                    <a:bodyPr/>
                    <a:lstStyle/>
                    <a:p>
                      <a:pPr algn="ctr">
                        <a:spcBef>
                          <a:spcPts val="600"/>
                        </a:spcBef>
                        <a:spcAft>
                          <a:spcPts val="600"/>
                        </a:spcAft>
                      </a:pP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0"/>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P1</a:t>
                      </a: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DOKUMNET POTVRDZUJÚCI PRÁVNU SUBJEKTIVITU</a:t>
                      </a:r>
                      <a:endParaRPr lang="sk-SK" sz="1800" b="0" i="0" kern="1200" dirty="0">
                        <a:solidFill>
                          <a:schemeClr val="bg1">
                            <a:lumMod val="50000"/>
                          </a:schemeClr>
                        </a:solidFill>
                        <a:latin typeface="+mn-lt"/>
                        <a:ea typeface="+mn-ea"/>
                        <a:cs typeface="+mn-cs"/>
                      </a:endParaRPr>
                    </a:p>
                  </a:txBody>
                  <a:tcPr marL="52406" marR="52406" marT="0" marB="0" anchor="ctr"/>
                </a:tc>
                <a:extLst>
                  <a:ext uri="{0D108BD9-81ED-4DB2-BD59-A6C34878D82A}">
                    <a16:rowId xmlns:a16="http://schemas.microsoft.com/office/drawing/2014/main" val="10001"/>
                  </a:ext>
                </a:extLst>
              </a:tr>
              <a:tr h="200855">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k-SK" sz="1800" dirty="0">
                          <a:solidFill>
                            <a:schemeClr val="bg1"/>
                          </a:solidFill>
                          <a:effectLst/>
                          <a:latin typeface="Calibri (Text)"/>
                          <a:ea typeface="Times New Roman" panose="02020603050405020304" pitchFamily="18" charset="0"/>
                        </a:rPr>
                        <a:t>P2</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800" b="0" i="0" kern="1200" dirty="0">
                          <a:solidFill>
                            <a:schemeClr val="bg1">
                              <a:lumMod val="50000"/>
                            </a:schemeClr>
                          </a:solidFill>
                          <a:effectLst/>
                          <a:latin typeface="+mn-lt"/>
                          <a:ea typeface="+mn-ea"/>
                          <a:cs typeface="+mn-cs"/>
                        </a:rPr>
                        <a:t>POTVRDENIE MIESTNE PRÍSLUŠNÉHO DAŇOVĚHO ÚRADU </a:t>
                      </a:r>
                    </a:p>
                  </a:txBody>
                  <a:tcPr marL="52406" marR="52406" marT="0" marB="0" anchor="ctr"/>
                </a:tc>
                <a:extLst>
                  <a:ext uri="{0D108BD9-81ED-4DB2-BD59-A6C34878D82A}">
                    <a16:rowId xmlns:a16="http://schemas.microsoft.com/office/drawing/2014/main" val="10002"/>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P3</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POTVRDENIE ZDRAVOTNEJ POISŤOVNE </a:t>
                      </a:r>
                    </a:p>
                  </a:txBody>
                  <a:tcPr marL="52406" marR="52406" marT="0" marB="0" anchor="ctr"/>
                </a:tc>
                <a:extLst>
                  <a:ext uri="{0D108BD9-81ED-4DB2-BD59-A6C34878D82A}">
                    <a16:rowId xmlns:a16="http://schemas.microsoft.com/office/drawing/2014/main" val="10003"/>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P4</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800" b="0" i="0" kern="1200" dirty="0">
                          <a:solidFill>
                            <a:schemeClr val="bg1">
                              <a:lumMod val="50000"/>
                            </a:schemeClr>
                          </a:solidFill>
                          <a:effectLst/>
                          <a:latin typeface="+mn-lt"/>
                          <a:ea typeface="+mn-ea"/>
                          <a:cs typeface="+mn-cs"/>
                        </a:rPr>
                        <a:t>POTVRDENIE SOCIÁLNEJ POISŤOVNE </a:t>
                      </a:r>
                    </a:p>
                  </a:txBody>
                  <a:tcPr marL="52406" marR="52406" marT="0" marB="0" anchor="ctr"/>
                </a:tc>
                <a:extLst>
                  <a:ext uri="{0D108BD9-81ED-4DB2-BD59-A6C34878D82A}">
                    <a16:rowId xmlns:a16="http://schemas.microsoft.com/office/drawing/2014/main" val="10004"/>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P5</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SÚHRNNÉ ČESTNÉ VYHLÁSENIE ŽIADATEĽA</a:t>
                      </a:r>
                    </a:p>
                  </a:txBody>
                  <a:tcPr marL="52406" marR="52406" marT="0" marB="0" anchor="ctr"/>
                </a:tc>
                <a:extLst>
                  <a:ext uri="{0D108BD9-81ED-4DB2-BD59-A6C34878D82A}">
                    <a16:rowId xmlns:a16="http://schemas.microsoft.com/office/drawing/2014/main" val="10005"/>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P6</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TEST PODNIKU V ŤAŽKOSTIACH</a:t>
                      </a:r>
                    </a:p>
                  </a:txBody>
                  <a:tcPr marL="52406" marR="52406" marT="0" marB="0" anchor="ctr"/>
                </a:tc>
                <a:extLst>
                  <a:ext uri="{0D108BD9-81ED-4DB2-BD59-A6C34878D82A}">
                    <a16:rowId xmlns:a16="http://schemas.microsoft.com/office/drawing/2014/main" val="10006"/>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P7</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DOKUMENTY PREUKAZUJÚCE FINANČNÚ SPÔSOBILOSŤ ŽIADATEĽA</a:t>
                      </a:r>
                    </a:p>
                  </a:txBody>
                  <a:tcPr marL="52406" marR="52406" marT="0" marB="0" anchor="ctr"/>
                </a:tc>
                <a:extLst>
                  <a:ext uri="{0D108BD9-81ED-4DB2-BD59-A6C34878D82A}">
                    <a16:rowId xmlns:a16="http://schemas.microsoft.com/office/drawing/2014/main" val="10007"/>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P8</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UZNESENIE (VÝPIS Z UZNESENIA)  - </a:t>
                      </a:r>
                      <a:r>
                        <a:rPr lang="sk-SK" sz="1800" b="0" i="0" kern="1200" dirty="0" err="1">
                          <a:solidFill>
                            <a:schemeClr val="bg1">
                              <a:lumMod val="50000"/>
                            </a:schemeClr>
                          </a:solidFill>
                          <a:effectLst/>
                          <a:latin typeface="+mn-lt"/>
                          <a:ea typeface="+mn-ea"/>
                          <a:cs typeface="+mn-cs"/>
                        </a:rPr>
                        <a:t>PRaÚD</a:t>
                      </a:r>
                      <a:endParaRPr lang="sk-SK" sz="1800" b="0" i="0" kern="1200" dirty="0">
                        <a:solidFill>
                          <a:schemeClr val="bg1">
                            <a:lumMod val="50000"/>
                          </a:schemeClr>
                        </a:solidFill>
                        <a:effectLst/>
                        <a:latin typeface="+mn-lt"/>
                        <a:ea typeface="+mn-ea"/>
                        <a:cs typeface="+mn-cs"/>
                      </a:endParaRPr>
                    </a:p>
                  </a:txBody>
                  <a:tcPr marL="52406" marR="52406" marT="0" marB="0" anchor="ctr"/>
                </a:tc>
                <a:extLst>
                  <a:ext uri="{0D108BD9-81ED-4DB2-BD59-A6C34878D82A}">
                    <a16:rowId xmlns:a16="http://schemas.microsoft.com/office/drawing/2014/main" val="10008"/>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P9</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VÝPIS Z REGISTRA TRESTOV</a:t>
                      </a:r>
                    </a:p>
                  </a:txBody>
                  <a:tcPr marL="52406" marR="52406" marT="0" marB="0" anchor="ctr"/>
                </a:tc>
                <a:extLst>
                  <a:ext uri="{0D108BD9-81ED-4DB2-BD59-A6C34878D82A}">
                    <a16:rowId xmlns:a16="http://schemas.microsoft.com/office/drawing/2014/main" val="10009"/>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P10</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PODPORNÁ DOKUMENTÁCIA K OPRÁVNENOSTI VÝDAVKOV </a:t>
                      </a:r>
                    </a:p>
                  </a:txBody>
                  <a:tcPr marL="52406" marR="52406" marT="0" marB="0" anchor="ctr"/>
                </a:tc>
                <a:extLst>
                  <a:ext uri="{0D108BD9-81ED-4DB2-BD59-A6C34878D82A}">
                    <a16:rowId xmlns:a16="http://schemas.microsoft.com/office/drawing/2014/main" val="10010"/>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P11</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DOKUMENTY PREUKAZUJÚCE VYSPORIADANIE MAJETKOVO-PRÁVNYCH VZŤAHOV</a:t>
                      </a:r>
                    </a:p>
                  </a:txBody>
                  <a:tcPr marL="52406" marR="52406" marT="0" marB="0" anchor="ctr"/>
                </a:tc>
                <a:extLst>
                  <a:ext uri="{0D108BD9-81ED-4DB2-BD59-A6C34878D82A}">
                    <a16:rowId xmlns:a16="http://schemas.microsoft.com/office/drawing/2014/main" val="10011"/>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P12</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POVOLENIE NA REALIZÁCIU PROJEKTU, VRÁTANE PROJEKTOVEJ DOKUMENTÁCIE</a:t>
                      </a:r>
                    </a:p>
                  </a:txBody>
                  <a:tcPr marL="52406" marR="52406"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702256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62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Prílohy </a:t>
            </a:r>
            <a:r>
              <a:rPr lang="sk-SK" sz="3200" b="1" dirty="0" err="1">
                <a:latin typeface="Arial" panose="020B0604020202020204" pitchFamily="34" charset="0"/>
                <a:cs typeface="Arial" panose="020B0604020202020204" pitchFamily="34" charset="0"/>
              </a:rPr>
              <a:t>ŽoNFP</a:t>
            </a:r>
            <a:endParaRPr lang="sk-SK" sz="3200" b="1" dirty="0">
              <a:latin typeface="Arial" panose="020B0604020202020204" pitchFamily="34" charset="0"/>
              <a:cs typeface="Arial" panose="020B0604020202020204" pitchFamily="34" charset="0"/>
            </a:endParaRPr>
          </a:p>
        </p:txBody>
      </p:sp>
      <p:graphicFrame>
        <p:nvGraphicFramePr>
          <p:cNvPr id="6" name="Tabuľka 5"/>
          <p:cNvGraphicFramePr>
            <a:graphicFrameLocks noGrp="1"/>
          </p:cNvGraphicFramePr>
          <p:nvPr>
            <p:extLst>
              <p:ext uri="{D42A27DB-BD31-4B8C-83A1-F6EECF244321}">
                <p14:modId xmlns:p14="http://schemas.microsoft.com/office/powerpoint/2010/main" val="1876803983"/>
              </p:ext>
            </p:extLst>
          </p:nvPr>
        </p:nvGraphicFramePr>
        <p:xfrm>
          <a:off x="386349" y="1642076"/>
          <a:ext cx="8371301" cy="3133603"/>
        </p:xfrm>
        <a:graphic>
          <a:graphicData uri="http://schemas.openxmlformats.org/drawingml/2006/table">
            <a:tbl>
              <a:tblPr firstRow="1" firstCol="1" bandRow="1">
                <a:tableStyleId>{5C22544A-7EE6-4342-B048-85BDC9FD1C3A}</a:tableStyleId>
              </a:tblPr>
              <a:tblGrid>
                <a:gridCol w="665611">
                  <a:extLst>
                    <a:ext uri="{9D8B030D-6E8A-4147-A177-3AD203B41FA5}">
                      <a16:colId xmlns:a16="http://schemas.microsoft.com/office/drawing/2014/main" val="20000"/>
                    </a:ext>
                  </a:extLst>
                </a:gridCol>
                <a:gridCol w="7705690">
                  <a:extLst>
                    <a:ext uri="{9D8B030D-6E8A-4147-A177-3AD203B41FA5}">
                      <a16:colId xmlns:a16="http://schemas.microsoft.com/office/drawing/2014/main" val="20001"/>
                    </a:ext>
                  </a:extLst>
                </a:gridCol>
              </a:tblGrid>
              <a:tr h="664723">
                <a:tc gridSpan="2">
                  <a:txBody>
                    <a:bodyPr/>
                    <a:lstStyle/>
                    <a:p>
                      <a:pPr algn="ctr">
                        <a:spcBef>
                          <a:spcPts val="600"/>
                        </a:spcBef>
                        <a:spcAft>
                          <a:spcPts val="0"/>
                        </a:spcAft>
                      </a:pPr>
                      <a:r>
                        <a:rPr lang="sk-SK" sz="1800" b="1" kern="1200" dirty="0">
                          <a:solidFill>
                            <a:schemeClr val="lt1"/>
                          </a:solidFill>
                          <a:effectLst/>
                          <a:latin typeface="+mn-lt"/>
                          <a:ea typeface="+mn-ea"/>
                          <a:cs typeface="+mn-cs"/>
                        </a:rPr>
                        <a:t>Prílohy žiadosti o NFP</a:t>
                      </a:r>
                    </a:p>
                  </a:txBody>
                  <a:tcPr marL="52406" marR="52406" marT="0" marB="0" anchor="ctr"/>
                </a:tc>
                <a:tc hMerge="1">
                  <a:txBody>
                    <a:bodyPr/>
                    <a:lstStyle/>
                    <a:p>
                      <a:pPr algn="ctr">
                        <a:spcBef>
                          <a:spcPts val="600"/>
                        </a:spcBef>
                        <a:spcAft>
                          <a:spcPts val="600"/>
                        </a:spcAft>
                      </a:pPr>
                      <a:endParaRPr lang="sk-SK" sz="1800" dirty="0">
                        <a:effectLst/>
                        <a:latin typeface="Times New Roman" panose="02020603050405020304" pitchFamily="18" charset="0"/>
                        <a:ea typeface="Times New Roman" panose="02020603050405020304" pitchFamily="18" charset="0"/>
                      </a:endParaRPr>
                    </a:p>
                  </a:txBody>
                  <a:tcPr marL="52406" marR="52406" marT="0" marB="0" anchor="ctr"/>
                </a:tc>
                <a:extLst>
                  <a:ext uri="{0D108BD9-81ED-4DB2-BD59-A6C34878D82A}">
                    <a16:rowId xmlns:a16="http://schemas.microsoft.com/office/drawing/2014/main" val="10000"/>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P13</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UKAZOVATELE FINANČNEJ SITUÁCIE ŽIADATEĽA</a:t>
                      </a:r>
                    </a:p>
                  </a:txBody>
                  <a:tcPr marL="52406" marR="52406" marT="0" marB="0" anchor="ctr"/>
                </a:tc>
                <a:extLst>
                  <a:ext uri="{0D108BD9-81ED-4DB2-BD59-A6C34878D82A}">
                    <a16:rowId xmlns:a16="http://schemas.microsoft.com/office/drawing/2014/main" val="10001"/>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P14</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TECHNICKÉ A ENVIRONMENTÁLNE UKAZOVATELE</a:t>
                      </a:r>
                    </a:p>
                  </a:txBody>
                  <a:tcPr marL="52406" marR="52406" marT="0" marB="0" anchor="ctr"/>
                </a:tc>
                <a:extLst>
                  <a:ext uri="{0D108BD9-81ED-4DB2-BD59-A6C34878D82A}">
                    <a16:rowId xmlns:a16="http://schemas.microsoft.com/office/drawing/2014/main" val="10002"/>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P15</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POTVRDENIE MIESTNE PRÍSLUŠNÉHO INŠPEKTORÁTU PRÁCE</a:t>
                      </a:r>
                    </a:p>
                  </a:txBody>
                  <a:tcPr marL="52406" marR="52406" marT="0" marB="0" anchor="ctr"/>
                </a:tc>
                <a:extLst>
                  <a:ext uri="{0D108BD9-81ED-4DB2-BD59-A6C34878D82A}">
                    <a16:rowId xmlns:a16="http://schemas.microsoft.com/office/drawing/2014/main" val="10003"/>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P16</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DOKUMENTY PREUKAZUJÚCE OPRÁVNENOSŤ Z HĽADISKA PLNENIA POŽIADAVIEK V OBLASTI POSUDZOVANIA VPLYVOV NA ŽP</a:t>
                      </a:r>
                    </a:p>
                  </a:txBody>
                  <a:tcPr marL="52406" marR="52406" marT="0" marB="0" anchor="ctr"/>
                </a:tc>
                <a:extLst>
                  <a:ext uri="{0D108BD9-81ED-4DB2-BD59-A6C34878D82A}">
                    <a16:rowId xmlns:a16="http://schemas.microsoft.com/office/drawing/2014/main" val="10004"/>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P17</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ODBORNÉ STANOVISKO OKRESNÉHO ÚRADU V SÍDLE KRAJA</a:t>
                      </a:r>
                    </a:p>
                  </a:txBody>
                  <a:tcPr marL="52406" marR="52406" marT="0" marB="0" anchor="ctr"/>
                </a:tc>
                <a:extLst>
                  <a:ext uri="{0D108BD9-81ED-4DB2-BD59-A6C34878D82A}">
                    <a16:rowId xmlns:a16="http://schemas.microsoft.com/office/drawing/2014/main" val="10005"/>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P18</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k-SK" sz="1800" b="0" i="0" kern="1200" dirty="0">
                          <a:solidFill>
                            <a:schemeClr val="bg1">
                              <a:lumMod val="50000"/>
                            </a:schemeClr>
                          </a:solidFill>
                          <a:effectLst/>
                          <a:latin typeface="+mn-lt"/>
                          <a:ea typeface="+mn-ea"/>
                          <a:cs typeface="+mn-cs"/>
                        </a:rPr>
                        <a:t>PREHLAD PRIJATE POMOCI</a:t>
                      </a:r>
                    </a:p>
                  </a:txBody>
                  <a:tcPr marL="52406" marR="52406" marT="0" marB="0" anchor="ctr"/>
                </a:tc>
                <a:extLst>
                  <a:ext uri="{0D108BD9-81ED-4DB2-BD59-A6C34878D82A}">
                    <a16:rowId xmlns:a16="http://schemas.microsoft.com/office/drawing/2014/main" val="10006"/>
                  </a:ext>
                </a:extLst>
              </a:tr>
              <a:tr h="200855">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P19</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VYHLÁSENIE O VEĽKOSTI PODNIKU</a:t>
                      </a:r>
                    </a:p>
                  </a:txBody>
                  <a:tcPr marL="52406" marR="52406" marT="0" marB="0" anchor="ctr"/>
                </a:tc>
                <a:extLst>
                  <a:ext uri="{0D108BD9-81ED-4DB2-BD59-A6C34878D82A}">
                    <a16:rowId xmlns:a16="http://schemas.microsoft.com/office/drawing/2014/main" val="10007"/>
                  </a:ext>
                </a:extLst>
              </a:tr>
              <a:tr h="0">
                <a:tc>
                  <a:txBody>
                    <a:bodyPr/>
                    <a:lstStyle/>
                    <a:p>
                      <a:pPr marL="0" indent="0" algn="ctr">
                        <a:spcAft>
                          <a:spcPts val="0"/>
                        </a:spcAft>
                        <a:buFont typeface="Wingdings" panose="05000000000000000000" pitchFamily="2" charset="2"/>
                        <a:buNone/>
                      </a:pPr>
                      <a:r>
                        <a:rPr lang="sk-SK" sz="1800" dirty="0">
                          <a:solidFill>
                            <a:schemeClr val="bg1"/>
                          </a:solidFill>
                          <a:effectLst/>
                          <a:latin typeface="Calibri (Text)"/>
                          <a:ea typeface="Times New Roman" panose="02020603050405020304" pitchFamily="18" charset="0"/>
                        </a:rPr>
                        <a:t>P20</a:t>
                      </a:r>
                      <a:endParaRPr lang="sk-SK" sz="1800" dirty="0">
                        <a:solidFill>
                          <a:schemeClr val="bg1">
                            <a:lumMod val="50000"/>
                          </a:schemeClr>
                        </a:solidFill>
                        <a:effectLst/>
                        <a:latin typeface="Calibri (Text)"/>
                        <a:ea typeface="Times New Roman" panose="02020603050405020304" pitchFamily="18" charset="0"/>
                      </a:endParaRPr>
                    </a:p>
                  </a:txBody>
                  <a:tcPr marL="52406" marR="52406" marT="0" marB="0" anchor="ctr"/>
                </a:tc>
                <a:tc>
                  <a:txBody>
                    <a:bodyPr/>
                    <a:lstStyle/>
                    <a:p>
                      <a:pPr marL="0" indent="0" algn="l" defTabSz="914400" rtl="0" eaLnBrk="1" latinLnBrk="0" hangingPunct="1">
                        <a:buFont typeface="Arial" panose="020B0604020202020204" pitchFamily="34" charset="0"/>
                        <a:buNone/>
                      </a:pPr>
                      <a:r>
                        <a:rPr lang="sk-SK" sz="1800" b="0" i="0" kern="1200" dirty="0">
                          <a:solidFill>
                            <a:schemeClr val="bg1">
                              <a:lumMod val="50000"/>
                            </a:schemeClr>
                          </a:solidFill>
                          <a:effectLst/>
                          <a:latin typeface="+mn-lt"/>
                          <a:ea typeface="+mn-ea"/>
                          <a:cs typeface="+mn-cs"/>
                        </a:rPr>
                        <a:t>URČENIE POČIATOČNEJ INVESTÍCIE</a:t>
                      </a:r>
                    </a:p>
                  </a:txBody>
                  <a:tcPr marL="52406" marR="52406"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4964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Výzva a prílohy k výzve</a:t>
            </a:r>
          </a:p>
        </p:txBody>
      </p:sp>
      <p:sp>
        <p:nvSpPr>
          <p:cNvPr id="4" name="TextovéPole 3"/>
          <p:cNvSpPr txBox="1"/>
          <p:nvPr/>
        </p:nvSpPr>
        <p:spPr>
          <a:xfrm>
            <a:off x="265670" y="2311396"/>
            <a:ext cx="8612660" cy="3477875"/>
          </a:xfrm>
          <a:prstGeom prst="rect">
            <a:avLst/>
          </a:prstGeom>
          <a:noFill/>
        </p:spPr>
        <p:txBody>
          <a:bodyPr wrap="square" rtlCol="0">
            <a:spAutoFit/>
          </a:bodyPr>
          <a:lstStyle/>
          <a:p>
            <a:r>
              <a:rPr lang="sk-SK" sz="2000" dirty="0">
                <a:solidFill>
                  <a:schemeClr val="bg1">
                    <a:lumMod val="50000"/>
                  </a:schemeClr>
                </a:solidFill>
              </a:rPr>
              <a:t>Znenie výzvy vrátane jej príloh:</a:t>
            </a:r>
          </a:p>
          <a:p>
            <a:endParaRPr lang="sk-SK" sz="2000" dirty="0">
              <a:solidFill>
                <a:schemeClr val="bg1">
                  <a:lumMod val="50000"/>
                </a:schemeClr>
              </a:solidFill>
            </a:endParaRPr>
          </a:p>
          <a:p>
            <a:pPr marL="342900" indent="-342900">
              <a:buFont typeface="Wingdings" pitchFamily="2" charset="2"/>
              <a:buChar char="Ø"/>
            </a:pPr>
            <a:r>
              <a:rPr lang="sk-SK" sz="2000" dirty="0">
                <a:solidFill>
                  <a:schemeClr val="bg1">
                    <a:lumMod val="50000"/>
                  </a:schemeClr>
                </a:solidFill>
              </a:rPr>
              <a:t>Formulár </a:t>
            </a:r>
            <a:r>
              <a:rPr lang="sk-SK" sz="2000" dirty="0" err="1">
                <a:solidFill>
                  <a:schemeClr val="bg1">
                    <a:lumMod val="50000"/>
                  </a:schemeClr>
                </a:solidFill>
              </a:rPr>
              <a:t>ŽoNFP</a:t>
            </a:r>
            <a:endParaRPr lang="sk-SK" sz="2000" dirty="0">
              <a:solidFill>
                <a:schemeClr val="bg1">
                  <a:lumMod val="50000"/>
                </a:schemeClr>
              </a:solidFill>
            </a:endParaRPr>
          </a:p>
          <a:p>
            <a:pPr marL="342900" indent="-342900">
              <a:buFont typeface="Wingdings" pitchFamily="2" charset="2"/>
              <a:buChar char="Ø"/>
            </a:pPr>
            <a:r>
              <a:rPr lang="sk-SK" sz="2000" dirty="0">
                <a:solidFill>
                  <a:schemeClr val="bg1">
                    <a:lumMod val="50000"/>
                  </a:schemeClr>
                </a:solidFill>
              </a:rPr>
              <a:t>Príručka pre žiadateľa</a:t>
            </a:r>
          </a:p>
          <a:p>
            <a:pPr marL="342900" indent="-342900">
              <a:buFont typeface="Wingdings" pitchFamily="2" charset="2"/>
              <a:buChar char="Ø"/>
            </a:pPr>
            <a:r>
              <a:rPr lang="sk-SK" sz="2000" dirty="0">
                <a:solidFill>
                  <a:schemeClr val="bg1">
                    <a:lumMod val="50000"/>
                  </a:schemeClr>
                </a:solidFill>
              </a:rPr>
              <a:t>Zoznam povinných merateľných ukazovateľov projektu</a:t>
            </a:r>
          </a:p>
          <a:p>
            <a:pPr marL="342900" indent="-342900">
              <a:buFont typeface="Wingdings" pitchFamily="2" charset="2"/>
              <a:buChar char="Ø"/>
            </a:pPr>
            <a:r>
              <a:rPr lang="sk-SK" sz="2000" dirty="0">
                <a:solidFill>
                  <a:schemeClr val="bg1">
                    <a:lumMod val="50000"/>
                  </a:schemeClr>
                </a:solidFill>
              </a:rPr>
              <a:t>Osobitné podmienky oprávnenosti výdavkov</a:t>
            </a:r>
          </a:p>
          <a:p>
            <a:pPr marL="342900" indent="-342900">
              <a:buFont typeface="Wingdings" pitchFamily="2" charset="2"/>
              <a:buChar char="Ø"/>
            </a:pPr>
            <a:r>
              <a:rPr lang="sk-SK" sz="2000" dirty="0">
                <a:solidFill>
                  <a:schemeClr val="bg1">
                    <a:lumMod val="50000"/>
                  </a:schemeClr>
                </a:solidFill>
              </a:rPr>
              <a:t>Predbežná informácia pre žiadateľov podľa čl. 105a Nariadenia č. 2015/1929</a:t>
            </a:r>
          </a:p>
          <a:p>
            <a:pPr marL="342900" indent="-342900">
              <a:buFont typeface="Wingdings" pitchFamily="2" charset="2"/>
              <a:buChar char="Ø"/>
            </a:pPr>
            <a:r>
              <a:rPr lang="sk-SK" sz="2000" dirty="0">
                <a:solidFill>
                  <a:schemeClr val="bg1">
                    <a:lumMod val="50000"/>
                  </a:schemeClr>
                </a:solidFill>
              </a:rPr>
              <a:t>Identifikácia oblastí podpory, kde budú EŠIF a ostatné nástroje podpory použité synergickým a komplementárnym spôsobom</a:t>
            </a:r>
          </a:p>
          <a:p>
            <a:pPr marL="342900" indent="-342900">
              <a:buFont typeface="Wingdings" pitchFamily="2" charset="2"/>
              <a:buChar char="Ø"/>
            </a:pPr>
            <a:r>
              <a:rPr lang="sk-SK" sz="2000" dirty="0">
                <a:solidFill>
                  <a:schemeClr val="bg1">
                    <a:lumMod val="50000"/>
                  </a:schemeClr>
                </a:solidFill>
              </a:rPr>
              <a:t>Schéma regionálnej investičnej pomoci v oblasti odpadového hospodárstva pre programové obdobie 2014 - 2020</a:t>
            </a:r>
          </a:p>
        </p:txBody>
      </p:sp>
    </p:spTree>
    <p:extLst>
      <p:ext uri="{BB962C8B-B14F-4D97-AF65-F5344CB8AC3E}">
        <p14:creationId xmlns:p14="http://schemas.microsoft.com/office/powerpoint/2010/main" val="26629324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506513" y="1178011"/>
            <a:ext cx="7886700" cy="840258"/>
          </a:xfrm>
        </p:spPr>
        <p:txBody>
          <a:bodyPr>
            <a:normAutofit/>
          </a:bodyPr>
          <a:lstStyle/>
          <a:p>
            <a:r>
              <a:rPr lang="sk-SK" sz="2400" b="1" dirty="0">
                <a:latin typeface="Arial" panose="020B0604020202020204" pitchFamily="34" charset="0"/>
                <a:cs typeface="Arial" panose="020B0604020202020204" pitchFamily="34" charset="0"/>
              </a:rPr>
              <a:t>18. Podmienky splnenia kritérií pre výber projektov</a:t>
            </a:r>
          </a:p>
        </p:txBody>
      </p:sp>
      <p:sp>
        <p:nvSpPr>
          <p:cNvPr id="4" name="TextovéPole 3"/>
          <p:cNvSpPr txBox="1"/>
          <p:nvPr/>
        </p:nvSpPr>
        <p:spPr>
          <a:xfrm>
            <a:off x="645125" y="2151542"/>
            <a:ext cx="7886700" cy="4708981"/>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dirty="0">
                <a:latin typeface="Arial" pitchFamily="34" charset="0"/>
                <a:cs typeface="Arial" pitchFamily="34" charset="0"/>
              </a:rPr>
              <a:t>Kritéria pre výber projektov pozostávajú                                                      z </a:t>
            </a:r>
            <a:r>
              <a:rPr lang="sk-SK" b="1" dirty="0">
                <a:latin typeface="Arial" pitchFamily="34" charset="0"/>
                <a:cs typeface="Arial" pitchFamily="34" charset="0"/>
              </a:rPr>
              <a:t>hodnotiacich kritérií </a:t>
            </a:r>
            <a:r>
              <a:rPr lang="sk-SK" dirty="0">
                <a:latin typeface="Arial" pitchFamily="34" charset="0"/>
                <a:cs typeface="Arial" pitchFamily="34" charset="0"/>
              </a:rPr>
              <a:t>a z </a:t>
            </a:r>
            <a:r>
              <a:rPr lang="sk-SK" b="1" dirty="0">
                <a:latin typeface="Arial" pitchFamily="34" charset="0"/>
                <a:cs typeface="Arial" pitchFamily="34" charset="0"/>
              </a:rPr>
              <a:t>výberových kritérií</a:t>
            </a:r>
            <a:r>
              <a:rPr lang="sk-SK" dirty="0">
                <a:latin typeface="Arial" pitchFamily="34" charset="0"/>
                <a:cs typeface="Arial" pitchFamily="34" charset="0"/>
              </a:rPr>
              <a:t>.</a:t>
            </a:r>
          </a:p>
          <a:p>
            <a:pPr marL="285750" indent="-285750">
              <a:spcAft>
                <a:spcPts val="600"/>
              </a:spcAft>
              <a:buFont typeface="Wingdings" panose="05000000000000000000" pitchFamily="2" charset="2"/>
              <a:buChar char="§"/>
            </a:pPr>
            <a:r>
              <a:rPr lang="sk-SK" dirty="0">
                <a:latin typeface="Arial" pitchFamily="34" charset="0"/>
                <a:cs typeface="Arial" pitchFamily="34" charset="0"/>
              </a:rPr>
              <a:t>Výberové a hodnotiace kritéria sú uvedené v dokumente                </a:t>
            </a:r>
            <a:r>
              <a:rPr lang="sk-SK" b="1" dirty="0">
                <a:latin typeface="Arial" pitchFamily="34" charset="0"/>
                <a:cs typeface="Arial" pitchFamily="34" charset="0"/>
              </a:rPr>
              <a:t>Kritéria pre výber projektov Operačného programu Kvalita životného prostredia, verzia 2.0</a:t>
            </a:r>
          </a:p>
          <a:p>
            <a:pPr marL="285750" indent="-285750">
              <a:spcAft>
                <a:spcPts val="600"/>
              </a:spcAft>
              <a:buFont typeface="Wingdings" panose="05000000000000000000" pitchFamily="2" charset="2"/>
              <a:buChar char="§"/>
            </a:pPr>
            <a:r>
              <a:rPr lang="sk-SK" b="1" dirty="0">
                <a:latin typeface="Arial" pitchFamily="34" charset="0"/>
                <a:cs typeface="Arial" pitchFamily="34" charset="0"/>
              </a:rPr>
              <a:t>Hodnotiace kritériá sú kategorizované do 4 oblastí.</a:t>
            </a:r>
            <a:endParaRPr lang="sk-SK" dirty="0">
              <a:latin typeface="Arial" pitchFamily="34" charset="0"/>
              <a:cs typeface="Arial" pitchFamily="34" charset="0"/>
            </a:endParaRPr>
          </a:p>
          <a:p>
            <a:pPr marL="285750" indent="-285750">
              <a:spcAft>
                <a:spcPts val="600"/>
              </a:spcAft>
              <a:buFont typeface="Wingdings" panose="05000000000000000000" pitchFamily="2" charset="2"/>
              <a:buChar char="§"/>
            </a:pPr>
            <a:r>
              <a:rPr lang="sk-SK" dirty="0">
                <a:latin typeface="Arial" pitchFamily="34" charset="0"/>
                <a:cs typeface="Arial" pitchFamily="34" charset="0"/>
              </a:rPr>
              <a:t>Hodnotiace kritéria sú definované ako kombinácia </a:t>
            </a:r>
            <a:r>
              <a:rPr lang="sk-SK" b="1" dirty="0">
                <a:latin typeface="Arial" pitchFamily="34" charset="0"/>
                <a:cs typeface="Arial" pitchFamily="34" charset="0"/>
              </a:rPr>
              <a:t>vylučujúcich a bodovaných kritérií. </a:t>
            </a:r>
          </a:p>
          <a:p>
            <a:pPr marL="285750" indent="-285750">
              <a:spcAft>
                <a:spcPts val="600"/>
              </a:spcAft>
              <a:buFont typeface="Wingdings" panose="05000000000000000000" pitchFamily="2" charset="2"/>
              <a:buChar char="§"/>
            </a:pPr>
            <a:r>
              <a:rPr lang="sk-SK" dirty="0">
                <a:latin typeface="Arial" pitchFamily="34" charset="0"/>
                <a:cs typeface="Arial" pitchFamily="34" charset="0"/>
              </a:rPr>
              <a:t>Na splnenie hodnotiacich kritérií je potrebné </a:t>
            </a:r>
            <a:r>
              <a:rPr lang="sk-SK" b="1" dirty="0">
                <a:latin typeface="Arial" pitchFamily="34" charset="0"/>
                <a:cs typeface="Arial" pitchFamily="34" charset="0"/>
              </a:rPr>
              <a:t>kladné hodnotenie vylučujúcich kritérií a zároveň minimálna hranica bodovaných hodnotiacich kritérií </a:t>
            </a:r>
            <a:r>
              <a:rPr lang="sk-SK" dirty="0">
                <a:latin typeface="Arial" pitchFamily="34" charset="0"/>
                <a:cs typeface="Arial" pitchFamily="34" charset="0"/>
              </a:rPr>
              <a:t>(60% z maximálneho počtu bodov bodovaných kritérií).</a:t>
            </a:r>
          </a:p>
          <a:p>
            <a:pPr marL="285750" indent="-285750">
              <a:spcAft>
                <a:spcPts val="600"/>
              </a:spcAft>
              <a:buFont typeface="Wingdings" panose="05000000000000000000" pitchFamily="2" charset="2"/>
              <a:buChar char="§"/>
            </a:pPr>
            <a:endParaRPr lang="sk-SK" dirty="0">
              <a:solidFill>
                <a:schemeClr val="bg1">
                  <a:lumMod val="50000"/>
                </a:schemeClr>
              </a:solidFill>
              <a:latin typeface="Arial" pitchFamily="34" charset="0"/>
              <a:cs typeface="Arial" pitchFamily="34" charset="0"/>
            </a:endParaRPr>
          </a:p>
          <a:p>
            <a:pPr>
              <a:buFont typeface="Wingdings" pitchFamily="2" charset="2"/>
              <a:buChar char="§"/>
            </a:pPr>
            <a:endParaRPr lang="sk-SK" dirty="0">
              <a:solidFill>
                <a:schemeClr val="bg1">
                  <a:lumMod val="50000"/>
                </a:schemeClr>
              </a:solidFill>
              <a:latin typeface="Arial" pitchFamily="34" charset="0"/>
              <a:cs typeface="Arial" pitchFamily="34" charset="0"/>
            </a:endParaRPr>
          </a:p>
          <a:p>
            <a:pPr>
              <a:buFont typeface="Wingdings" pitchFamily="2" charset="2"/>
              <a:buChar char="§"/>
            </a:pPr>
            <a:endParaRPr lang="sk-SK"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247232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917255"/>
            <a:ext cx="7886700" cy="544767"/>
          </a:xfrm>
        </p:spPr>
        <p:txBody>
          <a:bodyPr>
            <a:noAutofit/>
          </a:bodyPr>
          <a:lstStyle/>
          <a:p>
            <a:r>
              <a:rPr lang="sk-SK" sz="2000" b="1" dirty="0">
                <a:latin typeface="Arial" panose="020B0604020202020204" pitchFamily="34" charset="0"/>
                <a:cs typeface="Arial" panose="020B0604020202020204" pitchFamily="34" charset="0"/>
              </a:rPr>
              <a:t>Sumarizačný prehľad hodnotiacich kritérií pre </a:t>
            </a:r>
            <a:br>
              <a:rPr lang="sk-SK" sz="20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dopytovo orientované projekty OP KŽP</a:t>
            </a:r>
          </a:p>
        </p:txBody>
      </p:sp>
      <p:sp>
        <p:nvSpPr>
          <p:cNvPr id="4" name="TextovéPole 3"/>
          <p:cNvSpPr txBox="1"/>
          <p:nvPr/>
        </p:nvSpPr>
        <p:spPr>
          <a:xfrm>
            <a:off x="475488" y="1881852"/>
            <a:ext cx="7886700" cy="5062924"/>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b="1" dirty="0">
                <a:solidFill>
                  <a:schemeClr val="bg1">
                    <a:lumMod val="50000"/>
                  </a:schemeClr>
                </a:solidFill>
                <a:latin typeface="Arial" pitchFamily="34" charset="0"/>
                <a:cs typeface="Arial" pitchFamily="34" charset="0"/>
              </a:rPr>
              <a:t>Tabuľka č. 5. Identifikácia projektu </a:t>
            </a:r>
            <a:r>
              <a:rPr lang="sk-SK" dirty="0">
                <a:solidFill>
                  <a:schemeClr val="bg1">
                    <a:lumMod val="50000"/>
                  </a:schemeClr>
                </a:solidFill>
                <a:latin typeface="Arial" pitchFamily="34" charset="0"/>
                <a:cs typeface="Arial" pitchFamily="34" charset="0"/>
              </a:rPr>
              <a:t>- údaje do riadkov Oblasť intervencie, Hospodárska činnosť je potrebné vybrať z číselníka a zároveň v súlade s inštrukciou vo formulári žiadosti o NFP                  (</a:t>
            </a:r>
            <a:r>
              <a:rPr lang="sk-SK" b="1" dirty="0">
                <a:solidFill>
                  <a:schemeClr val="bg1">
                    <a:lumMod val="50000"/>
                  </a:schemeClr>
                </a:solidFill>
                <a:latin typeface="Arial" pitchFamily="34" charset="0"/>
                <a:cs typeface="Arial" pitchFamily="34" charset="0"/>
              </a:rPr>
              <a:t>kód 017, resp. kód 019</a:t>
            </a:r>
            <a:r>
              <a:rPr lang="sk-SK" dirty="0">
                <a:solidFill>
                  <a:schemeClr val="bg1">
                    <a:lumMod val="50000"/>
                  </a:schemeClr>
                </a:solidFill>
                <a:latin typeface="Arial" pitchFamily="34" charset="0"/>
                <a:cs typeface="Arial" pitchFamily="34" charset="0"/>
              </a:rPr>
              <a:t>, podľa prevažujúceho druhu odpadu)</a:t>
            </a:r>
          </a:p>
          <a:p>
            <a:pPr>
              <a:spcAft>
                <a:spcPts val="600"/>
              </a:spcAft>
            </a:pPr>
            <a:endParaRPr lang="sk-SK" dirty="0">
              <a:solidFill>
                <a:schemeClr val="bg1">
                  <a:lumMod val="50000"/>
                </a:schemeClr>
              </a:solidFill>
              <a:latin typeface="Arial" pitchFamily="34" charset="0"/>
              <a:cs typeface="Arial" pitchFamily="34" charset="0"/>
            </a:endParaRPr>
          </a:p>
          <a:p>
            <a:pPr marL="285750" indent="-285750">
              <a:spcAft>
                <a:spcPts val="600"/>
              </a:spcAft>
              <a:buFont typeface="Wingdings" panose="05000000000000000000" pitchFamily="2" charset="2"/>
              <a:buChar char="§"/>
            </a:pPr>
            <a:r>
              <a:rPr lang="sk-SK" b="1" dirty="0">
                <a:solidFill>
                  <a:schemeClr val="bg1">
                    <a:lumMod val="50000"/>
                  </a:schemeClr>
                </a:solidFill>
                <a:latin typeface="Arial" pitchFamily="34" charset="0"/>
                <a:cs typeface="Arial" pitchFamily="34" charset="0"/>
              </a:rPr>
              <a:t>Tabuľka č. 6. Miesto realizácie projektu </a:t>
            </a:r>
            <a:r>
              <a:rPr lang="sk-SK" dirty="0">
                <a:solidFill>
                  <a:schemeClr val="bg1">
                    <a:lumMod val="50000"/>
                  </a:schemeClr>
                </a:solidFill>
                <a:latin typeface="Arial" pitchFamily="34" charset="0"/>
                <a:cs typeface="Arial" pitchFamily="34" charset="0"/>
              </a:rPr>
              <a:t>– je nevyhnutné uviesť všetky obce, na území ktorých sa projekt </a:t>
            </a:r>
            <a:r>
              <a:rPr lang="sk-SK" b="1" dirty="0">
                <a:solidFill>
                  <a:schemeClr val="bg1">
                    <a:lumMod val="50000"/>
                  </a:schemeClr>
                </a:solidFill>
                <a:latin typeface="Arial" pitchFamily="34" charset="0"/>
                <a:cs typeface="Arial" pitchFamily="34" charset="0"/>
              </a:rPr>
              <a:t>fyzicky realizuje</a:t>
            </a:r>
          </a:p>
          <a:p>
            <a:pPr>
              <a:spcAft>
                <a:spcPts val="600"/>
              </a:spcAft>
            </a:pPr>
            <a:endParaRPr lang="sk-SK" b="1" dirty="0">
              <a:solidFill>
                <a:schemeClr val="bg1">
                  <a:lumMod val="50000"/>
                </a:schemeClr>
              </a:solidFill>
              <a:latin typeface="Arial" pitchFamily="34" charset="0"/>
              <a:cs typeface="Arial" pitchFamily="34" charset="0"/>
            </a:endParaRPr>
          </a:p>
          <a:p>
            <a:pPr marL="285750" indent="-285750">
              <a:spcAft>
                <a:spcPts val="600"/>
              </a:spcAft>
              <a:buFont typeface="Wingdings" panose="05000000000000000000" pitchFamily="2" charset="2"/>
              <a:buChar char="§"/>
            </a:pPr>
            <a:r>
              <a:rPr lang="sk-SK" b="1" dirty="0">
                <a:solidFill>
                  <a:schemeClr val="bg1">
                    <a:lumMod val="50000"/>
                  </a:schemeClr>
                </a:solidFill>
                <a:latin typeface="Arial" pitchFamily="34" charset="0"/>
                <a:cs typeface="Arial" pitchFamily="34" charset="0"/>
              </a:rPr>
              <a:t>Tabuľka č. 7 Popis projektu </a:t>
            </a:r>
            <a:r>
              <a:rPr lang="sk-SK" dirty="0">
                <a:solidFill>
                  <a:schemeClr val="bg1">
                    <a:lumMod val="50000"/>
                  </a:schemeClr>
                </a:solidFill>
                <a:latin typeface="Arial" pitchFamily="34" charset="0"/>
                <a:cs typeface="Arial" pitchFamily="34" charset="0"/>
              </a:rPr>
              <a:t>– nie je potrebné podrobne prepisovať údaje, ktoré sú uvedené v iných častiach </a:t>
            </a:r>
            <a:r>
              <a:rPr lang="sk-SK" dirty="0" err="1">
                <a:solidFill>
                  <a:schemeClr val="bg1">
                    <a:lumMod val="50000"/>
                  </a:schemeClr>
                </a:solidFill>
                <a:latin typeface="Arial" pitchFamily="34" charset="0"/>
                <a:cs typeface="Arial" pitchFamily="34" charset="0"/>
              </a:rPr>
              <a:t>ŽoNFP</a:t>
            </a:r>
            <a:r>
              <a:rPr lang="sk-SK" dirty="0">
                <a:solidFill>
                  <a:schemeClr val="bg1">
                    <a:lumMod val="50000"/>
                  </a:schemeClr>
                </a:solidFill>
                <a:latin typeface="Arial" pitchFamily="34" charset="0"/>
                <a:cs typeface="Arial" pitchFamily="34" charset="0"/>
              </a:rPr>
              <a:t>, napr. v projektovej dokumentácii. Je vhodné sa sústrediť na informácie, ktoré sa nenachádzajú v prílohách </a:t>
            </a:r>
            <a:r>
              <a:rPr lang="sk-SK" dirty="0" err="1">
                <a:solidFill>
                  <a:schemeClr val="bg1">
                    <a:lumMod val="50000"/>
                  </a:schemeClr>
                </a:solidFill>
                <a:latin typeface="Arial" pitchFamily="34" charset="0"/>
                <a:cs typeface="Arial" pitchFamily="34" charset="0"/>
              </a:rPr>
              <a:t>ŽoNFP</a:t>
            </a:r>
            <a:r>
              <a:rPr lang="sk-SK" dirty="0">
                <a:solidFill>
                  <a:schemeClr val="bg1">
                    <a:lumMod val="50000"/>
                  </a:schemeClr>
                </a:solidFill>
                <a:latin typeface="Arial" pitchFamily="34" charset="0"/>
                <a:cs typeface="Arial" pitchFamily="34" charset="0"/>
              </a:rPr>
              <a:t> v súlade s inštrukciou vo formulári žiadosti o NFP</a:t>
            </a:r>
          </a:p>
          <a:p>
            <a:pPr marL="285750" indent="-285750">
              <a:spcAft>
                <a:spcPts val="600"/>
              </a:spcAft>
              <a:buFont typeface="Wingdings" panose="05000000000000000000" pitchFamily="2" charset="2"/>
              <a:buChar char="§"/>
            </a:pPr>
            <a:endParaRPr lang="sk-SK" dirty="0">
              <a:solidFill>
                <a:schemeClr val="bg1">
                  <a:lumMod val="50000"/>
                </a:schemeClr>
              </a:solidFill>
              <a:latin typeface="Arial" pitchFamily="34" charset="0"/>
              <a:cs typeface="Arial" pitchFamily="34" charset="0"/>
            </a:endParaRPr>
          </a:p>
          <a:p>
            <a:pPr>
              <a:buFont typeface="Wingdings" pitchFamily="2" charset="2"/>
              <a:buChar char="§"/>
            </a:pPr>
            <a:endParaRPr lang="sk-SK" dirty="0">
              <a:solidFill>
                <a:schemeClr val="bg1">
                  <a:lumMod val="50000"/>
                </a:schemeClr>
              </a:solidFill>
              <a:latin typeface="Arial" pitchFamily="34" charset="0"/>
              <a:cs typeface="Arial" pitchFamily="34" charset="0"/>
            </a:endParaRPr>
          </a:p>
          <a:p>
            <a:pPr>
              <a:buFont typeface="Wingdings" pitchFamily="2" charset="2"/>
              <a:buChar char="§"/>
            </a:pPr>
            <a:endParaRPr lang="sk-SK" dirty="0">
              <a:solidFill>
                <a:schemeClr val="bg1">
                  <a:lumMod val="50000"/>
                </a:schemeClr>
              </a:solidFill>
              <a:latin typeface="Arial" pitchFamily="34" charset="0"/>
              <a:cs typeface="Arial" pitchFamily="34" charset="0"/>
            </a:endParaRPr>
          </a:p>
        </p:txBody>
      </p:sp>
      <p:pic>
        <p:nvPicPr>
          <p:cNvPr id="5" name="Obrázok 4"/>
          <p:cNvPicPr>
            <a:picLocks noChangeAspect="1"/>
          </p:cNvPicPr>
          <p:nvPr/>
        </p:nvPicPr>
        <p:blipFill>
          <a:blip r:embed="rId2"/>
          <a:stretch>
            <a:fillRect/>
          </a:stretch>
        </p:blipFill>
        <p:spPr>
          <a:xfrm>
            <a:off x="475488" y="1544565"/>
            <a:ext cx="8383672" cy="5131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73457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475488" y="963826"/>
            <a:ext cx="8182480" cy="947351"/>
          </a:xfrm>
        </p:spPr>
        <p:txBody>
          <a:bodyPr>
            <a:normAutofit fontScale="90000"/>
          </a:bodyPr>
          <a:lstStyle/>
          <a:p>
            <a:br>
              <a:rPr lang="sk-SK" sz="3200" b="1" dirty="0">
                <a:latin typeface="Arial" panose="020B0604020202020204" pitchFamily="34" charset="0"/>
                <a:cs typeface="Arial" panose="020B0604020202020204" pitchFamily="34" charset="0"/>
              </a:rPr>
            </a:br>
            <a:br>
              <a:rPr lang="sk-SK" sz="3200" b="1" dirty="0">
                <a:latin typeface="Arial" panose="020B0604020202020204" pitchFamily="34" charset="0"/>
                <a:cs typeface="Arial" panose="020B0604020202020204" pitchFamily="34" charset="0"/>
              </a:rPr>
            </a:br>
            <a:r>
              <a:rPr lang="sk-SK" sz="2700" b="1" dirty="0">
                <a:latin typeface="Arial" panose="020B0604020202020204" pitchFamily="34" charset="0"/>
                <a:cs typeface="Arial" panose="020B0604020202020204" pitchFamily="34" charset="0"/>
              </a:rPr>
              <a:t>Príspevok projektu k cieľom a výsledkom </a:t>
            </a:r>
            <a:br>
              <a:rPr lang="sk-SK" sz="2700" b="1" dirty="0">
                <a:latin typeface="Arial" panose="020B0604020202020204" pitchFamily="34" charset="0"/>
                <a:cs typeface="Arial" panose="020B0604020202020204" pitchFamily="34" charset="0"/>
              </a:rPr>
            </a:br>
            <a:r>
              <a:rPr lang="sk-SK" sz="2700" b="1" dirty="0">
                <a:latin typeface="Arial" panose="020B0604020202020204" pitchFamily="34" charset="0"/>
                <a:cs typeface="Arial" panose="020B0604020202020204" pitchFamily="34" charset="0"/>
              </a:rPr>
              <a:t>OP a prioritnej osi</a:t>
            </a:r>
            <a:br>
              <a:rPr lang="sk-SK" sz="2700" b="1" dirty="0">
                <a:latin typeface="Arial" panose="020B0604020202020204" pitchFamily="34" charset="0"/>
                <a:cs typeface="Arial" panose="020B0604020202020204" pitchFamily="34" charset="0"/>
              </a:rPr>
            </a:br>
            <a:endParaRPr lang="sk-SK" sz="2700" b="1" dirty="0">
              <a:latin typeface="Arial" panose="020B0604020202020204" pitchFamily="34" charset="0"/>
              <a:cs typeface="Arial" panose="020B0604020202020204" pitchFamily="34" charset="0"/>
            </a:endParaRPr>
          </a:p>
        </p:txBody>
      </p:sp>
      <p:sp>
        <p:nvSpPr>
          <p:cNvPr id="4" name="TextovéPole 3"/>
          <p:cNvSpPr txBox="1"/>
          <p:nvPr/>
        </p:nvSpPr>
        <p:spPr>
          <a:xfrm>
            <a:off x="895618" y="2300994"/>
            <a:ext cx="7886700" cy="3924151"/>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dirty="0">
                <a:latin typeface="Arial" panose="020B0604020202020204" pitchFamily="34" charset="0"/>
                <a:cs typeface="Arial" pitchFamily="34" charset="0"/>
              </a:rPr>
              <a:t>Príspevok projektu k plneniu cieľov vyplývajúcich z aktuálneho </a:t>
            </a:r>
            <a:r>
              <a:rPr lang="sk-SK" b="1" dirty="0">
                <a:latin typeface="Arial" panose="020B0604020202020204" pitchFamily="34" charset="0"/>
                <a:cs typeface="Arial" pitchFamily="34" charset="0"/>
              </a:rPr>
              <a:t>Programu odpadového hospodárstva SR </a:t>
            </a:r>
            <a:r>
              <a:rPr lang="sk-SK" dirty="0">
                <a:latin typeface="Arial" panose="020B0604020202020204" pitchFamily="34" charset="0"/>
                <a:cs typeface="Arial" pitchFamily="34" charset="0"/>
              </a:rPr>
              <a:t>vo väzbe na merateľné ukazovatele projektu a požiadavky vyplývajúce </a:t>
            </a:r>
            <a:r>
              <a:rPr lang="sk-SK" b="1" dirty="0">
                <a:latin typeface="Arial" panose="020B0604020202020204" pitchFamily="34" charset="0"/>
                <a:cs typeface="Arial" pitchFamily="34" charset="0"/>
              </a:rPr>
              <a:t>z právnych predpisov EÚ vo vzťahu k jednotlivým prúdom odpadov.</a:t>
            </a:r>
          </a:p>
          <a:p>
            <a:pPr marL="285750" indent="-285750">
              <a:spcAft>
                <a:spcPts val="600"/>
              </a:spcAft>
              <a:buFont typeface="Wingdings" panose="05000000000000000000" pitchFamily="2" charset="2"/>
              <a:buChar char="§"/>
            </a:pPr>
            <a:r>
              <a:rPr lang="sk-SK" dirty="0">
                <a:latin typeface="Arial" panose="020B0604020202020204" pitchFamily="34" charset="0"/>
                <a:cs typeface="Arial" panose="020B0604020202020204" pitchFamily="34" charset="0"/>
              </a:rPr>
              <a:t>Súlad projektu (obsah) s intervenčnou </a:t>
            </a:r>
            <a:r>
              <a:rPr lang="sk-SK" b="1" dirty="0">
                <a:latin typeface="Arial" panose="020B0604020202020204" pitchFamily="34" charset="0"/>
                <a:cs typeface="Arial" panose="020B0604020202020204" pitchFamily="34" charset="0"/>
              </a:rPr>
              <a:t>stratégiou OP KŽP </a:t>
            </a:r>
            <a:r>
              <a:rPr lang="sk-SK" dirty="0">
                <a:latin typeface="Arial" panose="020B0604020202020204" pitchFamily="34" charset="0"/>
                <a:cs typeface="Arial" panose="020B0604020202020204" pitchFamily="34" charset="0"/>
              </a:rPr>
              <a:t>v príslušnej oblasti podpory na úrovni špecifického cieľa, očakávanými výsledkami a oprávnenými  aktivitami. </a:t>
            </a:r>
          </a:p>
          <a:p>
            <a:pPr marL="285750" indent="-285750">
              <a:spcAft>
                <a:spcPts val="600"/>
              </a:spcAft>
              <a:buFont typeface="Wingdings" panose="05000000000000000000" pitchFamily="2" charset="2"/>
              <a:buChar char="§"/>
            </a:pPr>
            <a:r>
              <a:rPr lang="sk-SK" dirty="0">
                <a:latin typeface="Arial" panose="020B0604020202020204" pitchFamily="34" charset="0"/>
                <a:cs typeface="Arial" panose="020B0604020202020204" pitchFamily="34" charset="0"/>
              </a:rPr>
              <a:t>Kvalifikovaná miera príspevku k špecifickému cieľu vyjadrená na základe princípu </a:t>
            </a:r>
            <a:r>
              <a:rPr lang="sk-SK" b="1" dirty="0" err="1">
                <a:latin typeface="Arial" panose="020B0604020202020204" pitchFamily="34" charset="0"/>
                <a:cs typeface="Arial" panose="020B0604020202020204" pitchFamily="34" charset="0"/>
              </a:rPr>
              <a:t>Value</a:t>
            </a:r>
            <a:r>
              <a:rPr lang="sk-SK" b="1" dirty="0">
                <a:latin typeface="Arial" panose="020B0604020202020204" pitchFamily="34" charset="0"/>
                <a:cs typeface="Arial" panose="020B0604020202020204" pitchFamily="34" charset="0"/>
              </a:rPr>
              <a:t> </a:t>
            </a:r>
            <a:r>
              <a:rPr lang="sk-SK" b="1" dirty="0" err="1">
                <a:latin typeface="Arial" panose="020B0604020202020204" pitchFamily="34" charset="0"/>
                <a:cs typeface="Arial" panose="020B0604020202020204" pitchFamily="34" charset="0"/>
              </a:rPr>
              <a:t>for</a:t>
            </a:r>
            <a:r>
              <a:rPr lang="sk-SK" b="1" dirty="0">
                <a:latin typeface="Arial" panose="020B0604020202020204" pitchFamily="34" charset="0"/>
                <a:cs typeface="Arial" panose="020B0604020202020204" pitchFamily="34" charset="0"/>
              </a:rPr>
              <a:t> Money  </a:t>
            </a:r>
            <a:r>
              <a:rPr lang="sk-SK" dirty="0">
                <a:solidFill>
                  <a:srgbClr val="000000"/>
                </a:solidFill>
                <a:latin typeface="Arial" panose="020B0604020202020204" pitchFamily="34" charset="0"/>
                <a:cs typeface="Arial" panose="020B0604020202020204" pitchFamily="34" charset="0"/>
              </a:rPr>
              <a:t>ako pomer celkových korigovaných oprávnených výdavkov a vybraného merateľného ukazovateľa</a:t>
            </a:r>
            <a:r>
              <a:rPr lang="sk-SK" dirty="0">
                <a:latin typeface="Arial" panose="020B0604020202020204" pitchFamily="34" charset="0"/>
                <a:cs typeface="Arial" panose="020B0604020202020204" pitchFamily="34" charset="0"/>
              </a:rPr>
              <a:t>. </a:t>
            </a:r>
          </a:p>
          <a:p>
            <a:pPr marL="285750" indent="-285750">
              <a:spcAft>
                <a:spcPts val="600"/>
              </a:spcAft>
              <a:buFont typeface="Wingdings" panose="05000000000000000000" pitchFamily="2" charset="2"/>
              <a:buChar char="§"/>
            </a:pPr>
            <a:r>
              <a:rPr lang="sk-SK" dirty="0">
                <a:latin typeface="Arial" panose="020B0604020202020204" pitchFamily="34" charset="0"/>
                <a:cs typeface="Arial" panose="020B0604020202020204" pitchFamily="34" charset="0"/>
              </a:rPr>
              <a:t>Posudzuje sa či projekt je súčasťou </a:t>
            </a:r>
            <a:r>
              <a:rPr lang="sk-SK" b="1" dirty="0">
                <a:latin typeface="Arial" panose="020B0604020202020204" pitchFamily="34" charset="0"/>
                <a:cs typeface="Arial" panose="020B0604020202020204" pitchFamily="34" charset="0"/>
              </a:rPr>
              <a:t>schválených stratégii </a:t>
            </a:r>
            <a:r>
              <a:rPr lang="sk-SK" dirty="0">
                <a:latin typeface="Arial" panose="020B0604020202020204" pitchFamily="34" charset="0"/>
                <a:cs typeface="Arial" panose="020B0604020202020204" pitchFamily="34" charset="0"/>
              </a:rPr>
              <a:t>(Regionálna integrovaná územná stratégia, Integrovaná územná stratégia rozvoja mestskej oblasti. </a:t>
            </a:r>
          </a:p>
        </p:txBody>
      </p:sp>
    </p:spTree>
    <p:extLst>
      <p:ext uri="{BB962C8B-B14F-4D97-AF65-F5344CB8AC3E}">
        <p14:creationId xmlns:p14="http://schemas.microsoft.com/office/powerpoint/2010/main" val="4187985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628433" y="922637"/>
            <a:ext cx="7886700" cy="477795"/>
          </a:xfrm>
        </p:spPr>
        <p:txBody>
          <a:bodyPr>
            <a:normAutofit/>
          </a:bodyPr>
          <a:lstStyle/>
          <a:p>
            <a:r>
              <a:rPr lang="sk-SK" sz="2400" b="1" dirty="0">
                <a:latin typeface="Arial" panose="020B0604020202020204" pitchFamily="34" charset="0"/>
                <a:cs typeface="Arial" panose="020B0604020202020204" pitchFamily="34" charset="0"/>
              </a:rPr>
              <a:t>Spôsob realizácie projektu</a:t>
            </a:r>
          </a:p>
        </p:txBody>
      </p:sp>
      <p:sp>
        <p:nvSpPr>
          <p:cNvPr id="4" name="TextovéPole 3"/>
          <p:cNvSpPr txBox="1"/>
          <p:nvPr/>
        </p:nvSpPr>
        <p:spPr>
          <a:xfrm>
            <a:off x="543696" y="1400433"/>
            <a:ext cx="7839631" cy="5078313"/>
          </a:xfrm>
          <a:prstGeom prst="rect">
            <a:avLst/>
          </a:prstGeom>
          <a:noFill/>
        </p:spPr>
        <p:txBody>
          <a:bodyPr wrap="square" rtlCol="0">
            <a:spAutoFit/>
          </a:bodyPr>
          <a:lstStyle/>
          <a:p>
            <a:pPr marL="285750" indent="-285750">
              <a:buFont typeface="Wingdings" panose="05000000000000000000" pitchFamily="2" charset="2"/>
              <a:buChar char="§"/>
            </a:pPr>
            <a:r>
              <a:rPr lang="sk-SK" dirty="0"/>
              <a:t>popis východiskovej situácie v regióne a u žiadateľa, </a:t>
            </a:r>
          </a:p>
          <a:p>
            <a:pPr marL="285750" indent="-285750">
              <a:buFont typeface="Wingdings" panose="05000000000000000000" pitchFamily="2" charset="2"/>
              <a:buChar char="§"/>
            </a:pPr>
            <a:r>
              <a:rPr lang="sk-SK" dirty="0"/>
              <a:t>popis realizácie </a:t>
            </a:r>
            <a:r>
              <a:rPr lang="sk-SK" b="1" dirty="0"/>
              <a:t>aktivít projektu</a:t>
            </a:r>
            <a:r>
              <a:rPr lang="sk-SK" dirty="0"/>
              <a:t>, (časová následnosť činností resp. etáp),</a:t>
            </a:r>
          </a:p>
          <a:p>
            <a:pPr marL="285750" indent="-285750">
              <a:buFont typeface="Wingdings" panose="05000000000000000000" pitchFamily="2" charset="2"/>
              <a:buChar char="§"/>
            </a:pPr>
            <a:r>
              <a:rPr lang="sk-SK" dirty="0"/>
              <a:t>popis </a:t>
            </a:r>
            <a:r>
              <a:rPr lang="sk-SK" b="1" dirty="0"/>
              <a:t>materiálno – technického </a:t>
            </a:r>
            <a:r>
              <a:rPr lang="sk-SK" dirty="0"/>
              <a:t>zázemia žiadateľa,</a:t>
            </a:r>
          </a:p>
          <a:p>
            <a:pPr marL="285750" indent="-285750">
              <a:buFont typeface="Wingdings" panose="05000000000000000000" pitchFamily="2" charset="2"/>
              <a:buChar char="§"/>
            </a:pPr>
            <a:r>
              <a:rPr lang="sk-SK" dirty="0"/>
              <a:t>popis </a:t>
            </a:r>
            <a:r>
              <a:rPr lang="sk-SK" b="1" dirty="0"/>
              <a:t>vlastných existujúcich kapacít </a:t>
            </a:r>
            <a:r>
              <a:rPr lang="sk-SK" dirty="0"/>
              <a:t>na zabezpečenie procesov napr. v oblasti prípravy na opätovné použitie nie nebezpečných odpadov alebo recyklácie alebo materiálového zhodnocovania nie nebezpečných odpadov na materiály a pod., </a:t>
            </a:r>
          </a:p>
          <a:p>
            <a:pPr marL="285750" indent="-285750">
              <a:buFont typeface="Wingdings" panose="05000000000000000000" pitchFamily="2" charset="2"/>
              <a:buChar char="§"/>
            </a:pPr>
            <a:r>
              <a:rPr lang="sk-SK" b="1" dirty="0"/>
              <a:t>hlavné environmentálne problémy územia</a:t>
            </a:r>
            <a:r>
              <a:rPr lang="sk-SK" dirty="0"/>
              <a:t>,  potreby cieľového územia, </a:t>
            </a:r>
          </a:p>
          <a:p>
            <a:pPr marL="285750" indent="-285750">
              <a:buFont typeface="Wingdings" panose="05000000000000000000" pitchFamily="2" charset="2"/>
              <a:buChar char="§"/>
            </a:pPr>
            <a:r>
              <a:rPr lang="sk-SK" dirty="0"/>
              <a:t>popis navrhovaných </a:t>
            </a:r>
            <a:r>
              <a:rPr lang="sk-SK" b="1" dirty="0"/>
              <a:t>postupov a riešení </a:t>
            </a:r>
            <a:r>
              <a:rPr lang="sk-SK" dirty="0"/>
              <a:t>v rámci realizácie aktivít projektu (vybrané materiály, zariadenia, technické riešenia, účel obstarania zariadení, realizácie stavby a pod.),</a:t>
            </a:r>
          </a:p>
          <a:p>
            <a:pPr marL="285750" indent="-285750">
              <a:buFont typeface="Wingdings" panose="05000000000000000000" pitchFamily="2" charset="2"/>
              <a:buChar char="§"/>
            </a:pPr>
            <a:r>
              <a:rPr lang="sk-SK" dirty="0"/>
              <a:t>informácie o tom, či obstarávané technológie, spĺňajú aspekt </a:t>
            </a:r>
            <a:r>
              <a:rPr lang="sk-SK" b="1" dirty="0" err="1"/>
              <a:t>inovatívnosti</a:t>
            </a:r>
            <a:r>
              <a:rPr lang="sk-SK" b="1" dirty="0"/>
              <a:t> </a:t>
            </a:r>
            <a:r>
              <a:rPr lang="sk-SK" dirty="0"/>
              <a:t>technológii nad rámec noriem EÚ podľa platných právnych predpisov </a:t>
            </a:r>
          </a:p>
          <a:p>
            <a:pPr marL="285750" indent="-285750">
              <a:buFont typeface="Wingdings" panose="05000000000000000000" pitchFamily="2" charset="2"/>
              <a:buChar char="§"/>
            </a:pPr>
            <a:r>
              <a:rPr lang="sk-SK" dirty="0"/>
              <a:t>informácia o tom, či budú v rámci projektu použité technológie v</a:t>
            </a:r>
          </a:p>
          <a:p>
            <a:r>
              <a:rPr lang="sk-SK" dirty="0"/>
              <a:t>     súlade s kritériami na určovanie najlepšie dostupných techník (BAT) </a:t>
            </a:r>
          </a:p>
          <a:p>
            <a:r>
              <a:rPr lang="sk-SK" dirty="0"/>
              <a:t>     (porovnanie navrhovanej technológie zhodnocovania alebo recyklácie odpadov     					s príslušnými BREF dokumentmi)</a:t>
            </a:r>
          </a:p>
          <a:p>
            <a:endParaRPr lang="sk-SK"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342402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567473" y="1055980"/>
            <a:ext cx="7886700" cy="393879"/>
          </a:xfrm>
        </p:spPr>
        <p:txBody>
          <a:bodyPr>
            <a:normAutofit fontScale="90000"/>
          </a:bodyPr>
          <a:lstStyle/>
          <a:p>
            <a:r>
              <a:rPr lang="sk-SK" sz="2400" b="1" dirty="0">
                <a:latin typeface="Arial" panose="020B0604020202020204" pitchFamily="34" charset="0"/>
                <a:cs typeface="Arial" panose="020B0604020202020204" pitchFamily="34" charset="0"/>
              </a:rPr>
              <a:t>Administratívna a prevádzková kapacita žiadateľa</a:t>
            </a:r>
          </a:p>
        </p:txBody>
      </p:sp>
      <p:sp>
        <p:nvSpPr>
          <p:cNvPr id="4" name="TextovéPole 3"/>
          <p:cNvSpPr txBox="1"/>
          <p:nvPr/>
        </p:nvSpPr>
        <p:spPr>
          <a:xfrm>
            <a:off x="693017" y="1730424"/>
            <a:ext cx="7886700" cy="5170646"/>
          </a:xfrm>
          <a:prstGeom prst="rect">
            <a:avLst/>
          </a:prstGeom>
          <a:noFill/>
        </p:spPr>
        <p:txBody>
          <a:bodyPr wrap="square" rtlCol="0">
            <a:spAutoFit/>
          </a:bodyPr>
          <a:lstStyle/>
          <a:p>
            <a:r>
              <a:rPr lang="sk-SK" sz="2000" b="1" dirty="0"/>
              <a:t>Administratívna kapacita žiadateľa na </a:t>
            </a:r>
            <a:r>
              <a:rPr lang="sk-SK" sz="2000" b="1" u="sng" dirty="0"/>
              <a:t>riadenie</a:t>
            </a:r>
            <a:r>
              <a:rPr lang="sk-SK" sz="2000" b="1" dirty="0"/>
              <a:t> projektu</a:t>
            </a:r>
          </a:p>
          <a:p>
            <a:pPr marL="285750" indent="-285750">
              <a:buFont typeface="Wingdings" panose="05000000000000000000" pitchFamily="2" charset="2"/>
              <a:buChar char="§"/>
            </a:pPr>
            <a:endParaRPr lang="sk-SK" sz="800" dirty="0"/>
          </a:p>
          <a:p>
            <a:r>
              <a:rPr lang="sk-SK" dirty="0"/>
              <a:t>a) </a:t>
            </a:r>
            <a:r>
              <a:rPr lang="sk-SK" b="1" dirty="0"/>
              <a:t>v prípade externého riadenia </a:t>
            </a:r>
            <a:r>
              <a:rPr lang="sk-SK" dirty="0"/>
              <a:t>je potrebné uviesť nasledovné údaje:</a:t>
            </a:r>
          </a:p>
          <a:p>
            <a:pPr marL="742950" lvl="1" indent="-285750">
              <a:buFont typeface="Wingdings" panose="05000000000000000000" pitchFamily="2" charset="2"/>
              <a:buChar char="Ø"/>
            </a:pPr>
            <a:r>
              <a:rPr lang="sk-SK" dirty="0"/>
              <a:t>názov subjektu zabezpečujúceho externé riadenie,</a:t>
            </a:r>
          </a:p>
          <a:p>
            <a:pPr marL="742950" lvl="1" indent="-285750">
              <a:buFont typeface="Wingdings" panose="05000000000000000000" pitchFamily="2" charset="2"/>
              <a:buChar char="Ø"/>
            </a:pPr>
            <a:r>
              <a:rPr lang="sk-SK" dirty="0"/>
              <a:t>skúsenosti s riadením aspoň jedného obdobného/porovnateľného projektu</a:t>
            </a:r>
            <a:r>
              <a:rPr lang="sk-SK" sz="1200" dirty="0"/>
              <a:t> (názov projektu, názov poskytovateľa, výšku celkových oprávnených výdavkov projektu)</a:t>
            </a:r>
          </a:p>
          <a:p>
            <a:pPr algn="ctr"/>
            <a:r>
              <a:rPr lang="sk-SK" b="1" dirty="0">
                <a:solidFill>
                  <a:srgbClr val="FF0000"/>
                </a:solidFill>
              </a:rPr>
              <a:t>alebo</a:t>
            </a:r>
          </a:p>
          <a:p>
            <a:r>
              <a:rPr lang="sk-SK" dirty="0"/>
              <a:t>b) </a:t>
            </a:r>
            <a:r>
              <a:rPr lang="sk-SK" b="1" dirty="0"/>
              <a:t>v prípade interného riadenia </a:t>
            </a:r>
            <a:r>
              <a:rPr lang="sk-SK" dirty="0"/>
              <a:t>je potrebné uviesť minimálne údaje: </a:t>
            </a:r>
          </a:p>
          <a:p>
            <a:r>
              <a:rPr lang="sk-SK" dirty="0"/>
              <a:t>meno a priezvisko zamestnanca zabezpečujúceho riadenie projektu,</a:t>
            </a:r>
          </a:p>
          <a:p>
            <a:pPr marL="742950" lvl="1" indent="-285750">
              <a:buFont typeface="Wingdings" panose="05000000000000000000" pitchFamily="2" charset="2"/>
              <a:buChar char="Ø"/>
            </a:pPr>
            <a:r>
              <a:rPr lang="sk-SK" dirty="0"/>
              <a:t>typ pracovnoprávneho vzťahu </a:t>
            </a:r>
          </a:p>
          <a:p>
            <a:pPr marL="742950" lvl="1" indent="-285750">
              <a:buFont typeface="Wingdings" panose="05000000000000000000" pitchFamily="2" charset="2"/>
              <a:buChar char="Ø"/>
            </a:pPr>
            <a:r>
              <a:rPr lang="sk-SK" dirty="0"/>
              <a:t>rozsahu pracovného úväzku, ktorým sa bude zamestnanec podieľať na riadení projektu napr. v %</a:t>
            </a:r>
          </a:p>
          <a:p>
            <a:pPr marL="742950" lvl="1" indent="-285750">
              <a:buFont typeface="Wingdings" panose="05000000000000000000" pitchFamily="2" charset="2"/>
              <a:buChar char="Ø"/>
            </a:pPr>
            <a:r>
              <a:rPr lang="sk-SK" dirty="0"/>
              <a:t>vzdelanie (úplné stredné vzdelanie alebo vysokoškolské vzdelanie),</a:t>
            </a:r>
          </a:p>
          <a:p>
            <a:pPr marL="742950" lvl="1" indent="-285750">
              <a:buFont typeface="Wingdings" panose="05000000000000000000" pitchFamily="2" charset="2"/>
              <a:buChar char="Ø"/>
            </a:pPr>
            <a:r>
              <a:rPr lang="sk-SK" dirty="0"/>
              <a:t>odborná prax v oblasti riadenia spolufinancovaných z fondov EÚ alebo iných verejných zdrojov (s uvedením počtu rokov)</a:t>
            </a:r>
          </a:p>
          <a:p>
            <a:pPr marL="742950" lvl="1" indent="-285750">
              <a:buFont typeface="Wingdings" panose="05000000000000000000" pitchFamily="2" charset="2"/>
              <a:buChar char="Ø"/>
            </a:pPr>
            <a:r>
              <a:rPr lang="sk-SK" dirty="0"/>
              <a:t>skúsenosti s riadením aspoň jedného obdobného/porovnateľného projektu</a:t>
            </a:r>
            <a:r>
              <a:rPr lang="sk-SK" sz="1400" dirty="0"/>
              <a:t>  (názov projektu, názov poskytovateľa, výšku celkových oprávnených výdavkov projektu)</a:t>
            </a:r>
          </a:p>
          <a:p>
            <a:endParaRPr lang="sk-SK" dirty="0"/>
          </a:p>
        </p:txBody>
      </p:sp>
    </p:spTree>
    <p:extLst>
      <p:ext uri="{BB962C8B-B14F-4D97-AF65-F5344CB8AC3E}">
        <p14:creationId xmlns:p14="http://schemas.microsoft.com/office/powerpoint/2010/main" val="2049557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567473" y="1055980"/>
            <a:ext cx="7886700" cy="805771"/>
          </a:xfrm>
        </p:spPr>
        <p:txBody>
          <a:bodyPr>
            <a:normAutofit/>
          </a:bodyPr>
          <a:lstStyle/>
          <a:p>
            <a:r>
              <a:rPr lang="sk-SK" sz="2400" b="1" dirty="0">
                <a:latin typeface="Arial" panose="020B0604020202020204" pitchFamily="34" charset="0"/>
                <a:cs typeface="Arial" panose="020B0604020202020204" pitchFamily="34" charset="0"/>
              </a:rPr>
              <a:t>Administratívna a prevádzková kapacita žiadateľa</a:t>
            </a:r>
          </a:p>
        </p:txBody>
      </p:sp>
      <p:sp>
        <p:nvSpPr>
          <p:cNvPr id="4" name="TextovéPole 3"/>
          <p:cNvSpPr txBox="1"/>
          <p:nvPr/>
        </p:nvSpPr>
        <p:spPr>
          <a:xfrm>
            <a:off x="567473" y="2108886"/>
            <a:ext cx="8012244" cy="4278094"/>
          </a:xfrm>
          <a:prstGeom prst="rect">
            <a:avLst/>
          </a:prstGeom>
          <a:noFill/>
        </p:spPr>
        <p:txBody>
          <a:bodyPr wrap="square" rtlCol="0">
            <a:spAutoFit/>
          </a:bodyPr>
          <a:lstStyle/>
          <a:p>
            <a:pPr marL="285750" indent="-285750">
              <a:buFont typeface="Wingdings" panose="05000000000000000000" pitchFamily="2" charset="2"/>
              <a:buChar char="§"/>
            </a:pPr>
            <a:r>
              <a:rPr lang="sk-SK" b="1" dirty="0">
                <a:latin typeface="Arial" panose="020B0604020202020204" pitchFamily="34" charset="0"/>
                <a:cs typeface="Arial" panose="020B0604020202020204" pitchFamily="34" charset="0"/>
              </a:rPr>
              <a:t>kapacita žiadateľa na </a:t>
            </a:r>
            <a:r>
              <a:rPr lang="sk-SK" b="1" dirty="0">
                <a:solidFill>
                  <a:srgbClr val="55B848"/>
                </a:solidFill>
                <a:latin typeface="Arial" panose="020B0604020202020204" pitchFamily="34" charset="0"/>
                <a:cs typeface="Arial" panose="020B0604020202020204" pitchFamily="34" charset="0"/>
              </a:rPr>
              <a:t>realizáciu projektu </a:t>
            </a:r>
            <a:r>
              <a:rPr lang="sk-SK" b="1" dirty="0">
                <a:latin typeface="Arial" panose="020B0604020202020204" pitchFamily="34" charset="0"/>
                <a:cs typeface="Arial" panose="020B0604020202020204" pitchFamily="34" charset="0"/>
              </a:rPr>
              <a:t>z hľadiska vecného zamerania projektu</a:t>
            </a:r>
          </a:p>
          <a:p>
            <a:pPr lvl="2"/>
            <a:r>
              <a:rPr lang="sk-SK" sz="1600" dirty="0">
                <a:latin typeface="Arial" panose="020B0604020202020204" pitchFamily="34" charset="0"/>
                <a:cs typeface="Arial" panose="020B0604020202020204" pitchFamily="34" charset="0"/>
              </a:rPr>
              <a:t>Popis zabezpečenia realizácie projektu interným alebo externým dodávateľom v rozsahu popisu materiálno – technického zabezpečenia v danej oblasti, potrebnej spôsobilosti príp. skúseností a iné.</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k-SK" b="1" dirty="0">
                <a:latin typeface="Arial" panose="020B0604020202020204" pitchFamily="34" charset="0"/>
                <a:cs typeface="Arial" panose="020B0604020202020204" pitchFamily="34" charset="0"/>
              </a:rPr>
              <a:t>kapacita žiadateľa na </a:t>
            </a:r>
            <a:r>
              <a:rPr lang="sk-SK" b="1" dirty="0">
                <a:solidFill>
                  <a:srgbClr val="55B848"/>
                </a:solidFill>
                <a:latin typeface="Arial" panose="020B0604020202020204" pitchFamily="34" charset="0"/>
                <a:cs typeface="Arial" panose="020B0604020202020204" pitchFamily="34" charset="0"/>
              </a:rPr>
              <a:t>zabezpečenie prevádzky </a:t>
            </a:r>
            <a:r>
              <a:rPr lang="sk-SK" b="1" dirty="0">
                <a:latin typeface="Arial" panose="020B0604020202020204" pitchFamily="34" charset="0"/>
                <a:cs typeface="Arial" panose="020B0604020202020204" pitchFamily="34" charset="0"/>
              </a:rPr>
              <a:t>projektu z hľadiska vecného zamerania projektu</a:t>
            </a:r>
          </a:p>
          <a:p>
            <a:pPr lvl="2"/>
            <a:r>
              <a:rPr lang="sk-SK" sz="1600" dirty="0">
                <a:latin typeface="Arial" panose="020B0604020202020204" pitchFamily="34" charset="0"/>
                <a:cs typeface="Arial" panose="020B0604020202020204" pitchFamily="34" charset="0"/>
              </a:rPr>
              <a:t>Popis zabezpečenia realizácie projektu interným alebo externým prevádzky, materiálno – technické zabezpečenie a odbornosť na zabezpečenie výstupov projektu v danej oblasti , ak je potrebné akákoľvek spôsobilosť v zmysle platnej legislatívy SR a EÚ na vykonávanie činnosti prevádzky je potrebné uviesť spôsob jej zabezpečenia a podobne.</a:t>
            </a:r>
          </a:p>
          <a:p>
            <a:endParaRPr lang="sk-SK" dirty="0"/>
          </a:p>
          <a:p>
            <a:pPr marL="285750" indent="-285750">
              <a:buFont typeface="Wingdings" panose="05000000000000000000" pitchFamily="2" charset="2"/>
              <a:buChar char="§"/>
            </a:pPr>
            <a:endParaRPr lang="sk-SK" dirty="0"/>
          </a:p>
        </p:txBody>
      </p:sp>
    </p:spTree>
    <p:extLst>
      <p:ext uri="{BB962C8B-B14F-4D97-AF65-F5344CB8AC3E}">
        <p14:creationId xmlns:p14="http://schemas.microsoft.com/office/powerpoint/2010/main" val="1010788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616241" y="1005017"/>
            <a:ext cx="7886700" cy="626076"/>
          </a:xfrm>
        </p:spPr>
        <p:txBody>
          <a:bodyPr>
            <a:normAutofit/>
          </a:bodyPr>
          <a:lstStyle/>
          <a:p>
            <a:r>
              <a:rPr lang="sk-SK" sz="2400" b="1" dirty="0">
                <a:latin typeface="Arial" panose="020B0604020202020204" pitchFamily="34" charset="0"/>
                <a:cs typeface="Arial" panose="020B0604020202020204" pitchFamily="34" charset="0"/>
              </a:rPr>
              <a:t>Finančná a ekonomická stránka projektu</a:t>
            </a:r>
          </a:p>
        </p:txBody>
      </p:sp>
      <p:sp>
        <p:nvSpPr>
          <p:cNvPr id="4" name="TextovéPole 3"/>
          <p:cNvSpPr txBox="1"/>
          <p:nvPr/>
        </p:nvSpPr>
        <p:spPr>
          <a:xfrm>
            <a:off x="700216" y="1548713"/>
            <a:ext cx="7888069" cy="5278368"/>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b="1" dirty="0">
                <a:latin typeface="Arial" pitchFamily="34" charset="0"/>
                <a:cs typeface="Arial" pitchFamily="34" charset="0"/>
              </a:rPr>
              <a:t>Účelnosť a vecná oprávnenosť výdavkov projektu</a:t>
            </a:r>
          </a:p>
          <a:p>
            <a:pPr>
              <a:spcAft>
                <a:spcPts val="600"/>
              </a:spcAft>
            </a:pPr>
            <a:r>
              <a:rPr lang="sk-SK" dirty="0">
                <a:latin typeface="Arial" pitchFamily="34" charset="0"/>
                <a:cs typeface="Arial" pitchFamily="34" charset="0"/>
              </a:rPr>
              <a:t>     	Oprávnenosť výdavkov projektu uvedených v Prílohe č. 10 Žiadosti </a:t>
            </a:r>
          </a:p>
          <a:p>
            <a:pPr>
              <a:spcAft>
                <a:spcPts val="600"/>
              </a:spcAft>
            </a:pPr>
            <a:r>
              <a:rPr lang="sk-SK" dirty="0">
                <a:latin typeface="Arial" pitchFamily="34" charset="0"/>
                <a:cs typeface="Arial" pitchFamily="34" charset="0"/>
              </a:rPr>
              <a:t>	o NFP určuje Príručka  oprávnenosti výdavkov pre dopytovo 	orientované projekty a Príloha č. 4 Osobitné podmienky 	oprávnenosti výdavkov </a:t>
            </a:r>
          </a:p>
          <a:p>
            <a:pPr>
              <a:spcAft>
                <a:spcPts val="600"/>
              </a:spcAft>
            </a:pPr>
            <a:endParaRPr lang="sk-SK" sz="800" dirty="0">
              <a:latin typeface="Arial" pitchFamily="34" charset="0"/>
              <a:cs typeface="Arial" pitchFamily="34" charset="0"/>
            </a:endParaRPr>
          </a:p>
          <a:p>
            <a:pPr marL="285750" indent="-285750">
              <a:spcAft>
                <a:spcPts val="600"/>
              </a:spcAft>
              <a:buFont typeface="Wingdings" panose="05000000000000000000" pitchFamily="2" charset="2"/>
              <a:buChar char="§"/>
            </a:pPr>
            <a:r>
              <a:rPr lang="sk-SK" b="1" dirty="0">
                <a:latin typeface="Arial" pitchFamily="34" charset="0"/>
                <a:cs typeface="Arial" pitchFamily="34" charset="0"/>
              </a:rPr>
              <a:t>Hospodárnosť a efektívnosť výdavkov projektu</a:t>
            </a:r>
          </a:p>
          <a:p>
            <a:pPr>
              <a:spcAft>
                <a:spcPts val="600"/>
              </a:spcAft>
            </a:pPr>
            <a:r>
              <a:rPr lang="sk-SK" dirty="0">
                <a:latin typeface="Arial" pitchFamily="34" charset="0"/>
                <a:cs typeface="Arial" pitchFamily="34" charset="0"/>
              </a:rPr>
              <a:t>     	(finančné limity, prieskum trhu, zrealizované VO, stavebný 	rozpočet vypracovaný oprávnenou osobou, znalecký posudok)</a:t>
            </a:r>
          </a:p>
          <a:p>
            <a:pPr marL="285750" indent="-285750">
              <a:spcAft>
                <a:spcPts val="600"/>
              </a:spcAft>
              <a:buFont typeface="Wingdings" panose="05000000000000000000" pitchFamily="2" charset="2"/>
              <a:buChar char="§"/>
            </a:pPr>
            <a:r>
              <a:rPr lang="sk-SK" b="1" dirty="0">
                <a:latin typeface="Arial" pitchFamily="34" charset="0"/>
                <a:cs typeface="Arial" pitchFamily="34" charset="0"/>
              </a:rPr>
              <a:t>Finančná charakteristika žiadateľa</a:t>
            </a:r>
          </a:p>
          <a:p>
            <a:pPr>
              <a:spcAft>
                <a:spcPts val="600"/>
              </a:spcAft>
            </a:pPr>
            <a:r>
              <a:rPr lang="sk-SK" sz="1100" dirty="0">
                <a:latin typeface="Arial" pitchFamily="34" charset="0"/>
                <a:cs typeface="Arial" pitchFamily="34" charset="0"/>
              </a:rPr>
              <a:t>        (Príloha č. 13 Žiadosti o NFP – formulár pre výpočet ukazovateľov hodnotenia finančnej situácie žiadateľa, verzia 1.0)     </a:t>
            </a:r>
          </a:p>
          <a:p>
            <a:pPr>
              <a:spcAft>
                <a:spcPts val="600"/>
              </a:spcAft>
            </a:pPr>
            <a:r>
              <a:rPr lang="sk-SK" dirty="0">
                <a:latin typeface="Arial" pitchFamily="34" charset="0"/>
                <a:cs typeface="Arial" pitchFamily="34" charset="0"/>
              </a:rPr>
              <a:t>     	súkromný sektor –  </a:t>
            </a:r>
            <a:r>
              <a:rPr lang="sk-SK" dirty="0" err="1">
                <a:latin typeface="Arial" pitchFamily="34" charset="0"/>
                <a:cs typeface="Arial" pitchFamily="34" charset="0"/>
              </a:rPr>
              <a:t>Altmanov</a:t>
            </a:r>
            <a:r>
              <a:rPr lang="sk-SK" dirty="0">
                <a:latin typeface="Arial" pitchFamily="34" charset="0"/>
                <a:cs typeface="Arial" pitchFamily="34" charset="0"/>
              </a:rPr>
              <a:t> index</a:t>
            </a:r>
          </a:p>
          <a:p>
            <a:pPr>
              <a:spcAft>
                <a:spcPts val="600"/>
              </a:spcAft>
            </a:pPr>
            <a:r>
              <a:rPr lang="sk-SK" dirty="0">
                <a:latin typeface="Arial" pitchFamily="34" charset="0"/>
                <a:cs typeface="Arial" pitchFamily="34" charset="0"/>
              </a:rPr>
              <a:t>     	verejný sektor – ukazovateľ likvidity a ukazovateľ zadlženosti </a:t>
            </a:r>
          </a:p>
          <a:p>
            <a:pPr>
              <a:spcAft>
                <a:spcPts val="600"/>
              </a:spcAft>
            </a:pPr>
            <a:endParaRPr lang="sk-SK" sz="800" dirty="0">
              <a:latin typeface="Arial" pitchFamily="34" charset="0"/>
              <a:cs typeface="Arial" pitchFamily="34" charset="0"/>
            </a:endParaRPr>
          </a:p>
          <a:p>
            <a:pPr marL="285750" indent="-285750">
              <a:spcAft>
                <a:spcPts val="600"/>
              </a:spcAft>
              <a:buFont typeface="Wingdings" panose="05000000000000000000" pitchFamily="2" charset="2"/>
              <a:buChar char="§"/>
            </a:pPr>
            <a:r>
              <a:rPr lang="sk-SK" b="1" dirty="0">
                <a:latin typeface="Arial" pitchFamily="34" charset="0"/>
                <a:cs typeface="Arial" pitchFamily="34" charset="0"/>
              </a:rPr>
              <a:t>Finančná udržateľnosť projektu</a:t>
            </a:r>
          </a:p>
          <a:p>
            <a:pPr>
              <a:spcAft>
                <a:spcPts val="600"/>
              </a:spcAft>
            </a:pPr>
            <a:r>
              <a:rPr lang="sk-SK" sz="1100" dirty="0">
                <a:latin typeface="Arial" pitchFamily="34" charset="0"/>
                <a:cs typeface="Arial" pitchFamily="34" charset="0"/>
              </a:rPr>
              <a:t>        (Príloha č. 5 Žiadosti o NFP)</a:t>
            </a:r>
          </a:p>
          <a:p>
            <a:pPr>
              <a:spcAft>
                <a:spcPts val="600"/>
              </a:spcAft>
            </a:pPr>
            <a:r>
              <a:rPr lang="sk-SK" dirty="0">
                <a:solidFill>
                  <a:schemeClr val="bg1">
                    <a:lumMod val="50000"/>
                  </a:schemeClr>
                </a:solidFill>
                <a:latin typeface="Arial" pitchFamily="34" charset="0"/>
                <a:cs typeface="Arial" pitchFamily="34" charset="0"/>
              </a:rPr>
              <a:t> </a:t>
            </a:r>
          </a:p>
        </p:txBody>
      </p:sp>
    </p:spTree>
    <p:extLst>
      <p:ext uri="{BB962C8B-B14F-4D97-AF65-F5344CB8AC3E}">
        <p14:creationId xmlns:p14="http://schemas.microsoft.com/office/powerpoint/2010/main" val="2418454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616241" y="1005017"/>
            <a:ext cx="7886700" cy="626076"/>
          </a:xfrm>
        </p:spPr>
        <p:txBody>
          <a:bodyPr>
            <a:normAutofit/>
          </a:bodyPr>
          <a:lstStyle/>
          <a:p>
            <a:r>
              <a:rPr lang="sk-SK" sz="2400" b="1" dirty="0">
                <a:latin typeface="Arial" panose="020B0604020202020204" pitchFamily="34" charset="0"/>
                <a:cs typeface="Arial" panose="020B0604020202020204" pitchFamily="34" charset="0"/>
              </a:rPr>
              <a:t>Výber projektov</a:t>
            </a:r>
          </a:p>
        </p:txBody>
      </p:sp>
      <p:sp>
        <p:nvSpPr>
          <p:cNvPr id="4" name="TextovéPole 3"/>
          <p:cNvSpPr txBox="1"/>
          <p:nvPr/>
        </p:nvSpPr>
        <p:spPr>
          <a:xfrm>
            <a:off x="700216" y="1548713"/>
            <a:ext cx="7888069" cy="369332"/>
          </a:xfrm>
          <a:prstGeom prst="rect">
            <a:avLst/>
          </a:prstGeom>
          <a:noFill/>
        </p:spPr>
        <p:txBody>
          <a:bodyPr wrap="square" rtlCol="0">
            <a:spAutoFit/>
          </a:bodyPr>
          <a:lstStyle/>
          <a:p>
            <a:pPr>
              <a:spcAft>
                <a:spcPts val="600"/>
              </a:spcAft>
            </a:pPr>
            <a:r>
              <a:rPr lang="sk-SK" dirty="0">
                <a:solidFill>
                  <a:schemeClr val="bg1">
                    <a:lumMod val="50000"/>
                  </a:schemeClr>
                </a:solidFill>
                <a:latin typeface="Arial" pitchFamily="34" charset="0"/>
                <a:cs typeface="Arial" pitchFamily="34" charset="0"/>
              </a:rPr>
              <a:t> </a:t>
            </a:r>
          </a:p>
        </p:txBody>
      </p:sp>
      <p:sp>
        <p:nvSpPr>
          <p:cNvPr id="2" name="Obdĺžnik 1"/>
          <p:cNvSpPr/>
          <p:nvPr/>
        </p:nvSpPr>
        <p:spPr>
          <a:xfrm>
            <a:off x="616241" y="1918045"/>
            <a:ext cx="7864951" cy="3954929"/>
          </a:xfrm>
          <a:prstGeom prst="rect">
            <a:avLst/>
          </a:prstGeom>
        </p:spPr>
        <p:txBody>
          <a:bodyPr wrap="square">
            <a:spAutoFit/>
          </a:bodyPr>
          <a:lstStyle/>
          <a:p>
            <a:pPr marL="285750" indent="-285750">
              <a:spcAft>
                <a:spcPts val="600"/>
              </a:spcAft>
              <a:buFont typeface="Wingdings" panose="05000000000000000000" pitchFamily="2" charset="2"/>
              <a:buChar char="§"/>
            </a:pPr>
            <a:r>
              <a:rPr lang="sk-SK" b="1" dirty="0">
                <a:latin typeface="Arial" pitchFamily="34" charset="0"/>
                <a:cs typeface="Arial" pitchFamily="34" charset="0"/>
              </a:rPr>
              <a:t>Výberový proces je aplikovaný</a:t>
            </a:r>
            <a:r>
              <a:rPr lang="sk-SK" dirty="0">
                <a:latin typeface="Arial" pitchFamily="34" charset="0"/>
                <a:cs typeface="Arial" pitchFamily="34" charset="0"/>
              </a:rPr>
              <a:t>, ak disponibilná alokácia je nižšia ako výška NFP za žiadosti o NFP, ktoré splnili hodnotiace kritéria </a:t>
            </a:r>
          </a:p>
          <a:p>
            <a:pPr marL="285750" indent="-285750">
              <a:spcAft>
                <a:spcPts val="600"/>
              </a:spcAft>
              <a:buFont typeface="Wingdings" panose="05000000000000000000" pitchFamily="2" charset="2"/>
              <a:buChar char="§"/>
            </a:pPr>
            <a:endParaRPr lang="sk-SK" dirty="0">
              <a:latin typeface="Arial" pitchFamily="34" charset="0"/>
              <a:cs typeface="Arial" pitchFamily="34" charset="0"/>
            </a:endParaRPr>
          </a:p>
          <a:p>
            <a:pPr marL="285750" indent="-285750">
              <a:spcAft>
                <a:spcPts val="600"/>
              </a:spcAft>
              <a:buFont typeface="Wingdings" panose="05000000000000000000" pitchFamily="2" charset="2"/>
              <a:buChar char="§"/>
            </a:pPr>
            <a:r>
              <a:rPr lang="sk-SK" b="1" dirty="0">
                <a:latin typeface="Arial" pitchFamily="34" charset="0"/>
                <a:cs typeface="Arial" pitchFamily="34" charset="0"/>
              </a:rPr>
              <a:t>Princíp a aplikácia </a:t>
            </a:r>
            <a:r>
              <a:rPr lang="sk-SK" dirty="0">
                <a:latin typeface="Arial" pitchFamily="34" charset="0"/>
                <a:cs typeface="Arial" pitchFamily="34" charset="0"/>
              </a:rPr>
              <a:t>výberového procesu je uvedený v Kritéria pre výber projektov Operačného programu Kvalita životného prostredia, verzia 2.0</a:t>
            </a:r>
          </a:p>
          <a:p>
            <a:pPr>
              <a:spcAft>
                <a:spcPts val="600"/>
              </a:spcAft>
            </a:pPr>
            <a:endParaRPr lang="sk-SK" dirty="0">
              <a:latin typeface="Arial" pitchFamily="34" charset="0"/>
              <a:cs typeface="Arial" pitchFamily="34" charset="0"/>
            </a:endParaRPr>
          </a:p>
          <a:p>
            <a:pPr marL="285750" indent="-285750">
              <a:spcAft>
                <a:spcPts val="600"/>
              </a:spcAft>
              <a:buFont typeface="Wingdings" panose="05000000000000000000" pitchFamily="2" charset="2"/>
              <a:buChar char="§"/>
            </a:pPr>
            <a:r>
              <a:rPr lang="sk-SK" dirty="0">
                <a:latin typeface="Arial" pitchFamily="34" charset="0"/>
                <a:cs typeface="Arial" pitchFamily="34" charset="0"/>
              </a:rPr>
              <a:t>Uplatňujú sa základné kritéria pre výber projektov</a:t>
            </a:r>
          </a:p>
          <a:p>
            <a:pPr marL="1200150" lvl="2" indent="-285750">
              <a:spcAft>
                <a:spcPts val="600"/>
              </a:spcAft>
              <a:buFont typeface="Wingdings" panose="05000000000000000000" pitchFamily="2" charset="2"/>
              <a:buChar char="Ø"/>
            </a:pPr>
            <a:r>
              <a:rPr lang="sk-SK" dirty="0">
                <a:latin typeface="Arial" pitchFamily="34" charset="0"/>
                <a:cs typeface="Arial" pitchFamily="34" charset="0"/>
              </a:rPr>
              <a:t>Príslušnosť projektu ku kategórii podľa hierarchizácie odpadového hospodárstva</a:t>
            </a:r>
          </a:p>
          <a:p>
            <a:pPr marL="1200150" lvl="2" indent="-285750">
              <a:spcAft>
                <a:spcPts val="600"/>
              </a:spcAft>
              <a:buFont typeface="Wingdings" panose="05000000000000000000" pitchFamily="2" charset="2"/>
              <a:buChar char="Ø"/>
            </a:pPr>
            <a:r>
              <a:rPr lang="sk-SK" dirty="0">
                <a:latin typeface="Arial" pitchFamily="34" charset="0"/>
                <a:cs typeface="Arial" pitchFamily="34" charset="0"/>
              </a:rPr>
              <a:t>Príspevok projektu k príslušnému špecifickému cieľu  vyjadrený na základe hodnoty </a:t>
            </a:r>
            <a:r>
              <a:rPr lang="sk-SK" dirty="0" err="1">
                <a:latin typeface="Arial" pitchFamily="34" charset="0"/>
                <a:cs typeface="Arial" pitchFamily="34" charset="0"/>
              </a:rPr>
              <a:t>Value</a:t>
            </a:r>
            <a:r>
              <a:rPr lang="sk-SK" dirty="0">
                <a:latin typeface="Arial" pitchFamily="34" charset="0"/>
                <a:cs typeface="Arial" pitchFamily="34" charset="0"/>
              </a:rPr>
              <a:t> </a:t>
            </a:r>
            <a:r>
              <a:rPr lang="sk-SK" dirty="0" err="1">
                <a:latin typeface="Arial" pitchFamily="34" charset="0"/>
                <a:cs typeface="Arial" pitchFamily="34" charset="0"/>
              </a:rPr>
              <a:t>for</a:t>
            </a:r>
            <a:r>
              <a:rPr lang="sk-SK" dirty="0">
                <a:latin typeface="Arial" pitchFamily="34" charset="0"/>
                <a:cs typeface="Arial" pitchFamily="34" charset="0"/>
              </a:rPr>
              <a:t> Money</a:t>
            </a:r>
          </a:p>
          <a:p>
            <a:pPr marL="285750" indent="-285750">
              <a:spcAft>
                <a:spcPts val="600"/>
              </a:spcAft>
              <a:buFont typeface="Wingdings" panose="05000000000000000000" pitchFamily="2" charset="2"/>
              <a:buChar char="§"/>
            </a:pPr>
            <a:endParaRPr lang="sk-SK" b="1" dirty="0">
              <a:latin typeface="Arial" pitchFamily="34" charset="0"/>
              <a:cs typeface="Arial" pitchFamily="34" charset="0"/>
            </a:endParaRPr>
          </a:p>
        </p:txBody>
      </p:sp>
    </p:spTree>
    <p:extLst>
      <p:ext uri="{BB962C8B-B14F-4D97-AF65-F5344CB8AC3E}">
        <p14:creationId xmlns:p14="http://schemas.microsoft.com/office/powerpoint/2010/main" val="2950853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62043" y="2078131"/>
            <a:ext cx="7886700" cy="1325563"/>
          </a:xfrm>
        </p:spPr>
        <p:txBody>
          <a:bodyPr>
            <a:normAutofit/>
          </a:bodyPr>
          <a:lstStyle/>
          <a:p>
            <a:r>
              <a:rPr lang="sk-SK" sz="3400" b="1" dirty="0">
                <a:latin typeface="Arial" panose="020B0604020202020204" pitchFamily="34" charset="0"/>
                <a:cs typeface="Arial" panose="020B0604020202020204" pitchFamily="34" charset="0"/>
              </a:rPr>
              <a:t>ĎAKUJEME ZA POZORNOSŤ</a:t>
            </a:r>
          </a:p>
        </p:txBody>
      </p:sp>
      <p:sp>
        <p:nvSpPr>
          <p:cNvPr id="3" name="BlokTextu 2"/>
          <p:cNvSpPr txBox="1"/>
          <p:nvPr/>
        </p:nvSpPr>
        <p:spPr>
          <a:xfrm>
            <a:off x="662043" y="4324865"/>
            <a:ext cx="7886700" cy="707886"/>
          </a:xfrm>
          <a:prstGeom prst="rect">
            <a:avLst/>
          </a:prstGeom>
          <a:noFill/>
        </p:spPr>
        <p:txBody>
          <a:bodyPr wrap="square" rtlCol="0">
            <a:spAutoFit/>
          </a:bodyPr>
          <a:lstStyle/>
          <a:p>
            <a:r>
              <a:rPr lang="sk-SK" sz="2000" b="1" dirty="0">
                <a:solidFill>
                  <a:schemeClr val="bg1">
                    <a:lumMod val="50000"/>
                  </a:schemeClr>
                </a:solidFill>
                <a:latin typeface="Arial" panose="020B0604020202020204" pitchFamily="34" charset="0"/>
                <a:cs typeface="Arial" panose="020B0604020202020204" pitchFamily="34" charset="0"/>
              </a:rPr>
              <a:t>Kolektív</a:t>
            </a:r>
          </a:p>
          <a:p>
            <a:r>
              <a:rPr lang="sk-SK" sz="2000" b="1" dirty="0">
                <a:solidFill>
                  <a:schemeClr val="bg1">
                    <a:lumMod val="50000"/>
                  </a:schemeClr>
                </a:solidFill>
              </a:rPr>
              <a:t>Riadiaci orgán pre Operačný program Kvalita životného prostredia</a:t>
            </a:r>
          </a:p>
        </p:txBody>
      </p:sp>
    </p:spTree>
    <p:extLst>
      <p:ext uri="{BB962C8B-B14F-4D97-AF65-F5344CB8AC3E}">
        <p14:creationId xmlns:p14="http://schemas.microsoft.com/office/powerpoint/2010/main" val="43325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Práca s výzvou a dokumentmi k výzve</a:t>
            </a:r>
          </a:p>
        </p:txBody>
      </p:sp>
      <p:grpSp>
        <p:nvGrpSpPr>
          <p:cNvPr id="8" name="Skupina 7"/>
          <p:cNvGrpSpPr/>
          <p:nvPr/>
        </p:nvGrpSpPr>
        <p:grpSpPr>
          <a:xfrm>
            <a:off x="773588" y="2115545"/>
            <a:ext cx="7862412" cy="2550763"/>
            <a:chOff x="773588" y="2115545"/>
            <a:chExt cx="7862412" cy="2550763"/>
          </a:xfrm>
        </p:grpSpPr>
        <p:pic>
          <p:nvPicPr>
            <p:cNvPr id="3" name="Obrázok 2"/>
            <p:cNvPicPr>
              <a:picLocks noChangeAspect="1"/>
            </p:cNvPicPr>
            <p:nvPr/>
          </p:nvPicPr>
          <p:blipFill rotWithShape="1">
            <a:blip r:embed="rId2"/>
            <a:srcRect l="3226" t="31864" r="59143" b="54045"/>
            <a:stretch/>
          </p:blipFill>
          <p:spPr>
            <a:xfrm>
              <a:off x="773588" y="3035684"/>
              <a:ext cx="7741762" cy="1630624"/>
            </a:xfrm>
            <a:prstGeom prst="rect">
              <a:avLst/>
            </a:prstGeom>
          </p:spPr>
        </p:pic>
        <p:sp>
          <p:nvSpPr>
            <p:cNvPr id="5" name="Ovál 4"/>
            <p:cNvSpPr/>
            <p:nvPr/>
          </p:nvSpPr>
          <p:spPr>
            <a:xfrm>
              <a:off x="3373264" y="3348502"/>
              <a:ext cx="295232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5436592" y="2115545"/>
              <a:ext cx="3199408" cy="646331"/>
            </a:xfrm>
            <a:prstGeom prst="rect">
              <a:avLst/>
            </a:prstGeom>
            <a:noFill/>
          </p:spPr>
          <p:txBody>
            <a:bodyPr wrap="square" rtlCol="0">
              <a:spAutoFit/>
            </a:bodyPr>
            <a:lstStyle/>
            <a:p>
              <a:r>
                <a:rPr lang="sk-SK" i="1" dirty="0"/>
                <a:t>podrobnejší popis obsahuje kapitola 3 Príručky pre žiadateľa</a:t>
              </a:r>
            </a:p>
          </p:txBody>
        </p:sp>
        <p:cxnSp>
          <p:nvCxnSpPr>
            <p:cNvPr id="7" name="Rovná spojovacia šípka 6"/>
            <p:cNvCxnSpPr/>
            <p:nvPr/>
          </p:nvCxnSpPr>
          <p:spPr>
            <a:xfrm flipV="1">
              <a:off x="5690592" y="2717595"/>
              <a:ext cx="415062" cy="6990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981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Práca s výzvou a dokumentmi k výzve</a:t>
            </a:r>
          </a:p>
        </p:txBody>
      </p:sp>
      <p:grpSp>
        <p:nvGrpSpPr>
          <p:cNvPr id="15" name="Skupina 14"/>
          <p:cNvGrpSpPr/>
          <p:nvPr/>
        </p:nvGrpSpPr>
        <p:grpSpPr>
          <a:xfrm>
            <a:off x="380511" y="1782598"/>
            <a:ext cx="8763489" cy="4073773"/>
            <a:chOff x="380511" y="1782598"/>
            <a:chExt cx="8763489" cy="4073773"/>
          </a:xfrm>
        </p:grpSpPr>
        <p:pic>
          <p:nvPicPr>
            <p:cNvPr id="4" name="Obrázok 3"/>
            <p:cNvPicPr>
              <a:picLocks noChangeAspect="1"/>
            </p:cNvPicPr>
            <p:nvPr/>
          </p:nvPicPr>
          <p:blipFill rotWithShape="1">
            <a:blip r:embed="rId2"/>
            <a:srcRect l="4584" t="35926" r="5000" b="11111"/>
            <a:stretch/>
          </p:blipFill>
          <p:spPr>
            <a:xfrm>
              <a:off x="380511" y="3094238"/>
              <a:ext cx="8382977" cy="2762133"/>
            </a:xfrm>
            <a:prstGeom prst="rect">
              <a:avLst/>
            </a:prstGeom>
          </p:spPr>
        </p:pic>
        <p:sp>
          <p:nvSpPr>
            <p:cNvPr id="9" name="BlokTextu 8"/>
            <p:cNvSpPr txBox="1"/>
            <p:nvPr/>
          </p:nvSpPr>
          <p:spPr>
            <a:xfrm>
              <a:off x="409309" y="2096992"/>
              <a:ext cx="3456384" cy="923330"/>
            </a:xfrm>
            <a:prstGeom prst="rect">
              <a:avLst/>
            </a:prstGeom>
            <a:noFill/>
          </p:spPr>
          <p:txBody>
            <a:bodyPr wrap="square" rtlCol="0">
              <a:spAutoFit/>
            </a:bodyPr>
            <a:lstStyle/>
            <a:p>
              <a:r>
                <a:rPr lang="sk-SK" i="1" dirty="0"/>
                <a:t>podrobný popis každej PPP definovanej</a:t>
              </a:r>
            </a:p>
            <a:p>
              <a:r>
                <a:rPr lang="sk-SK" i="1" dirty="0"/>
                <a:t>vo výzve</a:t>
              </a:r>
            </a:p>
          </p:txBody>
        </p:sp>
        <p:sp>
          <p:nvSpPr>
            <p:cNvPr id="10" name="Ovál 9"/>
            <p:cNvSpPr/>
            <p:nvPr/>
          </p:nvSpPr>
          <p:spPr>
            <a:xfrm>
              <a:off x="2051720" y="3065017"/>
              <a:ext cx="5472608" cy="12241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 name="Rovná spojovacia šípka 10"/>
            <p:cNvCxnSpPr/>
            <p:nvPr/>
          </p:nvCxnSpPr>
          <p:spPr>
            <a:xfrm flipH="1" flipV="1">
              <a:off x="1830271" y="2373097"/>
              <a:ext cx="916151" cy="8671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ál 11"/>
            <p:cNvSpPr/>
            <p:nvPr/>
          </p:nvSpPr>
          <p:spPr>
            <a:xfrm>
              <a:off x="7376681" y="2891128"/>
              <a:ext cx="1459231" cy="15841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3" name="Rovná spojovacia šípka 12"/>
            <p:cNvCxnSpPr/>
            <p:nvPr/>
          </p:nvCxnSpPr>
          <p:spPr>
            <a:xfrm flipH="1" flipV="1">
              <a:off x="6990845" y="2648131"/>
              <a:ext cx="569695" cy="4614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BlokTextu 13"/>
            <p:cNvSpPr txBox="1"/>
            <p:nvPr/>
          </p:nvSpPr>
          <p:spPr>
            <a:xfrm>
              <a:off x="5544616" y="1782598"/>
              <a:ext cx="3599384" cy="923330"/>
            </a:xfrm>
            <a:prstGeom prst="rect">
              <a:avLst/>
            </a:prstGeom>
            <a:noFill/>
          </p:spPr>
          <p:txBody>
            <a:bodyPr wrap="square" rtlCol="0">
              <a:spAutoFit/>
            </a:bodyPr>
            <a:lstStyle/>
            <a:p>
              <a:r>
                <a:rPr lang="sk-SK" i="1" dirty="0"/>
                <a:t>identifikácia spôsobu preukázania/ overenia PPP – prepojenie na kapitolu 3.1 príručky pre žiadateľa</a:t>
              </a:r>
            </a:p>
          </p:txBody>
        </p:sp>
      </p:grpSp>
    </p:spTree>
    <p:extLst>
      <p:ext uri="{BB962C8B-B14F-4D97-AF65-F5344CB8AC3E}">
        <p14:creationId xmlns:p14="http://schemas.microsoft.com/office/powerpoint/2010/main" val="66913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Práca s výzvou a dokumentmi k výzve</a:t>
            </a:r>
          </a:p>
        </p:txBody>
      </p:sp>
      <p:pic>
        <p:nvPicPr>
          <p:cNvPr id="3" name="Obrázok 2"/>
          <p:cNvPicPr>
            <a:picLocks noChangeAspect="1"/>
          </p:cNvPicPr>
          <p:nvPr/>
        </p:nvPicPr>
        <p:blipFill rotWithShape="1">
          <a:blip r:embed="rId2"/>
          <a:srcRect l="23125" t="16852" r="23333" b="46022"/>
          <a:stretch/>
        </p:blipFill>
        <p:spPr>
          <a:xfrm>
            <a:off x="685800" y="2103333"/>
            <a:ext cx="4762500" cy="3720524"/>
          </a:xfrm>
          <a:prstGeom prst="rect">
            <a:avLst/>
          </a:prstGeom>
        </p:spPr>
      </p:pic>
      <p:cxnSp>
        <p:nvCxnSpPr>
          <p:cNvPr id="16" name="Rovná spojovacia šípka 15"/>
          <p:cNvCxnSpPr/>
          <p:nvPr/>
        </p:nvCxnSpPr>
        <p:spPr>
          <a:xfrm flipV="1">
            <a:off x="4572000" y="2130214"/>
            <a:ext cx="1269519" cy="1474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a:endCxn id="24" idx="1"/>
          </p:cNvCxnSpPr>
          <p:nvPr/>
        </p:nvCxnSpPr>
        <p:spPr>
          <a:xfrm flipV="1">
            <a:off x="4714214" y="2735809"/>
            <a:ext cx="1127305" cy="2067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Rovná spojovacia šípka 17"/>
          <p:cNvCxnSpPr>
            <a:endCxn id="25" idx="1"/>
          </p:cNvCxnSpPr>
          <p:nvPr/>
        </p:nvCxnSpPr>
        <p:spPr>
          <a:xfrm>
            <a:off x="4853962" y="3220624"/>
            <a:ext cx="987557" cy="2159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Rovná spojovacia šípka 18"/>
          <p:cNvCxnSpPr>
            <a:endCxn id="26" idx="1"/>
          </p:cNvCxnSpPr>
          <p:nvPr/>
        </p:nvCxnSpPr>
        <p:spPr>
          <a:xfrm>
            <a:off x="4818845" y="3778299"/>
            <a:ext cx="1022674" cy="2205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a:endCxn id="27" idx="1"/>
          </p:cNvCxnSpPr>
          <p:nvPr/>
        </p:nvCxnSpPr>
        <p:spPr>
          <a:xfrm flipV="1">
            <a:off x="4811623" y="4683002"/>
            <a:ext cx="988759" cy="882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Rovná spojovacia šípka 20"/>
          <p:cNvCxnSpPr>
            <a:endCxn id="28" idx="1"/>
          </p:cNvCxnSpPr>
          <p:nvPr/>
        </p:nvCxnSpPr>
        <p:spPr>
          <a:xfrm flipV="1">
            <a:off x="4752580" y="5477379"/>
            <a:ext cx="1047802" cy="811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Rovná spojovacia šípka 21"/>
          <p:cNvCxnSpPr/>
          <p:nvPr/>
        </p:nvCxnSpPr>
        <p:spPr>
          <a:xfrm>
            <a:off x="2536371" y="5696857"/>
            <a:ext cx="1629" cy="3919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BlokTextu 22"/>
          <p:cNvSpPr txBox="1"/>
          <p:nvPr/>
        </p:nvSpPr>
        <p:spPr>
          <a:xfrm>
            <a:off x="5841519" y="1878539"/>
            <a:ext cx="3096344" cy="369332"/>
          </a:xfrm>
          <a:prstGeom prst="rect">
            <a:avLst/>
          </a:prstGeom>
          <a:noFill/>
        </p:spPr>
        <p:txBody>
          <a:bodyPr wrap="square" rtlCol="0">
            <a:spAutoFit/>
          </a:bodyPr>
          <a:lstStyle/>
          <a:p>
            <a:r>
              <a:rPr lang="sk-SK" i="1" dirty="0"/>
              <a:t>číslo a úplný názov prílohy</a:t>
            </a:r>
          </a:p>
        </p:txBody>
      </p:sp>
      <p:sp>
        <p:nvSpPr>
          <p:cNvPr id="24" name="BlokTextu 23"/>
          <p:cNvSpPr txBox="1"/>
          <p:nvPr/>
        </p:nvSpPr>
        <p:spPr>
          <a:xfrm>
            <a:off x="5841519" y="2412643"/>
            <a:ext cx="2381832" cy="646331"/>
          </a:xfrm>
          <a:prstGeom prst="rect">
            <a:avLst/>
          </a:prstGeom>
          <a:noFill/>
        </p:spPr>
        <p:txBody>
          <a:bodyPr wrap="square" rtlCol="0">
            <a:spAutoFit/>
          </a:bodyPr>
          <a:lstStyle/>
          <a:p>
            <a:r>
              <a:rPr lang="sk-SK" i="1" dirty="0"/>
              <a:t>vydávajúci subjekt </a:t>
            </a:r>
          </a:p>
          <a:p>
            <a:r>
              <a:rPr lang="sk-SK" i="1" dirty="0"/>
              <a:t>(žiadateľ, iný orgán)</a:t>
            </a:r>
          </a:p>
        </p:txBody>
      </p:sp>
      <p:sp>
        <p:nvSpPr>
          <p:cNvPr id="25" name="BlokTextu 24"/>
          <p:cNvSpPr txBox="1"/>
          <p:nvPr/>
        </p:nvSpPr>
        <p:spPr>
          <a:xfrm>
            <a:off x="5841519" y="3113403"/>
            <a:ext cx="2903068" cy="646331"/>
          </a:xfrm>
          <a:prstGeom prst="rect">
            <a:avLst/>
          </a:prstGeom>
          <a:noFill/>
        </p:spPr>
        <p:txBody>
          <a:bodyPr wrap="square" rtlCol="0">
            <a:spAutoFit/>
          </a:bodyPr>
          <a:lstStyle/>
          <a:p>
            <a:r>
              <a:rPr lang="sk-SK" i="1" dirty="0"/>
              <a:t>informácia o tom, či je </a:t>
            </a:r>
          </a:p>
          <a:p>
            <a:r>
              <a:rPr lang="sk-SK" i="1" dirty="0"/>
              <a:t>predpísaná forma prílohy</a:t>
            </a:r>
          </a:p>
        </p:txBody>
      </p:sp>
      <p:sp>
        <p:nvSpPr>
          <p:cNvPr id="26" name="BlokTextu 25"/>
          <p:cNvSpPr txBox="1"/>
          <p:nvPr/>
        </p:nvSpPr>
        <p:spPr>
          <a:xfrm>
            <a:off x="5841519" y="3814163"/>
            <a:ext cx="3268989" cy="369332"/>
          </a:xfrm>
          <a:prstGeom prst="rect">
            <a:avLst/>
          </a:prstGeom>
          <a:noFill/>
        </p:spPr>
        <p:txBody>
          <a:bodyPr wrap="square" rtlCol="0">
            <a:spAutoFit/>
          </a:bodyPr>
          <a:lstStyle/>
          <a:p>
            <a:r>
              <a:rPr lang="sk-SK" i="1" dirty="0"/>
              <a:t>PPP, ktoré sa prílohou preukazujú</a:t>
            </a:r>
          </a:p>
        </p:txBody>
      </p:sp>
      <p:sp>
        <p:nvSpPr>
          <p:cNvPr id="27" name="Obdĺžnik 26"/>
          <p:cNvSpPr/>
          <p:nvPr/>
        </p:nvSpPr>
        <p:spPr>
          <a:xfrm>
            <a:off x="5800382" y="4359836"/>
            <a:ext cx="2730126" cy="646331"/>
          </a:xfrm>
          <a:prstGeom prst="rect">
            <a:avLst/>
          </a:prstGeom>
        </p:spPr>
        <p:txBody>
          <a:bodyPr wrap="square">
            <a:spAutoFit/>
          </a:bodyPr>
          <a:lstStyle/>
          <a:p>
            <a:pPr lvl="0"/>
            <a:r>
              <a:rPr lang="sk-SK" i="1" dirty="0">
                <a:solidFill>
                  <a:prstClr val="black"/>
                </a:solidFill>
              </a:rPr>
              <a:t>informácia o akceptovaní prílohy v čase</a:t>
            </a:r>
          </a:p>
        </p:txBody>
      </p:sp>
      <p:sp>
        <p:nvSpPr>
          <p:cNvPr id="28" name="BlokTextu 27"/>
          <p:cNvSpPr txBox="1"/>
          <p:nvPr/>
        </p:nvSpPr>
        <p:spPr>
          <a:xfrm>
            <a:off x="5800382" y="5015714"/>
            <a:ext cx="3290558" cy="923330"/>
          </a:xfrm>
          <a:prstGeom prst="rect">
            <a:avLst/>
          </a:prstGeom>
          <a:noFill/>
        </p:spPr>
        <p:txBody>
          <a:bodyPr wrap="square" rtlCol="0">
            <a:spAutoFit/>
          </a:bodyPr>
          <a:lstStyle/>
          <a:p>
            <a:r>
              <a:rPr lang="sk-SK" i="1" dirty="0"/>
              <a:t>informácia o povinnom predložení prílohy cez ITMS 2014+</a:t>
            </a:r>
          </a:p>
        </p:txBody>
      </p:sp>
      <p:sp>
        <p:nvSpPr>
          <p:cNvPr id="30" name="BlokTextu 29"/>
          <p:cNvSpPr txBox="1"/>
          <p:nvPr/>
        </p:nvSpPr>
        <p:spPr>
          <a:xfrm>
            <a:off x="989180" y="6010661"/>
            <a:ext cx="4573016" cy="369332"/>
          </a:xfrm>
          <a:prstGeom prst="rect">
            <a:avLst/>
          </a:prstGeom>
          <a:noFill/>
        </p:spPr>
        <p:txBody>
          <a:bodyPr wrap="square" rtlCol="0">
            <a:spAutoFit/>
          </a:bodyPr>
          <a:lstStyle/>
          <a:p>
            <a:r>
              <a:rPr lang="sk-SK" i="1" dirty="0"/>
              <a:t>detailný popis obsahu prílohy</a:t>
            </a:r>
          </a:p>
        </p:txBody>
      </p:sp>
      <p:sp>
        <p:nvSpPr>
          <p:cNvPr id="4" name="Obdĺžnik 3"/>
          <p:cNvSpPr/>
          <p:nvPr/>
        </p:nvSpPr>
        <p:spPr>
          <a:xfrm>
            <a:off x="2754483" y="3244334"/>
            <a:ext cx="3635034" cy="369332"/>
          </a:xfrm>
          <a:prstGeom prst="rect">
            <a:avLst/>
          </a:prstGeom>
        </p:spPr>
        <p:txBody>
          <a:bodyPr wrap="none">
            <a:spAutoFit/>
          </a:bodyPr>
          <a:lstStyle/>
          <a:p>
            <a:pPr marL="285750" indent="-285750" algn="just">
              <a:buFont typeface="Arial" panose="020B0604020202020204" pitchFamily="34" charset="0"/>
              <a:buChar char="•"/>
            </a:pPr>
            <a:r>
              <a:rPr lang="sk-SK" dirty="0">
                <a:solidFill>
                  <a:schemeClr val="bg1">
                    <a:lumMod val="50000"/>
                  </a:schemeClr>
                </a:solidFill>
              </a:rPr>
              <a:t>regióne miesta realizácie projektu</a:t>
            </a:r>
          </a:p>
        </p:txBody>
      </p:sp>
    </p:spTree>
    <p:extLst>
      <p:ext uri="{BB962C8B-B14F-4D97-AF65-F5344CB8AC3E}">
        <p14:creationId xmlns:p14="http://schemas.microsoft.com/office/powerpoint/2010/main" val="3860738061"/>
      </p:ext>
    </p:extLst>
  </p:cSld>
  <p:clrMapOvr>
    <a:masterClrMapping/>
  </p:clrMapOvr>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1553</TotalTime>
  <Words>5878</Words>
  <Application>Microsoft Office PowerPoint</Application>
  <PresentationFormat>Prezentácia na obrazovke (4:3)</PresentationFormat>
  <Paragraphs>952</Paragraphs>
  <Slides>68</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68</vt:i4>
      </vt:variant>
    </vt:vector>
  </HeadingPairs>
  <TitlesOfParts>
    <vt:vector size="75" baseType="lpstr">
      <vt:lpstr>Arial</vt:lpstr>
      <vt:lpstr>Calibri</vt:lpstr>
      <vt:lpstr>Calibri (Text)</vt:lpstr>
      <vt:lpstr>Myriad Pro</vt:lpstr>
      <vt:lpstr>Times New Roman</vt:lpstr>
      <vt:lpstr>Wingdings</vt:lpstr>
      <vt:lpstr>Motív Office</vt:lpstr>
      <vt:lpstr>Prezentácia programu PowerPoint</vt:lpstr>
      <vt:lpstr>OBSAH</vt:lpstr>
      <vt:lpstr>Výber správnej výzvy</vt:lpstr>
      <vt:lpstr>Práca s výzvou a dokumentmi k výzve</vt:lpstr>
      <vt:lpstr>Prierezové dokumenty 15. a 16. výzvy</vt:lpstr>
      <vt:lpstr>Výzva a prílohy k výzve</vt:lpstr>
      <vt:lpstr>Práca s výzvou a dokumentmi k výzve</vt:lpstr>
      <vt:lpstr>Práca s výzvou a dokumentmi k výzve</vt:lpstr>
      <vt:lpstr>Práca s výzvou a dokumentmi k výzve</vt:lpstr>
      <vt:lpstr>Financovanie projektu</vt:lpstr>
      <vt:lpstr>Financovanie projektu</vt:lpstr>
      <vt:lpstr>Podmienky poskytnutia príspevku</vt:lpstr>
      <vt:lpstr>Spôsob preukazovania splnenia PPP</vt:lpstr>
      <vt:lpstr>Spôsob preukazovania splnenia PPP</vt:lpstr>
      <vt:lpstr>Prezentácia programu PowerPoint</vt:lpstr>
      <vt:lpstr>Prezentácia programu PowerPoint</vt:lpstr>
      <vt:lpstr>Spôsob preukazovania splnenia PPP</vt:lpstr>
      <vt:lpstr>Spôsob preukazovania splnenia PPP</vt:lpstr>
      <vt:lpstr>Spôsob preukazovania splnenia PPP</vt:lpstr>
      <vt:lpstr>Podnik v ťažkostiach verzia 3.1 (test)</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Spôsob preukazovania splnenia PPP</vt:lpstr>
      <vt:lpstr>Prílohy ŽoNFP</vt:lpstr>
      <vt:lpstr>Prílohy ŽoNFP</vt:lpstr>
      <vt:lpstr>18. Podmienky splnenia kritérií pre výber projektov</vt:lpstr>
      <vt:lpstr>Sumarizačný prehľad hodnotiacich kritérií pre  dopytovo orientované projekty OP KŽP</vt:lpstr>
      <vt:lpstr>  Príspevok projektu k cieľom a výsledkom  OP a prioritnej osi </vt:lpstr>
      <vt:lpstr>Spôsob realizácie projektu</vt:lpstr>
      <vt:lpstr>Administratívna a prevádzková kapacita žiadateľa</vt:lpstr>
      <vt:lpstr>Administratívna a prevádzková kapacita žiadateľa</vt:lpstr>
      <vt:lpstr>Finančná a ekonomická stránka projektu</vt:lpstr>
      <vt:lpstr>Výber projektov</vt:lpstr>
      <vt:lpstr>ĎAKUJEME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Dranačka Ivan</dc:creator>
  <cp:lastModifiedBy>Zuzana Lukacova</cp:lastModifiedBy>
  <cp:revision>127</cp:revision>
  <cp:lastPrinted>2017-01-19T15:28:50Z</cp:lastPrinted>
  <dcterms:created xsi:type="dcterms:W3CDTF">2016-11-04T09:30:49Z</dcterms:created>
  <dcterms:modified xsi:type="dcterms:W3CDTF">2021-04-01T07:17:34Z</dcterms:modified>
</cp:coreProperties>
</file>