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handoutMasterIdLst>
    <p:handoutMasterId r:id="rId39"/>
  </p:handoutMasterIdLst>
  <p:sldIdLst>
    <p:sldId id="256" r:id="rId2"/>
    <p:sldId id="257" r:id="rId3"/>
    <p:sldId id="259" r:id="rId4"/>
    <p:sldId id="347" r:id="rId5"/>
    <p:sldId id="349" r:id="rId6"/>
    <p:sldId id="348" r:id="rId7"/>
    <p:sldId id="350" r:id="rId8"/>
    <p:sldId id="266" r:id="rId9"/>
    <p:sldId id="267" r:id="rId10"/>
    <p:sldId id="355" r:id="rId11"/>
    <p:sldId id="356" r:id="rId12"/>
    <p:sldId id="357" r:id="rId13"/>
    <p:sldId id="358" r:id="rId14"/>
    <p:sldId id="359" r:id="rId15"/>
    <p:sldId id="360" r:id="rId16"/>
    <p:sldId id="361" r:id="rId17"/>
    <p:sldId id="362" r:id="rId18"/>
    <p:sldId id="363" r:id="rId19"/>
    <p:sldId id="364" r:id="rId20"/>
    <p:sldId id="369" r:id="rId21"/>
    <p:sldId id="371" r:id="rId22"/>
    <p:sldId id="372" r:id="rId23"/>
    <p:sldId id="373" r:id="rId24"/>
    <p:sldId id="374" r:id="rId25"/>
    <p:sldId id="375" r:id="rId26"/>
    <p:sldId id="376" r:id="rId27"/>
    <p:sldId id="377" r:id="rId28"/>
    <p:sldId id="380" r:id="rId29"/>
    <p:sldId id="381" r:id="rId30"/>
    <p:sldId id="382" r:id="rId31"/>
    <p:sldId id="383" r:id="rId32"/>
    <p:sldId id="384" r:id="rId33"/>
    <p:sldId id="385" r:id="rId34"/>
    <p:sldId id="365" r:id="rId35"/>
    <p:sldId id="386" r:id="rId36"/>
    <p:sldId id="387" r:id="rId37"/>
    <p:sldId id="258" r:id="rId38"/>
  </p:sldIdLst>
  <p:sldSz cx="9144000" cy="6858000" type="screen4x3"/>
  <p:notesSz cx="6805613" cy="99441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autoAdjust="0"/>
  </p:normalViewPr>
  <p:slideViewPr>
    <p:cSldViewPr snapToGrid="0">
      <p:cViewPr varScale="1">
        <p:scale>
          <a:sx n="116" d="100"/>
          <a:sy n="116" d="100"/>
        </p:scale>
        <p:origin x="14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72"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9099" cy="498932"/>
          </a:xfrm>
          <a:prstGeom prst="rect">
            <a:avLst/>
          </a:prstGeom>
        </p:spPr>
        <p:txBody>
          <a:bodyPr vert="horz" lIns="92263" tIns="46131" rIns="92263" bIns="46131" rtlCol="0"/>
          <a:lstStyle>
            <a:lvl1pPr algn="l">
              <a:defRPr sz="1200"/>
            </a:lvl1pPr>
          </a:lstStyle>
          <a:p>
            <a:endParaRPr lang="sk-SK"/>
          </a:p>
        </p:txBody>
      </p:sp>
      <p:sp>
        <p:nvSpPr>
          <p:cNvPr id="3" name="Zástupný symbol dátumu 2"/>
          <p:cNvSpPr>
            <a:spLocks noGrp="1"/>
          </p:cNvSpPr>
          <p:nvPr>
            <p:ph type="dt" sz="quarter" idx="1"/>
          </p:nvPr>
        </p:nvSpPr>
        <p:spPr>
          <a:xfrm>
            <a:off x="3854940" y="0"/>
            <a:ext cx="2949099" cy="498932"/>
          </a:xfrm>
          <a:prstGeom prst="rect">
            <a:avLst/>
          </a:prstGeom>
        </p:spPr>
        <p:txBody>
          <a:bodyPr vert="horz" lIns="92263" tIns="46131" rIns="92263" bIns="46131" rtlCol="0"/>
          <a:lstStyle>
            <a:lvl1pPr algn="r">
              <a:defRPr sz="1200"/>
            </a:lvl1pPr>
          </a:lstStyle>
          <a:p>
            <a:fld id="{CE87BEDB-97B9-41C8-856C-FADE51A5C186}" type="datetimeFigureOut">
              <a:rPr lang="sk-SK" smtClean="0"/>
              <a:pPr/>
              <a:t>8. 2. 2018</a:t>
            </a:fld>
            <a:endParaRPr lang="sk-SK"/>
          </a:p>
        </p:txBody>
      </p:sp>
      <p:sp>
        <p:nvSpPr>
          <p:cNvPr id="4" name="Zástupný symbol päty 3"/>
          <p:cNvSpPr>
            <a:spLocks noGrp="1"/>
          </p:cNvSpPr>
          <p:nvPr>
            <p:ph type="ftr" sz="quarter" idx="2"/>
          </p:nvPr>
        </p:nvSpPr>
        <p:spPr>
          <a:xfrm>
            <a:off x="0" y="9445169"/>
            <a:ext cx="2949099" cy="498931"/>
          </a:xfrm>
          <a:prstGeom prst="rect">
            <a:avLst/>
          </a:prstGeom>
        </p:spPr>
        <p:txBody>
          <a:bodyPr vert="horz" lIns="92263" tIns="46131" rIns="92263" bIns="46131"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54940" y="9445169"/>
            <a:ext cx="2949099" cy="498931"/>
          </a:xfrm>
          <a:prstGeom prst="rect">
            <a:avLst/>
          </a:prstGeom>
        </p:spPr>
        <p:txBody>
          <a:bodyPr vert="horz" lIns="92263" tIns="46131" rIns="92263" bIns="46131" rtlCol="0" anchor="b"/>
          <a:lstStyle>
            <a:lvl1pPr algn="r">
              <a:defRPr sz="1200"/>
            </a:lvl1pPr>
          </a:lstStyle>
          <a:p>
            <a:fld id="{E41DF8AA-CDB8-4208-8219-7369B1F29475}" type="slidenum">
              <a:rPr lang="sk-SK" smtClean="0"/>
              <a:pPr/>
              <a:t>‹#›</a:t>
            </a:fld>
            <a:endParaRPr lang="sk-SK"/>
          </a:p>
        </p:txBody>
      </p:sp>
    </p:spTree>
    <p:extLst>
      <p:ext uri="{BB962C8B-B14F-4D97-AF65-F5344CB8AC3E}">
        <p14:creationId xmlns:p14="http://schemas.microsoft.com/office/powerpoint/2010/main" val="15437639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007" y="1730828"/>
            <a:ext cx="7772400" cy="1608365"/>
          </a:xfrm>
        </p:spPr>
        <p:txBody>
          <a:bodyPr anchor="b">
            <a:normAutofit/>
          </a:bodyPr>
          <a:lstStyle>
            <a:lvl1pPr algn="ctr">
              <a:defRPr sz="1400">
                <a:solidFill>
                  <a:schemeClr val="tx1"/>
                </a:solidFill>
              </a:defRPr>
            </a:lvl1pPr>
          </a:lstStyle>
          <a:p>
            <a:endParaRPr lang="en-US" dirty="0"/>
          </a:p>
        </p:txBody>
      </p:sp>
    </p:spTree>
    <p:extLst>
      <p:ext uri="{BB962C8B-B14F-4D97-AF65-F5344CB8AC3E}">
        <p14:creationId xmlns:p14="http://schemas.microsoft.com/office/powerpoint/2010/main" val="16693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en nadp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665" y="1921612"/>
            <a:ext cx="7886700" cy="1325563"/>
          </a:xfrm>
        </p:spPr>
        <p:txBody>
          <a:bodyPr/>
          <a:lstStyle/>
          <a:p>
            <a:r>
              <a:rPr lang="sk-SK" dirty="0"/>
              <a:t>Upravte štýly predlohy textu</a:t>
            </a:r>
            <a:endParaRPr lang="en-US" dirty="0"/>
          </a:p>
        </p:txBody>
      </p:sp>
    </p:spTree>
    <p:extLst>
      <p:ext uri="{BB962C8B-B14F-4D97-AF65-F5344CB8AC3E}">
        <p14:creationId xmlns:p14="http://schemas.microsoft.com/office/powerpoint/2010/main" val="23076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30679" y="2191034"/>
            <a:ext cx="7886700" cy="1325563"/>
          </a:xfrm>
        </p:spPr>
        <p:txBody>
          <a:bodyPr/>
          <a:lstStyle>
            <a:lvl1pPr>
              <a:defRPr/>
            </a:lvl1pPr>
          </a:lstStyle>
          <a:p>
            <a:r>
              <a:rPr lang="sk-SK" dirty="0"/>
              <a:t>ĎAKUJEME ZA POZORNOSŤ!</a:t>
            </a:r>
            <a:endParaRPr lang="en-US" dirty="0"/>
          </a:p>
        </p:txBody>
      </p:sp>
      <p:sp>
        <p:nvSpPr>
          <p:cNvPr id="6" name="Title 1"/>
          <p:cNvSpPr txBox="1">
            <a:spLocks/>
          </p:cNvSpPr>
          <p:nvPr userDrawn="1"/>
        </p:nvSpPr>
        <p:spPr>
          <a:xfrm>
            <a:off x="620485" y="4338824"/>
            <a:ext cx="2441123" cy="66095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a:lstStyle>
          <a:p>
            <a:pPr algn="l"/>
            <a:r>
              <a:rPr lang="sk-SK" sz="1400" dirty="0">
                <a:solidFill>
                  <a:schemeClr val="tx1"/>
                </a:solidFill>
              </a:rPr>
              <a:t>Meno Priezvisko</a:t>
            </a:r>
            <a:endParaRPr lang="en-US" sz="1400" dirty="0">
              <a:solidFill>
                <a:schemeClr val="tx1"/>
              </a:solidFill>
            </a:endParaRPr>
          </a:p>
        </p:txBody>
      </p:sp>
    </p:spTree>
    <p:extLst>
      <p:ext uri="{BB962C8B-B14F-4D97-AF65-F5344CB8AC3E}">
        <p14:creationId xmlns:p14="http://schemas.microsoft.com/office/powerpoint/2010/main" val="1124059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52191"/>
            <a:ext cx="7886700" cy="1325563"/>
          </a:xfrm>
          <a:prstGeom prst="rect">
            <a:avLst/>
          </a:prstGeom>
        </p:spPr>
        <p:txBody>
          <a:bodyPr vert="horz" lIns="91440" tIns="45720" rIns="91440" bIns="45720" rtlCol="0" anchor="ctr">
            <a:normAutofit/>
          </a:bodyPr>
          <a:lstStyle/>
          <a:p>
            <a:r>
              <a:rPr lang="sk-SK" dirty="0"/>
              <a:t>OPERAČNÝ PROGRAM</a:t>
            </a:r>
            <a:br>
              <a:rPr lang="sk-SK" dirty="0"/>
            </a:br>
            <a:r>
              <a:rPr lang="sk-SK" dirty="0"/>
              <a:t>KVALITA ŽIVOTNÉHO PROSTREDIA</a:t>
            </a:r>
            <a:endParaRPr lang="en-US" dirty="0"/>
          </a:p>
        </p:txBody>
      </p:sp>
      <p:sp>
        <p:nvSpPr>
          <p:cNvPr id="3" name="Text Placeholder 2"/>
          <p:cNvSpPr>
            <a:spLocks noGrp="1"/>
          </p:cNvSpPr>
          <p:nvPr>
            <p:ph type="body" idx="1"/>
          </p:nvPr>
        </p:nvSpPr>
        <p:spPr>
          <a:xfrm>
            <a:off x="628650" y="3510642"/>
            <a:ext cx="7886700" cy="2261507"/>
          </a:xfrm>
          <a:prstGeom prst="rect">
            <a:avLst/>
          </a:prstGeom>
        </p:spPr>
        <p:txBody>
          <a:bodyPr vert="horz" lIns="91440" tIns="45720" rIns="91440" bIns="45720" rtlCol="0">
            <a:normAutofit/>
          </a:bodyPr>
          <a:lstStyle/>
          <a:p>
            <a:pPr lvl="0"/>
            <a:r>
              <a:rPr lang="sk-SK" dirty="0"/>
              <a:t>NÁZOV PREZENTÁCIE</a:t>
            </a:r>
          </a:p>
          <a:p>
            <a:pPr lvl="0"/>
            <a:endParaRPr lang="sk-SK" dirty="0"/>
          </a:p>
          <a:p>
            <a:pPr lvl="0"/>
            <a:endParaRPr lang="sk-SK" dirty="0"/>
          </a:p>
          <a:p>
            <a:pPr lvl="0"/>
            <a:r>
              <a:rPr lang="sk-SK" dirty="0"/>
              <a:t>DEŇ – MESIAC - ROK</a:t>
            </a:r>
          </a:p>
          <a:p>
            <a:pPr lvl="0"/>
            <a:endParaRPr lang="sk-SK" dirty="0"/>
          </a:p>
          <a:p>
            <a:pPr lvl="0"/>
            <a:endParaRPr lang="sk-SK" dirty="0"/>
          </a:p>
          <a:p>
            <a:pPr lvl="0"/>
            <a:endParaRPr lang="sk-SK" dirty="0"/>
          </a:p>
          <a:p>
            <a:pPr lvl="0"/>
            <a:endParaRPr lang="sk-SK" dirty="0"/>
          </a:p>
          <a:p>
            <a:pPr lvl="0"/>
            <a:endParaRPr lang="sk-SK" dirty="0"/>
          </a:p>
        </p:txBody>
      </p:sp>
    </p:spTree>
    <p:extLst>
      <p:ext uri="{BB962C8B-B14F-4D97-AF65-F5344CB8AC3E}">
        <p14:creationId xmlns:p14="http://schemas.microsoft.com/office/powerpoint/2010/main" val="144687465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op-kzp.sk/obsah-dokumenty/instrukcia-k-urceniu-podniku-v-tazkostiac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op-kzp.sk/obsah-dokumenty/metodika-pre-vypracovanie-financnej-analyzy-projekt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op-kzp.sk/obsah-dokumenty/metodika-pre-vypracovanie-financnej-analyzy-projekt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op-kzp.sk/obsah-dokumenty/formular-pre-vypocet-ukazovatelov-hodnotenia-financnej-situacie-ziadatel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BlokTextu 3"/>
          <p:cNvSpPr txBox="1"/>
          <p:nvPr/>
        </p:nvSpPr>
        <p:spPr>
          <a:xfrm>
            <a:off x="749644" y="1694992"/>
            <a:ext cx="7644712" cy="1015663"/>
          </a:xfrm>
          <a:prstGeom prst="rect">
            <a:avLst/>
          </a:prstGeom>
          <a:noFill/>
        </p:spPr>
        <p:txBody>
          <a:bodyPr wrap="square" rtlCol="0">
            <a:spAutoFit/>
          </a:bodyPr>
          <a:lstStyle/>
          <a:p>
            <a:pPr algn="ctr"/>
            <a:r>
              <a:rPr lang="sk-SK" sz="3000" b="1" dirty="0">
                <a:solidFill>
                  <a:srgbClr val="55B848"/>
                </a:solidFill>
                <a:latin typeface="Arial" panose="020B0604020202020204" pitchFamily="34" charset="0"/>
                <a:cs typeface="Arial" panose="020B0604020202020204" pitchFamily="34" charset="0"/>
              </a:rPr>
              <a:t>OPERAČNÝ PROGRAM </a:t>
            </a:r>
          </a:p>
          <a:p>
            <a:pPr algn="ctr"/>
            <a:r>
              <a:rPr lang="sk-SK" sz="3000" b="1" dirty="0">
                <a:solidFill>
                  <a:srgbClr val="55B848"/>
                </a:solidFill>
                <a:latin typeface="Arial" panose="020B0604020202020204" pitchFamily="34" charset="0"/>
                <a:cs typeface="Arial" panose="020B0604020202020204" pitchFamily="34" charset="0"/>
              </a:rPr>
              <a:t>KVALITA ŽIVOTNÉHO PROSTREDIA</a:t>
            </a:r>
          </a:p>
        </p:txBody>
      </p:sp>
      <p:sp>
        <p:nvSpPr>
          <p:cNvPr id="5" name="BlokTextu 4"/>
          <p:cNvSpPr txBox="1"/>
          <p:nvPr/>
        </p:nvSpPr>
        <p:spPr>
          <a:xfrm>
            <a:off x="230659" y="2873398"/>
            <a:ext cx="8674444" cy="2477601"/>
          </a:xfrm>
          <a:prstGeom prst="rect">
            <a:avLst/>
          </a:prstGeom>
          <a:noFill/>
        </p:spPr>
        <p:txBody>
          <a:bodyPr wrap="square" rtlCol="0">
            <a:spAutoFit/>
          </a:bodyPr>
          <a:lstStyle/>
          <a:p>
            <a:pPr algn="ctr"/>
            <a:r>
              <a:rPr lang="sk-SK" sz="3200" b="1" dirty="0" smtClean="0">
                <a:solidFill>
                  <a:schemeClr val="bg1">
                    <a:lumMod val="50000"/>
                  </a:schemeClr>
                </a:solidFill>
                <a:latin typeface="Arial" panose="020B0604020202020204" pitchFamily="34" charset="0"/>
                <a:cs typeface="Arial" panose="020B0604020202020204" pitchFamily="34" charset="0"/>
              </a:rPr>
              <a:t>32. </a:t>
            </a:r>
            <a:r>
              <a:rPr lang="sk-SK" sz="3200" b="1" dirty="0">
                <a:solidFill>
                  <a:schemeClr val="bg1">
                    <a:lumMod val="50000"/>
                  </a:schemeClr>
                </a:solidFill>
                <a:latin typeface="Arial" panose="020B0604020202020204" pitchFamily="34" charset="0"/>
                <a:cs typeface="Arial" panose="020B0604020202020204" pitchFamily="34" charset="0"/>
              </a:rPr>
              <a:t>a </a:t>
            </a:r>
            <a:r>
              <a:rPr lang="sk-SK" sz="3200" b="1" dirty="0" smtClean="0">
                <a:solidFill>
                  <a:schemeClr val="bg1">
                    <a:lumMod val="50000"/>
                  </a:schemeClr>
                </a:solidFill>
                <a:latin typeface="Arial" panose="020B0604020202020204" pitchFamily="34" charset="0"/>
                <a:cs typeface="Arial" panose="020B0604020202020204" pitchFamily="34" charset="0"/>
              </a:rPr>
              <a:t>33. </a:t>
            </a:r>
            <a:r>
              <a:rPr lang="sk-SK" sz="3200" b="1" dirty="0">
                <a:solidFill>
                  <a:schemeClr val="bg1">
                    <a:lumMod val="50000"/>
                  </a:schemeClr>
                </a:solidFill>
                <a:latin typeface="Arial" panose="020B0604020202020204" pitchFamily="34" charset="0"/>
                <a:cs typeface="Arial" panose="020B0604020202020204" pitchFamily="34" charset="0"/>
              </a:rPr>
              <a:t>výzva na predkladanie ŽoNFP</a:t>
            </a:r>
          </a:p>
          <a:p>
            <a:pPr algn="ctr"/>
            <a:endParaRPr lang="sk-SK" sz="1000" b="1" dirty="0">
              <a:solidFill>
                <a:schemeClr val="bg1">
                  <a:lumMod val="50000"/>
                </a:schemeClr>
              </a:solidFill>
              <a:latin typeface="Arial" panose="020B0604020202020204" pitchFamily="34" charset="0"/>
              <a:cs typeface="Arial" panose="020B0604020202020204" pitchFamily="34" charset="0"/>
            </a:endParaRPr>
          </a:p>
          <a:p>
            <a:pPr algn="ctr"/>
            <a:r>
              <a:rPr lang="sk-SK" dirty="0" smtClean="0">
                <a:solidFill>
                  <a:schemeClr val="bg1">
                    <a:lumMod val="50000"/>
                  </a:schemeClr>
                </a:solidFill>
                <a:latin typeface="Arial" panose="020B0604020202020204" pitchFamily="34" charset="0"/>
                <a:cs typeface="Arial" panose="020B0604020202020204" pitchFamily="34" charset="0"/>
              </a:rPr>
              <a:t>32. </a:t>
            </a:r>
            <a:r>
              <a:rPr lang="sk-SK" dirty="0">
                <a:solidFill>
                  <a:schemeClr val="bg1">
                    <a:lumMod val="50000"/>
                  </a:schemeClr>
                </a:solidFill>
                <a:latin typeface="Arial" panose="020B0604020202020204" pitchFamily="34" charset="0"/>
                <a:cs typeface="Arial" panose="020B0604020202020204" pitchFamily="34" charset="0"/>
              </a:rPr>
              <a:t>Triedený zber komunálnych odpadov, mechanicko-biologická úprava zmesového komunálneho odpadu a zhodnocovanie biologicky rozložiteľných komunálnych odpadov v </a:t>
            </a:r>
            <a:r>
              <a:rPr lang="sk-SK" b="1" dirty="0">
                <a:solidFill>
                  <a:schemeClr val="bg1">
                    <a:lumMod val="50000"/>
                  </a:schemeClr>
                </a:solidFill>
                <a:latin typeface="Arial" panose="020B0604020202020204" pitchFamily="34" charset="0"/>
                <a:cs typeface="Arial" panose="020B0604020202020204" pitchFamily="34" charset="0"/>
              </a:rPr>
              <a:t>najmenej rozvinutých </a:t>
            </a:r>
            <a:r>
              <a:rPr lang="sk-SK" b="1" dirty="0" smtClean="0">
                <a:solidFill>
                  <a:schemeClr val="bg1">
                    <a:lumMod val="50000"/>
                  </a:schemeClr>
                </a:solidFill>
                <a:latin typeface="Arial" panose="020B0604020202020204" pitchFamily="34" charset="0"/>
                <a:cs typeface="Arial" panose="020B0604020202020204" pitchFamily="34" charset="0"/>
              </a:rPr>
              <a:t>okresoch</a:t>
            </a:r>
            <a:endParaRPr lang="sk-SK" b="1" dirty="0">
              <a:solidFill>
                <a:schemeClr val="bg1">
                  <a:lumMod val="50000"/>
                </a:schemeClr>
              </a:solidFill>
              <a:latin typeface="Arial" panose="020B0604020202020204" pitchFamily="34" charset="0"/>
              <a:cs typeface="Arial" panose="020B0604020202020204" pitchFamily="34" charset="0"/>
            </a:endParaRPr>
          </a:p>
          <a:p>
            <a:pPr algn="ctr"/>
            <a:endParaRPr lang="sk-SK" sz="500" dirty="0">
              <a:solidFill>
                <a:schemeClr val="bg1">
                  <a:lumMod val="50000"/>
                </a:schemeClr>
              </a:solidFill>
              <a:latin typeface="Arial" panose="020B0604020202020204" pitchFamily="34" charset="0"/>
              <a:cs typeface="Arial" panose="020B0604020202020204" pitchFamily="34" charset="0"/>
            </a:endParaRPr>
          </a:p>
          <a:p>
            <a:pPr algn="ctr"/>
            <a:r>
              <a:rPr lang="sk-SK" dirty="0" smtClean="0">
                <a:solidFill>
                  <a:schemeClr val="bg1">
                    <a:lumMod val="50000"/>
                  </a:schemeClr>
                </a:solidFill>
                <a:latin typeface="Arial" panose="020B0604020202020204" pitchFamily="34" charset="0"/>
                <a:cs typeface="Arial" panose="020B0604020202020204" pitchFamily="34" charset="0"/>
              </a:rPr>
              <a:t>33</a:t>
            </a:r>
            <a:r>
              <a:rPr lang="sk-SK" dirty="0">
                <a:solidFill>
                  <a:schemeClr val="bg1">
                    <a:lumMod val="50000"/>
                  </a:schemeClr>
                </a:solidFill>
                <a:latin typeface="Arial" panose="020B0604020202020204" pitchFamily="34" charset="0"/>
                <a:cs typeface="Arial" panose="020B0604020202020204" pitchFamily="34" charset="0"/>
              </a:rPr>
              <a:t>. Triedený zber komunálnych odpadov, mechanicko-biologická úprava zmesového komunálneho odpadu a zhodnocovanie biologicky rozložiteľných komunálnych odpadov </a:t>
            </a:r>
            <a:r>
              <a:rPr lang="sk-SK" b="1" dirty="0">
                <a:solidFill>
                  <a:schemeClr val="bg1">
                    <a:lumMod val="50000"/>
                  </a:schemeClr>
                </a:solidFill>
                <a:latin typeface="Arial" panose="020B0604020202020204" pitchFamily="34" charset="0"/>
                <a:cs typeface="Arial" panose="020B0604020202020204" pitchFamily="34" charset="0"/>
              </a:rPr>
              <a:t>v ostatných regiónoch</a:t>
            </a:r>
          </a:p>
        </p:txBody>
      </p:sp>
      <p:sp>
        <p:nvSpPr>
          <p:cNvPr id="6" name="BlokTextu 5"/>
          <p:cNvSpPr txBox="1"/>
          <p:nvPr/>
        </p:nvSpPr>
        <p:spPr>
          <a:xfrm>
            <a:off x="2914650" y="5350999"/>
            <a:ext cx="3298371" cy="923330"/>
          </a:xfrm>
          <a:prstGeom prst="rect">
            <a:avLst/>
          </a:prstGeom>
          <a:noFill/>
        </p:spPr>
        <p:txBody>
          <a:bodyPr wrap="square" rtlCol="0">
            <a:spAutoFit/>
          </a:bodyPr>
          <a:lstStyle/>
          <a:p>
            <a:pPr algn="ctr"/>
            <a:r>
              <a:rPr lang="sk-SK" b="1" dirty="0" smtClean="0">
                <a:solidFill>
                  <a:schemeClr val="accent6"/>
                </a:solidFill>
                <a:latin typeface="Arial" panose="020B0604020202020204" pitchFamily="34" charset="0"/>
                <a:cs typeface="Arial" panose="020B0604020202020204" pitchFamily="34" charset="0"/>
              </a:rPr>
              <a:t>17. január 2018 - Prešov</a:t>
            </a:r>
          </a:p>
          <a:p>
            <a:pPr algn="ctr"/>
            <a:r>
              <a:rPr lang="sk-SK" b="1" dirty="0" smtClean="0">
                <a:solidFill>
                  <a:schemeClr val="accent6"/>
                </a:solidFill>
                <a:latin typeface="Arial" panose="020B0604020202020204" pitchFamily="34" charset="0"/>
                <a:cs typeface="Arial" panose="020B0604020202020204" pitchFamily="34" charset="0"/>
              </a:rPr>
              <a:t>18. január 2018 - Žilina</a:t>
            </a:r>
          </a:p>
          <a:p>
            <a:pPr algn="ctr"/>
            <a:r>
              <a:rPr lang="sk-SK" b="1" dirty="0" smtClean="0">
                <a:solidFill>
                  <a:schemeClr val="accent6"/>
                </a:solidFill>
                <a:latin typeface="Arial" panose="020B0604020202020204" pitchFamily="34" charset="0"/>
                <a:cs typeface="Arial" panose="020B0604020202020204" pitchFamily="34" charset="0"/>
              </a:rPr>
              <a:t>24. január 2018 - Nitra</a:t>
            </a:r>
            <a:endParaRPr lang="sk-SK" b="1" dirty="0">
              <a:solidFill>
                <a:schemeClr val="accent6"/>
              </a:solidFill>
              <a:latin typeface="Arial" panose="020B0604020202020204" pitchFamily="34" charset="0"/>
              <a:cs typeface="Arial" panose="020B0604020202020204" pitchFamily="34" charset="0"/>
            </a:endParaRPr>
          </a:p>
        </p:txBody>
      </p:sp>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73" y="5606521"/>
            <a:ext cx="1352381" cy="295238"/>
          </a:xfrm>
          <a:prstGeom prst="rect">
            <a:avLst/>
          </a:prstGeom>
        </p:spPr>
      </p:pic>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545" y="5611302"/>
            <a:ext cx="1352381" cy="295238"/>
          </a:xfrm>
          <a:prstGeom prst="rect">
            <a:avLst/>
          </a:prstGeom>
        </p:spPr>
      </p:pic>
    </p:spTree>
    <p:extLst>
      <p:ext uri="{BB962C8B-B14F-4D97-AF65-F5344CB8AC3E}">
        <p14:creationId xmlns:p14="http://schemas.microsoft.com/office/powerpoint/2010/main" val="109300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a:solidFill>
                  <a:schemeClr val="bg1">
                    <a:lumMod val="50000"/>
                  </a:schemeClr>
                </a:solidFill>
              </a:rPr>
              <a:t>Oprávnenosť žiadateľa:</a:t>
            </a: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3389065626"/>
              </p:ext>
            </p:extLst>
          </p:nvPr>
        </p:nvGraphicFramePr>
        <p:xfrm>
          <a:off x="642257" y="2254250"/>
          <a:ext cx="7922078" cy="348488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5.</a:t>
                      </a:r>
                      <a:endParaRPr lang="sk-SK" dirty="0"/>
                    </a:p>
                  </a:txBody>
                  <a:tcPr anchor="ctr"/>
                </a:tc>
                <a:tc>
                  <a:txBody>
                    <a:bodyPr/>
                    <a:lstStyle/>
                    <a:p>
                      <a:r>
                        <a:rPr lang="sk-SK" dirty="0" smtClean="0"/>
                        <a:t>Voči žiadateľovi nie je vedené konkurzné alebo </a:t>
                      </a:r>
                      <a:r>
                        <a:rPr lang="sk-SK" dirty="0" err="1" smtClean="0"/>
                        <a:t>reštrukt</a:t>
                      </a:r>
                      <a:r>
                        <a:rPr lang="sk-SK" dirty="0" smtClean="0"/>
                        <a:t>. konanie</a:t>
                      </a:r>
                      <a:endParaRPr lang="sk-SK" dirty="0"/>
                    </a:p>
                  </a:txBody>
                  <a:tcPr anchor="ctr"/>
                </a:tc>
                <a:tc>
                  <a:txBody>
                    <a:bodyPr/>
                    <a:lstStyle/>
                    <a:p>
                      <a:r>
                        <a:rPr lang="sk-SK" dirty="0" smtClean="0"/>
                        <a:t>Integračná</a:t>
                      </a:r>
                      <a:r>
                        <a:rPr lang="sk-SK" baseline="0" dirty="0" smtClean="0"/>
                        <a:t> funkcia </a:t>
                      </a:r>
                      <a:r>
                        <a:rPr lang="sk-SK" baseline="0" dirty="0" err="1" smtClean="0"/>
                        <a:t>ITMS</a:t>
                      </a:r>
                      <a:endParaRPr lang="sk-SK" dirty="0"/>
                    </a:p>
                  </a:txBody>
                  <a:tcPr anchor="ctr"/>
                </a:tc>
              </a:tr>
              <a:tr h="370840">
                <a:tc>
                  <a:txBody>
                    <a:bodyPr/>
                    <a:lstStyle/>
                    <a:p>
                      <a:pPr marL="0" indent="0" algn="ctr">
                        <a:buFont typeface="+mj-lt"/>
                        <a:buNone/>
                      </a:pPr>
                      <a:r>
                        <a:rPr lang="sk-SK" dirty="0" smtClean="0"/>
                        <a:t>6.</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Zákaz vedenia výkonu rozhodnutia</a:t>
                      </a:r>
                      <a:endParaRPr lang="sk-SK" sz="1800" kern="1200" dirty="0">
                        <a:solidFill>
                          <a:schemeClr val="dk1"/>
                        </a:solidFill>
                        <a:latin typeface="+mn-lt"/>
                        <a:ea typeface="+mn-ea"/>
                        <a:cs typeface="+mn-cs"/>
                      </a:endParaRPr>
                    </a:p>
                  </a:txBody>
                  <a:tcPr anchor="ctr"/>
                </a:tc>
                <a:tc>
                  <a:txBody>
                    <a:bodyPr/>
                    <a:lstStyle/>
                    <a:p>
                      <a:r>
                        <a:rPr lang="sk-SK" dirty="0" err="1" smtClean="0"/>
                        <a:t>ČV</a:t>
                      </a:r>
                      <a:r>
                        <a:rPr lang="sk-SK" dirty="0" smtClean="0"/>
                        <a:t> v rámci formulára </a:t>
                      </a:r>
                      <a:r>
                        <a:rPr lang="sk-SK" dirty="0" err="1" smtClean="0"/>
                        <a:t>ŽoNFP</a:t>
                      </a:r>
                      <a:r>
                        <a:rPr lang="sk-SK" dirty="0" smtClean="0"/>
                        <a:t> (15)</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7.</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Podnik</a:t>
                      </a:r>
                      <a:r>
                        <a:rPr lang="sk-SK" sz="1800" kern="1200" baseline="0" dirty="0" smtClean="0">
                          <a:solidFill>
                            <a:schemeClr val="dk1"/>
                          </a:solidFill>
                          <a:latin typeface="+mn-lt"/>
                          <a:ea typeface="+mn-ea"/>
                          <a:cs typeface="+mn-cs"/>
                        </a:rPr>
                        <a:t> v ťažkostiach</a:t>
                      </a:r>
                      <a:endParaRPr lang="sk-SK" sz="1800" kern="1200" dirty="0">
                        <a:solidFill>
                          <a:schemeClr val="dk1"/>
                        </a:solidFill>
                        <a:latin typeface="+mn-lt"/>
                        <a:ea typeface="+mn-ea"/>
                        <a:cs typeface="+mn-cs"/>
                      </a:endParaRPr>
                    </a:p>
                  </a:txBody>
                  <a:tcPr anchor="ctr"/>
                </a:tc>
                <a:tc>
                  <a:txBody>
                    <a:bodyPr/>
                    <a:lstStyle/>
                    <a:p>
                      <a:r>
                        <a:rPr lang="sk-SK" dirty="0" smtClean="0"/>
                        <a:t>Príloha č. 3 </a:t>
                      </a:r>
                      <a:r>
                        <a:rPr lang="sk-SK" dirty="0" err="1" smtClean="0"/>
                        <a:t>ŽoNFP</a:t>
                      </a:r>
                      <a:r>
                        <a:rPr lang="sk-SK" dirty="0" smtClean="0"/>
                        <a:t> – Test</a:t>
                      </a:r>
                      <a:r>
                        <a:rPr lang="sk-SK" baseline="0" dirty="0" smtClean="0"/>
                        <a:t> podniku v ťažkostiach</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8.</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Finančná spôsobilosť</a:t>
                      </a:r>
                      <a:endParaRPr lang="sk-SK" sz="1800" kern="1200" dirty="0">
                        <a:solidFill>
                          <a:schemeClr val="dk1"/>
                        </a:solidFill>
                        <a:latin typeface="+mn-lt"/>
                        <a:ea typeface="+mn-ea"/>
                        <a:cs typeface="+mn-cs"/>
                      </a:endParaRPr>
                    </a:p>
                  </a:txBody>
                  <a:tcPr anchor="ctr"/>
                </a:tc>
                <a:tc>
                  <a:txBody>
                    <a:bodyPr/>
                    <a:lstStyle/>
                    <a:p>
                      <a:r>
                        <a:rPr lang="sk-SK" dirty="0" smtClean="0"/>
                        <a:t>Príloha č. 4 </a:t>
                      </a:r>
                      <a:r>
                        <a:rPr lang="sk-SK" dirty="0" err="1" smtClean="0"/>
                        <a:t>ŽoNFP</a:t>
                      </a:r>
                      <a:r>
                        <a:rPr lang="sk-SK" dirty="0" smtClean="0"/>
                        <a:t> – Dokumenty preukazujúce fin. spôsobilosť (obec uznesenie zastupiteľstva, ostatní žiadatelia výpis z účtu, úver.</a:t>
                      </a:r>
                      <a:r>
                        <a:rPr lang="sk-SK" baseline="0" dirty="0" smtClean="0"/>
                        <a:t> prísľub, úverová zmluva ...)</a:t>
                      </a:r>
                      <a:endParaRPr lang="sk-SK" dirty="0"/>
                    </a:p>
                  </a:txBody>
                  <a:tcPr anchor="ctr"/>
                </a:tc>
              </a:tr>
            </a:tbl>
          </a:graphicData>
        </a:graphic>
      </p:graphicFrame>
    </p:spTree>
    <p:extLst>
      <p:ext uri="{BB962C8B-B14F-4D97-AF65-F5344CB8AC3E}">
        <p14:creationId xmlns:p14="http://schemas.microsoft.com/office/powerpoint/2010/main" val="358119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a:solidFill>
                  <a:schemeClr val="bg1">
                    <a:lumMod val="50000"/>
                  </a:schemeClr>
                </a:solidFill>
              </a:rPr>
              <a:t>Oprávnenosť žiadateľa:</a:t>
            </a: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2826368413"/>
              </p:ext>
            </p:extLst>
          </p:nvPr>
        </p:nvGraphicFramePr>
        <p:xfrm>
          <a:off x="642257" y="2254250"/>
          <a:ext cx="7922078" cy="384556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9.</a:t>
                      </a:r>
                      <a:endParaRPr lang="sk-SK" dirty="0"/>
                    </a:p>
                  </a:txBody>
                  <a:tcPr anchor="ctr"/>
                </a:tc>
                <a:tc>
                  <a:txBody>
                    <a:bodyPr/>
                    <a:lstStyle/>
                    <a:p>
                      <a:r>
                        <a:rPr lang="sk-SK" dirty="0" smtClean="0"/>
                        <a:t>Program rozvoja obce a územnoplánovacia</a:t>
                      </a:r>
                      <a:r>
                        <a:rPr lang="sk-SK" baseline="0" dirty="0" smtClean="0"/>
                        <a:t> dokumentácia</a:t>
                      </a:r>
                      <a:endParaRPr lang="sk-SK" dirty="0"/>
                    </a:p>
                  </a:txBody>
                  <a:tcPr anchor="ctr"/>
                </a:tc>
                <a:tc>
                  <a:txBody>
                    <a:bodyPr/>
                    <a:lstStyle/>
                    <a:p>
                      <a:r>
                        <a:rPr lang="sk-SK" dirty="0" smtClean="0"/>
                        <a:t>Príloha č. 2 – </a:t>
                      </a:r>
                      <a:r>
                        <a:rPr lang="sk-SK" dirty="0" err="1" smtClean="0"/>
                        <a:t>SČV</a:t>
                      </a:r>
                      <a:r>
                        <a:rPr lang="sk-SK" dirty="0" smtClean="0"/>
                        <a:t> s linkou</a:t>
                      </a:r>
                    </a:p>
                    <a:p>
                      <a:r>
                        <a:rPr lang="sk-SK" dirty="0" smtClean="0"/>
                        <a:t>Príloha č. 5</a:t>
                      </a:r>
                      <a:r>
                        <a:rPr lang="sk-SK" baseline="0" dirty="0" smtClean="0"/>
                        <a:t> – uznesenie (výpis) o schválení programu rozvoja a </a:t>
                      </a:r>
                      <a:r>
                        <a:rPr lang="sk-SK" baseline="0" dirty="0" err="1" smtClean="0"/>
                        <a:t>územnoplán</a:t>
                      </a:r>
                      <a:r>
                        <a:rPr lang="sk-SK" baseline="0" dirty="0" smtClean="0"/>
                        <a:t>. dokumentácie</a:t>
                      </a:r>
                      <a:endParaRPr lang="sk-SK" dirty="0"/>
                    </a:p>
                  </a:txBody>
                  <a:tcPr anchor="ctr"/>
                </a:tc>
              </a:tr>
              <a:tr h="370840">
                <a:tc>
                  <a:txBody>
                    <a:bodyPr/>
                    <a:lstStyle/>
                    <a:p>
                      <a:pPr marL="0" indent="0" algn="ctr">
                        <a:buFont typeface="+mj-lt"/>
                        <a:buNone/>
                      </a:pPr>
                      <a:r>
                        <a:rPr lang="sk-SK" dirty="0" smtClean="0"/>
                        <a:t>10.</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Vrátenie nezlučiteľnej pomoci </a:t>
                      </a:r>
                      <a:r>
                        <a:rPr lang="sk-SK" baseline="0" dirty="0" smtClean="0"/>
                        <a:t>(</a:t>
                      </a:r>
                      <a:r>
                        <a:rPr lang="sk-SK" baseline="0" dirty="0" smtClean="0">
                          <a:solidFill>
                            <a:srgbClr val="FF0000"/>
                          </a:solidFill>
                        </a:rPr>
                        <a:t>SP</a:t>
                      </a:r>
                      <a:r>
                        <a:rPr lang="sk-SK" baseline="0" dirty="0" smtClean="0"/>
                        <a:t>)</a:t>
                      </a:r>
                      <a:endParaRPr lang="sk-SK" sz="1800" kern="1200" dirty="0">
                        <a:solidFill>
                          <a:schemeClr val="dk1"/>
                        </a:solidFill>
                        <a:latin typeface="+mn-lt"/>
                        <a:ea typeface="+mn-ea"/>
                        <a:cs typeface="+mn-cs"/>
                      </a:endParaRPr>
                    </a:p>
                  </a:txBody>
                  <a:tcPr anchor="ctr"/>
                </a:tc>
                <a:tc>
                  <a:txBody>
                    <a:bodyPr/>
                    <a:lstStyle/>
                    <a:p>
                      <a:r>
                        <a:rPr lang="sk-SK" dirty="0" smtClean="0"/>
                        <a:t>Príloha č. 2 – SČV</a:t>
                      </a:r>
                    </a:p>
                    <a:p>
                      <a:r>
                        <a:rPr lang="sk-SK" dirty="0" smtClean="0"/>
                        <a:t>Verejný register GR EK</a:t>
                      </a:r>
                      <a:r>
                        <a:rPr lang="sk-SK" baseline="0" dirty="0" smtClean="0"/>
                        <a:t> pre hosp. súťaž</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11.</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Trestný čin FO (štatutár)</a:t>
                      </a:r>
                      <a:endParaRPr lang="sk-SK" sz="1800" kern="1200" dirty="0">
                        <a:solidFill>
                          <a:schemeClr val="dk1"/>
                        </a:solidFill>
                        <a:latin typeface="+mn-lt"/>
                        <a:ea typeface="+mn-ea"/>
                        <a:cs typeface="+mn-cs"/>
                      </a:endParaRPr>
                    </a:p>
                  </a:txBody>
                  <a:tcPr anchor="ctr"/>
                </a:tc>
                <a:tc>
                  <a:txBody>
                    <a:bodyPr/>
                    <a:lstStyle/>
                    <a:p>
                      <a:r>
                        <a:rPr lang="sk-SK" dirty="0" smtClean="0"/>
                        <a:t>Príloha č. 2 SČV</a:t>
                      </a:r>
                      <a:r>
                        <a:rPr lang="sk-SK" baseline="0" dirty="0" smtClean="0"/>
                        <a:t> (obec)</a:t>
                      </a:r>
                    </a:p>
                    <a:p>
                      <a:r>
                        <a:rPr lang="sk-SK" baseline="0" dirty="0" smtClean="0"/>
                        <a:t>Príloha č. 6 Výpis z registra trestov (ostatní)</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12.</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Trestný čin PO</a:t>
                      </a:r>
                      <a:endParaRPr lang="sk-SK" sz="1800" kern="1200" dirty="0">
                        <a:solidFill>
                          <a:schemeClr val="dk1"/>
                        </a:solidFill>
                        <a:latin typeface="+mn-lt"/>
                        <a:ea typeface="+mn-ea"/>
                        <a:cs typeface="+mn-cs"/>
                      </a:endParaRPr>
                    </a:p>
                  </a:txBody>
                  <a:tcPr anchor="ctr"/>
                </a:tc>
                <a:tc>
                  <a:txBody>
                    <a:bodyPr/>
                    <a:lstStyle/>
                    <a:p>
                      <a:r>
                        <a:rPr lang="sk-SK" dirty="0" smtClean="0"/>
                        <a:t>Formulár ŽoNFP (15)</a:t>
                      </a:r>
                    </a:p>
                    <a:p>
                      <a:r>
                        <a:rPr lang="sk-SK" dirty="0" smtClean="0"/>
                        <a:t>Verejný register GP</a:t>
                      </a:r>
                      <a:r>
                        <a:rPr lang="sk-SK" baseline="0" dirty="0" smtClean="0"/>
                        <a:t> SR</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13.</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Register partnerov VS</a:t>
                      </a:r>
                      <a:endParaRPr lang="sk-SK" sz="1800" kern="1200" dirty="0">
                        <a:solidFill>
                          <a:schemeClr val="dk1"/>
                        </a:solidFill>
                        <a:latin typeface="+mn-lt"/>
                        <a:ea typeface="+mn-ea"/>
                        <a:cs typeface="+mn-cs"/>
                      </a:endParaRPr>
                    </a:p>
                  </a:txBody>
                  <a:tcPr anchor="ctr"/>
                </a:tc>
                <a:tc>
                  <a:txBody>
                    <a:bodyPr/>
                    <a:lstStyle/>
                    <a:p>
                      <a:r>
                        <a:rPr lang="sk-SK" dirty="0" err="1" smtClean="0"/>
                        <a:t>ČV</a:t>
                      </a:r>
                      <a:r>
                        <a:rPr lang="sk-SK" dirty="0" smtClean="0"/>
                        <a:t> (overenie podmienky pred podpisom zmluvy o </a:t>
                      </a:r>
                      <a:r>
                        <a:rPr lang="sk-SK" dirty="0" err="1" smtClean="0"/>
                        <a:t>NFP</a:t>
                      </a:r>
                      <a:r>
                        <a:rPr lang="sk-SK" dirty="0" smtClean="0"/>
                        <a:t> spolu s VO)</a:t>
                      </a:r>
                      <a:endParaRPr lang="sk-SK" dirty="0"/>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a:solidFill>
                  <a:schemeClr val="bg1">
                    <a:lumMod val="50000"/>
                  </a:schemeClr>
                </a:solidFill>
              </a:rPr>
              <a:t>Oprávnenosť </a:t>
            </a:r>
            <a:r>
              <a:rPr lang="sk-SK" sz="2400" b="1" u="sng" dirty="0" smtClean="0">
                <a:solidFill>
                  <a:schemeClr val="bg1">
                    <a:lumMod val="50000"/>
                  </a:schemeClr>
                </a:solidFill>
              </a:rPr>
              <a:t>výdavkov realizácie projektu:</a:t>
            </a:r>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1140476576"/>
              </p:ext>
            </p:extLst>
          </p:nvPr>
        </p:nvGraphicFramePr>
        <p:xfrm>
          <a:off x="642257" y="2254250"/>
          <a:ext cx="7922078" cy="311404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17.</a:t>
                      </a:r>
                      <a:endParaRPr lang="sk-SK" dirty="0"/>
                    </a:p>
                  </a:txBody>
                  <a:tcPr anchor="ctr"/>
                </a:tc>
                <a:tc>
                  <a:txBody>
                    <a:bodyPr/>
                    <a:lstStyle/>
                    <a:p>
                      <a:r>
                        <a:rPr lang="sk-SK" dirty="0" smtClean="0"/>
                        <a:t>Oprávnenosť</a:t>
                      </a:r>
                      <a:r>
                        <a:rPr lang="sk-SK" baseline="0" dirty="0" smtClean="0"/>
                        <a:t> výdavkov</a:t>
                      </a:r>
                      <a:endParaRPr lang="sk-SK" dirty="0"/>
                    </a:p>
                  </a:txBody>
                  <a:tcPr anchor="ctr"/>
                </a:tc>
                <a:tc>
                  <a:txBody>
                    <a:bodyPr/>
                    <a:lstStyle/>
                    <a:p>
                      <a:r>
                        <a:rPr lang="sk-SK" dirty="0" smtClean="0"/>
                        <a:t>Formulár</a:t>
                      </a:r>
                      <a:r>
                        <a:rPr lang="sk-SK" baseline="0" dirty="0" smtClean="0"/>
                        <a:t> ŽoNFP (7)</a:t>
                      </a:r>
                    </a:p>
                    <a:p>
                      <a:r>
                        <a:rPr lang="sk-SK" baseline="0" dirty="0" smtClean="0"/>
                        <a:t>Príloha č. 7 ŽoNFP – Podporná dokumentácia OV</a:t>
                      </a:r>
                    </a:p>
                    <a:p>
                      <a:pPr>
                        <a:buFontTx/>
                        <a:buChar char="-"/>
                      </a:pPr>
                      <a:r>
                        <a:rPr lang="sk-SK" baseline="0" dirty="0" smtClean="0"/>
                        <a:t> neoprávnené výdavky pred ŽoNFP (</a:t>
                      </a:r>
                      <a:r>
                        <a:rPr lang="sk-SK" baseline="0" dirty="0" smtClean="0">
                          <a:solidFill>
                            <a:srgbClr val="FF0000"/>
                          </a:solidFill>
                        </a:rPr>
                        <a:t>SP</a:t>
                      </a:r>
                      <a:r>
                        <a:rPr lang="sk-SK" baseline="0" dirty="0" smtClean="0"/>
                        <a:t>)</a:t>
                      </a:r>
                    </a:p>
                    <a:p>
                      <a:pPr>
                        <a:buFontTx/>
                        <a:buChar char="-"/>
                      </a:pPr>
                      <a:r>
                        <a:rPr lang="sk-SK" baseline="0" dirty="0" smtClean="0"/>
                        <a:t> hospodárnosť, fin. a perc. limity</a:t>
                      </a:r>
                      <a:endParaRPr lang="sk-SK" dirty="0"/>
                    </a:p>
                  </a:txBody>
                  <a:tcPr anchor="ctr"/>
                </a:tc>
              </a:tr>
              <a:tr h="370840">
                <a:tc>
                  <a:txBody>
                    <a:bodyPr/>
                    <a:lstStyle/>
                    <a:p>
                      <a:pPr marL="0" indent="0" algn="ctr">
                        <a:buFont typeface="+mj-lt"/>
                        <a:buNone/>
                      </a:pPr>
                      <a:r>
                        <a:rPr lang="sk-SK" dirty="0" smtClean="0"/>
                        <a:t>18.</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Projekty generujúce príjem</a:t>
                      </a:r>
                      <a:endParaRPr lang="sk-SK" sz="1800" kern="1200" dirty="0">
                        <a:solidFill>
                          <a:schemeClr val="dk1"/>
                        </a:solidFill>
                        <a:latin typeface="+mn-lt"/>
                        <a:ea typeface="+mn-ea"/>
                        <a:cs typeface="+mn-cs"/>
                      </a:endParaRPr>
                    </a:p>
                  </a:txBody>
                  <a:tcPr anchor="ctr"/>
                </a:tc>
                <a:tc>
                  <a:txBody>
                    <a:bodyPr/>
                    <a:lstStyle/>
                    <a:p>
                      <a:r>
                        <a:rPr lang="sk-SK" dirty="0" smtClean="0"/>
                        <a:t>Príloha č. 9 – Fin. Analýza </a:t>
                      </a:r>
                    </a:p>
                    <a:p>
                      <a:r>
                        <a:rPr lang="sk-SK" dirty="0" smtClean="0"/>
                        <a:t>(</a:t>
                      </a:r>
                      <a:r>
                        <a:rPr lang="sk-SK" dirty="0" smtClean="0">
                          <a:solidFill>
                            <a:srgbClr val="FF0000"/>
                          </a:solidFill>
                        </a:rPr>
                        <a:t>SP + mimo SP</a:t>
                      </a:r>
                      <a:r>
                        <a:rPr lang="sk-SK" baseline="0" dirty="0" smtClean="0">
                          <a:solidFill>
                            <a:srgbClr val="FF0000"/>
                          </a:solidFill>
                        </a:rPr>
                        <a:t> nad mil. EUR COV</a:t>
                      </a:r>
                      <a:r>
                        <a:rPr lang="sk-SK" baseline="0" dirty="0" smtClean="0"/>
                        <a:t>)</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16.</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Zákaz začatia prác na projekte pred predložením ŽoNFP (</a:t>
                      </a:r>
                      <a:r>
                        <a:rPr lang="sk-SK" sz="1800" kern="1200" dirty="0" smtClean="0">
                          <a:solidFill>
                            <a:srgbClr val="FF0000"/>
                          </a:solidFill>
                          <a:latin typeface="+mn-lt"/>
                          <a:ea typeface="+mn-ea"/>
                          <a:cs typeface="+mn-cs"/>
                        </a:rPr>
                        <a:t>SP</a:t>
                      </a:r>
                      <a:r>
                        <a:rPr lang="sk-SK" sz="1800" kern="1200" dirty="0" smtClean="0">
                          <a:solidFill>
                            <a:schemeClr val="dk1"/>
                          </a:solidFill>
                          <a:latin typeface="+mn-lt"/>
                          <a:ea typeface="+mn-ea"/>
                          <a:cs typeface="+mn-cs"/>
                        </a:rPr>
                        <a:t>)</a:t>
                      </a:r>
                      <a:endParaRPr lang="sk-SK" sz="1800" kern="1200" dirty="0">
                        <a:solidFill>
                          <a:schemeClr val="dk1"/>
                        </a:solidFill>
                        <a:latin typeface="+mn-lt"/>
                        <a:ea typeface="+mn-ea"/>
                        <a:cs typeface="+mn-cs"/>
                      </a:endParaRPr>
                    </a:p>
                  </a:txBody>
                  <a:tcPr anchor="ctr"/>
                </a:tc>
                <a:tc>
                  <a:txBody>
                    <a:bodyPr/>
                    <a:lstStyle/>
                    <a:p>
                      <a:r>
                        <a:rPr lang="sk-SK" dirty="0" smtClean="0"/>
                        <a:t>Formulár ŽoNFP</a:t>
                      </a:r>
                      <a:r>
                        <a:rPr lang="sk-SK" baseline="0" dirty="0" smtClean="0"/>
                        <a:t> (9)</a:t>
                      </a:r>
                    </a:p>
                    <a:p>
                      <a:r>
                        <a:rPr lang="sk-SK" baseline="0" dirty="0" smtClean="0"/>
                        <a:t>Príloha č. 2 SČV </a:t>
                      </a:r>
                      <a:endParaRPr lang="sk-SK" dirty="0"/>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a:solidFill>
                  <a:schemeClr val="bg1">
                    <a:lumMod val="50000"/>
                  </a:schemeClr>
                </a:solidFill>
              </a:rPr>
              <a:t>Oprávnenosť </a:t>
            </a:r>
            <a:r>
              <a:rPr lang="sk-SK" sz="2400" b="1" u="sng" dirty="0" smtClean="0">
                <a:solidFill>
                  <a:schemeClr val="bg1">
                    <a:lumMod val="50000"/>
                  </a:schemeClr>
                </a:solidFill>
              </a:rPr>
              <a:t>aktivít realizácie projektu:</a:t>
            </a:r>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1140476576"/>
              </p:ext>
            </p:extLst>
          </p:nvPr>
        </p:nvGraphicFramePr>
        <p:xfrm>
          <a:off x="642257" y="2254250"/>
          <a:ext cx="7922078" cy="311404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14.</a:t>
                      </a:r>
                      <a:endParaRPr lang="sk-SK" dirty="0"/>
                    </a:p>
                  </a:txBody>
                  <a:tcPr anchor="ctr"/>
                </a:tc>
                <a:tc>
                  <a:txBody>
                    <a:bodyPr/>
                    <a:lstStyle/>
                    <a:p>
                      <a:r>
                        <a:rPr lang="sk-SK" dirty="0" smtClean="0"/>
                        <a:t>Oprávnenosť</a:t>
                      </a:r>
                      <a:r>
                        <a:rPr lang="sk-SK" baseline="0" dirty="0" smtClean="0"/>
                        <a:t> aktivít projektu</a:t>
                      </a:r>
                      <a:endParaRPr lang="sk-SK" dirty="0"/>
                    </a:p>
                  </a:txBody>
                  <a:tcPr anchor="ctr"/>
                </a:tc>
                <a:tc>
                  <a:txBody>
                    <a:bodyPr/>
                    <a:lstStyle/>
                    <a:p>
                      <a:r>
                        <a:rPr lang="sk-SK" dirty="0" smtClean="0"/>
                        <a:t>Formulár</a:t>
                      </a:r>
                      <a:r>
                        <a:rPr lang="sk-SK" baseline="0" dirty="0" smtClean="0"/>
                        <a:t> ŽoNFP (7)</a:t>
                      </a:r>
                    </a:p>
                    <a:p>
                      <a:r>
                        <a:rPr lang="sk-SK" baseline="0" dirty="0" smtClean="0"/>
                        <a:t>Príloha č. 7 ŽoNFP – Podporná dokumentácia OV</a:t>
                      </a:r>
                    </a:p>
                    <a:p>
                      <a:r>
                        <a:rPr lang="sk-SK" baseline="0" dirty="0" smtClean="0"/>
                        <a:t>Príloha č. 8 ŽoNFP – Tech. a enviro. ukazovatele</a:t>
                      </a:r>
                      <a:endParaRPr lang="sk-SK" dirty="0"/>
                    </a:p>
                  </a:txBody>
                  <a:tcPr anchor="ctr"/>
                </a:tc>
              </a:tr>
              <a:tr h="370840">
                <a:tc>
                  <a:txBody>
                    <a:bodyPr/>
                    <a:lstStyle/>
                    <a:p>
                      <a:pPr marL="0" indent="0" algn="ctr">
                        <a:buFont typeface="+mj-lt"/>
                        <a:buNone/>
                      </a:pPr>
                      <a:r>
                        <a:rPr lang="sk-SK" dirty="0" smtClean="0"/>
                        <a:t>15.</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Neukončenie fyz. realizácie </a:t>
                      </a:r>
                      <a:r>
                        <a:rPr lang="sk-SK" sz="1800" kern="1200" baseline="0" dirty="0" smtClean="0">
                          <a:solidFill>
                            <a:schemeClr val="dk1"/>
                          </a:solidFill>
                          <a:latin typeface="+mn-lt"/>
                          <a:ea typeface="+mn-ea"/>
                          <a:cs typeface="+mn-cs"/>
                        </a:rPr>
                        <a:t> aktivity </a:t>
                      </a:r>
                    </a:p>
                    <a:p>
                      <a:pPr marL="0" algn="l" defTabSz="914400" rtl="0" eaLnBrk="1" latinLnBrk="0" hangingPunct="1"/>
                      <a:r>
                        <a:rPr lang="sk-SK" sz="1800" kern="1200" baseline="0" dirty="0" smtClean="0">
                          <a:solidFill>
                            <a:schemeClr val="dk1"/>
                          </a:solidFill>
                          <a:latin typeface="+mn-lt"/>
                          <a:ea typeface="+mn-ea"/>
                          <a:cs typeface="+mn-cs"/>
                        </a:rPr>
                        <a:t>(</a:t>
                      </a:r>
                      <a:r>
                        <a:rPr lang="sk-SK" sz="1800" kern="1200" baseline="0" dirty="0" smtClean="0">
                          <a:solidFill>
                            <a:srgbClr val="FF0000"/>
                          </a:solidFill>
                          <a:latin typeface="+mn-lt"/>
                          <a:ea typeface="+mn-ea"/>
                          <a:cs typeface="+mn-cs"/>
                        </a:rPr>
                        <a:t>mimo SP</a:t>
                      </a:r>
                      <a:r>
                        <a:rPr lang="sk-SK" sz="1800" kern="1200" baseline="0" dirty="0" smtClean="0">
                          <a:solidFill>
                            <a:schemeClr val="dk1"/>
                          </a:solidFill>
                          <a:latin typeface="+mn-lt"/>
                          <a:ea typeface="+mn-ea"/>
                          <a:cs typeface="+mn-cs"/>
                        </a:rPr>
                        <a:t>)</a:t>
                      </a:r>
                      <a:endParaRPr lang="sk-SK" sz="1800" kern="1200" dirty="0">
                        <a:solidFill>
                          <a:schemeClr val="dk1"/>
                        </a:solidFill>
                        <a:latin typeface="+mn-lt"/>
                        <a:ea typeface="+mn-ea"/>
                        <a:cs typeface="+mn-cs"/>
                      </a:endParaRPr>
                    </a:p>
                  </a:txBody>
                  <a:tcPr anchor="ctr"/>
                </a:tc>
                <a:tc>
                  <a:txBody>
                    <a:bodyPr/>
                    <a:lstStyle/>
                    <a:p>
                      <a:r>
                        <a:rPr lang="sk-SK" dirty="0" smtClean="0"/>
                        <a:t>Formulár ŽoNFP</a:t>
                      </a:r>
                      <a:r>
                        <a:rPr lang="sk-SK" baseline="0" dirty="0" smtClean="0"/>
                        <a:t> (9)</a:t>
                      </a:r>
                    </a:p>
                    <a:p>
                      <a:r>
                        <a:rPr lang="sk-SK" baseline="0" dirty="0" smtClean="0"/>
                        <a:t>Príloha č. 2 SČV </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16.</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Zákaz začatia prác na projekte pred predložením ŽoNFP (</a:t>
                      </a:r>
                      <a:r>
                        <a:rPr lang="sk-SK" sz="1800" kern="1200" dirty="0" smtClean="0">
                          <a:solidFill>
                            <a:srgbClr val="FF0000"/>
                          </a:solidFill>
                          <a:latin typeface="+mn-lt"/>
                          <a:ea typeface="+mn-ea"/>
                          <a:cs typeface="+mn-cs"/>
                        </a:rPr>
                        <a:t>SP</a:t>
                      </a:r>
                      <a:r>
                        <a:rPr lang="sk-SK" sz="1800" kern="1200" dirty="0" smtClean="0">
                          <a:solidFill>
                            <a:schemeClr val="dk1"/>
                          </a:solidFill>
                          <a:latin typeface="+mn-lt"/>
                          <a:ea typeface="+mn-ea"/>
                          <a:cs typeface="+mn-cs"/>
                        </a:rPr>
                        <a:t>)</a:t>
                      </a:r>
                      <a:endParaRPr lang="sk-SK" sz="1800" kern="1200" dirty="0">
                        <a:solidFill>
                          <a:schemeClr val="dk1"/>
                        </a:solidFill>
                        <a:latin typeface="+mn-lt"/>
                        <a:ea typeface="+mn-ea"/>
                        <a:cs typeface="+mn-cs"/>
                      </a:endParaRPr>
                    </a:p>
                  </a:txBody>
                  <a:tcPr anchor="ctr"/>
                </a:tc>
                <a:tc>
                  <a:txBody>
                    <a:bodyPr/>
                    <a:lstStyle/>
                    <a:p>
                      <a:r>
                        <a:rPr lang="sk-SK" dirty="0" smtClean="0"/>
                        <a:t>Formulár ŽoNFP</a:t>
                      </a:r>
                      <a:r>
                        <a:rPr lang="sk-SK" baseline="0" dirty="0" smtClean="0"/>
                        <a:t> (9)</a:t>
                      </a:r>
                    </a:p>
                    <a:p>
                      <a:r>
                        <a:rPr lang="sk-SK" baseline="0" dirty="0" smtClean="0"/>
                        <a:t>Príloha č. 2 SČV </a:t>
                      </a:r>
                      <a:endParaRPr lang="sk-SK" dirty="0"/>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560172" y="1710037"/>
            <a:ext cx="7801233" cy="4216539"/>
          </a:xfrm>
          <a:prstGeom prst="rect">
            <a:avLst/>
          </a:prstGeom>
          <a:noFill/>
        </p:spPr>
        <p:txBody>
          <a:bodyPr wrap="square" rtlCol="0">
            <a:spAutoFit/>
          </a:bodyPr>
          <a:lstStyle/>
          <a:p>
            <a:pPr algn="just"/>
            <a:r>
              <a:rPr lang="sk-SK" sz="2400" b="1" u="sng" dirty="0">
                <a:solidFill>
                  <a:schemeClr val="bg1">
                    <a:lumMod val="50000"/>
                  </a:schemeClr>
                </a:solidFill>
              </a:rPr>
              <a:t>Oprávnenosť </a:t>
            </a:r>
            <a:r>
              <a:rPr lang="sk-SK" sz="2400" b="1" u="sng" dirty="0" smtClean="0">
                <a:solidFill>
                  <a:schemeClr val="bg1">
                    <a:lumMod val="50000"/>
                  </a:schemeClr>
                </a:solidFill>
              </a:rPr>
              <a:t>miesta realizácie projektu:</a:t>
            </a:r>
          </a:p>
          <a:p>
            <a:pPr algn="just"/>
            <a:endParaRPr lang="sk-SK" sz="2400" b="1" u="sng" dirty="0" smtClean="0">
              <a:solidFill>
                <a:schemeClr val="bg1">
                  <a:lumMod val="50000"/>
                </a:schemeClr>
              </a:solidFill>
            </a:endParaRPr>
          </a:p>
          <a:p>
            <a:pPr algn="just"/>
            <a:endParaRPr lang="sk-SK" sz="2400" b="1" u="sng" dirty="0" smtClean="0">
              <a:solidFill>
                <a:schemeClr val="bg1">
                  <a:lumMod val="50000"/>
                </a:schemeClr>
              </a:solidFill>
            </a:endParaRPr>
          </a:p>
          <a:p>
            <a:pPr algn="just"/>
            <a:endParaRPr lang="sk-SK" sz="2400" b="1" u="sng" dirty="0" smtClean="0">
              <a:solidFill>
                <a:schemeClr val="bg1">
                  <a:lumMod val="50000"/>
                </a:schemeClr>
              </a:solidFill>
            </a:endParaRPr>
          </a:p>
          <a:p>
            <a:pPr algn="just"/>
            <a:endParaRPr lang="sk-SK" sz="2400" b="1" u="sng" dirty="0" smtClean="0">
              <a:solidFill>
                <a:schemeClr val="bg1">
                  <a:lumMod val="50000"/>
                </a:schemeClr>
              </a:solidFill>
            </a:endParaRPr>
          </a:p>
          <a:p>
            <a:pPr algn="just"/>
            <a:r>
              <a:rPr lang="sk-SK" sz="2400" b="1" u="sng" dirty="0" smtClean="0">
                <a:solidFill>
                  <a:schemeClr val="bg1">
                    <a:lumMod val="50000"/>
                  </a:schemeClr>
                </a:solidFill>
              </a:rPr>
              <a:t>Kritériá pre výber projektu:</a:t>
            </a:r>
          </a:p>
          <a:p>
            <a:pPr algn="just"/>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endParaRPr lang="sk-SK" sz="2000" b="1" dirty="0">
              <a:solidFill>
                <a:schemeClr val="bg1">
                  <a:lumMod val="50000"/>
                </a:schemeClr>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4092628158"/>
              </p:ext>
            </p:extLst>
          </p:nvPr>
        </p:nvGraphicFramePr>
        <p:xfrm>
          <a:off x="642257" y="2254250"/>
          <a:ext cx="7922078" cy="101092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19.</a:t>
                      </a:r>
                      <a:endParaRPr lang="sk-SK" dirty="0"/>
                    </a:p>
                  </a:txBody>
                  <a:tcPr anchor="ctr"/>
                </a:tc>
                <a:tc>
                  <a:txBody>
                    <a:bodyPr/>
                    <a:lstStyle/>
                    <a:p>
                      <a:r>
                        <a:rPr lang="sk-SK" dirty="0" smtClean="0"/>
                        <a:t>Oprávnené územie</a:t>
                      </a:r>
                      <a:endParaRPr lang="sk-SK" dirty="0"/>
                    </a:p>
                  </a:txBody>
                  <a:tcPr anchor="ctr"/>
                </a:tc>
                <a:tc>
                  <a:txBody>
                    <a:bodyPr/>
                    <a:lstStyle/>
                    <a:p>
                      <a:r>
                        <a:rPr lang="sk-SK" dirty="0" err="1" smtClean="0"/>
                        <a:t>NRO</a:t>
                      </a:r>
                      <a:r>
                        <a:rPr lang="sk-SK" dirty="0" smtClean="0"/>
                        <a:t> so schváleným </a:t>
                      </a:r>
                      <a:r>
                        <a:rPr lang="sk-SK" dirty="0" err="1" smtClean="0"/>
                        <a:t>AP</a:t>
                      </a:r>
                      <a:r>
                        <a:rPr lang="sk-SK" dirty="0" smtClean="0"/>
                        <a:t> (32. výzva)</a:t>
                      </a:r>
                    </a:p>
                    <a:p>
                      <a:r>
                        <a:rPr lang="sk-SK" dirty="0" smtClean="0"/>
                        <a:t>Ostatné regióny - okresy (33. výzva)</a:t>
                      </a:r>
                      <a:endParaRPr lang="sk-SK" dirty="0"/>
                    </a:p>
                  </a:txBody>
                  <a:tcPr anchor="ctr"/>
                </a:tc>
              </a:tr>
            </a:tbl>
          </a:graphicData>
        </a:graphic>
      </p:graphicFrame>
      <p:graphicFrame>
        <p:nvGraphicFramePr>
          <p:cNvPr id="5" name="Tabuľka 4"/>
          <p:cNvGraphicFramePr>
            <a:graphicFrameLocks noGrp="1"/>
          </p:cNvGraphicFramePr>
          <p:nvPr>
            <p:extLst>
              <p:ext uri="{D42A27DB-BD31-4B8C-83A1-F6EECF244321}">
                <p14:modId xmlns:p14="http://schemas.microsoft.com/office/powerpoint/2010/main" val="1140476576"/>
              </p:ext>
            </p:extLst>
          </p:nvPr>
        </p:nvGraphicFramePr>
        <p:xfrm>
          <a:off x="598714" y="4117884"/>
          <a:ext cx="7922078" cy="155956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20.</a:t>
                      </a:r>
                      <a:endParaRPr lang="sk-SK" dirty="0"/>
                    </a:p>
                  </a:txBody>
                  <a:tcPr anchor="ctr"/>
                </a:tc>
                <a:tc>
                  <a:txBody>
                    <a:bodyPr/>
                    <a:lstStyle/>
                    <a:p>
                      <a:r>
                        <a:rPr lang="sk-SK" dirty="0" smtClean="0"/>
                        <a:t>Hodnotiace</a:t>
                      </a:r>
                      <a:r>
                        <a:rPr lang="sk-SK" baseline="0" dirty="0" smtClean="0"/>
                        <a:t> kritériá</a:t>
                      </a:r>
                    </a:p>
                    <a:p>
                      <a:r>
                        <a:rPr lang="sk-SK" baseline="0" dirty="0" smtClean="0"/>
                        <a:t>Výberové kritériá</a:t>
                      </a:r>
                      <a:endParaRPr lang="sk-SK" dirty="0"/>
                    </a:p>
                  </a:txBody>
                  <a:tcPr anchor="ctr"/>
                </a:tc>
                <a:tc>
                  <a:txBody>
                    <a:bodyPr/>
                    <a:lstStyle/>
                    <a:p>
                      <a:r>
                        <a:rPr lang="sk-SK" dirty="0" smtClean="0"/>
                        <a:t>Formulár ŽoNFP</a:t>
                      </a:r>
                    </a:p>
                    <a:p>
                      <a:r>
                        <a:rPr lang="sk-SK" dirty="0" smtClean="0"/>
                        <a:t>Príloha</a:t>
                      </a:r>
                      <a:r>
                        <a:rPr lang="sk-SK" baseline="0" dirty="0" smtClean="0"/>
                        <a:t> č. 7 ŽoNFP – Podporná doku. k OV</a:t>
                      </a:r>
                    </a:p>
                    <a:p>
                      <a:r>
                        <a:rPr lang="sk-SK" baseline="0" dirty="0" smtClean="0"/>
                        <a:t>Príloha č. 10 ŽoNFP – Ukazovatele fin. situácie žiadateľa</a:t>
                      </a:r>
                      <a:endParaRPr lang="sk-SK" dirty="0"/>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smtClean="0">
                <a:latin typeface="Arial" panose="020B0604020202020204" pitchFamily="34" charset="0"/>
                <a:cs typeface="Arial" panose="020B0604020202020204" pitchFamily="34" charset="0"/>
              </a:rPr>
              <a:t>Spôsob preukazovania splnenia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560172" y="1710037"/>
            <a:ext cx="7801233" cy="4216539"/>
          </a:xfrm>
          <a:prstGeom prst="rect">
            <a:avLst/>
          </a:prstGeom>
          <a:noFill/>
        </p:spPr>
        <p:txBody>
          <a:bodyPr wrap="square" rtlCol="0">
            <a:spAutoFit/>
          </a:bodyPr>
          <a:lstStyle/>
          <a:p>
            <a:pPr algn="just"/>
            <a:r>
              <a:rPr lang="sk-SK" sz="2400" b="1" u="sng" dirty="0" smtClean="0">
                <a:solidFill>
                  <a:schemeClr val="bg1">
                    <a:lumMod val="50000"/>
                  </a:schemeClr>
                </a:solidFill>
              </a:rPr>
              <a:t>Spôsob financovania:</a:t>
            </a:r>
          </a:p>
          <a:p>
            <a:pPr algn="just"/>
            <a:endParaRPr lang="sk-SK" sz="2400" b="1" u="sng" dirty="0" smtClean="0">
              <a:solidFill>
                <a:schemeClr val="bg1">
                  <a:lumMod val="50000"/>
                </a:schemeClr>
              </a:solidFill>
            </a:endParaRPr>
          </a:p>
          <a:p>
            <a:pPr algn="just"/>
            <a:endParaRPr lang="sk-SK" sz="2400" b="1" u="sng" dirty="0" smtClean="0">
              <a:solidFill>
                <a:schemeClr val="bg1">
                  <a:lumMod val="50000"/>
                </a:schemeClr>
              </a:solidFill>
            </a:endParaRPr>
          </a:p>
          <a:p>
            <a:pPr algn="just"/>
            <a:endParaRPr lang="sk-SK" sz="2400" b="1" u="sng" dirty="0" smtClean="0">
              <a:solidFill>
                <a:schemeClr val="bg1">
                  <a:lumMod val="50000"/>
                </a:schemeClr>
              </a:solidFill>
            </a:endParaRPr>
          </a:p>
          <a:p>
            <a:pPr algn="just"/>
            <a:endParaRPr lang="sk-SK" sz="2400" b="1" u="sng" dirty="0" smtClean="0">
              <a:solidFill>
                <a:schemeClr val="bg1">
                  <a:lumMod val="50000"/>
                </a:schemeClr>
              </a:solidFill>
            </a:endParaRPr>
          </a:p>
          <a:p>
            <a:pPr algn="just"/>
            <a:r>
              <a:rPr lang="sk-SK" sz="2400" b="1" u="sng" dirty="0" smtClean="0">
                <a:solidFill>
                  <a:schemeClr val="bg1">
                    <a:lumMod val="50000"/>
                  </a:schemeClr>
                </a:solidFill>
              </a:rPr>
              <a:t>PPP vyplývajúce z osobitných predpisov:</a:t>
            </a:r>
          </a:p>
          <a:p>
            <a:pPr algn="just"/>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endParaRPr lang="sk-SK" sz="2000" b="1" dirty="0">
              <a:solidFill>
                <a:schemeClr val="bg1">
                  <a:lumMod val="50000"/>
                </a:schemeClr>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1140476576"/>
              </p:ext>
            </p:extLst>
          </p:nvPr>
        </p:nvGraphicFramePr>
        <p:xfrm>
          <a:off x="642257" y="2254250"/>
          <a:ext cx="7922078" cy="74168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21.</a:t>
                      </a:r>
                      <a:endParaRPr lang="sk-SK" dirty="0"/>
                    </a:p>
                  </a:txBody>
                  <a:tcPr anchor="ctr"/>
                </a:tc>
                <a:tc>
                  <a:txBody>
                    <a:bodyPr/>
                    <a:lstStyle/>
                    <a:p>
                      <a:r>
                        <a:rPr lang="sk-SK" dirty="0" smtClean="0"/>
                        <a:t>Spôsob financovania</a:t>
                      </a:r>
                      <a:endParaRPr lang="sk-SK" dirty="0"/>
                    </a:p>
                  </a:txBody>
                  <a:tcPr anchor="ctr"/>
                </a:tc>
                <a:tc>
                  <a:txBody>
                    <a:bodyPr/>
                    <a:lstStyle/>
                    <a:p>
                      <a:r>
                        <a:rPr lang="sk-SK" dirty="0" smtClean="0"/>
                        <a:t>Predfinancovanie, refundácia</a:t>
                      </a:r>
                      <a:endParaRPr lang="sk-SK" dirty="0"/>
                    </a:p>
                  </a:txBody>
                  <a:tcPr anchor="ctr"/>
                </a:tc>
              </a:tr>
            </a:tbl>
          </a:graphicData>
        </a:graphic>
      </p:graphicFrame>
      <p:graphicFrame>
        <p:nvGraphicFramePr>
          <p:cNvPr id="5" name="Tabuľka 4"/>
          <p:cNvGraphicFramePr>
            <a:graphicFrameLocks noGrp="1"/>
          </p:cNvGraphicFramePr>
          <p:nvPr>
            <p:extLst>
              <p:ext uri="{D42A27DB-BD31-4B8C-83A1-F6EECF244321}">
                <p14:modId xmlns:p14="http://schemas.microsoft.com/office/powerpoint/2010/main" val="1140476576"/>
              </p:ext>
            </p:extLst>
          </p:nvPr>
        </p:nvGraphicFramePr>
        <p:xfrm>
          <a:off x="598714" y="4117884"/>
          <a:ext cx="7922078" cy="165608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22.</a:t>
                      </a:r>
                      <a:endParaRPr lang="sk-SK" dirty="0"/>
                    </a:p>
                  </a:txBody>
                  <a:tcPr anchor="ctr"/>
                </a:tc>
                <a:tc>
                  <a:txBody>
                    <a:bodyPr/>
                    <a:lstStyle/>
                    <a:p>
                      <a:r>
                        <a:rPr lang="sk-SK" dirty="0" smtClean="0"/>
                        <a:t>Podmienky štátnej pomoci</a:t>
                      </a:r>
                      <a:endParaRPr lang="sk-SK" dirty="0"/>
                    </a:p>
                  </a:txBody>
                  <a:tcPr anchor="ctr"/>
                </a:tc>
                <a:tc>
                  <a:txBody>
                    <a:bodyPr/>
                    <a:lstStyle/>
                    <a:p>
                      <a:pPr>
                        <a:buFontTx/>
                        <a:buChar char="-"/>
                      </a:pPr>
                      <a:r>
                        <a:rPr lang="sk-SK" baseline="0" dirty="0" smtClean="0"/>
                        <a:t> mimo SP – Príloha č. 2 SČV</a:t>
                      </a:r>
                    </a:p>
                    <a:p>
                      <a:pPr>
                        <a:buFontTx/>
                        <a:buChar char="-"/>
                      </a:pPr>
                      <a:r>
                        <a:rPr lang="sk-SK" dirty="0" smtClean="0"/>
                        <a:t> SP – Príloha</a:t>
                      </a:r>
                      <a:r>
                        <a:rPr lang="sk-SK" baseline="0" dirty="0" smtClean="0"/>
                        <a:t> č. 15 </a:t>
                      </a:r>
                      <a:r>
                        <a:rPr lang="sk-SK" dirty="0" smtClean="0"/>
                        <a:t>ŽoNFP – Prehlľad</a:t>
                      </a:r>
                      <a:r>
                        <a:rPr lang="sk-SK" baseline="0" dirty="0" smtClean="0"/>
                        <a:t> prijatej pomoci</a:t>
                      </a:r>
                      <a:endParaRPr lang="sk-SK" dirty="0"/>
                    </a:p>
                  </a:txBody>
                  <a:tcPr anchor="ctr"/>
                </a:tc>
              </a:tr>
              <a:tr h="370840">
                <a:tc>
                  <a:txBody>
                    <a:bodyPr/>
                    <a:lstStyle/>
                    <a:p>
                      <a:pPr marL="0" indent="0" algn="ctr">
                        <a:buFont typeface="+mj-lt"/>
                        <a:buNone/>
                      </a:pPr>
                      <a:r>
                        <a:rPr lang="sk-SK" dirty="0" smtClean="0"/>
                        <a:t>23.</a:t>
                      </a:r>
                      <a:endParaRPr lang="sk-SK" dirty="0"/>
                    </a:p>
                  </a:txBody>
                  <a:tcPr anchor="ctr"/>
                </a:tc>
                <a:tc>
                  <a:txBody>
                    <a:bodyPr/>
                    <a:lstStyle/>
                    <a:p>
                      <a:r>
                        <a:rPr lang="sk-SK" dirty="0" smtClean="0"/>
                        <a:t>Nelegálne zamestnávanie</a:t>
                      </a:r>
                      <a:endParaRPr lang="sk-SK" dirty="0"/>
                    </a:p>
                  </a:txBody>
                  <a:tcPr anchor="ctr"/>
                </a:tc>
                <a:tc>
                  <a:txBody>
                    <a:bodyPr/>
                    <a:lstStyle/>
                    <a:p>
                      <a:pPr>
                        <a:buFontTx/>
                        <a:buNone/>
                      </a:pPr>
                      <a:r>
                        <a:rPr lang="sk-SK" dirty="0" smtClean="0"/>
                        <a:t>Integrčná funkcia </a:t>
                      </a:r>
                      <a:r>
                        <a:rPr lang="sk-SK" baseline="0" dirty="0" smtClean="0"/>
                        <a:t>ITMS</a:t>
                      </a:r>
                      <a:endParaRPr lang="sk-SK" dirty="0"/>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smtClean="0">
                <a:solidFill>
                  <a:schemeClr val="bg1">
                    <a:lumMod val="50000"/>
                  </a:schemeClr>
                </a:solidFill>
              </a:rPr>
              <a:t>Ďalšie PPP:</a:t>
            </a:r>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1140476576"/>
              </p:ext>
            </p:extLst>
          </p:nvPr>
        </p:nvGraphicFramePr>
        <p:xfrm>
          <a:off x="642257" y="2254250"/>
          <a:ext cx="7922078" cy="366776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solidFill>
                            <a:srgbClr val="FFC000"/>
                          </a:solidFill>
                        </a:rPr>
                        <a:t>24.</a:t>
                      </a:r>
                      <a:endParaRPr lang="sk-SK" dirty="0">
                        <a:solidFill>
                          <a:srgbClr val="FFC000"/>
                        </a:solidFill>
                      </a:endParaRPr>
                    </a:p>
                  </a:txBody>
                  <a:tcPr anchor="ctr"/>
                </a:tc>
                <a:tc>
                  <a:txBody>
                    <a:bodyPr/>
                    <a:lstStyle/>
                    <a:p>
                      <a:r>
                        <a:rPr lang="sk-SK" dirty="0" smtClean="0">
                          <a:solidFill>
                            <a:srgbClr val="FFC000"/>
                          </a:solidFill>
                        </a:rPr>
                        <a:t>Súlad s AP NRO</a:t>
                      </a:r>
                      <a:endParaRPr lang="sk-SK" dirty="0">
                        <a:solidFill>
                          <a:srgbClr val="FFC000"/>
                        </a:solidFill>
                      </a:endParaRPr>
                    </a:p>
                  </a:txBody>
                  <a:tcPr anchor="ctr"/>
                </a:tc>
                <a:tc>
                  <a:txBody>
                    <a:bodyPr/>
                    <a:lstStyle/>
                    <a:p>
                      <a:r>
                        <a:rPr lang="sk-SK" dirty="0" smtClean="0">
                          <a:solidFill>
                            <a:srgbClr val="FFC000"/>
                          </a:solidFill>
                        </a:rPr>
                        <a:t>Príloha č. 16 – Stanovisko rady pre rozvoj NRO</a:t>
                      </a:r>
                      <a:endParaRPr lang="sk-SK" dirty="0">
                        <a:solidFill>
                          <a:srgbClr val="FFC000"/>
                        </a:solidFill>
                      </a:endParaRPr>
                    </a:p>
                  </a:txBody>
                  <a:tcPr anchor="ctr"/>
                </a:tc>
              </a:tr>
              <a:tr h="370840">
                <a:tc>
                  <a:txBody>
                    <a:bodyPr/>
                    <a:lstStyle/>
                    <a:p>
                      <a:pPr marL="0" indent="0" algn="ctr">
                        <a:buFont typeface="+mj-lt"/>
                        <a:buNone/>
                      </a:pPr>
                      <a:r>
                        <a:rPr lang="sk-SK" dirty="0" smtClean="0"/>
                        <a:t>25.</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Súlad z HP RMŽaND a UR</a:t>
                      </a:r>
                      <a:endParaRPr lang="sk-SK" sz="1800" kern="1200" dirty="0">
                        <a:solidFill>
                          <a:schemeClr val="dk1"/>
                        </a:solidFill>
                        <a:latin typeface="+mn-lt"/>
                        <a:ea typeface="+mn-ea"/>
                        <a:cs typeface="+mn-cs"/>
                      </a:endParaRPr>
                    </a:p>
                  </a:txBody>
                  <a:tcPr anchor="ctr"/>
                </a:tc>
                <a:tc>
                  <a:txBody>
                    <a:bodyPr/>
                    <a:lstStyle/>
                    <a:p>
                      <a:r>
                        <a:rPr lang="sk-SK" dirty="0" smtClean="0"/>
                        <a:t>Formulár ŽoNFP</a:t>
                      </a:r>
                      <a:r>
                        <a:rPr lang="sk-SK" baseline="0" dirty="0" smtClean="0"/>
                        <a:t> (5)</a:t>
                      </a:r>
                    </a:p>
                    <a:p>
                      <a:r>
                        <a:rPr lang="sk-SK" baseline="0" dirty="0" smtClean="0"/>
                        <a:t>Príloha č. 2 SČV </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26.</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Oprávnenosť z hľadiska VO</a:t>
                      </a:r>
                      <a:endParaRPr lang="sk-SK" sz="1800" kern="1200" dirty="0">
                        <a:solidFill>
                          <a:schemeClr val="dk1"/>
                        </a:solidFill>
                        <a:latin typeface="+mn-lt"/>
                        <a:ea typeface="+mn-ea"/>
                        <a:cs typeface="+mn-cs"/>
                      </a:endParaRPr>
                    </a:p>
                  </a:txBody>
                  <a:tcPr anchor="ctr"/>
                </a:tc>
                <a:tc>
                  <a:txBody>
                    <a:bodyPr/>
                    <a:lstStyle/>
                    <a:p>
                      <a:r>
                        <a:rPr lang="sk-SK" dirty="0" smtClean="0"/>
                        <a:t>Všetky VO hlavnej aktivity pred podpisom zmluvy s úspešným uchádzačom s výnimkou:</a:t>
                      </a:r>
                    </a:p>
                    <a:p>
                      <a:pPr>
                        <a:buFontTx/>
                        <a:buChar char="-"/>
                      </a:pPr>
                      <a:r>
                        <a:rPr lang="sk-SK" dirty="0" smtClean="0"/>
                        <a:t> zákaziek</a:t>
                      </a:r>
                      <a:r>
                        <a:rPr lang="sk-SK" baseline="0" dirty="0" smtClean="0"/>
                        <a:t> s nízkou hodnotou</a:t>
                      </a:r>
                    </a:p>
                    <a:p>
                      <a:pPr>
                        <a:buFontTx/>
                        <a:buChar char="-"/>
                      </a:pPr>
                      <a:r>
                        <a:rPr lang="sk-SK" baseline="0" dirty="0" smtClean="0"/>
                        <a:t> zákaziek podliehajúcich výnimká zo zákona (§1 ods. 2 – 12)</a:t>
                      </a:r>
                    </a:p>
                    <a:p>
                      <a:pPr>
                        <a:buFontTx/>
                        <a:buNone/>
                      </a:pPr>
                      <a:r>
                        <a:rPr lang="sk-SK" baseline="0" dirty="0" smtClean="0"/>
                        <a:t>Príloha č. 17 – Dokumenty k VO</a:t>
                      </a:r>
                    </a:p>
                    <a:p>
                      <a:pPr>
                        <a:buFontTx/>
                        <a:buNone/>
                      </a:pPr>
                      <a:r>
                        <a:rPr lang="sk-SK" baseline="0" dirty="0" smtClean="0">
                          <a:solidFill>
                            <a:srgbClr val="FF0000"/>
                          </a:solidFill>
                        </a:rPr>
                        <a:t>Fin. kontrola VO prebieha po vydaní rozhodnutia o schválení, pred podpisom zmluvy o NFP</a:t>
                      </a:r>
                      <a:endParaRPr lang="sk-SK" dirty="0">
                        <a:solidFill>
                          <a:srgbClr val="FF0000"/>
                        </a:solidFill>
                      </a:endParaRPr>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smtClean="0">
                <a:solidFill>
                  <a:schemeClr val="bg1">
                    <a:lumMod val="50000"/>
                  </a:schemeClr>
                </a:solidFill>
              </a:rPr>
              <a:t>Ďalšie PPP:</a:t>
            </a:r>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1140476576"/>
              </p:ext>
            </p:extLst>
          </p:nvPr>
        </p:nvGraphicFramePr>
        <p:xfrm>
          <a:off x="642257" y="2254250"/>
          <a:ext cx="7922078" cy="411988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solidFill>
                            <a:schemeClr val="tx1"/>
                          </a:solidFill>
                        </a:rPr>
                        <a:t>27.</a:t>
                      </a:r>
                      <a:endParaRPr lang="sk-SK" dirty="0">
                        <a:solidFill>
                          <a:schemeClr val="tx1"/>
                        </a:solidFill>
                      </a:endParaRPr>
                    </a:p>
                  </a:txBody>
                  <a:tcPr anchor="ctr"/>
                </a:tc>
                <a:tc>
                  <a:txBody>
                    <a:bodyPr/>
                    <a:lstStyle/>
                    <a:p>
                      <a:r>
                        <a:rPr lang="sk-SK" dirty="0" smtClean="0">
                          <a:solidFill>
                            <a:schemeClr val="tx1"/>
                          </a:solidFill>
                        </a:rPr>
                        <a:t>Podmienka prevádzkovania infraštruktúry</a:t>
                      </a:r>
                      <a:endParaRPr lang="sk-SK" dirty="0">
                        <a:solidFill>
                          <a:schemeClr val="tx1"/>
                        </a:solidFill>
                      </a:endParaRPr>
                    </a:p>
                  </a:txBody>
                  <a:tcPr anchor="ctr"/>
                </a:tc>
                <a:tc>
                  <a:txBody>
                    <a:bodyPr/>
                    <a:lstStyle/>
                    <a:p>
                      <a:r>
                        <a:rPr lang="sk-SK" dirty="0" smtClean="0"/>
                        <a:t>Formulár ŽoNFP</a:t>
                      </a:r>
                      <a:r>
                        <a:rPr lang="sk-SK" baseline="0" dirty="0" smtClean="0"/>
                        <a:t> (7)</a:t>
                      </a:r>
                    </a:p>
                    <a:p>
                      <a:r>
                        <a:rPr lang="sk-SK" baseline="0" dirty="0" smtClean="0"/>
                        <a:t>Príloha č. 2 SČV </a:t>
                      </a:r>
                    </a:p>
                    <a:p>
                      <a:r>
                        <a:rPr lang="sk-SK" baseline="0" dirty="0" smtClean="0"/>
                        <a:t>Osobitné podmienky pre SP a mimo SP</a:t>
                      </a:r>
                      <a:endParaRPr lang="sk-SK" dirty="0"/>
                    </a:p>
                  </a:txBody>
                  <a:tcPr anchor="ctr"/>
                </a:tc>
              </a:tr>
              <a:tr h="370840">
                <a:tc>
                  <a:txBody>
                    <a:bodyPr/>
                    <a:lstStyle/>
                    <a:p>
                      <a:pPr marL="0" indent="0" algn="ctr">
                        <a:buFont typeface="+mj-lt"/>
                        <a:buNone/>
                      </a:pPr>
                      <a:r>
                        <a:rPr lang="sk-SK" dirty="0" smtClean="0"/>
                        <a:t>28.</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Vysporiadanie majetkovo-právnych vzťahov a povolenia na realizáciu</a:t>
                      </a:r>
                      <a:endParaRPr lang="sk-SK" sz="1800" kern="1200" dirty="0">
                        <a:solidFill>
                          <a:schemeClr val="dk1"/>
                        </a:solidFill>
                        <a:latin typeface="+mn-lt"/>
                        <a:ea typeface="+mn-ea"/>
                        <a:cs typeface="+mn-cs"/>
                      </a:endParaRPr>
                    </a:p>
                  </a:txBody>
                  <a:tcPr anchor="ctr"/>
                </a:tc>
                <a:tc>
                  <a:txBody>
                    <a:bodyPr/>
                    <a:lstStyle/>
                    <a:p>
                      <a:r>
                        <a:rPr lang="sk-SK" dirty="0" smtClean="0"/>
                        <a:t>Príloha č. 2 ŽoNFP </a:t>
                      </a:r>
                      <a:r>
                        <a:rPr lang="sk-SK" baseline="0" dirty="0" smtClean="0"/>
                        <a:t>– SČV</a:t>
                      </a:r>
                    </a:p>
                    <a:p>
                      <a:r>
                        <a:rPr lang="sk-SK" baseline="0" dirty="0" smtClean="0"/>
                        <a:t>Príloha č. 11 ŽoNFP – Dokumenty preukazujúce vysporiadanie maj-správ. vzťahov</a:t>
                      </a:r>
                    </a:p>
                    <a:p>
                      <a:r>
                        <a:rPr lang="sk-SK" baseline="0" dirty="0" smtClean="0"/>
                        <a:t>Príloha č. 12 ŽoNFP</a:t>
                      </a:r>
                    </a:p>
                    <a:p>
                      <a:r>
                        <a:rPr lang="sk-SK" baseline="0" dirty="0" smtClean="0"/>
                        <a:t>Osobitné podmienky pre predmet projektu  (výlučné vlastníctvo a zákaz záložného práva) a pre nehnutenosti, ktoré súvisa s realizáciou projektu.</a:t>
                      </a:r>
                    </a:p>
                    <a:p>
                      <a:r>
                        <a:rPr lang="sk-SK" baseline="0" dirty="0" smtClean="0"/>
                        <a:t>- hnuteľné veci (mobilné zariadenia), nehnuteľnosti</a:t>
                      </a:r>
                      <a:endParaRPr lang="sk-SK" dirty="0"/>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smtClean="0">
                <a:solidFill>
                  <a:schemeClr val="bg1">
                    <a:lumMod val="50000"/>
                  </a:schemeClr>
                </a:solidFill>
              </a:rPr>
              <a:t>Ďalšie PPP:</a:t>
            </a:r>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1140476576"/>
              </p:ext>
            </p:extLst>
          </p:nvPr>
        </p:nvGraphicFramePr>
        <p:xfrm>
          <a:off x="642257" y="2254250"/>
          <a:ext cx="7922078" cy="329692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solidFill>
                            <a:schemeClr val="tx1"/>
                          </a:solidFill>
                        </a:rPr>
                        <a:t>29.</a:t>
                      </a:r>
                      <a:endParaRPr lang="sk-SK" dirty="0">
                        <a:solidFill>
                          <a:schemeClr val="tx1"/>
                        </a:solidFill>
                      </a:endParaRPr>
                    </a:p>
                  </a:txBody>
                  <a:tcPr anchor="ctr"/>
                </a:tc>
                <a:tc>
                  <a:txBody>
                    <a:bodyPr/>
                    <a:lstStyle/>
                    <a:p>
                      <a:r>
                        <a:rPr lang="sk-SK" dirty="0" smtClean="0">
                          <a:solidFill>
                            <a:schemeClr val="tx1"/>
                          </a:solidFill>
                        </a:rPr>
                        <a:t>Vplyv na život. prostredie</a:t>
                      </a:r>
                      <a:endParaRPr lang="sk-SK" dirty="0">
                        <a:solidFill>
                          <a:schemeClr val="tx1"/>
                        </a:solidFill>
                      </a:endParaRPr>
                    </a:p>
                  </a:txBody>
                  <a:tcPr anchor="ctr"/>
                </a:tc>
                <a:tc>
                  <a:txBody>
                    <a:bodyPr/>
                    <a:lstStyle/>
                    <a:p>
                      <a:r>
                        <a:rPr lang="sk-SK" baseline="0" dirty="0" smtClean="0"/>
                        <a:t>Príloha č. 2 ŽoNFP - SČV </a:t>
                      </a:r>
                    </a:p>
                    <a:p>
                      <a:r>
                        <a:rPr lang="sk-SK" baseline="0" dirty="0" smtClean="0"/>
                        <a:t>Príloha č. 13 ŽoNFP – Dokumenty preukazujúce plneni požiadaviek v oblasti posudzovania vplyvov na ŽP</a:t>
                      </a:r>
                      <a:endParaRPr lang="sk-SK" dirty="0"/>
                    </a:p>
                  </a:txBody>
                  <a:tcPr anchor="ctr"/>
                </a:tc>
              </a:tr>
              <a:tr h="370840">
                <a:tc>
                  <a:txBody>
                    <a:bodyPr/>
                    <a:lstStyle/>
                    <a:p>
                      <a:pPr marL="0" indent="0" algn="ctr">
                        <a:buFont typeface="+mj-lt"/>
                        <a:buNone/>
                      </a:pPr>
                      <a:r>
                        <a:rPr lang="sk-SK" dirty="0" smtClean="0"/>
                        <a:t>30.</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Vplvy na územia sústavy NATURA</a:t>
                      </a:r>
                      <a:r>
                        <a:rPr lang="sk-SK" sz="1800" kern="1200" baseline="0" dirty="0" smtClean="0">
                          <a:solidFill>
                            <a:schemeClr val="dk1"/>
                          </a:solidFill>
                          <a:latin typeface="+mn-lt"/>
                          <a:ea typeface="+mn-ea"/>
                          <a:cs typeface="+mn-cs"/>
                        </a:rPr>
                        <a:t> 2000</a:t>
                      </a:r>
                      <a:endParaRPr lang="sk-SK" sz="1800" kern="1200" dirty="0">
                        <a:solidFill>
                          <a:schemeClr val="dk1"/>
                        </a:solidFill>
                        <a:latin typeface="+mn-lt"/>
                        <a:ea typeface="+mn-ea"/>
                        <a:cs typeface="+mn-cs"/>
                      </a:endParaRPr>
                    </a:p>
                  </a:txBody>
                  <a:tcPr anchor="ctr"/>
                </a:tc>
                <a:tc>
                  <a:txBody>
                    <a:bodyPr/>
                    <a:lstStyle/>
                    <a:p>
                      <a:r>
                        <a:rPr lang="sk-SK" baseline="0" dirty="0" smtClean="0"/>
                        <a:t>Príloha č. 2 - SČV </a:t>
                      </a:r>
                    </a:p>
                    <a:p>
                      <a:r>
                        <a:rPr lang="sk-SK" baseline="0" dirty="0" smtClean="0"/>
                        <a:t>Príloha č. 13 ŽoNFP – Dokumenty preukazujúce oprávnenosť z hľadiska plnenia požiadaviek v oblasti posudzovania vplyvov na ŽP</a:t>
                      </a:r>
                    </a:p>
                    <a:p>
                      <a:r>
                        <a:rPr lang="sk-SK" baseline="0" dirty="0" smtClean="0"/>
                        <a:t>Príloha č. 14 ŽoNFP – Dokumenty preukazujúce plnenie požiadaviek NATURA 2000</a:t>
                      </a:r>
                      <a:endParaRPr lang="sk-SK" dirty="0"/>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smtClean="0">
                <a:solidFill>
                  <a:schemeClr val="bg1">
                    <a:lumMod val="50000"/>
                  </a:schemeClr>
                </a:solidFill>
              </a:rPr>
              <a:t>Ďalšie PPP:</a:t>
            </a:r>
            <a:endParaRPr lang="sk-SK" sz="24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1140476576"/>
              </p:ext>
            </p:extLst>
          </p:nvPr>
        </p:nvGraphicFramePr>
        <p:xfrm>
          <a:off x="642257" y="2254250"/>
          <a:ext cx="7922078" cy="202184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solidFill>
                            <a:schemeClr val="tx1"/>
                          </a:solidFill>
                        </a:rPr>
                        <a:t>31.</a:t>
                      </a:r>
                      <a:endParaRPr lang="sk-SK" dirty="0">
                        <a:solidFill>
                          <a:schemeClr val="tx1"/>
                        </a:solidFill>
                      </a:endParaRPr>
                    </a:p>
                  </a:txBody>
                  <a:tcPr anchor="ctr"/>
                </a:tc>
                <a:tc>
                  <a:txBody>
                    <a:bodyPr/>
                    <a:lstStyle/>
                    <a:p>
                      <a:r>
                        <a:rPr lang="sk-SK" dirty="0" smtClean="0">
                          <a:solidFill>
                            <a:schemeClr val="tx1"/>
                          </a:solidFill>
                        </a:rPr>
                        <a:t>Min. a max. výška príspevku</a:t>
                      </a:r>
                      <a:endParaRPr lang="sk-SK" dirty="0">
                        <a:solidFill>
                          <a:schemeClr val="tx1"/>
                        </a:solidFill>
                      </a:endParaRPr>
                    </a:p>
                  </a:txBody>
                  <a:tcPr anchor="ctr"/>
                </a:tc>
                <a:tc>
                  <a:txBody>
                    <a:bodyPr/>
                    <a:lstStyle/>
                    <a:p>
                      <a:r>
                        <a:rPr lang="sk-SK" baseline="0" dirty="0" smtClean="0"/>
                        <a:t>Max. 6 mil. EUR</a:t>
                      </a:r>
                    </a:p>
                    <a:p>
                      <a:r>
                        <a:rPr lang="sk-SK" baseline="0" dirty="0" smtClean="0"/>
                        <a:t>Formulár ŽoNFP</a:t>
                      </a:r>
                      <a:endParaRPr lang="sk-SK" dirty="0"/>
                    </a:p>
                  </a:txBody>
                  <a:tcPr anchor="ctr"/>
                </a:tc>
              </a:tr>
              <a:tr h="370840">
                <a:tc>
                  <a:txBody>
                    <a:bodyPr/>
                    <a:lstStyle/>
                    <a:p>
                      <a:pPr marL="0" indent="0" algn="ctr">
                        <a:buFont typeface="+mj-lt"/>
                        <a:buNone/>
                      </a:pPr>
                      <a:r>
                        <a:rPr lang="sk-SK" dirty="0" smtClean="0"/>
                        <a:t>32.</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Merateľné</a:t>
                      </a:r>
                      <a:r>
                        <a:rPr lang="sk-SK" sz="1800" kern="1200" baseline="0" dirty="0" smtClean="0">
                          <a:solidFill>
                            <a:schemeClr val="dk1"/>
                          </a:solidFill>
                          <a:latin typeface="+mn-lt"/>
                          <a:ea typeface="+mn-ea"/>
                          <a:cs typeface="+mn-cs"/>
                        </a:rPr>
                        <a:t> ukazovatele</a:t>
                      </a:r>
                      <a:endParaRPr lang="sk-SK" sz="1800" kern="1200" dirty="0">
                        <a:solidFill>
                          <a:schemeClr val="dk1"/>
                        </a:solidFill>
                        <a:latin typeface="+mn-lt"/>
                        <a:ea typeface="+mn-ea"/>
                        <a:cs typeface="+mn-cs"/>
                      </a:endParaRPr>
                    </a:p>
                  </a:txBody>
                  <a:tcPr anchor="ctr"/>
                </a:tc>
                <a:tc>
                  <a:txBody>
                    <a:bodyPr/>
                    <a:lstStyle/>
                    <a:p>
                      <a:r>
                        <a:rPr lang="sk-SK" baseline="0" dirty="0" smtClean="0"/>
                        <a:t>Formulár ŽoNFP (10)</a:t>
                      </a:r>
                      <a:endParaRPr lang="sk-SK" dirty="0"/>
                    </a:p>
                  </a:txBody>
                  <a:tcPr anchor="ctr"/>
                </a:tc>
              </a:tr>
              <a:tr h="370840">
                <a:tc>
                  <a:txBody>
                    <a:bodyPr/>
                    <a:lstStyle/>
                    <a:p>
                      <a:pPr marL="0" indent="0" algn="ctr">
                        <a:buFont typeface="+mj-lt"/>
                        <a:buNone/>
                      </a:pPr>
                      <a:r>
                        <a:rPr lang="sk-SK" dirty="0" smtClean="0"/>
                        <a:t>33.</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Zákaz predloženia rovnakého</a:t>
                      </a:r>
                      <a:r>
                        <a:rPr lang="sk-SK" sz="1800" kern="1200" baseline="0" dirty="0" smtClean="0">
                          <a:solidFill>
                            <a:schemeClr val="dk1"/>
                          </a:solidFill>
                          <a:latin typeface="+mn-lt"/>
                          <a:ea typeface="+mn-ea"/>
                          <a:cs typeface="+mn-cs"/>
                        </a:rPr>
                        <a:t> projektu</a:t>
                      </a:r>
                      <a:endParaRPr lang="sk-SK" sz="1800" kern="1200" dirty="0">
                        <a:solidFill>
                          <a:schemeClr val="dk1"/>
                        </a:solidFill>
                        <a:latin typeface="+mn-lt"/>
                        <a:ea typeface="+mn-ea"/>
                        <a:cs typeface="+mn-cs"/>
                      </a:endParaRPr>
                    </a:p>
                  </a:txBody>
                  <a:tcPr anchor="ctr"/>
                </a:tc>
                <a:tc>
                  <a:txBody>
                    <a:bodyPr/>
                    <a:lstStyle/>
                    <a:p>
                      <a:r>
                        <a:rPr lang="sk-SK" dirty="0" smtClean="0"/>
                        <a:t>Príloha</a:t>
                      </a:r>
                      <a:r>
                        <a:rPr lang="sk-SK" baseline="0" dirty="0" smtClean="0"/>
                        <a:t> č. 2 ŽoNFP - SČV</a:t>
                      </a:r>
                      <a:endParaRPr lang="sk-SK" dirty="0"/>
                    </a:p>
                  </a:txBody>
                  <a:tcPr anchor="ctr"/>
                </a:tc>
              </a:tr>
            </a:tbl>
          </a:graphicData>
        </a:graphic>
      </p:graphicFrame>
    </p:spTree>
    <p:extLst>
      <p:ext uri="{BB962C8B-B14F-4D97-AF65-F5344CB8AC3E}">
        <p14:creationId xmlns:p14="http://schemas.microsoft.com/office/powerpoint/2010/main" val="323180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945115"/>
            <a:ext cx="7886700" cy="792246"/>
          </a:xfrm>
        </p:spPr>
        <p:txBody>
          <a:bodyPr>
            <a:normAutofit/>
          </a:bodyPr>
          <a:lstStyle/>
          <a:p>
            <a:r>
              <a:rPr lang="sk-SK" sz="3200" b="1" dirty="0">
                <a:latin typeface="Arial" panose="020B0604020202020204" pitchFamily="34" charset="0"/>
                <a:cs typeface="Arial" panose="020B0604020202020204" pitchFamily="34" charset="0"/>
              </a:rPr>
              <a:t>OBSAH</a:t>
            </a:r>
          </a:p>
        </p:txBody>
      </p:sp>
      <p:sp>
        <p:nvSpPr>
          <p:cNvPr id="4" name="TextovéPole 3"/>
          <p:cNvSpPr txBox="1"/>
          <p:nvPr/>
        </p:nvSpPr>
        <p:spPr>
          <a:xfrm>
            <a:off x="680902" y="1752081"/>
            <a:ext cx="7886700" cy="4001095"/>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Výber </a:t>
            </a:r>
            <a:r>
              <a:rPr lang="sk-SK" sz="2800" dirty="0">
                <a:solidFill>
                  <a:schemeClr val="bg1">
                    <a:lumMod val="50000"/>
                  </a:schemeClr>
                </a:solidFill>
                <a:latin typeface="Arial" pitchFamily="34" charset="0"/>
                <a:cs typeface="Arial" pitchFamily="34" charset="0"/>
              </a:rPr>
              <a:t>správnej výzvy</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Oprávnení žiadatelia a aktivity</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Podmienky </a:t>
            </a:r>
            <a:r>
              <a:rPr lang="sk-SK" sz="2800" dirty="0">
                <a:solidFill>
                  <a:schemeClr val="bg1">
                    <a:lumMod val="50000"/>
                  </a:schemeClr>
                </a:solidFill>
                <a:latin typeface="Arial" pitchFamily="34" charset="0"/>
                <a:cs typeface="Arial" pitchFamily="34" charset="0"/>
              </a:rPr>
              <a:t>poskytnutia </a:t>
            </a:r>
            <a:r>
              <a:rPr lang="sk-SK" sz="2800" dirty="0" smtClean="0">
                <a:solidFill>
                  <a:schemeClr val="bg1">
                    <a:lumMod val="50000"/>
                  </a:schemeClr>
                </a:solidFill>
                <a:latin typeface="Arial" pitchFamily="34" charset="0"/>
                <a:cs typeface="Arial" pitchFamily="34" charset="0"/>
              </a:rPr>
              <a:t>príspevku a spôsob overovania a preukazovania ich splnenia</a:t>
            </a:r>
            <a:endParaRPr lang="sk-SK" sz="2800" dirty="0">
              <a:solidFill>
                <a:schemeClr val="bg1">
                  <a:lumMod val="50000"/>
                </a:schemeClr>
              </a:solidFill>
              <a:latin typeface="Arial" pitchFamily="34" charset="0"/>
              <a:cs typeface="Arial" pitchFamily="34" charset="0"/>
            </a:endParaRP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Kritériá pre výber projektov</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PvT, PGP a fin. situácia žiadateľa</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Často kladené otázky</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Najčastejšie sa vyskytujúce nedostatky</a:t>
            </a: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3598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271848" y="1153297"/>
            <a:ext cx="8517925" cy="840258"/>
          </a:xfrm>
        </p:spPr>
        <p:txBody>
          <a:bodyPr>
            <a:noAutofit/>
          </a:bodyPr>
          <a:lstStyle/>
          <a:p>
            <a:r>
              <a:rPr lang="sk-SK" sz="3200" b="1" dirty="0" smtClean="0">
                <a:latin typeface="Arial" panose="020B0604020202020204" pitchFamily="34" charset="0"/>
                <a:cs typeface="Arial" panose="020B0604020202020204" pitchFamily="34" charset="0"/>
              </a:rPr>
              <a:t>Kritériá pre výber </a:t>
            </a:r>
            <a:r>
              <a:rPr lang="sk-SK" sz="3200" b="1" dirty="0">
                <a:latin typeface="Arial" panose="020B0604020202020204" pitchFamily="34" charset="0"/>
                <a:cs typeface="Arial" panose="020B0604020202020204" pitchFamily="34" charset="0"/>
              </a:rPr>
              <a:t>projektov</a:t>
            </a:r>
          </a:p>
        </p:txBody>
      </p:sp>
      <p:sp>
        <p:nvSpPr>
          <p:cNvPr id="4" name="TextovéPole 3"/>
          <p:cNvSpPr txBox="1"/>
          <p:nvPr/>
        </p:nvSpPr>
        <p:spPr>
          <a:xfrm>
            <a:off x="667264" y="2069163"/>
            <a:ext cx="7924801" cy="567847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Kritériá pre výber projektov pozostávajú z </a:t>
            </a:r>
            <a:r>
              <a:rPr lang="sk-SK" b="1" dirty="0">
                <a:solidFill>
                  <a:schemeClr val="bg1">
                    <a:lumMod val="50000"/>
                  </a:schemeClr>
                </a:solidFill>
                <a:latin typeface="Arial" pitchFamily="34" charset="0"/>
                <a:cs typeface="Arial" pitchFamily="34" charset="0"/>
              </a:rPr>
              <a:t>hodnotiacich kritérií </a:t>
            </a:r>
            <a:r>
              <a:rPr lang="sk-SK" dirty="0">
                <a:solidFill>
                  <a:schemeClr val="bg1">
                    <a:lumMod val="50000"/>
                  </a:schemeClr>
                </a:solidFill>
                <a:latin typeface="Arial" pitchFamily="34" charset="0"/>
                <a:cs typeface="Arial" pitchFamily="34" charset="0"/>
              </a:rPr>
              <a:t>a z </a:t>
            </a:r>
            <a:r>
              <a:rPr lang="sk-SK" b="1" dirty="0">
                <a:solidFill>
                  <a:schemeClr val="bg1">
                    <a:lumMod val="50000"/>
                  </a:schemeClr>
                </a:solidFill>
                <a:latin typeface="Arial" pitchFamily="34" charset="0"/>
                <a:cs typeface="Arial" pitchFamily="34" charset="0"/>
              </a:rPr>
              <a:t>výberových kritérií</a:t>
            </a:r>
            <a:r>
              <a:rPr lang="sk-SK" dirty="0">
                <a:solidFill>
                  <a:schemeClr val="bg1">
                    <a:lumMod val="50000"/>
                  </a:schemeClr>
                </a:solidFill>
                <a:latin typeface="Arial" pitchFamily="34" charset="0"/>
                <a:cs typeface="Arial" pitchFamily="34" charset="0"/>
              </a:rPr>
              <a:t>.</a:t>
            </a:r>
          </a:p>
          <a:p>
            <a:pPr algn="just">
              <a:spcAft>
                <a:spcPts val="600"/>
              </a:spcAft>
            </a:pPr>
            <a:endParaRPr lang="sk-SK" sz="500"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Výberové a hodnotiace kritériá sú uvedené v dokumente </a:t>
            </a:r>
            <a:r>
              <a:rPr lang="sk-SK" b="1" dirty="0">
                <a:solidFill>
                  <a:schemeClr val="bg1">
                    <a:lumMod val="50000"/>
                  </a:schemeClr>
                </a:solidFill>
                <a:latin typeface="Arial" pitchFamily="34" charset="0"/>
                <a:cs typeface="Arial" pitchFamily="34" charset="0"/>
              </a:rPr>
              <a:t>Kritériá pre výber projektov Operačného programu Kvalita životného prostredia, </a:t>
            </a:r>
            <a:r>
              <a:rPr lang="sk-SK" dirty="0">
                <a:solidFill>
                  <a:schemeClr val="bg1">
                    <a:lumMod val="50000"/>
                  </a:schemeClr>
                </a:solidFill>
                <a:latin typeface="Arial" pitchFamily="34" charset="0"/>
                <a:cs typeface="Arial" pitchFamily="34" charset="0"/>
              </a:rPr>
              <a:t>verzia </a:t>
            </a:r>
            <a:r>
              <a:rPr lang="sk-SK" dirty="0" smtClean="0">
                <a:solidFill>
                  <a:schemeClr val="bg1">
                    <a:lumMod val="50000"/>
                  </a:schemeClr>
                </a:solidFill>
                <a:latin typeface="Arial" pitchFamily="34" charset="0"/>
                <a:cs typeface="Arial" pitchFamily="34" charset="0"/>
              </a:rPr>
              <a:t>2.1</a:t>
            </a:r>
            <a:endParaRPr lang="sk-SK" dirty="0">
              <a:solidFill>
                <a:schemeClr val="bg1">
                  <a:lumMod val="50000"/>
                </a:schemeClr>
              </a:solidFill>
              <a:latin typeface="Arial" pitchFamily="34" charset="0"/>
              <a:cs typeface="Arial" pitchFamily="34" charset="0"/>
            </a:endParaRPr>
          </a:p>
          <a:p>
            <a:pPr algn="just">
              <a:spcAft>
                <a:spcPts val="600"/>
              </a:spcAft>
            </a:pPr>
            <a:endParaRPr lang="sk-SK" sz="500"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Hodnotiace kritériá sú definované ako kombinácia </a:t>
            </a:r>
            <a:r>
              <a:rPr lang="sk-SK" b="1" dirty="0">
                <a:solidFill>
                  <a:schemeClr val="bg1">
                    <a:lumMod val="50000"/>
                  </a:schemeClr>
                </a:solidFill>
                <a:latin typeface="Arial" pitchFamily="34" charset="0"/>
                <a:cs typeface="Arial" pitchFamily="34" charset="0"/>
              </a:rPr>
              <a:t>vylučujúcich a bodovaných kritérií. </a:t>
            </a:r>
          </a:p>
          <a:p>
            <a:pPr algn="just">
              <a:spcAft>
                <a:spcPts val="600"/>
              </a:spcAft>
            </a:pPr>
            <a:endParaRPr lang="sk-SK" sz="500" b="1"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Na splnenie hodnotiacich kritérií je potrebné </a:t>
            </a:r>
            <a:r>
              <a:rPr lang="sk-SK" b="1" dirty="0">
                <a:solidFill>
                  <a:schemeClr val="bg1">
                    <a:lumMod val="50000"/>
                  </a:schemeClr>
                </a:solidFill>
                <a:latin typeface="Arial" pitchFamily="34" charset="0"/>
                <a:cs typeface="Arial" pitchFamily="34" charset="0"/>
              </a:rPr>
              <a:t>kladné hodnotenie vylučujúcich kritérií a zároveň minimálna hranica bodovaných hodnotiacich kritérií </a:t>
            </a:r>
            <a:r>
              <a:rPr lang="sk-SK" dirty="0">
                <a:solidFill>
                  <a:schemeClr val="bg1">
                    <a:lumMod val="50000"/>
                  </a:schemeClr>
                </a:solidFill>
                <a:latin typeface="Arial" pitchFamily="34" charset="0"/>
                <a:cs typeface="Arial" pitchFamily="34" charset="0"/>
              </a:rPr>
              <a:t>(60% z maximálneho počtu bodov bodovaných kritérií</a:t>
            </a:r>
            <a:r>
              <a:rPr lang="sk-SK" dirty="0" smtClean="0">
                <a:solidFill>
                  <a:schemeClr val="bg1">
                    <a:lumMod val="50000"/>
                  </a:schemeClr>
                </a:solidFill>
                <a:latin typeface="Arial" pitchFamily="34" charset="0"/>
                <a:cs typeface="Arial" pitchFamily="34" charset="0"/>
              </a:rPr>
              <a:t>).</a:t>
            </a: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Hodnotiace kritériá sú kategorizované </a:t>
            </a:r>
            <a:r>
              <a:rPr lang="sk-SK" b="1" dirty="0">
                <a:solidFill>
                  <a:schemeClr val="bg1">
                    <a:lumMod val="50000"/>
                  </a:schemeClr>
                </a:solidFill>
                <a:latin typeface="Arial" pitchFamily="34" charset="0"/>
                <a:cs typeface="Arial" pitchFamily="34" charset="0"/>
              </a:rPr>
              <a:t>do 4 oblastí.</a:t>
            </a:r>
          </a:p>
          <a:p>
            <a:pPr marL="285750" indent="-285750" algn="just">
              <a:spcAft>
                <a:spcPts val="600"/>
              </a:spcAft>
              <a:buFont typeface="Wingdings" panose="05000000000000000000" pitchFamily="2" charset="2"/>
              <a:buChar char="§"/>
            </a:pPr>
            <a:endParaRPr lang="sk-SK" dirty="0">
              <a:solidFill>
                <a:schemeClr val="bg1">
                  <a:lumMod val="50000"/>
                </a:schemeClr>
              </a:solidFill>
              <a:latin typeface="Arial" pitchFamily="34" charset="0"/>
              <a:cs typeface="Arial" pitchFamily="34" charset="0"/>
            </a:endParaRPr>
          </a:p>
          <a:p>
            <a:pPr marL="285750" indent="-285750">
              <a:spcAft>
                <a:spcPts val="600"/>
              </a:spcAft>
              <a:buFont typeface="Wingdings" panose="05000000000000000000"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05981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6995" y="1063173"/>
            <a:ext cx="8857005" cy="576649"/>
          </a:xfrm>
        </p:spPr>
        <p:txBody>
          <a:bodyPr>
            <a:noAutofit/>
          </a:bodyPr>
          <a:lstStyle/>
          <a:p>
            <a:r>
              <a:rPr lang="sk-SK" sz="2400" b="1" dirty="0">
                <a:latin typeface="Arial" panose="020B0604020202020204" pitchFamily="34" charset="0"/>
                <a:cs typeface="Arial" panose="020B0604020202020204" pitchFamily="34" charset="0"/>
              </a:rPr>
              <a:t>Sumarizačný prehľad hodnotiacich kritérií pre dopytovo orientované projekty OP KŽP</a:t>
            </a:r>
          </a:p>
        </p:txBody>
      </p:sp>
      <p:sp>
        <p:nvSpPr>
          <p:cNvPr id="4" name="TextovéPole 3"/>
          <p:cNvSpPr txBox="1"/>
          <p:nvPr/>
        </p:nvSpPr>
        <p:spPr>
          <a:xfrm>
            <a:off x="475488" y="1881852"/>
            <a:ext cx="7886700" cy="1000274"/>
          </a:xfrm>
          <a:prstGeom prst="rect">
            <a:avLst/>
          </a:prstGeom>
          <a:noFill/>
        </p:spPr>
        <p:txBody>
          <a:bodyPr wrap="square" rtlCol="0">
            <a:spAutoFit/>
          </a:bodyPr>
          <a:lstStyle/>
          <a:p>
            <a:pPr marL="285750" indent="-285750">
              <a:spcAft>
                <a:spcPts val="600"/>
              </a:spcAft>
              <a:buFont typeface="Wingdings" panose="05000000000000000000"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p:txBody>
      </p:sp>
      <p:pic>
        <p:nvPicPr>
          <p:cNvPr id="6" name="Obrázok 5" descr="hodnotiace_kritériá_tabuľka.jpg"/>
          <p:cNvPicPr>
            <a:picLocks noChangeAspect="1"/>
          </p:cNvPicPr>
          <p:nvPr/>
        </p:nvPicPr>
        <p:blipFill>
          <a:blip r:embed="rId2"/>
          <a:stretch>
            <a:fillRect/>
          </a:stretch>
        </p:blipFill>
        <p:spPr>
          <a:xfrm>
            <a:off x="522516" y="1701775"/>
            <a:ext cx="8112034" cy="4965124"/>
          </a:xfrm>
          <a:prstGeom prst="rect">
            <a:avLst/>
          </a:prstGeom>
        </p:spPr>
      </p:pic>
    </p:spTree>
    <p:extLst>
      <p:ext uri="{BB962C8B-B14F-4D97-AF65-F5344CB8AC3E}">
        <p14:creationId xmlns:p14="http://schemas.microsoft.com/office/powerpoint/2010/main" val="295335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480760" y="1054443"/>
            <a:ext cx="8182480" cy="963827"/>
          </a:xfrm>
        </p:spPr>
        <p:txBody>
          <a:bodyPr>
            <a:normAutofit fontScale="90000"/>
          </a:bodyPr>
          <a:lstStyle/>
          <a:p>
            <a:r>
              <a:rPr lang="sk-SK" sz="3200" b="1" dirty="0">
                <a:latin typeface="Arial" panose="020B0604020202020204" pitchFamily="34" charset="0"/>
                <a:cs typeface="Arial" panose="020B0604020202020204" pitchFamily="34" charset="0"/>
              </a:rPr>
              <a:t/>
            </a:r>
            <a:br>
              <a:rPr lang="sk-SK" sz="3200" b="1" dirty="0">
                <a:latin typeface="Arial" panose="020B0604020202020204" pitchFamily="34" charset="0"/>
                <a:cs typeface="Arial" panose="020B0604020202020204" pitchFamily="34" charset="0"/>
              </a:rPr>
            </a:br>
            <a:r>
              <a:rPr lang="sk-SK" sz="3600" b="1" dirty="0">
                <a:latin typeface="Arial" panose="020B0604020202020204" pitchFamily="34" charset="0"/>
                <a:cs typeface="Arial" panose="020B0604020202020204" pitchFamily="34" charset="0"/>
              </a:rPr>
              <a:t>Príspevok projektu k cieľom a výsledkom </a:t>
            </a:r>
            <a:br>
              <a:rPr lang="sk-SK" sz="3600" b="1" dirty="0">
                <a:latin typeface="Arial" panose="020B0604020202020204" pitchFamily="34" charset="0"/>
                <a:cs typeface="Arial" panose="020B0604020202020204" pitchFamily="34" charset="0"/>
              </a:rPr>
            </a:br>
            <a:r>
              <a:rPr lang="sk-SK" sz="3600" b="1" dirty="0">
                <a:latin typeface="Arial" panose="020B0604020202020204" pitchFamily="34" charset="0"/>
                <a:cs typeface="Arial" panose="020B0604020202020204" pitchFamily="34" charset="0"/>
              </a:rPr>
              <a:t>OP a prioritnej osi</a:t>
            </a:r>
            <a:br>
              <a:rPr lang="sk-SK" sz="3600" b="1" dirty="0">
                <a:latin typeface="Arial" panose="020B0604020202020204" pitchFamily="34" charset="0"/>
                <a:cs typeface="Arial" panose="020B0604020202020204" pitchFamily="34" charset="0"/>
              </a:rPr>
            </a:br>
            <a:endParaRPr lang="sk-SK" sz="3600" b="1" dirty="0">
              <a:latin typeface="Arial" panose="020B0604020202020204" pitchFamily="34" charset="0"/>
              <a:cs typeface="Arial" panose="020B0604020202020204" pitchFamily="34" charset="0"/>
            </a:endParaRPr>
          </a:p>
        </p:txBody>
      </p:sp>
      <p:sp>
        <p:nvSpPr>
          <p:cNvPr id="4" name="TextovéPole 3"/>
          <p:cNvSpPr txBox="1"/>
          <p:nvPr/>
        </p:nvSpPr>
        <p:spPr>
          <a:xfrm>
            <a:off x="480759" y="2018270"/>
            <a:ext cx="8182481" cy="397031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anose="020B0604020202020204" pitchFamily="34" charset="0"/>
                <a:cs typeface="Arial" pitchFamily="34" charset="0"/>
              </a:rPr>
              <a:t>Príspevok projektu k plneniu cieľov vyplývajúcich </a:t>
            </a:r>
            <a:r>
              <a:rPr lang="sk-SK" b="1" dirty="0">
                <a:solidFill>
                  <a:schemeClr val="bg1">
                    <a:lumMod val="50000"/>
                  </a:schemeClr>
                </a:solidFill>
                <a:latin typeface="Arial" panose="020B0604020202020204" pitchFamily="34" charset="0"/>
                <a:cs typeface="Arial" pitchFamily="34" charset="0"/>
              </a:rPr>
              <a:t>z právnych predpisov EÚ a SR </a:t>
            </a:r>
            <a:r>
              <a:rPr lang="sk-SK" dirty="0">
                <a:solidFill>
                  <a:schemeClr val="bg1">
                    <a:lumMod val="50000"/>
                  </a:schemeClr>
                </a:solidFill>
                <a:latin typeface="Arial" panose="020B0604020202020204" pitchFamily="34" charset="0"/>
                <a:cs typeface="Arial" pitchFamily="34" charset="0"/>
              </a:rPr>
              <a:t>vo väzbe na merateľné ukazovatele projektu a požiadavky vyplývajúce </a:t>
            </a:r>
            <a:r>
              <a:rPr lang="sk-SK" b="1" dirty="0" smtClean="0">
                <a:solidFill>
                  <a:schemeClr val="bg1">
                    <a:lumMod val="50000"/>
                  </a:schemeClr>
                </a:solidFill>
                <a:latin typeface="Arial" panose="020B0604020202020204" pitchFamily="34" charset="0"/>
                <a:cs typeface="Arial" pitchFamily="34" charset="0"/>
              </a:rPr>
              <a:t>platnej legislatívy v oblasti odpadového hospodárstva</a:t>
            </a:r>
            <a:r>
              <a:rPr lang="sk-SK" dirty="0" smtClean="0">
                <a:solidFill>
                  <a:schemeClr val="bg1">
                    <a:lumMod val="50000"/>
                  </a:schemeClr>
                </a:solidFill>
                <a:latin typeface="Arial" panose="020B0604020202020204" pitchFamily="34" charset="0"/>
                <a:cs typeface="Arial" pitchFamily="34" charset="0"/>
              </a:rPr>
              <a:t>.</a:t>
            </a:r>
            <a:endParaRPr lang="sk-SK" dirty="0">
              <a:solidFill>
                <a:schemeClr val="bg1">
                  <a:lumMod val="50000"/>
                </a:schemeClr>
              </a:solidFill>
              <a:latin typeface="Arial" panose="020B0604020202020204" pitchFamily="34" charset="0"/>
              <a:cs typeface="Arial" pitchFamily="34" charset="0"/>
            </a:endParaRPr>
          </a:p>
          <a:p>
            <a:pPr algn="just">
              <a:spcAft>
                <a:spcPts val="600"/>
              </a:spcAft>
            </a:pPr>
            <a:endParaRPr lang="sk-SK" sz="800" b="1" dirty="0">
              <a:solidFill>
                <a:schemeClr val="bg1">
                  <a:lumMod val="50000"/>
                </a:schemeClr>
              </a:solidFill>
              <a:latin typeface="Arial" panose="020B0604020202020204"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anose="020B0604020202020204" pitchFamily="34" charset="0"/>
                <a:cs typeface="Arial" panose="020B0604020202020204" pitchFamily="34" charset="0"/>
              </a:rPr>
              <a:t>Súlad projektu s intervenčnou </a:t>
            </a:r>
            <a:r>
              <a:rPr lang="sk-SK" b="1" dirty="0">
                <a:solidFill>
                  <a:schemeClr val="bg1">
                    <a:lumMod val="50000"/>
                  </a:schemeClr>
                </a:solidFill>
                <a:latin typeface="Arial" panose="020B0604020202020204" pitchFamily="34" charset="0"/>
                <a:cs typeface="Arial" panose="020B0604020202020204" pitchFamily="34" charset="0"/>
              </a:rPr>
              <a:t>stratégiou OP KŽP </a:t>
            </a:r>
            <a:r>
              <a:rPr lang="sk-SK" dirty="0">
                <a:solidFill>
                  <a:schemeClr val="bg1">
                    <a:lumMod val="50000"/>
                  </a:schemeClr>
                </a:solidFill>
                <a:latin typeface="Arial" panose="020B0604020202020204" pitchFamily="34" charset="0"/>
                <a:cs typeface="Arial" panose="020B0604020202020204" pitchFamily="34" charset="0"/>
              </a:rPr>
              <a:t>v príslušnej oblasti podpory na úrovni špecifického cieľa, očakávaných výsledkov a oprávnených  aktivít. </a:t>
            </a:r>
          </a:p>
          <a:p>
            <a:pPr algn="just">
              <a:spcAft>
                <a:spcPts val="600"/>
              </a:spcAft>
            </a:pPr>
            <a:endParaRPr lang="sk-SK" sz="800" dirty="0">
              <a:solidFill>
                <a:schemeClr val="bg1">
                  <a:lumMod val="50000"/>
                </a:schemeClr>
              </a:solidFill>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anose="020B0604020202020204" pitchFamily="34" charset="0"/>
                <a:cs typeface="Arial" panose="020B0604020202020204" pitchFamily="34" charset="0"/>
              </a:rPr>
              <a:t>Kvalifikovaná miera príspevku k špecifickému cieľu vyjadrená na základe princípu </a:t>
            </a:r>
            <a:r>
              <a:rPr lang="sk-SK" b="1" dirty="0">
                <a:solidFill>
                  <a:schemeClr val="bg1">
                    <a:lumMod val="50000"/>
                  </a:schemeClr>
                </a:solidFill>
                <a:latin typeface="Arial" panose="020B0604020202020204" pitchFamily="34" charset="0"/>
                <a:cs typeface="Arial" panose="020B0604020202020204" pitchFamily="34" charset="0"/>
              </a:rPr>
              <a:t>Value for Money </a:t>
            </a:r>
            <a:r>
              <a:rPr lang="sk-SK" dirty="0">
                <a:solidFill>
                  <a:schemeClr val="bg1">
                    <a:lumMod val="50000"/>
                  </a:schemeClr>
                </a:solidFill>
                <a:latin typeface="Arial" panose="020B0604020202020204" pitchFamily="34" charset="0"/>
                <a:cs typeface="Arial" panose="020B0604020202020204" pitchFamily="34" charset="0"/>
              </a:rPr>
              <a:t>ako pomer celkových korigovaných oprávnených výdavkov a vybraného merateľného ukazovateľa. </a:t>
            </a:r>
          </a:p>
          <a:p>
            <a:pPr algn="just">
              <a:spcAft>
                <a:spcPts val="600"/>
              </a:spcAft>
            </a:pPr>
            <a:endParaRPr lang="sk-SK" sz="800" dirty="0">
              <a:solidFill>
                <a:schemeClr val="bg1">
                  <a:lumMod val="50000"/>
                </a:schemeClr>
              </a:solidFill>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anose="020B0604020202020204" pitchFamily="34" charset="0"/>
                <a:cs typeface="Arial" panose="020B0604020202020204" pitchFamily="34" charset="0"/>
              </a:rPr>
              <a:t>Projekt súčasťou </a:t>
            </a:r>
            <a:r>
              <a:rPr lang="sk-SK" b="1" dirty="0">
                <a:solidFill>
                  <a:schemeClr val="bg1">
                    <a:lumMod val="50000"/>
                  </a:schemeClr>
                </a:solidFill>
                <a:latin typeface="Arial" panose="020B0604020202020204" pitchFamily="34" charset="0"/>
                <a:cs typeface="Arial" panose="020B0604020202020204" pitchFamily="34" charset="0"/>
              </a:rPr>
              <a:t>schválených stratégii </a:t>
            </a:r>
            <a:r>
              <a:rPr lang="sk-SK" dirty="0">
                <a:solidFill>
                  <a:schemeClr val="bg1">
                    <a:lumMod val="50000"/>
                  </a:schemeClr>
                </a:solidFill>
                <a:latin typeface="Arial" panose="020B0604020202020204" pitchFamily="34" charset="0"/>
                <a:cs typeface="Arial" panose="020B0604020202020204" pitchFamily="34" charset="0"/>
              </a:rPr>
              <a:t>(Regionálna integrovaná územná stratégia, Integrovaná územná stratégia rozvoja mestskej oblasti.</a:t>
            </a:r>
          </a:p>
        </p:txBody>
      </p:sp>
    </p:spTree>
    <p:extLst>
      <p:ext uri="{BB962C8B-B14F-4D97-AF65-F5344CB8AC3E}">
        <p14:creationId xmlns:p14="http://schemas.microsoft.com/office/powerpoint/2010/main" val="4251335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438001" y="1037966"/>
            <a:ext cx="8267998" cy="543698"/>
          </a:xfrm>
        </p:spPr>
        <p:txBody>
          <a:bodyPr>
            <a:noAutofit/>
          </a:bodyPr>
          <a:lstStyle/>
          <a:p>
            <a:r>
              <a:rPr lang="sk-SK" sz="3200" b="1" dirty="0">
                <a:latin typeface="Arial" panose="020B0604020202020204" pitchFamily="34" charset="0"/>
                <a:cs typeface="Arial" panose="020B0604020202020204" pitchFamily="34" charset="0"/>
              </a:rPr>
              <a:t>Spôsob realizácie projektu</a:t>
            </a:r>
          </a:p>
        </p:txBody>
      </p:sp>
      <p:sp>
        <p:nvSpPr>
          <p:cNvPr id="4" name="TextovéPole 3"/>
          <p:cNvSpPr txBox="1"/>
          <p:nvPr/>
        </p:nvSpPr>
        <p:spPr>
          <a:xfrm>
            <a:off x="438001" y="1581664"/>
            <a:ext cx="8267998" cy="4370427"/>
          </a:xfrm>
          <a:prstGeom prst="rect">
            <a:avLst/>
          </a:prstGeom>
          <a:noFill/>
        </p:spPr>
        <p:txBody>
          <a:bodyPr wrap="square" rtlCol="0">
            <a:spAutoFit/>
          </a:bodyPr>
          <a:lstStyle/>
          <a:p>
            <a:pPr algn="just"/>
            <a:endParaRPr lang="sk-SK" sz="2000" dirty="0" smtClean="0">
              <a:solidFill>
                <a:schemeClr val="bg1">
                  <a:lumMod val="50000"/>
                </a:schemeClr>
              </a:solidFill>
            </a:endParaRPr>
          </a:p>
          <a:p>
            <a:pPr marL="285750" indent="-285750" algn="just">
              <a:buFont typeface="Wingdings" panose="05000000000000000000" pitchFamily="2" charset="2"/>
              <a:buChar char="§"/>
            </a:pPr>
            <a:r>
              <a:rPr lang="sk-SK" sz="2000" dirty="0" smtClean="0">
                <a:solidFill>
                  <a:schemeClr val="bg1">
                    <a:lumMod val="50000"/>
                  </a:schemeClr>
                </a:solidFill>
              </a:rPr>
              <a:t>popis </a:t>
            </a:r>
            <a:r>
              <a:rPr lang="sk-SK" sz="2000" b="1" dirty="0">
                <a:solidFill>
                  <a:schemeClr val="bg1">
                    <a:lumMod val="50000"/>
                  </a:schemeClr>
                </a:solidFill>
              </a:rPr>
              <a:t>východiskovej situácie </a:t>
            </a:r>
            <a:r>
              <a:rPr lang="sk-SK" sz="2000" dirty="0">
                <a:solidFill>
                  <a:schemeClr val="bg1">
                    <a:lumMod val="50000"/>
                  </a:schemeClr>
                </a:solidFill>
              </a:rPr>
              <a:t>v regióne a u žiadateľa</a:t>
            </a:r>
          </a:p>
          <a:p>
            <a:pPr marL="285750" indent="-285750" algn="just">
              <a:buFont typeface="Wingdings" panose="05000000000000000000" pitchFamily="2" charset="2"/>
              <a:buChar char="§"/>
            </a:pPr>
            <a:r>
              <a:rPr lang="sk-SK" sz="2000" dirty="0">
                <a:solidFill>
                  <a:schemeClr val="bg1">
                    <a:lumMod val="50000"/>
                  </a:schemeClr>
                </a:solidFill>
              </a:rPr>
              <a:t>popis </a:t>
            </a:r>
            <a:r>
              <a:rPr lang="sk-SK" sz="2000" dirty="0" smtClean="0">
                <a:solidFill>
                  <a:schemeClr val="bg1">
                    <a:lumMod val="50000"/>
                  </a:schemeClr>
                </a:solidFill>
              </a:rPr>
              <a:t>realizácie </a:t>
            </a:r>
            <a:r>
              <a:rPr lang="sk-SK" sz="2000" b="1" dirty="0" smtClean="0">
                <a:solidFill>
                  <a:schemeClr val="bg1">
                    <a:lumMod val="50000"/>
                  </a:schemeClr>
                </a:solidFill>
              </a:rPr>
              <a:t>aktivít projektu</a:t>
            </a:r>
            <a:r>
              <a:rPr lang="sk-SK" sz="2000" dirty="0" smtClean="0">
                <a:solidFill>
                  <a:schemeClr val="bg1">
                    <a:lumMod val="50000"/>
                  </a:schemeClr>
                </a:solidFill>
              </a:rPr>
              <a:t> (časová následnosť činností, resp. etáp)</a:t>
            </a:r>
          </a:p>
          <a:p>
            <a:pPr marL="285750" indent="-285750" algn="just">
              <a:buFont typeface="Wingdings" panose="05000000000000000000" pitchFamily="2" charset="2"/>
              <a:buChar char="§"/>
            </a:pPr>
            <a:r>
              <a:rPr lang="sk-SK" sz="2000" b="1" dirty="0" smtClean="0">
                <a:solidFill>
                  <a:schemeClr val="bg1">
                    <a:lumMod val="50000"/>
                  </a:schemeClr>
                </a:solidFill>
              </a:rPr>
              <a:t>materiálno </a:t>
            </a:r>
            <a:r>
              <a:rPr lang="sk-SK" sz="2000" b="1" dirty="0">
                <a:solidFill>
                  <a:schemeClr val="bg1">
                    <a:lumMod val="50000"/>
                  </a:schemeClr>
                </a:solidFill>
              </a:rPr>
              <a:t>– technického </a:t>
            </a:r>
            <a:r>
              <a:rPr lang="sk-SK" sz="2000" dirty="0">
                <a:solidFill>
                  <a:schemeClr val="bg1">
                    <a:lumMod val="50000"/>
                  </a:schemeClr>
                </a:solidFill>
              </a:rPr>
              <a:t>zázemia žiadateľa</a:t>
            </a:r>
          </a:p>
          <a:p>
            <a:pPr marL="285750" indent="-285750" algn="just">
              <a:buFont typeface="Wingdings" panose="05000000000000000000" pitchFamily="2" charset="2"/>
              <a:buChar char="§"/>
            </a:pPr>
            <a:r>
              <a:rPr lang="sk-SK" sz="2000" dirty="0">
                <a:solidFill>
                  <a:schemeClr val="bg1">
                    <a:lumMod val="50000"/>
                  </a:schemeClr>
                </a:solidFill>
              </a:rPr>
              <a:t>popis </a:t>
            </a:r>
            <a:r>
              <a:rPr lang="sk-SK" sz="2000" b="1" dirty="0">
                <a:solidFill>
                  <a:schemeClr val="bg1">
                    <a:lumMod val="50000"/>
                  </a:schemeClr>
                </a:solidFill>
              </a:rPr>
              <a:t>vlastných existujúcich kapacít </a:t>
            </a:r>
            <a:r>
              <a:rPr lang="sk-SK" sz="2000" dirty="0">
                <a:solidFill>
                  <a:schemeClr val="bg1">
                    <a:lumMod val="50000"/>
                  </a:schemeClr>
                </a:solidFill>
              </a:rPr>
              <a:t>na zabezpečenie </a:t>
            </a:r>
            <a:r>
              <a:rPr lang="sk-SK" sz="2000" dirty="0" smtClean="0">
                <a:solidFill>
                  <a:schemeClr val="bg1">
                    <a:lumMod val="50000"/>
                  </a:schemeClr>
                </a:solidFill>
              </a:rPr>
              <a:t>procesov triedeného zberu KO, resp. zhodnocovanie BRKO</a:t>
            </a:r>
          </a:p>
          <a:p>
            <a:pPr marL="285750" indent="-285750" algn="just">
              <a:buFont typeface="Wingdings" panose="05000000000000000000" pitchFamily="2" charset="2"/>
              <a:buChar char="§"/>
            </a:pPr>
            <a:r>
              <a:rPr lang="sk-SK" sz="2000" dirty="0" smtClean="0">
                <a:solidFill>
                  <a:schemeClr val="bg1">
                    <a:lumMod val="50000"/>
                  </a:schemeClr>
                </a:solidFill>
              </a:rPr>
              <a:t>popis</a:t>
            </a:r>
            <a:r>
              <a:rPr lang="sk-SK" sz="2000" b="1" dirty="0" smtClean="0">
                <a:solidFill>
                  <a:schemeClr val="bg1">
                    <a:lumMod val="50000"/>
                  </a:schemeClr>
                </a:solidFill>
              </a:rPr>
              <a:t> </a:t>
            </a:r>
            <a:r>
              <a:rPr lang="sk-SK" sz="2000" b="1" dirty="0">
                <a:solidFill>
                  <a:schemeClr val="bg1">
                    <a:lumMod val="50000"/>
                  </a:schemeClr>
                </a:solidFill>
              </a:rPr>
              <a:t>cieľového územia </a:t>
            </a:r>
            <a:r>
              <a:rPr lang="sk-SK" sz="2000" dirty="0">
                <a:solidFill>
                  <a:schemeClr val="bg1">
                    <a:lumMod val="50000"/>
                  </a:schemeClr>
                </a:solidFill>
              </a:rPr>
              <a:t>(napr. environmentálne problémy územia,  potreby cieľového </a:t>
            </a:r>
            <a:r>
              <a:rPr lang="sk-SK" sz="2000" dirty="0" smtClean="0">
                <a:solidFill>
                  <a:schemeClr val="bg1">
                    <a:lumMod val="50000"/>
                  </a:schemeClr>
                </a:solidFill>
              </a:rPr>
              <a:t>územia)</a:t>
            </a:r>
            <a:endParaRPr lang="sk-SK" sz="2000" dirty="0">
              <a:solidFill>
                <a:schemeClr val="bg1">
                  <a:lumMod val="50000"/>
                </a:schemeClr>
              </a:solidFill>
            </a:endParaRPr>
          </a:p>
          <a:p>
            <a:pPr marL="285750" indent="-285750" algn="just">
              <a:buFont typeface="Wingdings" panose="05000000000000000000" pitchFamily="2" charset="2"/>
              <a:buChar char="§"/>
            </a:pPr>
            <a:r>
              <a:rPr lang="sk-SK" sz="2000" dirty="0" smtClean="0">
                <a:solidFill>
                  <a:schemeClr val="bg1">
                    <a:lumMod val="50000"/>
                  </a:schemeClr>
                </a:solidFill>
              </a:rPr>
              <a:t>popis </a:t>
            </a:r>
            <a:r>
              <a:rPr lang="sk-SK" sz="2000" dirty="0">
                <a:solidFill>
                  <a:schemeClr val="bg1">
                    <a:lumMod val="50000"/>
                  </a:schemeClr>
                </a:solidFill>
              </a:rPr>
              <a:t>navrhovaných </a:t>
            </a:r>
            <a:r>
              <a:rPr lang="sk-SK" sz="2000" b="1" dirty="0">
                <a:solidFill>
                  <a:schemeClr val="bg1">
                    <a:lumMod val="50000"/>
                  </a:schemeClr>
                </a:solidFill>
              </a:rPr>
              <a:t>postupov a riešení </a:t>
            </a:r>
            <a:r>
              <a:rPr lang="sk-SK" sz="2000" dirty="0">
                <a:solidFill>
                  <a:schemeClr val="bg1">
                    <a:lumMod val="50000"/>
                  </a:schemeClr>
                </a:solidFill>
              </a:rPr>
              <a:t>v rámci realizácie aktivít projektu (vybrané materiály, zariadenia, technické riešenia, účel obstarania zariadení, realizácie stavby a pod.)</a:t>
            </a:r>
          </a:p>
          <a:p>
            <a:pPr marL="285750" indent="-285750" algn="just">
              <a:buFont typeface="Wingdings" panose="05000000000000000000" pitchFamily="2" charset="2"/>
              <a:buChar char="§"/>
            </a:pPr>
            <a:r>
              <a:rPr lang="sk-SK" sz="2000" dirty="0">
                <a:solidFill>
                  <a:schemeClr val="bg1">
                    <a:lumMod val="50000"/>
                  </a:schemeClr>
                </a:solidFill>
              </a:rPr>
              <a:t>informácie </a:t>
            </a:r>
            <a:r>
              <a:rPr lang="sk-SK" sz="2000" dirty="0" smtClean="0">
                <a:solidFill>
                  <a:schemeClr val="bg1">
                    <a:lumMod val="50000"/>
                  </a:schemeClr>
                </a:solidFill>
              </a:rPr>
              <a:t>o využití aspektu </a:t>
            </a:r>
            <a:r>
              <a:rPr lang="sk-SK" sz="2000" b="1" dirty="0" err="1" smtClean="0">
                <a:solidFill>
                  <a:schemeClr val="bg1">
                    <a:lumMod val="50000"/>
                  </a:schemeClr>
                </a:solidFill>
              </a:rPr>
              <a:t>inovatívnosti</a:t>
            </a:r>
            <a:endParaRPr lang="sk-SK" sz="2000" b="1" dirty="0" smtClean="0">
              <a:solidFill>
                <a:schemeClr val="bg1">
                  <a:lumMod val="50000"/>
                </a:schemeClr>
              </a:solidFill>
            </a:endParaRPr>
          </a:p>
          <a:p>
            <a:pPr marL="285750" indent="-285750" algn="just">
              <a:buFont typeface="Wingdings" panose="05000000000000000000" pitchFamily="2" charset="2"/>
              <a:buChar char="§"/>
            </a:pPr>
            <a:r>
              <a:rPr lang="sk-SK" sz="2000" dirty="0" smtClean="0">
                <a:solidFill>
                  <a:schemeClr val="bg1">
                    <a:lumMod val="50000"/>
                  </a:schemeClr>
                </a:solidFill>
              </a:rPr>
              <a:t>ďalšie informácie k realizácií projektu</a:t>
            </a:r>
          </a:p>
          <a:p>
            <a:pPr marL="285750" indent="-285750" algn="just">
              <a:buFont typeface="Wingdings" panose="05000000000000000000" pitchFamily="2" charset="2"/>
              <a:buChar char="§"/>
            </a:pP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172665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439649" y="965364"/>
            <a:ext cx="8264702" cy="393879"/>
          </a:xfrm>
        </p:spPr>
        <p:txBody>
          <a:bodyPr>
            <a:noAutofit/>
          </a:bodyPr>
          <a:lstStyle/>
          <a:p>
            <a:r>
              <a:rPr lang="sk-SK" sz="2600" b="1" dirty="0">
                <a:latin typeface="Arial" panose="020B0604020202020204" pitchFamily="34" charset="0"/>
                <a:cs typeface="Arial" panose="020B0604020202020204" pitchFamily="34" charset="0"/>
              </a:rPr>
              <a:t>Administratívna a prevádzková kapacita žiadateľa</a:t>
            </a:r>
          </a:p>
        </p:txBody>
      </p:sp>
      <p:sp>
        <p:nvSpPr>
          <p:cNvPr id="4" name="TextovéPole 3"/>
          <p:cNvSpPr txBox="1"/>
          <p:nvPr/>
        </p:nvSpPr>
        <p:spPr>
          <a:xfrm>
            <a:off x="255372" y="1301577"/>
            <a:ext cx="8721815" cy="5016758"/>
          </a:xfrm>
          <a:prstGeom prst="rect">
            <a:avLst/>
          </a:prstGeom>
          <a:noFill/>
        </p:spPr>
        <p:txBody>
          <a:bodyPr wrap="square" rtlCol="0">
            <a:spAutoFit/>
          </a:bodyPr>
          <a:lstStyle/>
          <a:p>
            <a:r>
              <a:rPr lang="sk-SK" sz="2000" b="1" dirty="0">
                <a:solidFill>
                  <a:schemeClr val="bg1">
                    <a:lumMod val="50000"/>
                  </a:schemeClr>
                </a:solidFill>
              </a:rPr>
              <a:t>Administratívna kapacita žiadateľa na </a:t>
            </a:r>
            <a:r>
              <a:rPr lang="sk-SK" sz="2000" b="1" u="sng" dirty="0">
                <a:solidFill>
                  <a:schemeClr val="bg1">
                    <a:lumMod val="50000"/>
                  </a:schemeClr>
                </a:solidFill>
              </a:rPr>
              <a:t>riadenie</a:t>
            </a:r>
            <a:r>
              <a:rPr lang="sk-SK" sz="2000" b="1" dirty="0">
                <a:solidFill>
                  <a:schemeClr val="bg1">
                    <a:lumMod val="50000"/>
                  </a:schemeClr>
                </a:solidFill>
              </a:rPr>
              <a:t> projektu</a:t>
            </a:r>
          </a:p>
          <a:p>
            <a:pPr marL="285750" indent="-285750">
              <a:buFont typeface="Wingdings" panose="05000000000000000000" pitchFamily="2" charset="2"/>
              <a:buChar char="§"/>
            </a:pPr>
            <a:endParaRPr lang="sk-SK" sz="100" dirty="0">
              <a:solidFill>
                <a:schemeClr val="bg1">
                  <a:lumMod val="50000"/>
                </a:schemeClr>
              </a:solidFill>
            </a:endParaRPr>
          </a:p>
          <a:p>
            <a:r>
              <a:rPr lang="sk-SK" dirty="0">
                <a:solidFill>
                  <a:schemeClr val="bg1">
                    <a:lumMod val="50000"/>
                  </a:schemeClr>
                </a:solidFill>
              </a:rPr>
              <a:t>a) </a:t>
            </a:r>
            <a:r>
              <a:rPr lang="sk-SK" b="1" dirty="0">
                <a:solidFill>
                  <a:schemeClr val="bg1">
                    <a:lumMod val="50000"/>
                  </a:schemeClr>
                </a:solidFill>
              </a:rPr>
              <a:t>v prípade externého riadenia </a:t>
            </a:r>
            <a:r>
              <a:rPr lang="sk-SK" dirty="0">
                <a:solidFill>
                  <a:schemeClr val="bg1">
                    <a:lumMod val="50000"/>
                  </a:schemeClr>
                </a:solidFill>
              </a:rPr>
              <a:t>je potrebné uviesť </a:t>
            </a:r>
            <a:r>
              <a:rPr lang="sk-SK" b="1" dirty="0">
                <a:solidFill>
                  <a:schemeClr val="bg1">
                    <a:lumMod val="50000"/>
                  </a:schemeClr>
                </a:solidFill>
              </a:rPr>
              <a:t>minimálne</a:t>
            </a:r>
            <a:r>
              <a:rPr lang="sk-SK" dirty="0">
                <a:solidFill>
                  <a:schemeClr val="bg1">
                    <a:lumMod val="50000"/>
                  </a:schemeClr>
                </a:solidFill>
              </a:rPr>
              <a:t> údaje:</a:t>
            </a:r>
          </a:p>
          <a:p>
            <a:pPr marL="742950" lvl="1" indent="-285750">
              <a:buFont typeface="Wingdings" panose="05000000000000000000" pitchFamily="2" charset="2"/>
              <a:buChar char="Ø"/>
            </a:pPr>
            <a:r>
              <a:rPr lang="sk-SK" dirty="0">
                <a:solidFill>
                  <a:schemeClr val="bg1">
                    <a:lumMod val="50000"/>
                  </a:schemeClr>
                </a:solidFill>
              </a:rPr>
              <a:t>aktivity/činnosti zabezpečované v rámci externého riadenia projektu</a:t>
            </a:r>
          </a:p>
          <a:p>
            <a:pPr marL="742950" lvl="1" indent="-285750">
              <a:buFont typeface="Wingdings" panose="05000000000000000000" pitchFamily="2" charset="2"/>
              <a:buChar char="Ø"/>
            </a:pPr>
            <a:r>
              <a:rPr lang="sk-SK" dirty="0">
                <a:solidFill>
                  <a:schemeClr val="bg1">
                    <a:lumMod val="50000"/>
                  </a:schemeClr>
                </a:solidFill>
              </a:rPr>
              <a:t>názov subjektu zabezpečujúceho externé riadenie</a:t>
            </a:r>
          </a:p>
          <a:p>
            <a:pPr marL="742950" lvl="1" indent="-285750">
              <a:buFont typeface="Wingdings" panose="05000000000000000000" pitchFamily="2" charset="2"/>
              <a:buChar char="Ø"/>
            </a:pPr>
            <a:r>
              <a:rPr lang="sk-SK" dirty="0">
                <a:solidFill>
                  <a:schemeClr val="bg1">
                    <a:lumMod val="50000"/>
                  </a:schemeClr>
                </a:solidFill>
              </a:rPr>
              <a:t>skúsenosti s riadením aspoň jedného obdobného/porovnateľného projektu</a:t>
            </a:r>
            <a:r>
              <a:rPr lang="sk-SK" sz="1200" dirty="0">
                <a:solidFill>
                  <a:schemeClr val="bg1">
                    <a:lumMod val="50000"/>
                  </a:schemeClr>
                </a:solidFill>
              </a:rPr>
              <a:t> </a:t>
            </a:r>
            <a:r>
              <a:rPr lang="sk-SK" sz="1300" i="1" dirty="0">
                <a:solidFill>
                  <a:schemeClr val="bg1">
                    <a:lumMod val="50000"/>
                  </a:schemeClr>
                </a:solidFill>
              </a:rPr>
              <a:t>(názov projektu, názov poskytovateľa, výšku celkových oprávnených výdavkov projektu)</a:t>
            </a:r>
          </a:p>
          <a:p>
            <a:pPr algn="ctr"/>
            <a:r>
              <a:rPr lang="sk-SK" sz="1700" b="1" dirty="0">
                <a:solidFill>
                  <a:srgbClr val="FF0000"/>
                </a:solidFill>
              </a:rPr>
              <a:t>alebo</a:t>
            </a:r>
          </a:p>
          <a:p>
            <a:r>
              <a:rPr lang="sk-SK" dirty="0">
                <a:solidFill>
                  <a:schemeClr val="bg1">
                    <a:lumMod val="50000"/>
                  </a:schemeClr>
                </a:solidFill>
              </a:rPr>
              <a:t>b) </a:t>
            </a:r>
            <a:r>
              <a:rPr lang="sk-SK" b="1" dirty="0">
                <a:solidFill>
                  <a:schemeClr val="bg1">
                    <a:lumMod val="50000"/>
                  </a:schemeClr>
                </a:solidFill>
              </a:rPr>
              <a:t>v prípade interného riadenia </a:t>
            </a:r>
            <a:r>
              <a:rPr lang="sk-SK" dirty="0">
                <a:solidFill>
                  <a:schemeClr val="bg1">
                    <a:lumMod val="50000"/>
                  </a:schemeClr>
                </a:solidFill>
              </a:rPr>
              <a:t>je potrebné uviesť </a:t>
            </a:r>
            <a:r>
              <a:rPr lang="sk-SK" b="1" dirty="0">
                <a:solidFill>
                  <a:schemeClr val="bg1">
                    <a:lumMod val="50000"/>
                  </a:schemeClr>
                </a:solidFill>
              </a:rPr>
              <a:t>minimálne</a:t>
            </a:r>
            <a:r>
              <a:rPr lang="sk-SK" dirty="0">
                <a:solidFill>
                  <a:schemeClr val="bg1">
                    <a:lumMod val="50000"/>
                  </a:schemeClr>
                </a:solidFill>
              </a:rPr>
              <a:t> údaje: </a:t>
            </a:r>
          </a:p>
          <a:p>
            <a:pPr marL="742950" lvl="1" indent="-285750">
              <a:buFont typeface="Wingdings" panose="05000000000000000000" pitchFamily="2" charset="2"/>
              <a:buChar char="Ø"/>
            </a:pPr>
            <a:r>
              <a:rPr lang="sk-SK" dirty="0">
                <a:solidFill>
                  <a:schemeClr val="bg1">
                    <a:lumMod val="50000"/>
                  </a:schemeClr>
                </a:solidFill>
              </a:rPr>
              <a:t>meno a priezvisko zamestnanca/</a:t>
            </a:r>
            <a:r>
              <a:rPr lang="sk-SK" dirty="0" err="1">
                <a:solidFill>
                  <a:schemeClr val="bg1">
                    <a:lumMod val="50000"/>
                  </a:schemeClr>
                </a:solidFill>
              </a:rPr>
              <a:t>ov</a:t>
            </a:r>
            <a:r>
              <a:rPr lang="sk-SK" dirty="0">
                <a:solidFill>
                  <a:schemeClr val="bg1">
                    <a:lumMod val="50000"/>
                  </a:schemeClr>
                </a:solidFill>
              </a:rPr>
              <a:t> zabezpečujúceho/ich interné riadenie projektu</a:t>
            </a:r>
          </a:p>
          <a:p>
            <a:pPr marL="742950" lvl="1" indent="-285750">
              <a:buFont typeface="Wingdings" panose="05000000000000000000" pitchFamily="2" charset="2"/>
              <a:buChar char="Ø"/>
            </a:pPr>
            <a:r>
              <a:rPr lang="sk-SK" dirty="0">
                <a:solidFill>
                  <a:schemeClr val="bg1">
                    <a:lumMod val="50000"/>
                  </a:schemeClr>
                </a:solidFill>
              </a:rPr>
              <a:t>aktivity/činnosti zabezpečované zamestnancom v rámci interného riadenia projektu</a:t>
            </a:r>
          </a:p>
          <a:p>
            <a:pPr marL="742950" lvl="1" indent="-285750">
              <a:buFont typeface="Wingdings" panose="05000000000000000000" pitchFamily="2" charset="2"/>
              <a:buChar char="Ø"/>
            </a:pPr>
            <a:r>
              <a:rPr lang="sk-SK" dirty="0">
                <a:solidFill>
                  <a:schemeClr val="bg1">
                    <a:lumMod val="50000"/>
                  </a:schemeClr>
                </a:solidFill>
              </a:rPr>
              <a:t>typ pracovnoprávneho vzťahu zamestnanca</a:t>
            </a:r>
          </a:p>
          <a:p>
            <a:pPr marL="742950" lvl="1" indent="-285750">
              <a:buFont typeface="Wingdings" panose="05000000000000000000" pitchFamily="2" charset="2"/>
              <a:buChar char="Ø"/>
            </a:pPr>
            <a:r>
              <a:rPr lang="sk-SK" dirty="0">
                <a:solidFill>
                  <a:schemeClr val="bg1">
                    <a:lumMod val="50000"/>
                  </a:schemeClr>
                </a:solidFill>
              </a:rPr>
              <a:t>rozsahu pracovného úväzku, ktorým sa bude zamestnanec podieľať na riadení projektu napr. v %</a:t>
            </a:r>
          </a:p>
          <a:p>
            <a:pPr marL="742950" lvl="1" indent="-285750">
              <a:buFont typeface="Wingdings" panose="05000000000000000000" pitchFamily="2" charset="2"/>
              <a:buChar char="Ø"/>
            </a:pPr>
            <a:r>
              <a:rPr lang="sk-SK" dirty="0">
                <a:solidFill>
                  <a:schemeClr val="bg1">
                    <a:lumMod val="50000"/>
                  </a:schemeClr>
                </a:solidFill>
              </a:rPr>
              <a:t>vzdelanie zamestnanca (úplné stredné vzdelanie alebo vysokoškolské vzdelanie)</a:t>
            </a:r>
          </a:p>
          <a:p>
            <a:pPr marL="742950" lvl="1" indent="-285750">
              <a:buFont typeface="Wingdings" panose="05000000000000000000" pitchFamily="2" charset="2"/>
              <a:buChar char="Ø"/>
            </a:pPr>
            <a:r>
              <a:rPr lang="sk-SK" dirty="0">
                <a:solidFill>
                  <a:schemeClr val="bg1">
                    <a:lumMod val="50000"/>
                  </a:schemeClr>
                </a:solidFill>
              </a:rPr>
              <a:t>odborná prax zamestnanca v oblasti riadenia spolufinancovaných z fondov EÚ alebo iných verejných zdrojov (s uvedením počtu rokov)</a:t>
            </a:r>
          </a:p>
          <a:p>
            <a:pPr marL="742950" lvl="1" indent="-285750">
              <a:buFont typeface="Wingdings" panose="05000000000000000000" pitchFamily="2" charset="2"/>
              <a:buChar char="Ø"/>
            </a:pPr>
            <a:r>
              <a:rPr lang="sk-SK" dirty="0">
                <a:solidFill>
                  <a:schemeClr val="bg1">
                    <a:lumMod val="50000"/>
                  </a:schemeClr>
                </a:solidFill>
              </a:rPr>
              <a:t>skúsenosti zamestnanca s riadením aspoň jedného obdobného/porovnateľného projektu</a:t>
            </a:r>
            <a:r>
              <a:rPr lang="sk-SK" sz="1400" dirty="0">
                <a:solidFill>
                  <a:schemeClr val="bg1">
                    <a:lumMod val="50000"/>
                  </a:schemeClr>
                </a:solidFill>
              </a:rPr>
              <a:t> </a:t>
            </a:r>
            <a:r>
              <a:rPr lang="sk-SK" sz="1200" dirty="0">
                <a:solidFill>
                  <a:schemeClr val="bg1">
                    <a:lumMod val="50000"/>
                  </a:schemeClr>
                </a:solidFill>
              </a:rPr>
              <a:t> </a:t>
            </a:r>
            <a:r>
              <a:rPr lang="sk-SK" sz="1300" i="1" dirty="0">
                <a:solidFill>
                  <a:schemeClr val="bg1">
                    <a:lumMod val="50000"/>
                  </a:schemeClr>
                </a:solidFill>
              </a:rPr>
              <a:t>(názov projektu, názov poskytovateľa, výšku celkových oprávnených výdavkov projektu)</a:t>
            </a:r>
            <a:endParaRPr lang="sk-SK" sz="1300" i="1" dirty="0"/>
          </a:p>
        </p:txBody>
      </p:sp>
    </p:spTree>
    <p:extLst>
      <p:ext uri="{BB962C8B-B14F-4D97-AF65-F5344CB8AC3E}">
        <p14:creationId xmlns:p14="http://schemas.microsoft.com/office/powerpoint/2010/main" val="357548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30245" y="1179547"/>
            <a:ext cx="7886700" cy="805771"/>
          </a:xfrm>
        </p:spPr>
        <p:txBody>
          <a:bodyPr>
            <a:noAutofit/>
          </a:bodyPr>
          <a:lstStyle/>
          <a:p>
            <a:r>
              <a:rPr lang="sk-SK" sz="3000" b="1" dirty="0">
                <a:latin typeface="Arial" panose="020B0604020202020204" pitchFamily="34" charset="0"/>
                <a:cs typeface="Arial" panose="020B0604020202020204" pitchFamily="34" charset="0"/>
              </a:rPr>
              <a:t>Administratívna a prevádzková kapacita žiadateľa</a:t>
            </a:r>
          </a:p>
        </p:txBody>
      </p:sp>
      <p:sp>
        <p:nvSpPr>
          <p:cNvPr id="4" name="TextovéPole 3"/>
          <p:cNvSpPr txBox="1"/>
          <p:nvPr/>
        </p:nvSpPr>
        <p:spPr>
          <a:xfrm>
            <a:off x="630245" y="2108886"/>
            <a:ext cx="7886700" cy="4370427"/>
          </a:xfrm>
          <a:prstGeom prst="rect">
            <a:avLst/>
          </a:prstGeom>
          <a:noFill/>
        </p:spPr>
        <p:txBody>
          <a:bodyPr wrap="square" rtlCol="0">
            <a:spAutoFit/>
          </a:bodyPr>
          <a:lstStyle/>
          <a:p>
            <a:endParaRPr lang="sk-SK" sz="800" b="1"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k-SK" b="1" dirty="0" smtClean="0">
                <a:solidFill>
                  <a:schemeClr val="bg1">
                    <a:lumMod val="50000"/>
                  </a:schemeClr>
                </a:solidFill>
                <a:latin typeface="Arial" panose="020B0604020202020204" pitchFamily="34" charset="0"/>
                <a:cs typeface="Arial" panose="020B0604020202020204" pitchFamily="34" charset="0"/>
              </a:rPr>
              <a:t>kapacita </a:t>
            </a:r>
            <a:r>
              <a:rPr lang="sk-SK" b="1" dirty="0">
                <a:solidFill>
                  <a:schemeClr val="bg1">
                    <a:lumMod val="50000"/>
                  </a:schemeClr>
                </a:solidFill>
                <a:latin typeface="Arial" panose="020B0604020202020204" pitchFamily="34" charset="0"/>
                <a:cs typeface="Arial" panose="020B0604020202020204" pitchFamily="34" charset="0"/>
              </a:rPr>
              <a:t>žiadateľa na </a:t>
            </a:r>
            <a:r>
              <a:rPr lang="sk-SK" b="1" dirty="0">
                <a:solidFill>
                  <a:srgbClr val="55B848"/>
                </a:solidFill>
                <a:latin typeface="Arial" panose="020B0604020202020204" pitchFamily="34" charset="0"/>
                <a:cs typeface="Arial" panose="020B0604020202020204" pitchFamily="34" charset="0"/>
              </a:rPr>
              <a:t>realizáciu projektu </a:t>
            </a:r>
            <a:r>
              <a:rPr lang="sk-SK" b="1" dirty="0">
                <a:solidFill>
                  <a:schemeClr val="bg1">
                    <a:lumMod val="50000"/>
                  </a:schemeClr>
                </a:solidFill>
                <a:latin typeface="Arial" panose="020B0604020202020204" pitchFamily="34" charset="0"/>
                <a:cs typeface="Arial" panose="020B0604020202020204" pitchFamily="34" charset="0"/>
              </a:rPr>
              <a:t>z hľadiska vecného zamerania projektu</a:t>
            </a:r>
          </a:p>
          <a:p>
            <a:pPr lvl="2" algn="just"/>
            <a:r>
              <a:rPr lang="sk-SK" sz="1600" dirty="0" smtClean="0">
                <a:solidFill>
                  <a:schemeClr val="bg1">
                    <a:lumMod val="50000"/>
                  </a:schemeClr>
                </a:solidFill>
                <a:latin typeface="Arial" panose="020B0604020202020204" pitchFamily="34" charset="0"/>
                <a:cs typeface="Arial" panose="020B0604020202020204" pitchFamily="34" charset="0"/>
              </a:rPr>
              <a:t>popis </a:t>
            </a:r>
            <a:r>
              <a:rPr lang="sk-SK" sz="1600" dirty="0">
                <a:solidFill>
                  <a:schemeClr val="bg1">
                    <a:lumMod val="50000"/>
                  </a:schemeClr>
                </a:solidFill>
                <a:latin typeface="Arial" panose="020B0604020202020204" pitchFamily="34" charset="0"/>
                <a:cs typeface="Arial" panose="020B0604020202020204" pitchFamily="34" charset="0"/>
              </a:rPr>
              <a:t>zabezpečenia realizácie projektu interným alebo externým dodávateľom v rozsahu popisu materiálno – technického zabezpečenia v danej oblasti, potrebnej spôsobilosti, príp. skúseností v oblasti a iné </a:t>
            </a:r>
            <a:r>
              <a:rPr lang="sk-SK" sz="1600" dirty="0" smtClean="0">
                <a:solidFill>
                  <a:schemeClr val="bg1">
                    <a:lumMod val="50000"/>
                  </a:schemeClr>
                </a:solidFill>
                <a:latin typeface="Arial" panose="020B0604020202020204" pitchFamily="34" charset="0"/>
                <a:cs typeface="Arial" panose="020B0604020202020204" pitchFamily="34" charset="0"/>
              </a:rPr>
              <a:t>.</a:t>
            </a:r>
            <a:endParaRPr lang="sk-SK" sz="1600" dirty="0">
              <a:solidFill>
                <a:schemeClr val="bg1">
                  <a:lumMod val="50000"/>
                </a:schemeClr>
              </a:solidFill>
              <a:latin typeface="Arial" panose="020B0604020202020204" pitchFamily="34" charset="0"/>
              <a:cs typeface="Arial" panose="020B0604020202020204" pitchFamily="34" charset="0"/>
            </a:endParaRPr>
          </a:p>
          <a:p>
            <a:endParaRPr lang="sk-SK" dirty="0">
              <a:solidFill>
                <a:schemeClr val="bg1">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k-SK" b="1" dirty="0">
                <a:solidFill>
                  <a:schemeClr val="bg1">
                    <a:lumMod val="50000"/>
                  </a:schemeClr>
                </a:solidFill>
                <a:latin typeface="Arial" panose="020B0604020202020204" pitchFamily="34" charset="0"/>
                <a:cs typeface="Arial" panose="020B0604020202020204" pitchFamily="34" charset="0"/>
              </a:rPr>
              <a:t>kapacita žiadateľa na </a:t>
            </a:r>
            <a:r>
              <a:rPr lang="sk-SK" b="1" dirty="0">
                <a:solidFill>
                  <a:srgbClr val="55B848"/>
                </a:solidFill>
                <a:latin typeface="Arial" panose="020B0604020202020204" pitchFamily="34" charset="0"/>
                <a:cs typeface="Arial" panose="020B0604020202020204" pitchFamily="34" charset="0"/>
              </a:rPr>
              <a:t>zabezpečenie prevádzky </a:t>
            </a:r>
            <a:r>
              <a:rPr lang="sk-SK" b="1" dirty="0">
                <a:solidFill>
                  <a:schemeClr val="bg1">
                    <a:lumMod val="50000"/>
                  </a:schemeClr>
                </a:solidFill>
                <a:latin typeface="Arial" panose="020B0604020202020204" pitchFamily="34" charset="0"/>
                <a:cs typeface="Arial" panose="020B0604020202020204" pitchFamily="34" charset="0"/>
              </a:rPr>
              <a:t>projektu z hľadiska vecného zamerania projektu</a:t>
            </a:r>
          </a:p>
          <a:p>
            <a:pPr lvl="2" algn="just"/>
            <a:r>
              <a:rPr lang="sk-SK" sz="1600" dirty="0" smtClean="0">
                <a:solidFill>
                  <a:schemeClr val="bg1">
                    <a:lumMod val="50000"/>
                  </a:schemeClr>
                </a:solidFill>
                <a:latin typeface="Arial" panose="020B0604020202020204" pitchFamily="34" charset="0"/>
                <a:cs typeface="Arial" panose="020B0604020202020204" pitchFamily="34" charset="0"/>
              </a:rPr>
              <a:t>popis </a:t>
            </a:r>
            <a:r>
              <a:rPr lang="sk-SK" sz="1600" dirty="0">
                <a:solidFill>
                  <a:schemeClr val="bg1">
                    <a:lumMod val="50000"/>
                  </a:schemeClr>
                </a:solidFill>
                <a:latin typeface="Arial" panose="020B0604020202020204" pitchFamily="34" charset="0"/>
                <a:cs typeface="Arial" panose="020B0604020202020204" pitchFamily="34" charset="0"/>
              </a:rPr>
              <a:t>zabezpečenia realizácie projektu interným alebo externým prevádzkovateľom, materiálno–technické zabezpečenie a odbornosť na zabezpečenie výstupov projektu v danej oblasti, ak je potrebná akákoľvek spôsobilosť v zmysle platnej legislatívy SR a EÚ na vykonávanie činnosti prevádzky, je potrebné uviesť spôsob jej zabezpečenia a iné ďalšie </a:t>
            </a:r>
            <a:r>
              <a:rPr lang="sk-SK" sz="1600" dirty="0" smtClean="0">
                <a:solidFill>
                  <a:schemeClr val="bg1">
                    <a:lumMod val="50000"/>
                  </a:schemeClr>
                </a:solidFill>
                <a:latin typeface="Arial" panose="020B0604020202020204" pitchFamily="34" charset="0"/>
                <a:cs typeface="Arial" panose="020B0604020202020204" pitchFamily="34" charset="0"/>
              </a:rPr>
              <a:t>údaje k udržateľnosti projektu.</a:t>
            </a:r>
            <a:endParaRPr lang="sk-SK" sz="1600" dirty="0">
              <a:solidFill>
                <a:schemeClr val="bg1">
                  <a:lumMod val="50000"/>
                </a:schemeClr>
              </a:solidFill>
              <a:latin typeface="Arial" panose="020B0604020202020204" pitchFamily="34" charset="0"/>
              <a:cs typeface="Arial" panose="020B0604020202020204" pitchFamily="34" charset="0"/>
            </a:endParaRPr>
          </a:p>
          <a:p>
            <a:endParaRPr lang="sk-SK" dirty="0"/>
          </a:p>
          <a:p>
            <a:pPr marL="285750" indent="-285750">
              <a:buFont typeface="Wingdings" panose="05000000000000000000" pitchFamily="2" charset="2"/>
              <a:buChar char="§"/>
            </a:pPr>
            <a:endParaRPr lang="sk-SK" dirty="0"/>
          </a:p>
        </p:txBody>
      </p:sp>
    </p:spTree>
    <p:extLst>
      <p:ext uri="{BB962C8B-B14F-4D97-AF65-F5344CB8AC3E}">
        <p14:creationId xmlns:p14="http://schemas.microsoft.com/office/powerpoint/2010/main" val="23011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700216" y="922637"/>
            <a:ext cx="7893341" cy="626076"/>
          </a:xfrm>
        </p:spPr>
        <p:txBody>
          <a:bodyPr>
            <a:noAutofit/>
          </a:bodyPr>
          <a:lstStyle/>
          <a:p>
            <a:r>
              <a:rPr lang="sk-SK" sz="3000" b="1" dirty="0">
                <a:latin typeface="Arial" panose="020B0604020202020204" pitchFamily="34" charset="0"/>
                <a:cs typeface="Arial" panose="020B0604020202020204" pitchFamily="34" charset="0"/>
              </a:rPr>
              <a:t>Finančná a ekonomická stránka projektu</a:t>
            </a:r>
          </a:p>
        </p:txBody>
      </p:sp>
      <p:sp>
        <p:nvSpPr>
          <p:cNvPr id="4" name="TextovéPole 3"/>
          <p:cNvSpPr txBox="1"/>
          <p:nvPr/>
        </p:nvSpPr>
        <p:spPr>
          <a:xfrm>
            <a:off x="739044" y="1478438"/>
            <a:ext cx="7888069" cy="4478149"/>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Účelnosť a vecná oprávnenosť výdavkov projektu</a:t>
            </a:r>
          </a:p>
          <a:p>
            <a:pPr lvl="1" algn="just">
              <a:spcAft>
                <a:spcPts val="600"/>
              </a:spcAft>
            </a:pPr>
            <a:r>
              <a:rPr lang="sk-SK" dirty="0">
                <a:solidFill>
                  <a:schemeClr val="bg1">
                    <a:lumMod val="50000"/>
                  </a:schemeClr>
                </a:solidFill>
                <a:latin typeface="Arial" pitchFamily="34" charset="0"/>
                <a:cs typeface="Arial" pitchFamily="34" charset="0"/>
              </a:rPr>
              <a:t>Oprávnenosť výdavkov projektu určuje Príručka oprávnenosti výdavkov pre dopytovo orientované projekty a Príloha č. 4 výzvy na predkladanie ŽoNFP - Osobitné podmienky oprávnenosti výdavkov </a:t>
            </a:r>
          </a:p>
          <a:p>
            <a:pPr>
              <a:spcAft>
                <a:spcPts val="600"/>
              </a:spcAft>
            </a:pPr>
            <a:endParaRPr lang="sk-SK" sz="200" dirty="0">
              <a:solidFill>
                <a:schemeClr val="bg1">
                  <a:lumMod val="50000"/>
                </a:schemeClr>
              </a:solidFill>
              <a:latin typeface="Arial" pitchFamily="34" charset="0"/>
              <a:cs typeface="Arial" pitchFamily="34" charset="0"/>
            </a:endParaRPr>
          </a:p>
          <a:p>
            <a:pPr marL="285750" indent="-285750">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Hospodárnosť a efektívnosť výdavkov projektu</a:t>
            </a:r>
          </a:p>
          <a:p>
            <a:pPr lvl="1" algn="just">
              <a:spcAft>
                <a:spcPts val="600"/>
              </a:spcAft>
            </a:pPr>
            <a:r>
              <a:rPr lang="sk-SK" dirty="0">
                <a:solidFill>
                  <a:schemeClr val="bg1">
                    <a:lumMod val="50000"/>
                  </a:schemeClr>
                </a:solidFill>
                <a:latin typeface="Arial" pitchFamily="34" charset="0"/>
                <a:cs typeface="Arial" pitchFamily="34" charset="0"/>
              </a:rPr>
              <a:t>(napr. finančné limity, prieskum trhu, zrealizované VO, stavebný rozpočet vypracovaný oprávnenou osobou, znalecký posudok)</a:t>
            </a:r>
          </a:p>
          <a:p>
            <a:pPr>
              <a:spcAft>
                <a:spcPts val="600"/>
              </a:spcAft>
            </a:pPr>
            <a:endParaRPr lang="sk-SK" sz="200" dirty="0">
              <a:solidFill>
                <a:schemeClr val="bg1">
                  <a:lumMod val="50000"/>
                </a:schemeClr>
              </a:solidFill>
              <a:latin typeface="Arial" pitchFamily="34" charset="0"/>
              <a:cs typeface="Arial" pitchFamily="34" charset="0"/>
            </a:endParaRPr>
          </a:p>
          <a:p>
            <a:pPr marL="285750" indent="-285750">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Finančná charakteristika žiadateľa</a:t>
            </a:r>
          </a:p>
          <a:p>
            <a:pPr lvl="1" algn="just">
              <a:spcAft>
                <a:spcPts val="600"/>
              </a:spcAft>
            </a:pPr>
            <a:r>
              <a:rPr lang="sk-SK" sz="1300" i="1" dirty="0">
                <a:solidFill>
                  <a:schemeClr val="bg1">
                    <a:lumMod val="50000"/>
                  </a:schemeClr>
                </a:solidFill>
                <a:latin typeface="Arial" pitchFamily="34" charset="0"/>
                <a:cs typeface="Arial" pitchFamily="34" charset="0"/>
              </a:rPr>
              <a:t>(Príloha č. </a:t>
            </a:r>
            <a:r>
              <a:rPr lang="sk-SK" sz="1300" i="1" dirty="0" smtClean="0">
                <a:solidFill>
                  <a:schemeClr val="bg1">
                    <a:lumMod val="50000"/>
                  </a:schemeClr>
                </a:solidFill>
                <a:latin typeface="Arial" pitchFamily="34" charset="0"/>
                <a:cs typeface="Arial" pitchFamily="34" charset="0"/>
              </a:rPr>
              <a:t>10 </a:t>
            </a:r>
            <a:r>
              <a:rPr lang="sk-SK" sz="1300" i="1" dirty="0" err="1" smtClean="0">
                <a:solidFill>
                  <a:schemeClr val="bg1">
                    <a:lumMod val="50000"/>
                  </a:schemeClr>
                </a:solidFill>
                <a:latin typeface="Arial" pitchFamily="34" charset="0"/>
                <a:cs typeface="Arial" pitchFamily="34" charset="0"/>
              </a:rPr>
              <a:t>ŽoNFP</a:t>
            </a:r>
            <a:r>
              <a:rPr lang="sk-SK" sz="1300" i="1" dirty="0" smtClean="0">
                <a:solidFill>
                  <a:schemeClr val="bg1">
                    <a:lumMod val="50000"/>
                  </a:schemeClr>
                </a:solidFill>
                <a:latin typeface="Arial" pitchFamily="34" charset="0"/>
                <a:cs typeface="Arial" pitchFamily="34" charset="0"/>
              </a:rPr>
              <a:t> </a:t>
            </a:r>
            <a:r>
              <a:rPr lang="sk-SK" sz="1300" i="1" dirty="0">
                <a:solidFill>
                  <a:schemeClr val="bg1">
                    <a:lumMod val="50000"/>
                  </a:schemeClr>
                </a:solidFill>
                <a:latin typeface="Arial" pitchFamily="34" charset="0"/>
                <a:cs typeface="Arial" pitchFamily="34" charset="0"/>
              </a:rPr>
              <a:t>– formulár pre výpočet ukazovateľov hodnotenia finančnej situácie žiadateľa, verzia 1.0)     </a:t>
            </a:r>
          </a:p>
          <a:p>
            <a:pPr algn="just">
              <a:spcAft>
                <a:spcPts val="600"/>
              </a:spcAft>
            </a:pPr>
            <a:r>
              <a:rPr lang="sk-SK" dirty="0">
                <a:solidFill>
                  <a:schemeClr val="bg1">
                    <a:lumMod val="50000"/>
                  </a:schemeClr>
                </a:solidFill>
                <a:latin typeface="Arial" pitchFamily="34" charset="0"/>
                <a:cs typeface="Arial" pitchFamily="34" charset="0"/>
              </a:rPr>
              <a:t>     	súkromný sektor:	</a:t>
            </a:r>
            <a:r>
              <a:rPr lang="sk-SK" dirty="0" err="1">
                <a:solidFill>
                  <a:schemeClr val="bg1">
                    <a:lumMod val="50000"/>
                  </a:schemeClr>
                </a:solidFill>
                <a:latin typeface="Arial" pitchFamily="34" charset="0"/>
                <a:cs typeface="Arial" pitchFamily="34" charset="0"/>
              </a:rPr>
              <a:t>Altmanov</a:t>
            </a:r>
            <a:r>
              <a:rPr lang="sk-SK" dirty="0">
                <a:solidFill>
                  <a:schemeClr val="bg1">
                    <a:lumMod val="50000"/>
                  </a:schemeClr>
                </a:solidFill>
                <a:latin typeface="Arial" pitchFamily="34" charset="0"/>
                <a:cs typeface="Arial" pitchFamily="34" charset="0"/>
              </a:rPr>
              <a:t> index</a:t>
            </a:r>
          </a:p>
          <a:p>
            <a:pPr algn="just">
              <a:spcAft>
                <a:spcPts val="600"/>
              </a:spcAft>
            </a:pPr>
            <a:r>
              <a:rPr lang="sk-SK" dirty="0">
                <a:solidFill>
                  <a:schemeClr val="bg1">
                    <a:lumMod val="50000"/>
                  </a:schemeClr>
                </a:solidFill>
                <a:latin typeface="Arial" pitchFamily="34" charset="0"/>
                <a:cs typeface="Arial" pitchFamily="34" charset="0"/>
              </a:rPr>
              <a:t>	verejný sektor:	ukazovateľ likvidity a ukazovateľ zadlženosti </a:t>
            </a:r>
          </a:p>
          <a:p>
            <a:pPr>
              <a:spcAft>
                <a:spcPts val="600"/>
              </a:spcAft>
            </a:pPr>
            <a:endParaRPr lang="sk-SK" sz="200" dirty="0">
              <a:solidFill>
                <a:schemeClr val="bg1">
                  <a:lumMod val="50000"/>
                </a:schemeClr>
              </a:solidFill>
              <a:latin typeface="Arial" pitchFamily="34" charset="0"/>
              <a:cs typeface="Arial" pitchFamily="34" charset="0"/>
            </a:endParaRPr>
          </a:p>
          <a:p>
            <a:pPr marL="285750" indent="-285750">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Finančná udržateľnosť </a:t>
            </a:r>
            <a:r>
              <a:rPr lang="sk-SK" b="1" dirty="0" smtClean="0">
                <a:solidFill>
                  <a:schemeClr val="bg1">
                    <a:lumMod val="50000"/>
                  </a:schemeClr>
                </a:solidFill>
                <a:latin typeface="Arial" pitchFamily="34" charset="0"/>
                <a:cs typeface="Arial" pitchFamily="34" charset="0"/>
              </a:rPr>
              <a:t>projektu</a:t>
            </a:r>
            <a:r>
              <a:rPr lang="sk-SK" sz="1300" i="1" dirty="0" smtClean="0">
                <a:solidFill>
                  <a:schemeClr val="bg1">
                    <a:lumMod val="50000"/>
                  </a:schemeClr>
                </a:solidFill>
                <a:latin typeface="Arial" pitchFamily="34" charset="0"/>
                <a:cs typeface="Arial" pitchFamily="34" charset="0"/>
              </a:rPr>
              <a:t>   </a:t>
            </a:r>
            <a:r>
              <a:rPr lang="sk-SK" dirty="0" smtClean="0">
                <a:solidFill>
                  <a:schemeClr val="bg1">
                    <a:lumMod val="50000"/>
                  </a:schemeClr>
                </a:solidFill>
                <a:latin typeface="Arial" pitchFamily="34" charset="0"/>
                <a:cs typeface="Arial" pitchFamily="34" charset="0"/>
              </a:rPr>
              <a:t> </a:t>
            </a: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46468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28650" y="1227437"/>
            <a:ext cx="7886700" cy="626076"/>
          </a:xfrm>
        </p:spPr>
        <p:txBody>
          <a:bodyPr>
            <a:normAutofit/>
          </a:bodyPr>
          <a:lstStyle/>
          <a:p>
            <a:r>
              <a:rPr lang="sk-SK" sz="3200" b="1" dirty="0">
                <a:latin typeface="Arial" panose="020B0604020202020204" pitchFamily="34" charset="0"/>
                <a:cs typeface="Arial" panose="020B0604020202020204" pitchFamily="34" charset="0"/>
              </a:rPr>
              <a:t>Výber projektov</a:t>
            </a:r>
          </a:p>
        </p:txBody>
      </p:sp>
      <p:sp>
        <p:nvSpPr>
          <p:cNvPr id="2" name="Obdĺžnik 1"/>
          <p:cNvSpPr/>
          <p:nvPr/>
        </p:nvSpPr>
        <p:spPr>
          <a:xfrm>
            <a:off x="603936" y="2104082"/>
            <a:ext cx="7864951" cy="4231928"/>
          </a:xfrm>
          <a:prstGeom prst="rect">
            <a:avLst/>
          </a:prstGeom>
        </p:spPr>
        <p:txBody>
          <a:bodyPr wrap="square">
            <a:spAutoFit/>
          </a:bodyPr>
          <a:lstStyle/>
          <a:p>
            <a:pPr marL="285750" indent="-285750" algn="just">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Výberový proces je aplikovaný</a:t>
            </a:r>
            <a:r>
              <a:rPr lang="sk-SK" dirty="0">
                <a:solidFill>
                  <a:schemeClr val="bg1">
                    <a:lumMod val="50000"/>
                  </a:schemeClr>
                </a:solidFill>
                <a:latin typeface="Arial" pitchFamily="34" charset="0"/>
                <a:cs typeface="Arial" pitchFamily="34" charset="0"/>
              </a:rPr>
              <a:t>, ak disponibilná alokácia je nižšia ako výška NFP za žiadosti o NFP, ktoré splnili hodnotiace kritériá </a:t>
            </a:r>
          </a:p>
          <a:p>
            <a:pPr marL="285750" indent="-285750" algn="just">
              <a:spcAft>
                <a:spcPts val="600"/>
              </a:spcAft>
              <a:buFont typeface="Wingdings" panose="05000000000000000000" pitchFamily="2" charset="2"/>
              <a:buChar char="§"/>
            </a:pPr>
            <a:endParaRPr lang="sk-SK"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Princíp a aplikácia </a:t>
            </a:r>
            <a:r>
              <a:rPr lang="sk-SK" dirty="0">
                <a:solidFill>
                  <a:schemeClr val="bg1">
                    <a:lumMod val="50000"/>
                  </a:schemeClr>
                </a:solidFill>
                <a:latin typeface="Arial" pitchFamily="34" charset="0"/>
                <a:cs typeface="Arial" pitchFamily="34" charset="0"/>
              </a:rPr>
              <a:t>výberového procesu sú uvedené v </a:t>
            </a:r>
            <a:r>
              <a:rPr lang="sk-SK" dirty="0" smtClean="0">
                <a:solidFill>
                  <a:schemeClr val="bg1">
                    <a:lumMod val="50000"/>
                  </a:schemeClr>
                </a:solidFill>
                <a:latin typeface="Arial" pitchFamily="34" charset="0"/>
                <a:cs typeface="Arial" pitchFamily="34" charset="0"/>
              </a:rPr>
              <a:t>dokumente Kritériá </a:t>
            </a:r>
            <a:r>
              <a:rPr lang="sk-SK" dirty="0">
                <a:solidFill>
                  <a:schemeClr val="bg1">
                    <a:lumMod val="50000"/>
                  </a:schemeClr>
                </a:solidFill>
                <a:latin typeface="Arial" pitchFamily="34" charset="0"/>
                <a:cs typeface="Arial" pitchFamily="34" charset="0"/>
              </a:rPr>
              <a:t>pre výber projektov Operačného programu Kvalita životného prostredia, verzia </a:t>
            </a:r>
            <a:r>
              <a:rPr lang="sk-SK" dirty="0" smtClean="0">
                <a:solidFill>
                  <a:schemeClr val="bg1">
                    <a:lumMod val="50000"/>
                  </a:schemeClr>
                </a:solidFill>
                <a:latin typeface="Arial" pitchFamily="34" charset="0"/>
                <a:cs typeface="Arial" pitchFamily="34" charset="0"/>
              </a:rPr>
              <a:t>2.1</a:t>
            </a:r>
            <a:endParaRPr lang="sk-SK" dirty="0">
              <a:solidFill>
                <a:schemeClr val="bg1">
                  <a:lumMod val="50000"/>
                </a:schemeClr>
              </a:solidFill>
              <a:latin typeface="Arial" pitchFamily="34" charset="0"/>
              <a:cs typeface="Arial" pitchFamily="34" charset="0"/>
            </a:endParaRPr>
          </a:p>
          <a:p>
            <a:pPr algn="just">
              <a:spcAft>
                <a:spcPts val="600"/>
              </a:spcAft>
            </a:pPr>
            <a:endParaRPr lang="sk-SK"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Uplatňujú sa základné kritériá pre výber projektov</a:t>
            </a:r>
          </a:p>
          <a:p>
            <a:pPr marL="268288" lvl="2">
              <a:spcAft>
                <a:spcPts val="600"/>
              </a:spcAft>
            </a:pPr>
            <a:r>
              <a:rPr lang="sk-SK" dirty="0" smtClean="0">
                <a:solidFill>
                  <a:schemeClr val="bg1">
                    <a:lumMod val="50000"/>
                  </a:schemeClr>
                </a:solidFill>
                <a:latin typeface="Arial" pitchFamily="34" charset="0"/>
                <a:cs typeface="Arial" pitchFamily="34" charset="0"/>
              </a:rPr>
              <a:t>1. Príslušnosť projektu ku kategórii podľa </a:t>
            </a:r>
            <a:r>
              <a:rPr lang="sk-SK" b="1" dirty="0" smtClean="0">
                <a:solidFill>
                  <a:schemeClr val="bg1">
                    <a:lumMod val="50000"/>
                  </a:schemeClr>
                </a:solidFill>
                <a:latin typeface="Arial" pitchFamily="34" charset="0"/>
                <a:cs typeface="Arial" pitchFamily="34" charset="0"/>
              </a:rPr>
              <a:t>hierarchizácie odpaového hospodárstva</a:t>
            </a:r>
          </a:p>
          <a:p>
            <a:pPr marL="268288" lvl="2" algn="just">
              <a:spcAft>
                <a:spcPts val="600"/>
              </a:spcAft>
            </a:pPr>
            <a:r>
              <a:rPr lang="sk-SK" dirty="0" smtClean="0">
                <a:solidFill>
                  <a:schemeClr val="bg1">
                    <a:lumMod val="50000"/>
                  </a:schemeClr>
                </a:solidFill>
                <a:latin typeface="Arial" pitchFamily="34" charset="0"/>
                <a:cs typeface="Arial" pitchFamily="34" charset="0"/>
              </a:rPr>
              <a:t>2. Príspevok projektu k príslušnému špecifickému cieľu vyjadrený na základe hodnoty </a:t>
            </a:r>
            <a:r>
              <a:rPr lang="sk-SK" b="1" dirty="0" err="1" smtClean="0">
                <a:solidFill>
                  <a:schemeClr val="bg1">
                    <a:lumMod val="50000"/>
                  </a:schemeClr>
                </a:solidFill>
                <a:latin typeface="Arial" pitchFamily="34" charset="0"/>
                <a:cs typeface="Arial" pitchFamily="34" charset="0"/>
              </a:rPr>
              <a:t>Value</a:t>
            </a:r>
            <a:r>
              <a:rPr lang="sk-SK" b="1" dirty="0" smtClean="0">
                <a:solidFill>
                  <a:schemeClr val="bg1">
                    <a:lumMod val="50000"/>
                  </a:schemeClr>
                </a:solidFill>
                <a:latin typeface="Arial" pitchFamily="34" charset="0"/>
                <a:cs typeface="Arial" pitchFamily="34" charset="0"/>
              </a:rPr>
              <a:t> </a:t>
            </a:r>
            <a:r>
              <a:rPr lang="sk-SK" b="1" dirty="0" err="1" smtClean="0">
                <a:solidFill>
                  <a:schemeClr val="bg1">
                    <a:lumMod val="50000"/>
                  </a:schemeClr>
                </a:solidFill>
                <a:latin typeface="Arial" pitchFamily="34" charset="0"/>
                <a:cs typeface="Arial" pitchFamily="34" charset="0"/>
              </a:rPr>
              <a:t>for</a:t>
            </a:r>
            <a:r>
              <a:rPr lang="sk-SK" b="1" dirty="0" smtClean="0">
                <a:solidFill>
                  <a:schemeClr val="bg1">
                    <a:lumMod val="50000"/>
                  </a:schemeClr>
                </a:solidFill>
                <a:latin typeface="Arial" pitchFamily="34" charset="0"/>
                <a:cs typeface="Arial" pitchFamily="34" charset="0"/>
              </a:rPr>
              <a:t> Money</a:t>
            </a:r>
          </a:p>
          <a:p>
            <a:pPr marL="285750" indent="-285750">
              <a:spcAft>
                <a:spcPts val="600"/>
              </a:spcAft>
              <a:buFont typeface="Wingdings" panose="05000000000000000000" pitchFamily="2" charset="2"/>
              <a:buChar char="§"/>
            </a:pPr>
            <a:endParaRPr lang="sk-SK" b="1" dirty="0">
              <a:latin typeface="Arial" pitchFamily="34" charset="0"/>
              <a:cs typeface="Arial" pitchFamily="34" charset="0"/>
            </a:endParaRPr>
          </a:p>
        </p:txBody>
      </p:sp>
    </p:spTree>
    <p:extLst>
      <p:ext uri="{BB962C8B-B14F-4D97-AF65-F5344CB8AC3E}">
        <p14:creationId xmlns:p14="http://schemas.microsoft.com/office/powerpoint/2010/main" val="231210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517" y="1025287"/>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Podnik v ťažkostiach verzia 3.1 (test)</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824260"/>
            <a:ext cx="8612660" cy="4832092"/>
          </a:xfrm>
          <a:prstGeom prst="rect">
            <a:avLst/>
          </a:prstGeom>
          <a:noFill/>
        </p:spPr>
        <p:txBody>
          <a:bodyPr wrap="square" rtlCol="0">
            <a:spAutoFit/>
          </a:bodyPr>
          <a:lstStyle/>
          <a:p>
            <a:pPr marL="0" lvl="1" algn="just"/>
            <a:r>
              <a:rPr lang="sk-SK" b="1" u="sng" dirty="0" smtClean="0">
                <a:solidFill>
                  <a:schemeClr val="bg1">
                    <a:lumMod val="50000"/>
                  </a:schemeClr>
                </a:solidFill>
              </a:rPr>
              <a:t>Podmienka sa preukazuje cez test podniku v ťažkostiach:</a:t>
            </a:r>
          </a:p>
          <a:p>
            <a:pPr marL="1371600" lvl="2" indent="-457200" algn="just">
              <a:buFont typeface="Arial" panose="020B0604020202020204" pitchFamily="34" charset="0"/>
              <a:buChar char="•"/>
            </a:pPr>
            <a:r>
              <a:rPr lang="sk-SK" sz="2000" dirty="0">
                <a:solidFill>
                  <a:schemeClr val="bg1">
                    <a:lumMod val="50000"/>
                  </a:schemeClr>
                </a:solidFill>
              </a:rPr>
              <a:t>predpísaný </a:t>
            </a:r>
            <a:r>
              <a:rPr lang="sk-SK" sz="2000" dirty="0" smtClean="0">
                <a:solidFill>
                  <a:schemeClr val="bg1">
                    <a:lumMod val="50000"/>
                  </a:schemeClr>
                </a:solidFill>
              </a:rPr>
              <a:t>formulár,</a:t>
            </a:r>
            <a:endParaRPr lang="sk-SK" sz="2000" dirty="0">
              <a:solidFill>
                <a:schemeClr val="bg1">
                  <a:lumMod val="50000"/>
                </a:schemeClr>
              </a:solidFill>
            </a:endParaRPr>
          </a:p>
          <a:p>
            <a:pPr marL="1371600" lvl="2" indent="-457200" algn="just">
              <a:buFont typeface="Arial" panose="020B0604020202020204" pitchFamily="34" charset="0"/>
              <a:buChar char="•"/>
            </a:pPr>
            <a:r>
              <a:rPr lang="sk-SK" sz="2000" dirty="0">
                <a:solidFill>
                  <a:schemeClr val="bg1">
                    <a:lumMod val="50000"/>
                  </a:schemeClr>
                </a:solidFill>
              </a:rPr>
              <a:t>relevantné pre všetkých </a:t>
            </a:r>
            <a:r>
              <a:rPr lang="sk-SK" sz="2000" dirty="0" smtClean="0">
                <a:solidFill>
                  <a:schemeClr val="bg1">
                    <a:lumMod val="50000"/>
                  </a:schemeClr>
                </a:solidFill>
              </a:rPr>
              <a:t>žiadateľov,</a:t>
            </a:r>
          </a:p>
          <a:p>
            <a:pPr marL="1371600" lvl="2" indent="-457200" algn="just">
              <a:buFont typeface="Arial" panose="020B0604020202020204" pitchFamily="34" charset="0"/>
              <a:buChar char="•"/>
            </a:pPr>
            <a:r>
              <a:rPr lang="sk-SK" sz="2000" dirty="0">
                <a:solidFill>
                  <a:schemeClr val="bg1">
                    <a:lumMod val="50000"/>
                  </a:schemeClr>
                </a:solidFill>
              </a:rPr>
              <a:t>žiadateľ vyberá svoju právnu formu a spôsob vedenia </a:t>
            </a:r>
            <a:r>
              <a:rPr lang="sk-SK" sz="2000" dirty="0" smtClean="0">
                <a:solidFill>
                  <a:schemeClr val="bg1">
                    <a:lumMod val="50000"/>
                  </a:schemeClr>
                </a:solidFill>
              </a:rPr>
              <a:t>účtovníctva,</a:t>
            </a:r>
            <a:endParaRPr lang="sk-SK" sz="2000" dirty="0">
              <a:solidFill>
                <a:schemeClr val="bg1">
                  <a:lumMod val="50000"/>
                </a:schemeClr>
              </a:solidFill>
            </a:endParaRPr>
          </a:p>
          <a:p>
            <a:pPr marL="1371600" lvl="2" indent="-457200" algn="just">
              <a:buFont typeface="Arial" panose="020B0604020202020204" pitchFamily="34" charset="0"/>
              <a:buChar char="•"/>
            </a:pPr>
            <a:r>
              <a:rPr lang="sk-SK" sz="2000" dirty="0" smtClean="0">
                <a:solidFill>
                  <a:schemeClr val="bg1">
                    <a:lumMod val="50000"/>
                  </a:schemeClr>
                </a:solidFill>
              </a:rPr>
              <a:t>žiadateľ vyplní hodnoty z príslušných riadkov účtovnej závierky,</a:t>
            </a:r>
          </a:p>
          <a:p>
            <a:pPr marL="1371600" lvl="2" indent="-457200" algn="just">
              <a:buFont typeface="Arial" panose="020B0604020202020204" pitchFamily="34" charset="0"/>
              <a:buChar char="•"/>
            </a:pPr>
            <a:r>
              <a:rPr lang="sk-SK" sz="2000" dirty="0" smtClean="0">
                <a:solidFill>
                  <a:schemeClr val="bg1">
                    <a:lumMod val="50000"/>
                  </a:schemeClr>
                </a:solidFill>
              </a:rPr>
              <a:t>posudzujú sa hodnoty z poslednej schválenej účtovnej závierky žiadateľa + doplňujúce údaje,</a:t>
            </a:r>
          </a:p>
          <a:p>
            <a:pPr marL="0" lvl="2" algn="just"/>
            <a:endParaRPr lang="sk-SK" sz="2000" dirty="0" smtClean="0">
              <a:solidFill>
                <a:schemeClr val="bg1">
                  <a:lumMod val="50000"/>
                </a:schemeClr>
              </a:solidFill>
            </a:endParaRPr>
          </a:p>
          <a:p>
            <a:pPr marL="0" lvl="2" algn="just"/>
            <a:r>
              <a:rPr lang="sk-SK" sz="2000" dirty="0" smtClean="0">
                <a:solidFill>
                  <a:schemeClr val="bg1">
                    <a:lumMod val="50000"/>
                  </a:schemeClr>
                </a:solidFill>
              </a:rPr>
              <a:t>Test (vrátane inštrukcií k vyplneniu) je dostupný na:</a:t>
            </a:r>
            <a:endParaRPr lang="sk-SK" sz="2000" dirty="0">
              <a:solidFill>
                <a:schemeClr val="bg1">
                  <a:lumMod val="50000"/>
                </a:schemeClr>
              </a:solidFill>
            </a:endParaRPr>
          </a:p>
          <a:p>
            <a:pPr marL="0" lvl="2" algn="just"/>
            <a:r>
              <a:rPr lang="sk-SK" sz="2000" dirty="0" smtClean="0">
                <a:solidFill>
                  <a:schemeClr val="bg1">
                    <a:lumMod val="50000"/>
                  </a:schemeClr>
                </a:solidFill>
                <a:hlinkClick r:id="rId2"/>
              </a:rPr>
              <a:t>http</a:t>
            </a:r>
            <a:r>
              <a:rPr lang="sk-SK" sz="2000" dirty="0">
                <a:solidFill>
                  <a:schemeClr val="bg1">
                    <a:lumMod val="50000"/>
                  </a:schemeClr>
                </a:solidFill>
                <a:hlinkClick r:id="rId2"/>
              </a:rPr>
              <a:t>://www.op-kzp.sk/obsah-dokumenty/instrukcia-k-urceniu-podniku-v-tazkostiach</a:t>
            </a:r>
            <a:r>
              <a:rPr lang="sk-SK" sz="2000" dirty="0" smtClean="0">
                <a:solidFill>
                  <a:schemeClr val="bg1">
                    <a:lumMod val="50000"/>
                  </a:schemeClr>
                </a:solidFill>
                <a:hlinkClick r:id="rId2"/>
              </a:rPr>
              <a:t>/</a:t>
            </a:r>
            <a:r>
              <a:rPr lang="sk-SK" sz="2000" dirty="0" smtClean="0">
                <a:solidFill>
                  <a:schemeClr val="bg1">
                    <a:lumMod val="50000"/>
                  </a:schemeClr>
                </a:solidFill>
              </a:rPr>
              <a:t> </a:t>
            </a:r>
          </a:p>
          <a:p>
            <a:endParaRPr lang="sk-SK" dirty="0"/>
          </a:p>
          <a:p>
            <a:r>
              <a:rPr lang="sk-SK" dirty="0" smtClean="0">
                <a:solidFill>
                  <a:srgbClr val="FF0000"/>
                </a:solidFill>
              </a:rPr>
              <a:t>Schválená </a:t>
            </a:r>
            <a:r>
              <a:rPr lang="sk-SK" dirty="0">
                <a:solidFill>
                  <a:srgbClr val="FF0000"/>
                </a:solidFill>
              </a:rPr>
              <a:t>účtovná závierka predstavuje zostavenú účtovnú </a:t>
            </a:r>
            <a:r>
              <a:rPr lang="sk-SK" dirty="0" smtClean="0">
                <a:solidFill>
                  <a:srgbClr val="FF0000"/>
                </a:solidFill>
              </a:rPr>
              <a:t>závierku, </a:t>
            </a:r>
            <a:r>
              <a:rPr lang="sk-SK" dirty="0">
                <a:solidFill>
                  <a:srgbClr val="FF0000"/>
                </a:solidFill>
              </a:rPr>
              <a:t>ktorá je schválená štatutárnym orgánom žiadateľa. Pre účely stanovenia referenčného obdobia sa schválenou účtovnou závierkou nemyslí jej overenie účtovným audítorom (ak má žiadateľ povinnosť vykonať overenie účtovnej závierky audítorom), alebo schválenie zastupiteľstvom a pod. </a:t>
            </a:r>
            <a:endParaRPr lang="sk-SK" sz="2400" dirty="0">
              <a:solidFill>
                <a:srgbClr val="FF0000"/>
              </a:solidFill>
            </a:endParaRPr>
          </a:p>
        </p:txBody>
      </p:sp>
    </p:spTree>
    <p:extLst>
      <p:ext uri="{BB962C8B-B14F-4D97-AF65-F5344CB8AC3E}">
        <p14:creationId xmlns:p14="http://schemas.microsoft.com/office/powerpoint/2010/main" val="1609799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517" y="1025287"/>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Projekt generujúci príjem (verzia 1.3)</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930396"/>
            <a:ext cx="8612660" cy="4431983"/>
          </a:xfrm>
          <a:prstGeom prst="rect">
            <a:avLst/>
          </a:prstGeom>
          <a:noFill/>
        </p:spPr>
        <p:txBody>
          <a:bodyPr wrap="square" rtlCol="0">
            <a:spAutoFit/>
          </a:bodyPr>
          <a:lstStyle/>
          <a:p>
            <a:pPr marL="0" lvl="1" algn="just"/>
            <a:r>
              <a:rPr lang="sk-SK" b="1" u="sng" dirty="0" smtClean="0">
                <a:solidFill>
                  <a:schemeClr val="bg1">
                    <a:lumMod val="50000"/>
                  </a:schemeClr>
                </a:solidFill>
              </a:rPr>
              <a:t>Aplikácia podmienky v závislosti od oprávnenej aktivity a oprávneného žiadateľa</a:t>
            </a:r>
          </a:p>
          <a:p>
            <a:pPr marL="0" lvl="2" algn="just"/>
            <a:endParaRPr lang="sk-SK" sz="2000" dirty="0" smtClean="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a:solidFill>
                <a:schemeClr val="bg1">
                  <a:lumMod val="50000"/>
                </a:schemeClr>
              </a:solidFill>
            </a:endParaRPr>
          </a:p>
          <a:p>
            <a:pPr marL="0" lvl="2" algn="just"/>
            <a:endParaRPr lang="sk-SK" sz="1500" b="1" dirty="0" smtClean="0">
              <a:solidFill>
                <a:srgbClr val="55B848"/>
              </a:solidFill>
            </a:endParaRPr>
          </a:p>
          <a:p>
            <a:pPr marL="0" lvl="2" algn="just"/>
            <a:r>
              <a:rPr lang="sk-SK" sz="2000" b="1" dirty="0" smtClean="0">
                <a:solidFill>
                  <a:srgbClr val="55B848"/>
                </a:solidFill>
              </a:rPr>
              <a:t>≡ finančnú analýzu predkladá žiadateľ až pri ukončení projektu</a:t>
            </a:r>
          </a:p>
          <a:p>
            <a:pPr marL="0" lvl="2" algn="just"/>
            <a:r>
              <a:rPr lang="sk-SK" sz="2000" b="1" dirty="0" smtClean="0">
                <a:solidFill>
                  <a:srgbClr val="FF0000"/>
                </a:solidFill>
              </a:rPr>
              <a:t>√ finančnú analýzu predkladá žiadateľ ako prílohu ŽoNFP</a:t>
            </a:r>
            <a:endParaRPr lang="sk-SK" sz="2000" b="1" dirty="0">
              <a:solidFill>
                <a:srgbClr val="FF0000"/>
              </a:solidFill>
              <a:latin typeface="Times New Roman" panose="02020603050405020304" pitchFamily="18" charset="0"/>
              <a:ea typeface="Times New Roman" panose="02020603050405020304" pitchFamily="18" charset="0"/>
            </a:endParaRPr>
          </a:p>
          <a:p>
            <a:pPr marL="0" lvl="2" algn="just"/>
            <a:endParaRPr lang="sk-SK" sz="1500" dirty="0" smtClean="0">
              <a:solidFill>
                <a:schemeClr val="bg1">
                  <a:lumMod val="50000"/>
                </a:schemeClr>
              </a:solidFill>
            </a:endParaRPr>
          </a:p>
          <a:p>
            <a:pPr marL="0" lvl="2" algn="just"/>
            <a:r>
              <a:rPr lang="sk-SK" dirty="0" smtClean="0">
                <a:solidFill>
                  <a:schemeClr val="bg1">
                    <a:lumMod val="50000"/>
                  </a:schemeClr>
                </a:solidFill>
              </a:rPr>
              <a:t>Finančná analýza (vrátane inštrukcie k vyplneniu) dostupná na:</a:t>
            </a:r>
          </a:p>
          <a:p>
            <a:pPr marL="0" lvl="2" algn="just"/>
            <a:r>
              <a:rPr lang="sk-SK" dirty="0">
                <a:solidFill>
                  <a:schemeClr val="bg1">
                    <a:lumMod val="50000"/>
                  </a:schemeClr>
                </a:solidFill>
                <a:hlinkClick r:id="rId2"/>
              </a:rPr>
              <a:t>http://www.op-kzp.sk/obsah-dokumenty/metodika-pre-vypracovanie-financnej-analyzy-projektu</a:t>
            </a:r>
            <a:r>
              <a:rPr lang="sk-SK" dirty="0" smtClean="0">
                <a:solidFill>
                  <a:schemeClr val="bg1">
                    <a:lumMod val="50000"/>
                  </a:schemeClr>
                </a:solidFill>
                <a:hlinkClick r:id="rId2"/>
              </a:rPr>
              <a:t>/</a:t>
            </a:r>
            <a:r>
              <a:rPr lang="sk-SK" dirty="0" smtClean="0">
                <a:solidFill>
                  <a:schemeClr val="bg1">
                    <a:lumMod val="50000"/>
                  </a:schemeClr>
                </a:solidFill>
              </a:rPr>
              <a:t> </a:t>
            </a:r>
          </a:p>
        </p:txBody>
      </p:sp>
      <p:graphicFrame>
        <p:nvGraphicFramePr>
          <p:cNvPr id="3" name="Tabuľka 2"/>
          <p:cNvGraphicFramePr>
            <a:graphicFrameLocks noGrp="1"/>
          </p:cNvGraphicFramePr>
          <p:nvPr>
            <p:extLst>
              <p:ext uri="{D42A27DB-BD31-4B8C-83A1-F6EECF244321}">
                <p14:modId xmlns:p14="http://schemas.microsoft.com/office/powerpoint/2010/main" val="1259597841"/>
              </p:ext>
            </p:extLst>
          </p:nvPr>
        </p:nvGraphicFramePr>
        <p:xfrm>
          <a:off x="327554" y="2269931"/>
          <a:ext cx="8261275" cy="2043061"/>
        </p:xfrm>
        <a:graphic>
          <a:graphicData uri="http://schemas.openxmlformats.org/drawingml/2006/table">
            <a:tbl>
              <a:tblPr firstRow="1" firstCol="1" bandRow="1">
                <a:tableStyleId>{5C22544A-7EE6-4342-B048-85BDC9FD1C3A}</a:tableStyleId>
              </a:tblPr>
              <a:tblGrid>
                <a:gridCol w="2238801"/>
                <a:gridCol w="1924002"/>
                <a:gridCol w="1959429"/>
                <a:gridCol w="2139043"/>
              </a:tblGrid>
              <a:tr h="514090">
                <a:tc>
                  <a:txBody>
                    <a:bodyPr/>
                    <a:lstStyle/>
                    <a:p>
                      <a:pPr algn="ctr">
                        <a:spcBef>
                          <a:spcPts val="300"/>
                        </a:spcBef>
                        <a:spcAft>
                          <a:spcPts val="300"/>
                        </a:spcAft>
                      </a:pPr>
                      <a:r>
                        <a:rPr lang="sk-SK" sz="1000" dirty="0">
                          <a:effectLst/>
                        </a:rPr>
                        <a:t>právna forma žiadateľa / aktivita</a:t>
                      </a:r>
                      <a:endParaRPr lang="sk-SK"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300"/>
                        </a:spcBef>
                        <a:spcAft>
                          <a:spcPts val="300"/>
                        </a:spcAft>
                      </a:pPr>
                      <a:r>
                        <a:rPr lang="sk-SK" sz="1000">
                          <a:effectLst/>
                        </a:rPr>
                        <a:t>1. Triedený zber komunálnych odpadov</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300"/>
                        </a:spcBef>
                        <a:spcAft>
                          <a:spcPts val="300"/>
                        </a:spcAft>
                      </a:pPr>
                      <a:r>
                        <a:rPr lang="sk-SK" sz="1000">
                          <a:effectLst/>
                        </a:rPr>
                        <a:t>2. Mechanicko-biologická úprava zmesových komunálnych odpadov</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300"/>
                        </a:spcBef>
                        <a:spcAft>
                          <a:spcPts val="300"/>
                        </a:spcAft>
                      </a:pPr>
                      <a:r>
                        <a:rPr lang="sk-SK" sz="1000">
                          <a:effectLst/>
                        </a:rPr>
                        <a:t>3. Zhodnocovanie biologicky rozložiteľného komunálneho odpadu</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r>
              <a:tr h="310243">
                <a:tc>
                  <a:txBody>
                    <a:bodyPr/>
                    <a:lstStyle/>
                    <a:p>
                      <a:pPr>
                        <a:spcBef>
                          <a:spcPts val="300"/>
                        </a:spcBef>
                        <a:spcAft>
                          <a:spcPts val="300"/>
                        </a:spcAft>
                      </a:pPr>
                      <a:r>
                        <a:rPr lang="sk-SK" sz="1000">
                          <a:effectLst/>
                        </a:rPr>
                        <a:t>A. obec alebo združenie obcí</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000" dirty="0">
                          <a:effectLst/>
                        </a:rPr>
                        <a:t>mimo schémy štátnej </a:t>
                      </a:r>
                      <a:r>
                        <a:rPr lang="sk-SK" sz="1000" dirty="0" smtClean="0">
                          <a:effectLst/>
                        </a:rPr>
                        <a:t>pomoci </a:t>
                      </a:r>
                      <a:r>
                        <a:rPr lang="sk-SK" sz="1200" b="1" dirty="0" smtClean="0">
                          <a:solidFill>
                            <a:srgbClr val="55B848"/>
                          </a:solidFill>
                          <a:effectLst/>
                        </a:rPr>
                        <a:t>≡</a:t>
                      </a:r>
                      <a:endParaRPr lang="sk-SK" sz="1600" b="1" dirty="0">
                        <a:solidFill>
                          <a:srgbClr val="55B848"/>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mimo schémy štátnej </a:t>
                      </a:r>
                      <a:r>
                        <a:rPr lang="sk-SK" sz="1000" dirty="0" smtClean="0">
                          <a:effectLst/>
                        </a:rPr>
                        <a:t>pomoci </a:t>
                      </a:r>
                      <a:r>
                        <a:rPr lang="sk-SK" sz="1100" b="1" dirty="0" smtClean="0">
                          <a:solidFill>
                            <a:srgbClr val="55B848"/>
                          </a:solidFill>
                          <a:effectLst/>
                        </a:rPr>
                        <a:t>≡</a:t>
                      </a:r>
                      <a:endParaRPr lang="sk-SK" sz="1400" b="1" dirty="0" smtClean="0">
                        <a:solidFill>
                          <a:srgbClr val="55B848"/>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r>
              <a:tr h="406243">
                <a:tc>
                  <a:txBody>
                    <a:bodyPr/>
                    <a:lstStyle/>
                    <a:p>
                      <a:pPr>
                        <a:spcBef>
                          <a:spcPts val="300"/>
                        </a:spcBef>
                        <a:spcAft>
                          <a:spcPts val="300"/>
                        </a:spcAft>
                      </a:pPr>
                      <a:r>
                        <a:rPr lang="sk-SK" sz="1000" dirty="0">
                          <a:effectLst/>
                        </a:rPr>
                        <a:t>B. príspevková alebo rozpočtová organizácia obce</a:t>
                      </a:r>
                      <a:endParaRPr lang="sk-SK"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000" dirty="0" smtClean="0">
                          <a:effectLst/>
                        </a:rPr>
                        <a:t>schéma štátnej pomoci </a:t>
                      </a:r>
                      <a:r>
                        <a:rPr lang="sk-SK" sz="1100" b="1" dirty="0" smtClean="0">
                          <a:solidFill>
                            <a:srgbClr val="FF0000"/>
                          </a:solidFill>
                          <a:effectLst/>
                        </a:rPr>
                        <a:t>√</a:t>
                      </a:r>
                      <a:endParaRPr lang="sk-SK" sz="1100" dirty="0">
                        <a:effectLst/>
                        <a:latin typeface="Times New Roman" panose="02020603050405020304" pitchFamily="18" charset="0"/>
                        <a:ea typeface="Times New Roman" panose="02020603050405020304" pitchFamily="18" charset="0"/>
                      </a:endParaRPr>
                    </a:p>
                  </a:txBody>
                  <a:tcPr marL="68580" marR="68580" marT="0" marB="0" anchor="ctr"/>
                </a:tc>
              </a:tr>
              <a:tr h="406243">
                <a:tc>
                  <a:txBody>
                    <a:bodyPr/>
                    <a:lstStyle/>
                    <a:p>
                      <a:pPr>
                        <a:spcBef>
                          <a:spcPts val="300"/>
                        </a:spcBef>
                        <a:spcAft>
                          <a:spcPts val="300"/>
                        </a:spcAft>
                      </a:pPr>
                      <a:r>
                        <a:rPr lang="sk-SK" sz="1000">
                          <a:effectLst/>
                        </a:rPr>
                        <a:t>C. právnická osoba oprávnená na podnikanie</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r>
              <a:tr h="203121">
                <a:tc>
                  <a:txBody>
                    <a:bodyPr/>
                    <a:lstStyle/>
                    <a:p>
                      <a:pPr>
                        <a:spcBef>
                          <a:spcPts val="300"/>
                        </a:spcBef>
                        <a:spcAft>
                          <a:spcPts val="300"/>
                        </a:spcAft>
                      </a:pPr>
                      <a:r>
                        <a:rPr lang="sk-SK" sz="1000">
                          <a:effectLst/>
                        </a:rPr>
                        <a:t>D. nezisková organizácia</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r>
              <a:tr h="203121">
                <a:tc>
                  <a:txBody>
                    <a:bodyPr/>
                    <a:lstStyle/>
                    <a:p>
                      <a:pPr>
                        <a:spcBef>
                          <a:spcPts val="300"/>
                        </a:spcBef>
                        <a:spcAft>
                          <a:spcPts val="300"/>
                        </a:spcAft>
                      </a:pPr>
                      <a:r>
                        <a:rPr lang="sk-SK" sz="1000" dirty="0">
                          <a:effectLst/>
                        </a:rPr>
                        <a:t>E. združenie právnických osôb</a:t>
                      </a:r>
                      <a:endParaRPr lang="sk-SK"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sk-SK" sz="1000" dirty="0">
                          <a:effectLst/>
                        </a:rPr>
                        <a:t>schéma štátnej </a:t>
                      </a:r>
                      <a:r>
                        <a:rPr lang="sk-SK" sz="1000" dirty="0" smtClean="0">
                          <a:effectLst/>
                        </a:rPr>
                        <a:t>pomoci </a:t>
                      </a:r>
                      <a:r>
                        <a:rPr lang="sk-SK" sz="1100" b="1" dirty="0" smtClean="0">
                          <a:solidFill>
                            <a:srgbClr val="FF0000"/>
                          </a:solidFill>
                          <a:effectLst/>
                        </a:rPr>
                        <a:t>√</a:t>
                      </a:r>
                      <a:endParaRPr lang="sk-SK" sz="800" b="1" dirty="0" smtClean="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7627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9769" y="845702"/>
            <a:ext cx="8218788" cy="782595"/>
          </a:xfrm>
        </p:spPr>
        <p:txBody>
          <a:bodyPr>
            <a:normAutofit/>
          </a:bodyPr>
          <a:lstStyle/>
          <a:p>
            <a:r>
              <a:rPr lang="sk-SK" sz="3200" b="1" dirty="0">
                <a:latin typeface="Arial" panose="020B0604020202020204" pitchFamily="34" charset="0"/>
                <a:cs typeface="Arial" panose="020B0604020202020204" pitchFamily="34" charset="0"/>
              </a:rPr>
              <a:t>Výber správnej výzvy</a:t>
            </a:r>
          </a:p>
        </p:txBody>
      </p:sp>
      <p:sp>
        <p:nvSpPr>
          <p:cNvPr id="4" name="TextovéPole 3"/>
          <p:cNvSpPr txBox="1"/>
          <p:nvPr/>
        </p:nvSpPr>
        <p:spPr>
          <a:xfrm>
            <a:off x="362833" y="3337502"/>
            <a:ext cx="8612660" cy="2862322"/>
          </a:xfrm>
          <a:prstGeom prst="rect">
            <a:avLst/>
          </a:prstGeom>
          <a:noFill/>
        </p:spPr>
        <p:txBody>
          <a:bodyPr wrap="square" rtlCol="0">
            <a:spAutoFit/>
          </a:bodyPr>
          <a:lstStyle/>
          <a:p>
            <a:r>
              <a:rPr lang="sk-SK" b="1" dirty="0" err="1" smtClean="0">
                <a:solidFill>
                  <a:schemeClr val="bg1">
                    <a:lumMod val="50000"/>
                  </a:schemeClr>
                </a:solidFill>
              </a:rPr>
              <a:t>NRO</a:t>
            </a:r>
            <a:r>
              <a:rPr lang="sk-SK" b="1" dirty="0" smtClean="0">
                <a:solidFill>
                  <a:schemeClr val="bg1">
                    <a:lumMod val="50000"/>
                  </a:schemeClr>
                </a:solidFill>
              </a:rPr>
              <a:t> – okres, najneskôr </a:t>
            </a:r>
            <a:r>
              <a:rPr lang="sk-SK" b="1" dirty="0">
                <a:solidFill>
                  <a:schemeClr val="bg1">
                    <a:lumMod val="50000"/>
                  </a:schemeClr>
                </a:solidFill>
              </a:rPr>
              <a:t>deň predchádzajúci začiatku príslušného hodnotiaceho </a:t>
            </a:r>
            <a:r>
              <a:rPr lang="sk-SK" b="1" dirty="0" smtClean="0">
                <a:solidFill>
                  <a:schemeClr val="bg1">
                    <a:lumMod val="50000"/>
                  </a:schemeClr>
                </a:solidFill>
              </a:rPr>
              <a:t>kola: </a:t>
            </a:r>
          </a:p>
          <a:p>
            <a:pPr marL="342900" indent="-342900">
              <a:buAutoNum type="alphaLcParenR"/>
            </a:pPr>
            <a:r>
              <a:rPr lang="sk-SK" b="1" dirty="0" smtClean="0">
                <a:solidFill>
                  <a:schemeClr val="bg1">
                    <a:lumMod val="50000"/>
                  </a:schemeClr>
                </a:solidFill>
              </a:rPr>
              <a:t>zapísaný v zozname najmenej rozvinutých okresov </a:t>
            </a:r>
            <a:r>
              <a:rPr lang="sk-SK" dirty="0" smtClean="0">
                <a:solidFill>
                  <a:schemeClr val="bg1">
                    <a:lumMod val="50000"/>
                  </a:schemeClr>
                </a:solidFill>
              </a:rPr>
              <a:t> </a:t>
            </a:r>
            <a:r>
              <a:rPr lang="sk-SK" dirty="0">
                <a:solidFill>
                  <a:schemeClr val="bg1">
                    <a:lumMod val="50000"/>
                  </a:schemeClr>
                </a:solidFill>
              </a:rPr>
              <a:t>podľa § 1 ods. 1 zákona č. 336/2015 Z. z. o podpore najmenej rozvinutých okresov </a:t>
            </a:r>
            <a:r>
              <a:rPr lang="sk-SK" b="1" dirty="0" smtClean="0">
                <a:solidFill>
                  <a:schemeClr val="bg1">
                    <a:lumMod val="50000"/>
                  </a:schemeClr>
                </a:solidFill>
              </a:rPr>
              <a:t>a</a:t>
            </a:r>
            <a:r>
              <a:rPr lang="sk-SK" b="1" dirty="0">
                <a:solidFill>
                  <a:schemeClr val="bg1">
                    <a:lumMod val="50000"/>
                  </a:schemeClr>
                </a:solidFill>
              </a:rPr>
              <a:t> </a:t>
            </a:r>
            <a:r>
              <a:rPr lang="sk-SK" b="1" dirty="0" smtClean="0">
                <a:solidFill>
                  <a:schemeClr val="bg1">
                    <a:lumMod val="50000"/>
                  </a:schemeClr>
                </a:solidFill>
              </a:rPr>
              <a:t>zároveň</a:t>
            </a:r>
          </a:p>
          <a:p>
            <a:pPr marL="342900" indent="-342900">
              <a:buAutoNum type="alphaLcParenR"/>
            </a:pPr>
            <a:r>
              <a:rPr lang="sk-SK" b="1" dirty="0">
                <a:solidFill>
                  <a:schemeClr val="bg1">
                    <a:lumMod val="50000"/>
                  </a:schemeClr>
                </a:solidFill>
              </a:rPr>
              <a:t>má vládou SR schválený akčný plán rozvoja najmenej rozvinutého okresu</a:t>
            </a:r>
          </a:p>
          <a:p>
            <a:endParaRPr lang="sk-SK" dirty="0" smtClean="0">
              <a:solidFill>
                <a:schemeClr val="bg1">
                  <a:lumMod val="50000"/>
                </a:schemeClr>
              </a:solidFill>
            </a:endParaRPr>
          </a:p>
          <a:p>
            <a:r>
              <a:rPr lang="sk-SK" dirty="0" smtClean="0">
                <a:solidFill>
                  <a:schemeClr val="bg1">
                    <a:lumMod val="50000"/>
                  </a:schemeClr>
                </a:solidFill>
              </a:rPr>
              <a:t>Túto podmienku aktuálne (pre účely 1. kola 3. výzvy) spĺňajú okresy: </a:t>
            </a:r>
            <a:r>
              <a:rPr lang="sk-SK" b="1" dirty="0">
                <a:solidFill>
                  <a:srgbClr val="FFC000"/>
                </a:solidFill>
              </a:rPr>
              <a:t>Kežmarok, Lučenec, Poltár, Revúca, Rimavská Sobota, Veľký Krtíš, Sabinov, Svidník, Vranov nad Topľou, Rožňava, Sobrance, </a:t>
            </a:r>
            <a:r>
              <a:rPr lang="sk-SK" b="1" dirty="0" smtClean="0">
                <a:solidFill>
                  <a:srgbClr val="FFC000"/>
                </a:solidFill>
              </a:rPr>
              <a:t>Trebišov</a:t>
            </a:r>
          </a:p>
          <a:p>
            <a:r>
              <a:rPr lang="sk-SK" dirty="0">
                <a:solidFill>
                  <a:schemeClr val="bg1">
                    <a:lumMod val="50000"/>
                  </a:schemeClr>
                </a:solidFill>
              </a:rPr>
              <a:t>Okresy</a:t>
            </a:r>
            <a:r>
              <a:rPr lang="sk-SK" dirty="0" smtClean="0">
                <a:solidFill>
                  <a:schemeClr val="bg1">
                    <a:lumMod val="50000"/>
                  </a:schemeClr>
                </a:solidFill>
              </a:rPr>
              <a:t>: </a:t>
            </a:r>
            <a:r>
              <a:rPr lang="sk-SK" b="1" dirty="0">
                <a:solidFill>
                  <a:srgbClr val="92D050"/>
                </a:solidFill>
              </a:rPr>
              <a:t>Gelnica, Bardejov, Medzilaborce</a:t>
            </a:r>
            <a:r>
              <a:rPr lang="sk-SK" dirty="0">
                <a:solidFill>
                  <a:srgbClr val="92D050"/>
                </a:solidFill>
              </a:rPr>
              <a:t> </a:t>
            </a:r>
            <a:r>
              <a:rPr lang="sk-SK" dirty="0" smtClean="0">
                <a:solidFill>
                  <a:schemeClr val="bg1">
                    <a:lumMod val="50000"/>
                  </a:schemeClr>
                </a:solidFill>
              </a:rPr>
              <a:t>nemajú vládou SR schválený </a:t>
            </a:r>
            <a:r>
              <a:rPr lang="sk-SK" dirty="0" err="1" smtClean="0">
                <a:solidFill>
                  <a:schemeClr val="bg1">
                    <a:lumMod val="50000"/>
                  </a:schemeClr>
                </a:solidFill>
              </a:rPr>
              <a:t>AP</a:t>
            </a:r>
            <a:r>
              <a:rPr lang="sk-SK" dirty="0" smtClean="0">
                <a:solidFill>
                  <a:schemeClr val="bg1">
                    <a:lumMod val="50000"/>
                  </a:schemeClr>
                </a:solidFill>
              </a:rPr>
              <a:t> </a:t>
            </a:r>
            <a:r>
              <a:rPr lang="sk-SK" dirty="0" err="1" smtClean="0">
                <a:solidFill>
                  <a:schemeClr val="bg1">
                    <a:lumMod val="50000"/>
                  </a:schemeClr>
                </a:solidFill>
              </a:rPr>
              <a:t>NRO</a:t>
            </a:r>
            <a:r>
              <a:rPr lang="sk-SK" dirty="0" smtClean="0">
                <a:solidFill>
                  <a:schemeClr val="bg1">
                    <a:lumMod val="50000"/>
                  </a:schemeClr>
                </a:solidFill>
              </a:rPr>
              <a:t>, a teda spolu so okresmi, ktoré nie sú v zozname </a:t>
            </a:r>
            <a:r>
              <a:rPr lang="sk-SK" dirty="0" err="1" smtClean="0">
                <a:solidFill>
                  <a:schemeClr val="bg1">
                    <a:lumMod val="50000"/>
                  </a:schemeClr>
                </a:solidFill>
              </a:rPr>
              <a:t>NRO</a:t>
            </a:r>
            <a:r>
              <a:rPr lang="sk-SK" dirty="0" smtClean="0">
                <a:solidFill>
                  <a:schemeClr val="bg1">
                    <a:lumMod val="50000"/>
                  </a:schemeClr>
                </a:solidFill>
              </a:rPr>
              <a:t> (pre účely 1. kola) spadajú do 33. výzvy.</a:t>
            </a:r>
            <a:endParaRPr lang="sk-SK" dirty="0">
              <a:solidFill>
                <a:schemeClr val="bg1">
                  <a:lumMod val="50000"/>
                </a:schemeClr>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2799463984"/>
              </p:ext>
            </p:extLst>
          </p:nvPr>
        </p:nvGraphicFramePr>
        <p:xfrm>
          <a:off x="512180" y="1641930"/>
          <a:ext cx="8118021" cy="1564640"/>
        </p:xfrm>
        <a:graphic>
          <a:graphicData uri="http://schemas.openxmlformats.org/drawingml/2006/table">
            <a:tbl>
              <a:tblPr firstRow="1" bandRow="1">
                <a:tableStyleId>{5C22544A-7EE6-4342-B048-85BDC9FD1C3A}</a:tableStyleId>
              </a:tblPr>
              <a:tblGrid>
                <a:gridCol w="2957641"/>
                <a:gridCol w="2718708"/>
                <a:gridCol w="2441672"/>
              </a:tblGrid>
              <a:tr h="370840">
                <a:tc>
                  <a:txBody>
                    <a:bodyPr/>
                    <a:lstStyle/>
                    <a:p>
                      <a:endParaRPr lang="sk-SK" dirty="0"/>
                    </a:p>
                  </a:txBody>
                  <a:tcPr/>
                </a:tc>
                <a:tc>
                  <a:txBody>
                    <a:bodyPr/>
                    <a:lstStyle/>
                    <a:p>
                      <a:pPr algn="ctr"/>
                      <a:r>
                        <a:rPr lang="sk-SK" dirty="0" smtClean="0">
                          <a:solidFill>
                            <a:srgbClr val="FFC000"/>
                          </a:solidFill>
                        </a:rPr>
                        <a:t>32.</a:t>
                      </a:r>
                      <a:r>
                        <a:rPr lang="sk-SK" baseline="0" dirty="0" smtClean="0">
                          <a:solidFill>
                            <a:srgbClr val="FFC000"/>
                          </a:solidFill>
                        </a:rPr>
                        <a:t> výzva</a:t>
                      </a:r>
                      <a:endParaRPr lang="sk-SK" dirty="0">
                        <a:solidFill>
                          <a:srgbClr val="FFC000"/>
                        </a:solidFill>
                      </a:endParaRPr>
                    </a:p>
                  </a:txBody>
                  <a:tcPr/>
                </a:tc>
                <a:tc>
                  <a:txBody>
                    <a:bodyPr/>
                    <a:lstStyle/>
                    <a:p>
                      <a:pPr algn="ctr"/>
                      <a:r>
                        <a:rPr lang="sk-SK" sz="1800" b="1" kern="1200" dirty="0" smtClean="0">
                          <a:solidFill>
                            <a:srgbClr val="92D050"/>
                          </a:solidFill>
                          <a:latin typeface="+mn-lt"/>
                          <a:ea typeface="+mn-ea"/>
                          <a:cs typeface="+mn-cs"/>
                        </a:rPr>
                        <a:t>33. výzva</a:t>
                      </a:r>
                      <a:endParaRPr lang="sk-SK" sz="1800" b="1" kern="1200" dirty="0">
                        <a:solidFill>
                          <a:srgbClr val="92D050"/>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dirty="0" smtClean="0"/>
                        <a:t>Oprávnené územie (</a:t>
                      </a:r>
                      <a:r>
                        <a:rPr lang="sk-SK" sz="1600" dirty="0" err="1" smtClean="0"/>
                        <a:t>PPP</a:t>
                      </a:r>
                      <a:r>
                        <a:rPr lang="sk-SK" sz="1600" dirty="0" smtClean="0"/>
                        <a:t> 19)</a:t>
                      </a:r>
                      <a:endParaRPr lang="sk-SK" sz="1600" dirty="0"/>
                    </a:p>
                  </a:txBody>
                  <a:tcPr/>
                </a:tc>
                <a:tc>
                  <a:txBody>
                    <a:bodyPr/>
                    <a:lstStyle/>
                    <a:p>
                      <a:pPr algn="ctr"/>
                      <a:r>
                        <a:rPr lang="sk-SK" sz="1600" dirty="0" err="1" smtClean="0"/>
                        <a:t>NRO</a:t>
                      </a:r>
                      <a:endParaRPr lang="sk-SK" sz="1600" dirty="0"/>
                    </a:p>
                  </a:txBody>
                  <a:tcPr/>
                </a:tc>
                <a:tc>
                  <a:txBody>
                    <a:bodyPr/>
                    <a:lstStyle/>
                    <a:p>
                      <a:pPr algn="ctr"/>
                      <a:r>
                        <a:rPr lang="sk-SK" sz="1600" dirty="0" smtClean="0"/>
                        <a:t>„ostatné regióny“</a:t>
                      </a:r>
                      <a:endParaRPr lang="sk-SK"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dirty="0" smtClean="0"/>
                        <a:t>Súlad s akčným plánom (</a:t>
                      </a:r>
                      <a:r>
                        <a:rPr lang="sk-SK" sz="1600" dirty="0" err="1" smtClean="0"/>
                        <a:t>PPP</a:t>
                      </a:r>
                      <a:r>
                        <a:rPr lang="sk-SK" sz="1600" dirty="0" smtClean="0"/>
                        <a:t> 24)</a:t>
                      </a:r>
                      <a:endParaRPr lang="sk-SK" sz="1600" dirty="0"/>
                    </a:p>
                  </a:txBody>
                  <a:tcPr/>
                </a:tc>
                <a:tc>
                  <a:txBody>
                    <a:bodyPr/>
                    <a:lstStyle/>
                    <a:p>
                      <a:pPr algn="ctr"/>
                      <a:r>
                        <a:rPr lang="sk-SK" sz="1600" kern="1200" dirty="0" smtClean="0">
                          <a:solidFill>
                            <a:schemeClr val="dk1"/>
                          </a:solidFill>
                          <a:effectLst/>
                          <a:latin typeface="+mn-lt"/>
                          <a:ea typeface="+mn-ea"/>
                          <a:cs typeface="+mn-cs"/>
                        </a:rPr>
                        <a:t>Projekt (zámer)</a:t>
                      </a:r>
                      <a:r>
                        <a:rPr lang="sk-SK" sz="1600" kern="1200" baseline="0" dirty="0" smtClean="0">
                          <a:solidFill>
                            <a:schemeClr val="dk1"/>
                          </a:solidFill>
                          <a:effectLst/>
                          <a:latin typeface="+mn-lt"/>
                          <a:ea typeface="+mn-ea"/>
                          <a:cs typeface="+mn-cs"/>
                        </a:rPr>
                        <a:t> musí byť zahrnutý v príslušnom AP NRO</a:t>
                      </a:r>
                    </a:p>
                    <a:p>
                      <a:pPr algn="ctr"/>
                      <a:r>
                        <a:rPr lang="sk-SK" sz="1600" kern="1200" baseline="0" dirty="0" smtClean="0">
                          <a:solidFill>
                            <a:schemeClr val="dk1"/>
                          </a:solidFill>
                          <a:effectLst/>
                          <a:latin typeface="+mn-lt"/>
                          <a:ea typeface="+mn-ea"/>
                          <a:cs typeface="+mn-cs"/>
                        </a:rPr>
                        <a:t>pred predložením ŽoNFP</a:t>
                      </a:r>
                      <a:endParaRPr lang="sk-SK" sz="1600" kern="1200" dirty="0" smtClean="0">
                        <a:solidFill>
                          <a:schemeClr val="dk1"/>
                        </a:solidFill>
                        <a:effectLst/>
                        <a:latin typeface="+mn-lt"/>
                        <a:ea typeface="+mn-ea"/>
                        <a:cs typeface="+mn-cs"/>
                      </a:endParaRPr>
                    </a:p>
                  </a:txBody>
                  <a:tcPr/>
                </a:tc>
                <a:tc>
                  <a:txBody>
                    <a:bodyPr/>
                    <a:lstStyle/>
                    <a:p>
                      <a:pPr algn="ctr"/>
                      <a:r>
                        <a:rPr lang="sk-SK" sz="1600" dirty="0" smtClean="0"/>
                        <a:t>nerelevantné</a:t>
                      </a:r>
                      <a:endParaRPr lang="sk-SK" sz="1600" dirty="0"/>
                    </a:p>
                  </a:txBody>
                  <a:tcPr/>
                </a:tc>
              </a:tr>
            </a:tbl>
          </a:graphicData>
        </a:graphic>
      </p:graphicFrame>
    </p:spTree>
    <p:extLst>
      <p:ext uri="{BB962C8B-B14F-4D97-AF65-F5344CB8AC3E}">
        <p14:creationId xmlns:p14="http://schemas.microsoft.com/office/powerpoint/2010/main" val="373580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517" y="1025287"/>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Projekt generujúci príjem (verzia 1.3)</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930396"/>
            <a:ext cx="8612660" cy="9510296"/>
          </a:xfrm>
          <a:prstGeom prst="rect">
            <a:avLst/>
          </a:prstGeom>
          <a:noFill/>
        </p:spPr>
        <p:txBody>
          <a:bodyPr wrap="square" rtlCol="0">
            <a:spAutoFit/>
          </a:bodyPr>
          <a:lstStyle/>
          <a:p>
            <a:pPr marL="0" lvl="1" algn="just"/>
            <a:r>
              <a:rPr lang="sk-SK" b="1" u="sng" dirty="0" smtClean="0">
                <a:solidFill>
                  <a:schemeClr val="bg1">
                    <a:lumMod val="50000"/>
                  </a:schemeClr>
                </a:solidFill>
              </a:rPr>
              <a:t>Podmienka sa preukazuje prostredníctvom finančnej analýzy:</a:t>
            </a:r>
          </a:p>
          <a:p>
            <a:pPr marL="0" lvl="1" algn="just"/>
            <a:endParaRPr lang="sk-SK" sz="1200" b="1" u="sng" dirty="0" smtClean="0">
              <a:solidFill>
                <a:schemeClr val="bg1">
                  <a:lumMod val="50000"/>
                </a:schemeClr>
              </a:solidFill>
            </a:endParaRPr>
          </a:p>
          <a:p>
            <a:pPr marL="541338" lvl="2" indent="-365125" algn="just">
              <a:buFont typeface="Arial" panose="020B0604020202020204" pitchFamily="34" charset="0"/>
              <a:buChar char="•"/>
            </a:pPr>
            <a:r>
              <a:rPr lang="sk-SK" sz="2000" dirty="0">
                <a:solidFill>
                  <a:schemeClr val="bg1">
                    <a:lumMod val="50000"/>
                  </a:schemeClr>
                </a:solidFill>
              </a:rPr>
              <a:t>predpísaný </a:t>
            </a:r>
            <a:r>
              <a:rPr lang="sk-SK" sz="2000" dirty="0" smtClean="0">
                <a:solidFill>
                  <a:schemeClr val="bg1">
                    <a:lumMod val="50000"/>
                  </a:schemeClr>
                </a:solidFill>
              </a:rPr>
              <a:t>formulár</a:t>
            </a:r>
            <a:r>
              <a:rPr lang="sk-SK" sz="2000" dirty="0">
                <a:solidFill>
                  <a:schemeClr val="bg1">
                    <a:lumMod val="50000"/>
                  </a:schemeClr>
                </a:solidFill>
              </a:rPr>
              <a:t> </a:t>
            </a:r>
            <a:r>
              <a:rPr lang="sk-SK" sz="2000" dirty="0" smtClean="0">
                <a:solidFill>
                  <a:schemeClr val="bg1">
                    <a:lumMod val="50000"/>
                  </a:schemeClr>
                </a:solidFill>
              </a:rPr>
              <a:t>– použije sa príloha 3a a 3b,</a:t>
            </a:r>
          </a:p>
          <a:p>
            <a:pPr marL="541338" lvl="2" indent="-365125" algn="just">
              <a:buFont typeface="Arial" panose="020B0604020202020204" pitchFamily="34" charset="0"/>
              <a:buChar char="•"/>
            </a:pPr>
            <a:r>
              <a:rPr lang="sk-SK" sz="2000" dirty="0" smtClean="0">
                <a:solidFill>
                  <a:schemeClr val="bg1">
                    <a:lumMod val="50000"/>
                  </a:schemeClr>
                </a:solidFill>
              </a:rPr>
              <a:t>analýza sa vypracováva na referenčné obdobie 25 rokov,</a:t>
            </a:r>
            <a:endParaRPr lang="sk-SK" sz="2000" dirty="0">
              <a:solidFill>
                <a:schemeClr val="bg1">
                  <a:lumMod val="50000"/>
                </a:schemeClr>
              </a:solidFill>
            </a:endParaRPr>
          </a:p>
          <a:p>
            <a:pPr marL="541338" lvl="2" indent="-365125" algn="just">
              <a:buFont typeface="Arial" panose="020B0604020202020204" pitchFamily="34" charset="0"/>
              <a:buChar char="•"/>
            </a:pPr>
            <a:r>
              <a:rPr lang="sk-SK" sz="2000" dirty="0" smtClean="0">
                <a:solidFill>
                  <a:schemeClr val="bg1">
                    <a:lumMod val="50000"/>
                  </a:schemeClr>
                </a:solidFill>
              </a:rPr>
              <a:t>žiadateľ odhadne výšku príjmov z prevádzky infraštruktúry,</a:t>
            </a:r>
          </a:p>
          <a:p>
            <a:pPr marL="541338" lvl="2" indent="-365125" algn="just">
              <a:buFont typeface="Arial" panose="020B0604020202020204" pitchFamily="34" charset="0"/>
              <a:buChar char="•"/>
            </a:pPr>
            <a:r>
              <a:rPr lang="sk-SK" sz="2000" dirty="0">
                <a:solidFill>
                  <a:schemeClr val="bg1">
                    <a:lumMod val="50000"/>
                  </a:schemeClr>
                </a:solidFill>
              </a:rPr>
              <a:t>ž</a:t>
            </a:r>
            <a:r>
              <a:rPr lang="sk-SK" sz="2000" dirty="0" smtClean="0">
                <a:solidFill>
                  <a:schemeClr val="bg1">
                    <a:lumMod val="50000"/>
                  </a:schemeClr>
                </a:solidFill>
              </a:rPr>
              <a:t>iadateľ odhadne výšku výdavkov súvisiacich s prevádzkou,</a:t>
            </a:r>
          </a:p>
          <a:p>
            <a:pPr marL="541338" lvl="2" indent="-365125" algn="just">
              <a:buFont typeface="Arial" panose="020B0604020202020204" pitchFamily="34" charset="0"/>
              <a:buChar char="•"/>
            </a:pPr>
            <a:r>
              <a:rPr lang="sk-SK" sz="2000" dirty="0" smtClean="0">
                <a:solidFill>
                  <a:schemeClr val="bg1">
                    <a:lumMod val="50000"/>
                  </a:schemeClr>
                </a:solidFill>
              </a:rPr>
              <a:t>žiadateľ vyplní ostatné časti finančnej analýzy (úver, úrok, výška daňových odpisov, potreba obnovovacej investície a pod.),</a:t>
            </a:r>
          </a:p>
          <a:p>
            <a:pPr marL="541338" lvl="2" indent="-365125" algn="just">
              <a:buFont typeface="Arial" panose="020B0604020202020204" pitchFamily="34" charset="0"/>
              <a:buChar char="•"/>
            </a:pPr>
            <a:r>
              <a:rPr lang="sk-SK" sz="2000" dirty="0" smtClean="0">
                <a:solidFill>
                  <a:schemeClr val="bg1">
                    <a:lumMod val="50000"/>
                  </a:schemeClr>
                </a:solidFill>
              </a:rPr>
              <a:t>rozdiel je prevádzkový zisk/strata,</a:t>
            </a:r>
          </a:p>
          <a:p>
            <a:pPr marL="541338" lvl="2" indent="-365125" algn="just">
              <a:buFont typeface="Arial" panose="020B0604020202020204" pitchFamily="34" charset="0"/>
              <a:buChar char="•"/>
            </a:pPr>
            <a:r>
              <a:rPr lang="sk-SK" sz="2000" dirty="0" smtClean="0">
                <a:solidFill>
                  <a:schemeClr val="bg1">
                    <a:lumMod val="50000"/>
                  </a:schemeClr>
                </a:solidFill>
              </a:rPr>
              <a:t>prevádzkový zisk sa odpočítava od investičného výdavku = finančná medzera,</a:t>
            </a:r>
          </a:p>
          <a:p>
            <a:pPr marL="541338" lvl="2" indent="-365125" algn="just">
              <a:buFont typeface="Arial" panose="020B0604020202020204" pitchFamily="34" charset="0"/>
              <a:buChar char="•"/>
            </a:pPr>
            <a:r>
              <a:rPr lang="sk-SK" sz="2000" dirty="0" smtClean="0">
                <a:solidFill>
                  <a:schemeClr val="bg1">
                    <a:lumMod val="50000"/>
                  </a:schemeClr>
                </a:solidFill>
              </a:rPr>
              <a:t>finančná medzera je oprávneným výdavkom na ktorý sa aplikuje intenzita pomoci/príspevku,</a:t>
            </a:r>
          </a:p>
          <a:p>
            <a:pPr marL="541338" lvl="2" indent="-365125" algn="just">
              <a:buFont typeface="Arial" panose="020B0604020202020204" pitchFamily="34" charset="0"/>
              <a:buChar char="•"/>
            </a:pPr>
            <a:r>
              <a:rPr lang="sk-SK" sz="2000" dirty="0" smtClean="0">
                <a:solidFill>
                  <a:schemeClr val="bg1">
                    <a:lumMod val="50000"/>
                  </a:schemeClr>
                </a:solidFill>
              </a:rPr>
              <a:t>finančné toky by mali zabezpečiť pokrytie prevádzky, inak vzniká potreba preukázania dofinancovania prevádzky,</a:t>
            </a:r>
            <a:endParaRPr lang="sk-SK" sz="2000" dirty="0">
              <a:solidFill>
                <a:schemeClr val="bg1">
                  <a:lumMod val="50000"/>
                </a:schemeClr>
              </a:solidFill>
            </a:endParaRPr>
          </a:p>
          <a:p>
            <a:pPr marL="0" lvl="1" algn="just"/>
            <a:endParaRPr lang="sk-SK" b="1" u="sng" dirty="0" smtClean="0">
              <a:solidFill>
                <a:schemeClr val="bg1">
                  <a:lumMod val="50000"/>
                </a:schemeClr>
              </a:solidFill>
            </a:endParaRPr>
          </a:p>
          <a:p>
            <a:pPr marL="0" lvl="1" algn="just"/>
            <a:endParaRPr lang="sk-SK" b="1" u="sng" dirty="0" smtClean="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smtClean="0">
              <a:solidFill>
                <a:schemeClr val="bg1">
                  <a:lumMod val="50000"/>
                </a:schemeClr>
              </a:solidFill>
            </a:endParaRPr>
          </a:p>
          <a:p>
            <a:pPr marL="0" lvl="2" algn="just"/>
            <a:endParaRPr lang="sk-SK" sz="2000" dirty="0">
              <a:solidFill>
                <a:schemeClr val="bg1">
                  <a:lumMod val="50000"/>
                </a:schemeClr>
              </a:solidFill>
            </a:endParaRPr>
          </a:p>
          <a:p>
            <a:pPr marL="0" lvl="2" algn="just"/>
            <a:endParaRPr lang="sk-SK" sz="2000" b="1" dirty="0" smtClean="0">
              <a:solidFill>
                <a:srgbClr val="55B848"/>
              </a:solidFill>
            </a:endParaRPr>
          </a:p>
          <a:p>
            <a:pPr marL="0" lvl="2" algn="just"/>
            <a:r>
              <a:rPr lang="sk-SK" sz="2000" b="1" dirty="0" smtClean="0">
                <a:solidFill>
                  <a:srgbClr val="55B848"/>
                </a:solidFill>
              </a:rPr>
              <a:t>≡ finančnú analýzu predkladá žiadateľ až pri ukončení projektu</a:t>
            </a:r>
          </a:p>
          <a:p>
            <a:pPr marL="0" lvl="2" algn="just"/>
            <a:r>
              <a:rPr lang="sk-SK" sz="2000" b="1" dirty="0" smtClean="0">
                <a:solidFill>
                  <a:srgbClr val="FF0000"/>
                </a:solidFill>
              </a:rPr>
              <a:t>√ finančnú analýzu predkladá žiadateľ ako prílohu ŽoNFP</a:t>
            </a:r>
            <a:endParaRPr lang="sk-SK" sz="2000" b="1" dirty="0">
              <a:solidFill>
                <a:srgbClr val="FF0000"/>
              </a:solidFill>
              <a:latin typeface="Times New Roman" panose="02020603050405020304" pitchFamily="18" charset="0"/>
              <a:ea typeface="Times New Roman" panose="02020603050405020304" pitchFamily="18" charset="0"/>
            </a:endParaRPr>
          </a:p>
          <a:p>
            <a:pPr marL="0" lvl="2" algn="just"/>
            <a:endParaRPr lang="sk-SK" sz="2000" dirty="0" smtClean="0">
              <a:solidFill>
                <a:schemeClr val="bg1">
                  <a:lumMod val="50000"/>
                </a:schemeClr>
              </a:solidFill>
            </a:endParaRPr>
          </a:p>
          <a:p>
            <a:pPr marL="0" lvl="2" algn="just"/>
            <a:r>
              <a:rPr lang="sk-SK" sz="2000" dirty="0" smtClean="0">
                <a:solidFill>
                  <a:schemeClr val="bg1">
                    <a:lumMod val="50000"/>
                  </a:schemeClr>
                </a:solidFill>
              </a:rPr>
              <a:t>Finančná analýza (vrátane inštrukcie k vyplneniu) dostupná na:</a:t>
            </a:r>
          </a:p>
          <a:p>
            <a:pPr marL="0" lvl="2" algn="just"/>
            <a:r>
              <a:rPr lang="sk-SK" sz="2000" dirty="0">
                <a:solidFill>
                  <a:schemeClr val="bg1">
                    <a:lumMod val="50000"/>
                  </a:schemeClr>
                </a:solidFill>
                <a:hlinkClick r:id="rId2"/>
              </a:rPr>
              <a:t>http://www.op-kzp.sk/obsah-dokumenty/metodika-pre-vypracovanie-financnej-analyzy-projektu</a:t>
            </a:r>
            <a:r>
              <a:rPr lang="sk-SK" sz="2000" dirty="0" smtClean="0">
                <a:solidFill>
                  <a:schemeClr val="bg1">
                    <a:lumMod val="50000"/>
                  </a:schemeClr>
                </a:solidFill>
                <a:hlinkClick r:id="rId2"/>
              </a:rPr>
              <a:t>/</a:t>
            </a:r>
            <a:r>
              <a:rPr lang="sk-SK" sz="2000" dirty="0" smtClean="0">
                <a:solidFill>
                  <a:schemeClr val="bg1">
                    <a:lumMod val="50000"/>
                  </a:schemeClr>
                </a:solidFill>
              </a:rPr>
              <a:t> </a:t>
            </a:r>
          </a:p>
        </p:txBody>
      </p:sp>
    </p:spTree>
    <p:extLst>
      <p:ext uri="{BB962C8B-B14F-4D97-AF65-F5344CB8AC3E}">
        <p14:creationId xmlns:p14="http://schemas.microsoft.com/office/powerpoint/2010/main" val="1865565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517" y="830554"/>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Projekt generujúci príjem (verzia 1.3)</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515528"/>
            <a:ext cx="8612660" cy="5170646"/>
          </a:xfrm>
          <a:prstGeom prst="rect">
            <a:avLst/>
          </a:prstGeom>
          <a:noFill/>
        </p:spPr>
        <p:txBody>
          <a:bodyPr wrap="square" rtlCol="0">
            <a:spAutoFit/>
          </a:bodyPr>
          <a:lstStyle/>
          <a:p>
            <a:pPr marL="0" lvl="1" algn="just"/>
            <a:r>
              <a:rPr lang="sk-SK" b="1" u="sng" dirty="0" smtClean="0">
                <a:solidFill>
                  <a:schemeClr val="bg1">
                    <a:lumMod val="50000"/>
                  </a:schemeClr>
                </a:solidFill>
              </a:rPr>
              <a:t>Podmienka sa preukazuje prostredníctvom finančnej analýzy:</a:t>
            </a:r>
          </a:p>
          <a:p>
            <a:pPr marL="541338" lvl="2" indent="-338138" algn="just">
              <a:spcBef>
                <a:spcPts val="1200"/>
              </a:spcBef>
              <a:buFont typeface="Arial" panose="020B0604020202020204" pitchFamily="34" charset="0"/>
              <a:buChar char="•"/>
            </a:pPr>
            <a:r>
              <a:rPr lang="sk-SK" sz="2000" dirty="0" smtClean="0">
                <a:solidFill>
                  <a:schemeClr val="bg1">
                    <a:lumMod val="50000"/>
                  </a:schemeClr>
                </a:solidFill>
              </a:rPr>
              <a:t>príjmy a aj výdavky musia byť odhadnuté reálne,</a:t>
            </a:r>
          </a:p>
          <a:p>
            <a:pPr marL="541338" lvl="2" indent="-338138" algn="just">
              <a:buFont typeface="Arial" panose="020B0604020202020204" pitchFamily="34" charset="0"/>
              <a:buChar char="•"/>
            </a:pPr>
            <a:r>
              <a:rPr lang="sk-SK" sz="2000" dirty="0" smtClean="0">
                <a:solidFill>
                  <a:schemeClr val="bg1">
                    <a:lumMod val="50000"/>
                  </a:schemeClr>
                </a:solidFill>
              </a:rPr>
              <a:t>hodnotu všetkých vstupov do finančnej analýzy je potrebné odôvodniť/vysvetliť, prípadne podložiť podpornou dokumentáciou,</a:t>
            </a:r>
          </a:p>
          <a:p>
            <a:pPr marL="541338" lvl="2" indent="-338138" algn="just">
              <a:buFont typeface="Arial" panose="020B0604020202020204" pitchFamily="34" charset="0"/>
              <a:buChar char="•"/>
            </a:pPr>
            <a:r>
              <a:rPr lang="sk-SK" sz="2000" dirty="0" smtClean="0">
                <a:solidFill>
                  <a:schemeClr val="bg1">
                    <a:lumMod val="50000"/>
                  </a:schemeClr>
                </a:solidFill>
              </a:rPr>
              <a:t>finančná analýza sa vypracováva aj následne po ukončení realizácie projektu na základe zreálnených údajov</a:t>
            </a:r>
          </a:p>
          <a:p>
            <a:pPr marL="541338" lvl="2" indent="-338138" algn="just">
              <a:buFont typeface="Arial" panose="020B0604020202020204" pitchFamily="34" charset="0"/>
              <a:buChar char="•"/>
            </a:pPr>
            <a:r>
              <a:rPr lang="sk-SK" sz="2000" dirty="0" smtClean="0">
                <a:solidFill>
                  <a:schemeClr val="bg1">
                    <a:lumMod val="50000"/>
                  </a:schemeClr>
                </a:solidFill>
              </a:rPr>
              <a:t>prípadná odchýlka vo výpočte finančnej analýzy predloženej ako prílohu ŽoNFP môže neskôr vyvolať potrebu finančnej </a:t>
            </a:r>
            <a:r>
              <a:rPr lang="sk-SK" sz="2000" dirty="0" err="1" smtClean="0">
                <a:solidFill>
                  <a:schemeClr val="bg1">
                    <a:lumMod val="50000"/>
                  </a:schemeClr>
                </a:solidFill>
              </a:rPr>
              <a:t>vratky</a:t>
            </a:r>
            <a:endParaRPr lang="sk-SK" sz="2000" dirty="0" smtClean="0">
              <a:solidFill>
                <a:schemeClr val="bg1">
                  <a:lumMod val="50000"/>
                </a:schemeClr>
              </a:solidFill>
            </a:endParaRPr>
          </a:p>
          <a:p>
            <a:pPr marL="0" lvl="1" algn="just"/>
            <a:endParaRPr lang="sk-SK" sz="1200" b="1" u="sng" dirty="0" smtClean="0">
              <a:solidFill>
                <a:schemeClr val="bg1">
                  <a:lumMod val="50000"/>
                </a:schemeClr>
              </a:solidFill>
            </a:endParaRPr>
          </a:p>
          <a:p>
            <a:pPr marL="0" lvl="1" algn="just"/>
            <a:r>
              <a:rPr lang="sk-SK" b="1" u="sng" dirty="0" smtClean="0">
                <a:solidFill>
                  <a:schemeClr val="bg1">
                    <a:lumMod val="50000"/>
                  </a:schemeClr>
                </a:solidFill>
              </a:rPr>
              <a:t>Ako vyplniť rozpočet projektu</a:t>
            </a:r>
          </a:p>
          <a:p>
            <a:pPr marL="0" lvl="2" algn="just"/>
            <a:r>
              <a:rPr lang="sk-SK" sz="2000" u="sng" dirty="0" smtClean="0">
                <a:solidFill>
                  <a:schemeClr val="bg1">
                    <a:lumMod val="50000"/>
                  </a:schemeClr>
                </a:solidFill>
              </a:rPr>
              <a:t>Rozpočet projektu – príloha 7 ŽoNFP</a:t>
            </a:r>
            <a:r>
              <a:rPr lang="sk-SK" sz="2000" dirty="0" smtClean="0">
                <a:solidFill>
                  <a:schemeClr val="bg1">
                    <a:lumMod val="50000"/>
                  </a:schemeClr>
                </a:solidFill>
              </a:rPr>
              <a:t> – uvádzajú sa oprávnené výdavky bez ich očistenia od prevádzkového zisku (t.j. podľa výsledku VO, prieskumu trhu)</a:t>
            </a:r>
          </a:p>
          <a:p>
            <a:pPr marL="0" lvl="2" algn="just"/>
            <a:endParaRPr lang="sk-SK" sz="1200" dirty="0" smtClean="0">
              <a:solidFill>
                <a:schemeClr val="bg1">
                  <a:lumMod val="50000"/>
                </a:schemeClr>
              </a:solidFill>
            </a:endParaRPr>
          </a:p>
          <a:p>
            <a:pPr marL="0" lvl="2" algn="just"/>
            <a:r>
              <a:rPr lang="sk-SK" sz="2000" u="sng" dirty="0" smtClean="0">
                <a:solidFill>
                  <a:schemeClr val="bg1">
                    <a:lumMod val="50000"/>
                  </a:schemeClr>
                </a:solidFill>
              </a:rPr>
              <a:t>Formulár ŽoNFP časť 11A</a:t>
            </a:r>
            <a:r>
              <a:rPr lang="sk-SK" sz="2000" dirty="0" smtClean="0">
                <a:solidFill>
                  <a:schemeClr val="bg1">
                    <a:lumMod val="50000"/>
                  </a:schemeClr>
                </a:solidFill>
              </a:rPr>
              <a:t> </a:t>
            </a:r>
            <a:r>
              <a:rPr lang="sk-SK" sz="2000" i="1" dirty="0" smtClean="0">
                <a:solidFill>
                  <a:schemeClr val="bg1">
                    <a:lumMod val="50000"/>
                  </a:schemeClr>
                </a:solidFill>
              </a:rPr>
              <a:t>Rozpočet žiadateľa </a:t>
            </a:r>
            <a:r>
              <a:rPr lang="sk-SK" sz="2000" dirty="0" smtClean="0">
                <a:solidFill>
                  <a:schemeClr val="bg1">
                    <a:lumMod val="50000"/>
                  </a:schemeClr>
                </a:solidFill>
              </a:rPr>
              <a:t>sa uvádzajú výdavky po skupinách výdavkov očistené o prevádzkový zisk </a:t>
            </a:r>
            <a:r>
              <a:rPr lang="sk-SK" sz="2000" dirty="0" smtClean="0">
                <a:solidFill>
                  <a:srgbClr val="FF0000"/>
                </a:solidFill>
              </a:rPr>
              <a:t>(hárok </a:t>
            </a:r>
            <a:r>
              <a:rPr lang="sk-SK" sz="2000" dirty="0">
                <a:solidFill>
                  <a:srgbClr val="FF0000"/>
                </a:solidFill>
              </a:rPr>
              <a:t>finančnej analýzy MS </a:t>
            </a:r>
            <a:r>
              <a:rPr lang="sk-SK" sz="2000" dirty="0" smtClean="0">
                <a:solidFill>
                  <a:srgbClr val="FF0000"/>
                </a:solidFill>
              </a:rPr>
              <a:t>Excel „Investičné výdavky“ Tabuľka „Podrobný </a:t>
            </a:r>
            <a:r>
              <a:rPr lang="sk-SK" sz="2000" dirty="0">
                <a:solidFill>
                  <a:srgbClr val="FF0000"/>
                </a:solidFill>
              </a:rPr>
              <a:t>rozpočet projektu (v EUR)“, stĺpec „Oprávnené výdavky zadávané do ITMS2014+ v (EUR</a:t>
            </a:r>
            <a:r>
              <a:rPr lang="sk-SK" sz="2000" dirty="0" smtClean="0">
                <a:solidFill>
                  <a:srgbClr val="FF0000"/>
                </a:solidFill>
              </a:rPr>
              <a:t>)“).</a:t>
            </a:r>
          </a:p>
        </p:txBody>
      </p:sp>
    </p:spTree>
    <p:extLst>
      <p:ext uri="{BB962C8B-B14F-4D97-AF65-F5344CB8AC3E}">
        <p14:creationId xmlns:p14="http://schemas.microsoft.com/office/powerpoint/2010/main" val="1200265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517" y="830554"/>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Projekt generujúci príjem (verzia 1.3)</a:t>
            </a:r>
            <a:endParaRPr lang="sk-SK" sz="3200" b="1" dirty="0">
              <a:latin typeface="Arial" panose="020B0604020202020204" pitchFamily="34" charset="0"/>
              <a:cs typeface="Arial" panose="020B0604020202020204" pitchFamily="34" charset="0"/>
            </a:endParaRPr>
          </a:p>
        </p:txBody>
      </p:sp>
      <p:pic>
        <p:nvPicPr>
          <p:cNvPr id="3" name="Obrázok 2"/>
          <p:cNvPicPr>
            <a:picLocks noChangeAspect="1"/>
          </p:cNvPicPr>
          <p:nvPr/>
        </p:nvPicPr>
        <p:blipFill rotWithShape="1">
          <a:blip r:embed="rId2"/>
          <a:srcRect l="29841" t="24991" r="30635" b="56243"/>
          <a:stretch/>
        </p:blipFill>
        <p:spPr>
          <a:xfrm>
            <a:off x="290284" y="1596571"/>
            <a:ext cx="8586783" cy="2293258"/>
          </a:xfrm>
          <a:prstGeom prst="rect">
            <a:avLst/>
          </a:prstGeom>
        </p:spPr>
      </p:pic>
    </p:spTree>
    <p:extLst>
      <p:ext uri="{BB962C8B-B14F-4D97-AF65-F5344CB8AC3E}">
        <p14:creationId xmlns:p14="http://schemas.microsoft.com/office/powerpoint/2010/main" val="1460965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Kritériá pre výber projektov</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523995"/>
            <a:ext cx="8612660" cy="5078313"/>
          </a:xfrm>
          <a:prstGeom prst="rect">
            <a:avLst/>
          </a:prstGeom>
          <a:noFill/>
        </p:spPr>
        <p:txBody>
          <a:bodyPr wrap="square" rtlCol="0">
            <a:spAutoFit/>
          </a:bodyPr>
          <a:lstStyle/>
          <a:p>
            <a:pPr marL="93663" lvl="1" algn="just"/>
            <a:r>
              <a:rPr lang="sk-SK" dirty="0" smtClean="0">
                <a:solidFill>
                  <a:schemeClr val="bg1">
                    <a:lumMod val="50000"/>
                  </a:schemeClr>
                </a:solidFill>
              </a:rPr>
              <a:t>Podmienka sa vyhodnocuje v rámci odborného hodnotenia. </a:t>
            </a:r>
          </a:p>
          <a:p>
            <a:pPr marL="93663" lvl="1" algn="just"/>
            <a:r>
              <a:rPr lang="sk-SK" dirty="0" smtClean="0">
                <a:solidFill>
                  <a:schemeClr val="bg1">
                    <a:lumMod val="50000"/>
                  </a:schemeClr>
                </a:solidFill>
              </a:rPr>
              <a:t>Kritérium </a:t>
            </a:r>
            <a:r>
              <a:rPr lang="sk-SK" dirty="0">
                <a:solidFill>
                  <a:schemeClr val="bg1">
                    <a:lumMod val="50000"/>
                  </a:schemeClr>
                </a:solidFill>
              </a:rPr>
              <a:t>4.3 Finančná charakteristika </a:t>
            </a:r>
            <a:r>
              <a:rPr lang="sk-SK" dirty="0" smtClean="0">
                <a:solidFill>
                  <a:schemeClr val="bg1">
                    <a:lumMod val="50000"/>
                  </a:schemeClr>
                </a:solidFill>
              </a:rPr>
              <a:t>žiadateľa sa posudzuje podľa prílohy Ukazovatele finančnej situácie žiadateľa.</a:t>
            </a:r>
            <a:endParaRPr lang="sk-SK" dirty="0">
              <a:solidFill>
                <a:schemeClr val="bg1">
                  <a:lumMod val="50000"/>
                </a:schemeClr>
              </a:solidFill>
            </a:endParaRPr>
          </a:p>
          <a:p>
            <a:pPr marL="93663" lvl="1" algn="just"/>
            <a:endParaRPr lang="sk-SK" b="1" u="sng" dirty="0" smtClean="0">
              <a:solidFill>
                <a:schemeClr val="bg1">
                  <a:lumMod val="50000"/>
                </a:schemeClr>
              </a:solidFill>
            </a:endParaRPr>
          </a:p>
          <a:p>
            <a:pPr marL="93663" lvl="1" algn="just"/>
            <a:r>
              <a:rPr lang="sk-SK" dirty="0">
                <a:solidFill>
                  <a:schemeClr val="bg1">
                    <a:lumMod val="50000"/>
                  </a:schemeClr>
                </a:solidFill>
              </a:rPr>
              <a:t>Rôzne modely posudzovania pre verejný sektor a sektor súkromný</a:t>
            </a:r>
            <a:r>
              <a:rPr lang="sk-SK" dirty="0" smtClean="0">
                <a:solidFill>
                  <a:schemeClr val="bg1">
                    <a:lumMod val="50000"/>
                  </a:schemeClr>
                </a:solidFill>
              </a:rPr>
              <a:t>:</a:t>
            </a:r>
          </a:p>
          <a:p>
            <a:pPr marL="271463" lvl="1" indent="-177800" algn="just">
              <a:buFont typeface="Arial" panose="020B0604020202020204" pitchFamily="34" charset="0"/>
              <a:buChar char="•"/>
            </a:pPr>
            <a:r>
              <a:rPr lang="sk-SK" dirty="0" smtClean="0">
                <a:solidFill>
                  <a:schemeClr val="bg1">
                    <a:lumMod val="50000"/>
                  </a:schemeClr>
                </a:solidFill>
              </a:rPr>
              <a:t>Verejný sektor a NÚJ </a:t>
            </a:r>
            <a:r>
              <a:rPr lang="sk-SK" dirty="0">
                <a:solidFill>
                  <a:schemeClr val="bg1">
                    <a:lumMod val="50000"/>
                  </a:schemeClr>
                </a:solidFill>
              </a:rPr>
              <a:t>– posúdenie likvidity a </a:t>
            </a:r>
            <a:r>
              <a:rPr lang="sk-SK" dirty="0" err="1">
                <a:solidFill>
                  <a:schemeClr val="bg1">
                    <a:lumMod val="50000"/>
                  </a:schemeClr>
                </a:solidFill>
              </a:rPr>
              <a:t>zadĺženosti</a:t>
            </a:r>
            <a:endParaRPr lang="sk-SK" dirty="0">
              <a:solidFill>
                <a:schemeClr val="bg1">
                  <a:lumMod val="50000"/>
                </a:schemeClr>
              </a:solidFill>
            </a:endParaRPr>
          </a:p>
          <a:p>
            <a:pPr marL="271463" lvl="1" indent="-177800" algn="just">
              <a:buFont typeface="Arial" panose="020B0604020202020204" pitchFamily="34" charset="0"/>
              <a:buChar char="•"/>
            </a:pPr>
            <a:r>
              <a:rPr lang="sk-SK" dirty="0">
                <a:solidFill>
                  <a:schemeClr val="bg1">
                    <a:lumMod val="50000"/>
                  </a:schemeClr>
                </a:solidFill>
              </a:rPr>
              <a:t>Súkromný sektor – </a:t>
            </a:r>
            <a:r>
              <a:rPr lang="sk-SK" dirty="0" err="1">
                <a:solidFill>
                  <a:schemeClr val="bg1">
                    <a:lumMod val="50000"/>
                  </a:schemeClr>
                </a:solidFill>
              </a:rPr>
              <a:t>Altmanov</a:t>
            </a:r>
            <a:r>
              <a:rPr lang="sk-SK" dirty="0">
                <a:solidFill>
                  <a:schemeClr val="bg1">
                    <a:lumMod val="50000"/>
                  </a:schemeClr>
                </a:solidFill>
              </a:rPr>
              <a:t> index</a:t>
            </a:r>
          </a:p>
          <a:p>
            <a:pPr marL="93663" lvl="1" algn="just"/>
            <a:endParaRPr lang="sk-SK" dirty="0" smtClean="0">
              <a:solidFill>
                <a:schemeClr val="bg1">
                  <a:lumMod val="50000"/>
                </a:schemeClr>
              </a:solidFill>
            </a:endParaRPr>
          </a:p>
          <a:p>
            <a:pPr marL="93663" lvl="1" algn="just"/>
            <a:r>
              <a:rPr lang="sk-SK" dirty="0">
                <a:solidFill>
                  <a:schemeClr val="bg1">
                    <a:lumMod val="50000"/>
                  </a:schemeClr>
                </a:solidFill>
              </a:rPr>
              <a:t>Ukazovatele finančnej situácie </a:t>
            </a:r>
            <a:r>
              <a:rPr lang="sk-SK" dirty="0" smtClean="0">
                <a:solidFill>
                  <a:schemeClr val="bg1">
                    <a:lumMod val="50000"/>
                  </a:schemeClr>
                </a:solidFill>
              </a:rPr>
              <a:t>žiadateľa dostupné </a:t>
            </a:r>
            <a:r>
              <a:rPr lang="sk-SK" dirty="0">
                <a:solidFill>
                  <a:schemeClr val="bg1">
                    <a:lumMod val="50000"/>
                  </a:schemeClr>
                </a:solidFill>
              </a:rPr>
              <a:t>na</a:t>
            </a:r>
            <a:r>
              <a:rPr lang="sk-SK" dirty="0" smtClean="0">
                <a:solidFill>
                  <a:schemeClr val="bg1">
                    <a:lumMod val="50000"/>
                  </a:schemeClr>
                </a:solidFill>
              </a:rPr>
              <a:t>:</a:t>
            </a:r>
          </a:p>
          <a:p>
            <a:pPr marL="93663" lvl="1" algn="just"/>
            <a:r>
              <a:rPr lang="sk-SK" dirty="0">
                <a:solidFill>
                  <a:schemeClr val="bg1">
                    <a:lumMod val="50000"/>
                  </a:schemeClr>
                </a:solidFill>
                <a:hlinkClick r:id="rId2"/>
              </a:rPr>
              <a:t>http://www.op-kzp.sk/obsah-dokumenty/formular-pre-vypocet-ukazovatelov-hodnotenia-financnej-situacie-ziadatela</a:t>
            </a:r>
            <a:r>
              <a:rPr lang="sk-SK" dirty="0" smtClean="0">
                <a:solidFill>
                  <a:schemeClr val="bg1">
                    <a:lumMod val="50000"/>
                  </a:schemeClr>
                </a:solidFill>
                <a:hlinkClick r:id="rId2"/>
              </a:rPr>
              <a:t>/</a:t>
            </a:r>
            <a:r>
              <a:rPr lang="sk-SK" dirty="0" smtClean="0">
                <a:solidFill>
                  <a:schemeClr val="bg1">
                    <a:lumMod val="50000"/>
                  </a:schemeClr>
                </a:solidFill>
              </a:rPr>
              <a:t> </a:t>
            </a:r>
            <a:endParaRPr lang="sk-SK" dirty="0">
              <a:solidFill>
                <a:schemeClr val="bg1">
                  <a:lumMod val="50000"/>
                </a:schemeClr>
              </a:solidFill>
            </a:endParaRPr>
          </a:p>
          <a:p>
            <a:pPr marL="93663" lvl="1" algn="just"/>
            <a:endParaRPr lang="sk-SK" dirty="0">
              <a:solidFill>
                <a:schemeClr val="bg1">
                  <a:lumMod val="50000"/>
                </a:schemeClr>
              </a:solidFill>
            </a:endParaRPr>
          </a:p>
          <a:p>
            <a:pPr marL="93663" lvl="1" algn="just"/>
            <a:r>
              <a:rPr lang="sk-SK" dirty="0" smtClean="0">
                <a:solidFill>
                  <a:schemeClr val="bg1">
                    <a:lumMod val="50000"/>
                  </a:schemeClr>
                </a:solidFill>
              </a:rPr>
              <a:t>Do formulára sa vypĺňajú údaje z poslednej schválenej účtovnej závierky.</a:t>
            </a:r>
          </a:p>
          <a:p>
            <a:pPr marL="93663" lvl="1" algn="just"/>
            <a:r>
              <a:rPr lang="sk-SK" dirty="0">
                <a:solidFill>
                  <a:srgbClr val="FF0000"/>
                </a:solidFill>
              </a:rPr>
              <a:t>Schválená účtovná závierka predstavuje zostavenú účtovnú závierku, ktorá je schválená štatutárnym orgánom žiadateľa. Pre účely stanovenia referenčného obdobia sa schválenou účtovnou závierkou nemyslí jej overenie účtovným audítorom (ak má žiadateľ povinnosť vykonať overenie účtovnej závierky audítorom), alebo schválenie zastupiteľstvom a pod. </a:t>
            </a:r>
            <a:endParaRPr lang="sk-SK" dirty="0">
              <a:solidFill>
                <a:schemeClr val="bg1">
                  <a:lumMod val="50000"/>
                </a:schemeClr>
              </a:solidFill>
            </a:endParaRPr>
          </a:p>
        </p:txBody>
      </p:sp>
    </p:spTree>
    <p:extLst>
      <p:ext uri="{BB962C8B-B14F-4D97-AF65-F5344CB8AC3E}">
        <p14:creationId xmlns:p14="http://schemas.microsoft.com/office/powerpoint/2010/main" val="684276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28650" y="1135997"/>
            <a:ext cx="7886700" cy="626076"/>
          </a:xfrm>
        </p:spPr>
        <p:txBody>
          <a:bodyPr>
            <a:normAutofit/>
          </a:bodyPr>
          <a:lstStyle/>
          <a:p>
            <a:r>
              <a:rPr lang="sk-SK" sz="3200" b="1" dirty="0" smtClean="0">
                <a:latin typeface="Arial" panose="020B0604020202020204" pitchFamily="34" charset="0"/>
                <a:cs typeface="Arial" panose="020B0604020202020204" pitchFamily="34" charset="0"/>
              </a:rPr>
              <a:t>Často kladené otázky</a:t>
            </a:r>
            <a:endParaRPr lang="sk-SK" sz="3200" b="1" dirty="0">
              <a:latin typeface="Arial" panose="020B0604020202020204" pitchFamily="34" charset="0"/>
              <a:cs typeface="Arial" panose="020B0604020202020204" pitchFamily="34" charset="0"/>
            </a:endParaRPr>
          </a:p>
        </p:txBody>
      </p:sp>
      <p:sp>
        <p:nvSpPr>
          <p:cNvPr id="2" name="Obdĺžnik 1"/>
          <p:cNvSpPr/>
          <p:nvPr/>
        </p:nvSpPr>
        <p:spPr>
          <a:xfrm>
            <a:off x="603936" y="1868951"/>
            <a:ext cx="7864951" cy="3447098"/>
          </a:xfrm>
          <a:prstGeom prst="rect">
            <a:avLst/>
          </a:prstGeom>
        </p:spPr>
        <p:txBody>
          <a:bodyPr wrap="square">
            <a:spAutoFit/>
          </a:bodyPr>
          <a:lstStyle/>
          <a:p>
            <a:pPr marL="285750" indent="-285750" algn="just">
              <a:spcAft>
                <a:spcPts val="600"/>
              </a:spcAft>
              <a:buFont typeface="Wingdings" panose="05000000000000000000" pitchFamily="2" charset="2"/>
              <a:buChar char="§"/>
            </a:pPr>
            <a:r>
              <a:rPr lang="sk-SK" dirty="0" smtClean="0">
                <a:solidFill>
                  <a:schemeClr val="bg1">
                    <a:lumMod val="50000"/>
                  </a:schemeClr>
                </a:solidFill>
                <a:latin typeface="Arial" pitchFamily="34" charset="0"/>
                <a:cs typeface="Arial" pitchFamily="34" charset="0"/>
              </a:rPr>
              <a:t>Je </a:t>
            </a:r>
            <a:r>
              <a:rPr lang="sk-SK" dirty="0">
                <a:solidFill>
                  <a:schemeClr val="bg1">
                    <a:lumMod val="50000"/>
                  </a:schemeClr>
                </a:solidFill>
                <a:latin typeface="Arial" pitchFamily="34" charset="0"/>
                <a:cs typeface="Arial" pitchFamily="34" charset="0"/>
              </a:rPr>
              <a:t>oprávnený nákup </a:t>
            </a:r>
            <a:r>
              <a:rPr lang="sk-SK" dirty="0" err="1">
                <a:solidFill>
                  <a:schemeClr val="bg1">
                    <a:lumMod val="50000"/>
                  </a:schemeClr>
                </a:solidFill>
                <a:latin typeface="Arial" pitchFamily="34" charset="0"/>
                <a:cs typeface="Arial" pitchFamily="34" charset="0"/>
              </a:rPr>
              <a:t>kompostérov</a:t>
            </a:r>
            <a:r>
              <a:rPr lang="sk-SK" dirty="0">
                <a:solidFill>
                  <a:schemeClr val="bg1">
                    <a:lumMod val="50000"/>
                  </a:schemeClr>
                </a:solidFill>
                <a:latin typeface="Arial" pitchFamily="34" charset="0"/>
                <a:cs typeface="Arial" pitchFamily="34" charset="0"/>
              </a:rPr>
              <a:t> a ak áno, je obmedzený ich počet na jedného žiadateľa?</a:t>
            </a:r>
          </a:p>
          <a:p>
            <a:pPr marL="271463" algn="just">
              <a:spcAft>
                <a:spcPts val="600"/>
              </a:spcAft>
            </a:pPr>
            <a:r>
              <a:rPr lang="sk-SK" dirty="0">
                <a:latin typeface="Arial" panose="020B0604020202020204" pitchFamily="34" charset="0"/>
                <a:cs typeface="Arial" panose="020B0604020202020204" pitchFamily="34" charset="0"/>
              </a:rPr>
              <a:t>Nákup </a:t>
            </a:r>
            <a:r>
              <a:rPr lang="sk-SK" dirty="0" err="1">
                <a:latin typeface="Arial" panose="020B0604020202020204" pitchFamily="34" charset="0"/>
                <a:cs typeface="Arial" panose="020B0604020202020204" pitchFamily="34" charset="0"/>
              </a:rPr>
              <a:t>kompostérov</a:t>
            </a:r>
            <a:r>
              <a:rPr lang="sk-SK" dirty="0">
                <a:latin typeface="Arial" panose="020B0604020202020204" pitchFamily="34" charset="0"/>
                <a:cs typeface="Arial" panose="020B0604020202020204" pitchFamily="34" charset="0"/>
              </a:rPr>
              <a:t> pre domácnosti nie je oprávnený, nakoľko uvedené spadá pod aktivity predchádzania vzniku BRKO (ktoré nepatria k oprávneným aktivitám 32. a 33. výzvy</a:t>
            </a:r>
            <a:r>
              <a:rPr lang="sk-SK" dirty="0" smtClean="0">
                <a:latin typeface="Arial" panose="020B0604020202020204" pitchFamily="34" charset="0"/>
                <a:cs typeface="Arial" panose="020B0604020202020204" pitchFamily="34" charset="0"/>
              </a:rPr>
              <a:t>). Na podporu predchádzania vzniku BRKO bola zameraná osobitná výzva </a:t>
            </a:r>
            <a:r>
              <a:rPr lang="sk-SK" dirty="0">
                <a:latin typeface="Arial" panose="020B0604020202020204" pitchFamily="34" charset="0"/>
                <a:cs typeface="Arial" panose="020B0604020202020204" pitchFamily="34" charset="0"/>
              </a:rPr>
              <a:t>(s kódom </a:t>
            </a:r>
            <a:r>
              <a:rPr lang="sk-SK" dirty="0" smtClean="0">
                <a:latin typeface="Arial" panose="020B0604020202020204" pitchFamily="34" charset="0"/>
                <a:cs typeface="Arial" panose="020B0604020202020204" pitchFamily="34" charset="0"/>
              </a:rPr>
              <a:t>OPKZP-PO1-SC111-2017-23), ktorá však bola </a:t>
            </a:r>
            <a:r>
              <a:rPr lang="sk-SK" dirty="0">
                <a:latin typeface="Arial" panose="020B0604020202020204" pitchFamily="34" charset="0"/>
                <a:cs typeface="Arial" panose="020B0604020202020204" pitchFamily="34" charset="0"/>
              </a:rPr>
              <a:t>koncom septembra </a:t>
            </a:r>
            <a:r>
              <a:rPr lang="sk-SK" dirty="0" smtClean="0">
                <a:latin typeface="Arial" panose="020B0604020202020204" pitchFamily="34" charset="0"/>
                <a:cs typeface="Arial" panose="020B0604020202020204" pitchFamily="34" charset="0"/>
              </a:rPr>
              <a:t>minulého roku ukončená z</a:t>
            </a:r>
            <a:r>
              <a:rPr lang="sk-SK" dirty="0">
                <a:latin typeface="Arial" panose="020B0604020202020204" pitchFamily="34" charset="0"/>
                <a:cs typeface="Arial" panose="020B0604020202020204" pitchFamily="34" charset="0"/>
              </a:rPr>
              <a:t> dôvodu prekročenia disponibilnej </a:t>
            </a:r>
            <a:r>
              <a:rPr lang="sk-SK" dirty="0" smtClean="0">
                <a:latin typeface="Arial" panose="020B0604020202020204" pitchFamily="34" charset="0"/>
                <a:cs typeface="Arial" panose="020B0604020202020204" pitchFamily="34" charset="0"/>
              </a:rPr>
              <a:t>alokácie.</a:t>
            </a:r>
            <a:endParaRPr lang="sk-SK" dirty="0">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
            </a:pPr>
            <a:endParaRPr lang="sk-SK" dirty="0" smtClean="0">
              <a:solidFill>
                <a:schemeClr val="bg1">
                  <a:lumMod val="50000"/>
                </a:schemeClr>
              </a:solidFill>
              <a:latin typeface="Arial" pitchFamily="34" charset="0"/>
              <a:cs typeface="Arial" pitchFamily="34" charset="0"/>
            </a:endParaRPr>
          </a:p>
          <a:p>
            <a:pPr marL="271463" algn="just">
              <a:spcAft>
                <a:spcPts val="600"/>
              </a:spcAft>
            </a:pPr>
            <a:endParaRPr lang="sk-SK" dirty="0" smtClean="0">
              <a:solidFill>
                <a:schemeClr val="bg1">
                  <a:lumMod val="50000"/>
                </a:schemeClr>
              </a:solidFill>
              <a:latin typeface="Arial" pitchFamily="34" charset="0"/>
              <a:cs typeface="Arial" pitchFamily="34" charset="0"/>
            </a:endParaRPr>
          </a:p>
          <a:p>
            <a:pPr algn="just">
              <a:spcAft>
                <a:spcPts val="600"/>
              </a:spcAft>
            </a:pPr>
            <a:endParaRPr lang="sk-SK"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312100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28650" y="1135997"/>
            <a:ext cx="7886700" cy="626076"/>
          </a:xfrm>
        </p:spPr>
        <p:txBody>
          <a:bodyPr>
            <a:normAutofit/>
          </a:bodyPr>
          <a:lstStyle/>
          <a:p>
            <a:r>
              <a:rPr lang="sk-SK" sz="3200" b="1" dirty="0" smtClean="0">
                <a:latin typeface="Arial" panose="020B0604020202020204" pitchFamily="34" charset="0"/>
                <a:cs typeface="Arial" panose="020B0604020202020204" pitchFamily="34" charset="0"/>
              </a:rPr>
              <a:t>Často kladené otázky</a:t>
            </a:r>
            <a:endParaRPr lang="sk-SK" sz="3200" b="1" dirty="0">
              <a:latin typeface="Arial" panose="020B0604020202020204" pitchFamily="34" charset="0"/>
              <a:cs typeface="Arial" panose="020B0604020202020204" pitchFamily="34" charset="0"/>
            </a:endParaRPr>
          </a:p>
        </p:txBody>
      </p:sp>
      <p:sp>
        <p:nvSpPr>
          <p:cNvPr id="2" name="Obdĺžnik 1"/>
          <p:cNvSpPr/>
          <p:nvPr/>
        </p:nvSpPr>
        <p:spPr>
          <a:xfrm>
            <a:off x="603936" y="1868951"/>
            <a:ext cx="7864951" cy="3293209"/>
          </a:xfrm>
          <a:prstGeom prst="rect">
            <a:avLst/>
          </a:prstGeom>
        </p:spPr>
        <p:txBody>
          <a:bodyPr wrap="square">
            <a:spAutoFit/>
          </a:bodyPr>
          <a:lstStyle/>
          <a:p>
            <a:pPr algn="just">
              <a:spcAft>
                <a:spcPts val="600"/>
              </a:spcAft>
            </a:pPr>
            <a:endParaRPr lang="sk-SK" dirty="0" smtClean="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smtClean="0">
                <a:solidFill>
                  <a:schemeClr val="bg1">
                    <a:lumMod val="50000"/>
                  </a:schemeClr>
                </a:solidFill>
                <a:latin typeface="Arial" pitchFamily="34" charset="0"/>
                <a:cs typeface="Arial" pitchFamily="34" charset="0"/>
              </a:rPr>
              <a:t>Máme záujem uchádzať sa o podporu na výstavbu zberného dvora aj kompostoviska. Vo výzve je však uvedené, že v rámci 1 žiadosti sme oprávnení definovať iba 1 z hlavných aktivít. Môžme predložiť v rámci jednej výzvy viacero žiadostí s rôznymi hlavnými aktivitami?</a:t>
            </a:r>
          </a:p>
          <a:p>
            <a:pPr marL="271463" algn="just">
              <a:spcAft>
                <a:spcPts val="600"/>
              </a:spcAft>
            </a:pPr>
            <a:r>
              <a:rPr lang="sk-SK" dirty="0" smtClean="0">
                <a:latin typeface="Arial" panose="020B0604020202020204" pitchFamily="34" charset="0"/>
                <a:cs typeface="Arial" panose="020B0604020202020204" pitchFamily="34" charset="0"/>
              </a:rPr>
              <a:t>V zmysle </a:t>
            </a:r>
            <a:r>
              <a:rPr lang="sk-SK" dirty="0" err="1" smtClean="0">
                <a:latin typeface="Arial" panose="020B0604020202020204" pitchFamily="34" charset="0"/>
                <a:cs typeface="Arial" panose="020B0604020202020204" pitchFamily="34" charset="0"/>
              </a:rPr>
              <a:t>PPP</a:t>
            </a:r>
            <a:r>
              <a:rPr lang="sk-SK" dirty="0" smtClean="0">
                <a:latin typeface="Arial" panose="020B0604020202020204" pitchFamily="34" charset="0"/>
                <a:cs typeface="Arial" panose="020B0604020202020204" pitchFamily="34" charset="0"/>
              </a:rPr>
              <a:t> č</a:t>
            </a:r>
            <a:r>
              <a:rPr lang="sk-SK" dirty="0">
                <a:latin typeface="Arial" panose="020B0604020202020204" pitchFamily="34" charset="0"/>
                <a:cs typeface="Arial" panose="020B0604020202020204" pitchFamily="34" charset="0"/>
              </a:rPr>
              <a:t>. 14 </a:t>
            </a:r>
            <a:r>
              <a:rPr lang="sk-SK" dirty="0" smtClean="0">
                <a:latin typeface="Arial" panose="020B0604020202020204" pitchFamily="34" charset="0"/>
                <a:cs typeface="Arial" panose="020B0604020202020204" pitchFamily="34" charset="0"/>
              </a:rPr>
              <a:t>„</a:t>
            </a:r>
            <a:r>
              <a:rPr lang="sk-SK" b="1" i="1" dirty="0">
                <a:latin typeface="Arial" panose="020B0604020202020204" pitchFamily="34" charset="0"/>
                <a:cs typeface="Arial" panose="020B0604020202020204" pitchFamily="34" charset="0"/>
              </a:rPr>
              <a:t>Žiadateľ definuje v </a:t>
            </a:r>
            <a:r>
              <a:rPr lang="sk-SK" b="1" i="1" dirty="0" err="1">
                <a:latin typeface="Arial" panose="020B0604020202020204" pitchFamily="34" charset="0"/>
                <a:cs typeface="Arial" panose="020B0604020202020204" pitchFamily="34" charset="0"/>
              </a:rPr>
              <a:t>ŽoNFP</a:t>
            </a:r>
            <a:r>
              <a:rPr lang="sk-SK" b="1" i="1" dirty="0">
                <a:latin typeface="Arial" panose="020B0604020202020204" pitchFamily="34" charset="0"/>
                <a:cs typeface="Arial" panose="020B0604020202020204" pitchFamily="34" charset="0"/>
              </a:rPr>
              <a:t> hlavnú aktivitu projektu, ktorou môže byť len jedna z aktivít uvedených pod bodmi 1 až 3.</a:t>
            </a:r>
            <a:r>
              <a:rPr lang="sk-SK" dirty="0">
                <a:latin typeface="Arial" panose="020B0604020202020204" pitchFamily="34" charset="0"/>
                <a:cs typeface="Arial" panose="020B0604020202020204" pitchFamily="34" charset="0"/>
              </a:rPr>
              <a:t>“ Uvedené znamená, že v jednej </a:t>
            </a:r>
            <a:r>
              <a:rPr lang="sk-SK" dirty="0" err="1">
                <a:latin typeface="Arial" panose="020B0604020202020204" pitchFamily="34" charset="0"/>
                <a:cs typeface="Arial" panose="020B0604020202020204" pitchFamily="34" charset="0"/>
              </a:rPr>
              <a:t>ŽoNFP</a:t>
            </a:r>
            <a:r>
              <a:rPr lang="sk-SK" dirty="0">
                <a:latin typeface="Arial" panose="020B0604020202020204" pitchFamily="34" charset="0"/>
                <a:cs typeface="Arial" panose="020B0604020202020204" pitchFamily="34" charset="0"/>
              </a:rPr>
              <a:t> môže byť len jedna z troch možných oprávnených </a:t>
            </a:r>
            <a:r>
              <a:rPr lang="sk-SK" dirty="0" smtClean="0">
                <a:latin typeface="Arial" panose="020B0604020202020204" pitchFamily="34" charset="0"/>
                <a:cs typeface="Arial" panose="020B0604020202020204" pitchFamily="34" charset="0"/>
              </a:rPr>
              <a:t>aktivít. </a:t>
            </a:r>
            <a:r>
              <a:rPr lang="sk-SK" dirty="0">
                <a:latin typeface="Arial" panose="020B0604020202020204" pitchFamily="34" charset="0"/>
                <a:cs typeface="Arial" panose="020B0604020202020204" pitchFamily="34" charset="0"/>
              </a:rPr>
              <a:t>Počet predložených </a:t>
            </a:r>
            <a:r>
              <a:rPr lang="sk-SK" dirty="0" err="1">
                <a:latin typeface="Arial" panose="020B0604020202020204" pitchFamily="34" charset="0"/>
                <a:cs typeface="Arial" panose="020B0604020202020204" pitchFamily="34" charset="0"/>
              </a:rPr>
              <a:t>ŽoNFP</a:t>
            </a:r>
            <a:r>
              <a:rPr lang="sk-SK" dirty="0">
                <a:latin typeface="Arial" panose="020B0604020202020204" pitchFamily="34" charset="0"/>
                <a:cs typeface="Arial" panose="020B0604020202020204" pitchFamily="34" charset="0"/>
              </a:rPr>
              <a:t> v rámci výzvy, či hodnotiaceho kola nie je obmedzený, za dodržania </a:t>
            </a:r>
            <a:r>
              <a:rPr lang="sk-SK" dirty="0" err="1" smtClean="0">
                <a:latin typeface="Arial" panose="020B0604020202020204" pitchFamily="34" charset="0"/>
                <a:cs typeface="Arial" panose="020B0604020202020204" pitchFamily="34" charset="0"/>
              </a:rPr>
              <a:t>PPP</a:t>
            </a:r>
            <a:r>
              <a:rPr lang="sk-SK" dirty="0" smtClean="0">
                <a:latin typeface="Arial" panose="020B0604020202020204" pitchFamily="34" charset="0"/>
                <a:cs typeface="Arial" panose="020B0604020202020204" pitchFamily="34" charset="0"/>
              </a:rPr>
              <a:t> č</a:t>
            </a:r>
            <a:r>
              <a:rPr lang="sk-SK" dirty="0">
                <a:latin typeface="Arial" panose="020B0604020202020204" pitchFamily="34" charset="0"/>
                <a:cs typeface="Arial" panose="020B0604020202020204" pitchFamily="34" charset="0"/>
              </a:rPr>
              <a:t>. </a:t>
            </a:r>
            <a:r>
              <a:rPr lang="sk-SK" dirty="0" smtClean="0">
                <a:latin typeface="Arial" panose="020B0604020202020204" pitchFamily="34" charset="0"/>
                <a:cs typeface="Arial" panose="020B0604020202020204" pitchFamily="34" charset="0"/>
              </a:rPr>
              <a:t>33 (resp. 32 pri 33. výzve). </a:t>
            </a:r>
            <a:endParaRPr lang="sk-SK" b="1" dirty="0">
              <a:latin typeface="Arial" pitchFamily="34" charset="0"/>
              <a:cs typeface="Arial" pitchFamily="34" charset="0"/>
            </a:endParaRPr>
          </a:p>
        </p:txBody>
      </p:sp>
    </p:spTree>
    <p:extLst>
      <p:ext uri="{BB962C8B-B14F-4D97-AF65-F5344CB8AC3E}">
        <p14:creationId xmlns:p14="http://schemas.microsoft.com/office/powerpoint/2010/main" val="3624743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28650" y="1135997"/>
            <a:ext cx="7886700" cy="626076"/>
          </a:xfrm>
        </p:spPr>
        <p:txBody>
          <a:bodyPr>
            <a:normAutofit/>
          </a:bodyPr>
          <a:lstStyle/>
          <a:p>
            <a:r>
              <a:rPr lang="sk-SK" sz="3200" b="1" dirty="0" smtClean="0">
                <a:latin typeface="Arial" panose="020B0604020202020204" pitchFamily="34" charset="0"/>
                <a:cs typeface="Arial" panose="020B0604020202020204" pitchFamily="34" charset="0"/>
              </a:rPr>
              <a:t>Často kladené otázky</a:t>
            </a:r>
            <a:endParaRPr lang="sk-SK" sz="3200" b="1" dirty="0">
              <a:latin typeface="Arial" panose="020B0604020202020204" pitchFamily="34" charset="0"/>
              <a:cs typeface="Arial" panose="020B0604020202020204" pitchFamily="34" charset="0"/>
            </a:endParaRPr>
          </a:p>
        </p:txBody>
      </p:sp>
      <p:sp>
        <p:nvSpPr>
          <p:cNvPr id="2" name="Obdĺžnik 1"/>
          <p:cNvSpPr/>
          <p:nvPr/>
        </p:nvSpPr>
        <p:spPr>
          <a:xfrm>
            <a:off x="603935" y="1775818"/>
            <a:ext cx="7864951" cy="4878259"/>
          </a:xfrm>
          <a:prstGeom prst="rect">
            <a:avLst/>
          </a:prstGeom>
        </p:spPr>
        <p:txBody>
          <a:bodyPr wrap="square">
            <a:spAutoFit/>
          </a:bodyPr>
          <a:lstStyle/>
          <a:p>
            <a:pPr marL="285750" indent="-285750" algn="just">
              <a:spcAft>
                <a:spcPts val="600"/>
              </a:spcAft>
              <a:buFont typeface="Wingdings" panose="05000000000000000000" pitchFamily="2" charset="2"/>
              <a:buChar char="§"/>
            </a:pPr>
            <a:r>
              <a:rPr lang="sk-SK" dirty="0" smtClean="0">
                <a:solidFill>
                  <a:schemeClr val="bg1">
                    <a:lumMod val="50000"/>
                  </a:schemeClr>
                </a:solidFill>
                <a:latin typeface="Arial" pitchFamily="34" charset="0"/>
                <a:cs typeface="Arial" pitchFamily="34" charset="0"/>
              </a:rPr>
              <a:t>V </a:t>
            </a:r>
            <a:r>
              <a:rPr lang="sk-SK" dirty="0">
                <a:solidFill>
                  <a:schemeClr val="bg1">
                    <a:lumMod val="50000"/>
                  </a:schemeClr>
                </a:solidFill>
                <a:latin typeface="Arial" pitchFamily="34" charset="0"/>
                <a:cs typeface="Arial" pitchFamily="34" charset="0"/>
              </a:rPr>
              <a:t>príručke sa uvádza, že „</a:t>
            </a:r>
            <a:r>
              <a:rPr lang="sk-SK" i="1" dirty="0" err="1">
                <a:solidFill>
                  <a:schemeClr val="bg1">
                    <a:lumMod val="50000"/>
                  </a:schemeClr>
                </a:solidFill>
                <a:latin typeface="Arial" pitchFamily="34" charset="0"/>
                <a:cs typeface="Arial" pitchFamily="34" charset="0"/>
              </a:rPr>
              <a:t>RO</a:t>
            </a:r>
            <a:r>
              <a:rPr lang="sk-SK" i="1" dirty="0">
                <a:solidFill>
                  <a:schemeClr val="bg1">
                    <a:lumMod val="50000"/>
                  </a:schemeClr>
                </a:solidFill>
                <a:latin typeface="Arial" pitchFamily="34" charset="0"/>
                <a:cs typeface="Arial" pitchFamily="34" charset="0"/>
              </a:rPr>
              <a:t> vykoná kontrolu VO po ukončení konania o </a:t>
            </a:r>
            <a:r>
              <a:rPr lang="sk-SK" i="1" dirty="0" err="1">
                <a:solidFill>
                  <a:schemeClr val="bg1">
                    <a:lumMod val="50000"/>
                  </a:schemeClr>
                </a:solidFill>
                <a:latin typeface="Arial" pitchFamily="34" charset="0"/>
                <a:cs typeface="Arial" pitchFamily="34" charset="0"/>
              </a:rPr>
              <a:t>ŽoNFP</a:t>
            </a:r>
            <a:r>
              <a:rPr lang="sk-SK" i="1" dirty="0">
                <a:solidFill>
                  <a:schemeClr val="bg1">
                    <a:lumMod val="50000"/>
                  </a:schemeClr>
                </a:solidFill>
                <a:latin typeface="Arial" pitchFamily="34" charset="0"/>
                <a:cs typeface="Arial" pitchFamily="34" charset="0"/>
              </a:rPr>
              <a:t>. </a:t>
            </a:r>
            <a:r>
              <a:rPr lang="sk-SK" i="1" dirty="0" err="1">
                <a:solidFill>
                  <a:schemeClr val="bg1">
                    <a:lumMod val="50000"/>
                  </a:schemeClr>
                </a:solidFill>
                <a:latin typeface="Arial" pitchFamily="34" charset="0"/>
                <a:cs typeface="Arial" pitchFamily="34" charset="0"/>
              </a:rPr>
              <a:t>RO</a:t>
            </a:r>
            <a:r>
              <a:rPr lang="sk-SK" i="1" dirty="0">
                <a:solidFill>
                  <a:schemeClr val="bg1">
                    <a:lumMod val="50000"/>
                  </a:schemeClr>
                </a:solidFill>
                <a:latin typeface="Arial" pitchFamily="34" charset="0"/>
                <a:cs typeface="Arial" pitchFamily="34" charset="0"/>
              </a:rPr>
              <a:t> následne na základe výsledku kontroly VO pristúpi k uzavretiu, resp. neuzavretiu zmluvy o </a:t>
            </a:r>
            <a:r>
              <a:rPr lang="sk-SK" i="1" dirty="0" err="1">
                <a:solidFill>
                  <a:schemeClr val="bg1">
                    <a:lumMod val="50000"/>
                  </a:schemeClr>
                </a:solidFill>
                <a:latin typeface="Arial" pitchFamily="34" charset="0"/>
                <a:cs typeface="Arial" pitchFamily="34" charset="0"/>
              </a:rPr>
              <a:t>NFP</a:t>
            </a:r>
            <a:r>
              <a:rPr lang="sk-SK" i="1" dirty="0">
                <a:solidFill>
                  <a:schemeClr val="bg1">
                    <a:lumMod val="50000"/>
                  </a:schemeClr>
                </a:solidFill>
                <a:latin typeface="Arial" pitchFamily="34" charset="0"/>
                <a:cs typeface="Arial" pitchFamily="34" charset="0"/>
              </a:rPr>
              <a:t>.</a:t>
            </a:r>
            <a:r>
              <a:rPr lang="sk-SK" dirty="0">
                <a:solidFill>
                  <a:schemeClr val="bg1">
                    <a:lumMod val="50000"/>
                  </a:schemeClr>
                </a:solidFill>
                <a:latin typeface="Arial" pitchFamily="34" charset="0"/>
                <a:cs typeface="Arial" pitchFamily="34" charset="0"/>
              </a:rPr>
              <a:t>“ Znamená to, že v čase uzatvorenia zmluvy o </a:t>
            </a:r>
            <a:r>
              <a:rPr lang="sk-SK" dirty="0" err="1">
                <a:solidFill>
                  <a:schemeClr val="bg1">
                    <a:lumMod val="50000"/>
                  </a:schemeClr>
                </a:solidFill>
                <a:latin typeface="Arial" pitchFamily="34" charset="0"/>
                <a:cs typeface="Arial" pitchFamily="34" charset="0"/>
              </a:rPr>
              <a:t>NFP</a:t>
            </a:r>
            <a:r>
              <a:rPr lang="sk-SK" dirty="0">
                <a:solidFill>
                  <a:schemeClr val="bg1">
                    <a:lumMod val="50000"/>
                  </a:schemeClr>
                </a:solidFill>
                <a:latin typeface="Arial" pitchFamily="34" charset="0"/>
                <a:cs typeface="Arial" pitchFamily="34" charset="0"/>
              </a:rPr>
              <a:t> musia byť všetky VO – aj zákazky s nízkou hodnotou skontrolované </a:t>
            </a:r>
            <a:r>
              <a:rPr lang="sk-SK" dirty="0" err="1">
                <a:solidFill>
                  <a:schemeClr val="bg1">
                    <a:lumMod val="50000"/>
                  </a:schemeClr>
                </a:solidFill>
                <a:latin typeface="Arial" pitchFamily="34" charset="0"/>
                <a:cs typeface="Arial" pitchFamily="34" charset="0"/>
              </a:rPr>
              <a:t>RO</a:t>
            </a:r>
            <a:r>
              <a:rPr lang="sk-SK" dirty="0">
                <a:solidFill>
                  <a:schemeClr val="bg1">
                    <a:lumMod val="50000"/>
                  </a:schemeClr>
                </a:solidFill>
                <a:latin typeface="Arial" pitchFamily="34" charset="0"/>
                <a:cs typeface="Arial" pitchFamily="34" charset="0"/>
              </a:rPr>
              <a:t> s pozitívnym výsledkom? Keď dôjde ku menšej ako 100 % korekcii v rámci kontroly VO, bude toto vnímavé ako pozitívny výsledok?</a:t>
            </a:r>
          </a:p>
          <a:p>
            <a:pPr marL="285750" indent="-285750" algn="just">
              <a:spcAft>
                <a:spcPts val="600"/>
              </a:spcAft>
              <a:buFont typeface="Wingdings" panose="05000000000000000000" pitchFamily="2" charset="2"/>
              <a:buChar char="§"/>
            </a:pPr>
            <a:r>
              <a:rPr lang="sk-SK" dirty="0" smtClean="0">
                <a:latin typeface="Arial" panose="020B0604020202020204" pitchFamily="34" charset="0"/>
                <a:cs typeface="Arial" panose="020B0604020202020204" pitchFamily="34" charset="0"/>
              </a:rPr>
              <a:t>Všetky </a:t>
            </a:r>
            <a:r>
              <a:rPr lang="sk-SK" dirty="0">
                <a:latin typeface="Arial" panose="020B0604020202020204" pitchFamily="34" charset="0"/>
                <a:cs typeface="Arial" panose="020B0604020202020204" pitchFamily="34" charset="0"/>
              </a:rPr>
              <a:t>zákazky, ktoré </a:t>
            </a:r>
            <a:r>
              <a:rPr lang="sk-SK" dirty="0" smtClean="0">
                <a:latin typeface="Arial" panose="020B0604020202020204" pitchFamily="34" charset="0"/>
                <a:cs typeface="Arial" panose="020B0604020202020204" pitchFamily="34" charset="0"/>
              </a:rPr>
              <a:t>majú byť </a:t>
            </a:r>
            <a:r>
              <a:rPr lang="sk-SK" dirty="0">
                <a:latin typeface="Arial" panose="020B0604020202020204" pitchFamily="34" charset="0"/>
                <a:cs typeface="Arial" panose="020B0604020202020204" pitchFamily="34" charset="0"/>
              </a:rPr>
              <a:t>v zmysle </a:t>
            </a:r>
            <a:r>
              <a:rPr lang="sk-SK" dirty="0" err="1" smtClean="0">
                <a:latin typeface="Arial" panose="020B0604020202020204" pitchFamily="34" charset="0"/>
                <a:cs typeface="Arial" panose="020B0604020202020204" pitchFamily="34" charset="0"/>
              </a:rPr>
              <a:t>PPP</a:t>
            </a:r>
            <a:r>
              <a:rPr lang="sk-SK" dirty="0" smtClean="0">
                <a:latin typeface="Arial" panose="020B0604020202020204" pitchFamily="34" charset="0"/>
                <a:cs typeface="Arial" panose="020B0604020202020204" pitchFamily="34" charset="0"/>
              </a:rPr>
              <a:t> č</a:t>
            </a:r>
            <a:r>
              <a:rPr lang="sk-SK" dirty="0">
                <a:latin typeface="Arial" panose="020B0604020202020204" pitchFamily="34" charset="0"/>
                <a:cs typeface="Arial" panose="020B0604020202020204" pitchFamily="34" charset="0"/>
              </a:rPr>
              <a:t>. 25 v stave pred podpisom zmluvy s úspešným uchádzačom, musia byť na základe kontroly postupov </a:t>
            </a:r>
            <a:r>
              <a:rPr lang="sk-SK" dirty="0" smtClean="0">
                <a:latin typeface="Arial" panose="020B0604020202020204" pitchFamily="34" charset="0"/>
                <a:cs typeface="Arial" panose="020B0604020202020204" pitchFamily="34" charset="0"/>
              </a:rPr>
              <a:t>VO vyhodnotené </a:t>
            </a:r>
            <a:r>
              <a:rPr lang="sk-SK" dirty="0">
                <a:latin typeface="Arial" panose="020B0604020202020204" pitchFamily="34" charset="0"/>
                <a:cs typeface="Arial" panose="020B0604020202020204" pitchFamily="34" charset="0"/>
              </a:rPr>
              <a:t>ako bez nedostatkov (uvedené sa nevzťahuje na zákazky s nízkou hodnotou, ktoré spolu so zákazkami podliehajúcimi niektorej z výnimiek v zmysle § 1 ods. 2 až 12 zákona </a:t>
            </a:r>
            <a:r>
              <a:rPr lang="sk-SK" dirty="0" smtClean="0">
                <a:latin typeface="Arial" panose="020B0604020202020204" pitchFamily="34" charset="0"/>
                <a:cs typeface="Arial" panose="020B0604020202020204" pitchFamily="34" charset="0"/>
              </a:rPr>
              <a:t>o VO a</a:t>
            </a:r>
            <a:r>
              <a:rPr lang="sk-SK" dirty="0">
                <a:latin typeface="Arial" panose="020B0604020202020204" pitchFamily="34" charset="0"/>
                <a:cs typeface="Arial" panose="020B0604020202020204" pitchFamily="34" charset="0"/>
              </a:rPr>
              <a:t> zákazkami na podporné </a:t>
            </a:r>
            <a:r>
              <a:rPr lang="sk-SK" dirty="0" smtClean="0">
                <a:latin typeface="Arial" panose="020B0604020202020204" pitchFamily="34" charset="0"/>
                <a:cs typeface="Arial" panose="020B0604020202020204" pitchFamily="34" charset="0"/>
              </a:rPr>
              <a:t>aktivity). </a:t>
            </a:r>
            <a:r>
              <a:rPr lang="sk-SK" dirty="0">
                <a:latin typeface="Arial" panose="020B0604020202020204" pitchFamily="34" charset="0"/>
                <a:cs typeface="Arial" panose="020B0604020202020204" pitchFamily="34" charset="0"/>
              </a:rPr>
              <a:t>Žiadna finančná oprava (korekcia) teda v tomto štádiu nie je prípustná. V prípade zistenia nedostatkov, ktoré by viedli k udeleniu korekcie, nie je naplnená jedna z podmienok pre zaslanie návrhu zmluvy žiadateľovi, ktorého </a:t>
            </a:r>
            <a:r>
              <a:rPr lang="sk-SK" dirty="0" err="1">
                <a:latin typeface="Arial" panose="020B0604020202020204" pitchFamily="34" charset="0"/>
                <a:cs typeface="Arial" panose="020B0604020202020204" pitchFamily="34" charset="0"/>
              </a:rPr>
              <a:t>ŽoNFP</a:t>
            </a:r>
            <a:r>
              <a:rPr lang="sk-SK" dirty="0">
                <a:latin typeface="Arial" panose="020B0604020202020204" pitchFamily="34" charset="0"/>
                <a:cs typeface="Arial" panose="020B0604020202020204" pitchFamily="34" charset="0"/>
              </a:rPr>
              <a:t> bola v konaní o </a:t>
            </a:r>
            <a:r>
              <a:rPr lang="sk-SK" dirty="0" err="1">
                <a:latin typeface="Arial" panose="020B0604020202020204" pitchFamily="34" charset="0"/>
                <a:cs typeface="Arial" panose="020B0604020202020204" pitchFamily="34" charset="0"/>
              </a:rPr>
              <a:t>ŽoNFP</a:t>
            </a:r>
            <a:r>
              <a:rPr lang="sk-SK" dirty="0">
                <a:latin typeface="Arial" panose="020B0604020202020204" pitchFamily="34" charset="0"/>
                <a:cs typeface="Arial" panose="020B0604020202020204" pitchFamily="34" charset="0"/>
              </a:rPr>
              <a:t> schválená</a:t>
            </a:r>
            <a:r>
              <a:rPr lang="sk-SK" dirty="0" smtClean="0">
                <a:latin typeface="Arial" panose="020B0604020202020204" pitchFamily="34" charset="0"/>
                <a:cs typeface="Arial" panose="020B0604020202020204" pitchFamily="34" charset="0"/>
              </a:rPr>
              <a:t>.</a:t>
            </a:r>
            <a:endParaRPr lang="sk-SK" b="1" dirty="0">
              <a:latin typeface="Arial" pitchFamily="34" charset="0"/>
              <a:cs typeface="Arial" pitchFamily="34" charset="0"/>
            </a:endParaRPr>
          </a:p>
        </p:txBody>
      </p:sp>
    </p:spTree>
    <p:extLst>
      <p:ext uri="{BB962C8B-B14F-4D97-AF65-F5344CB8AC3E}">
        <p14:creationId xmlns:p14="http://schemas.microsoft.com/office/powerpoint/2010/main" val="82282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62043" y="2078131"/>
            <a:ext cx="7886700" cy="1325563"/>
          </a:xfrm>
        </p:spPr>
        <p:txBody>
          <a:bodyPr>
            <a:normAutofit/>
          </a:bodyPr>
          <a:lstStyle/>
          <a:p>
            <a:r>
              <a:rPr lang="sk-SK" sz="3600" b="1" dirty="0">
                <a:latin typeface="Arial" panose="020B0604020202020204" pitchFamily="34" charset="0"/>
                <a:cs typeface="Arial" panose="020B0604020202020204" pitchFamily="34" charset="0"/>
              </a:rPr>
              <a:t>ĎAKUJEME ZA POZORNOSŤ</a:t>
            </a:r>
          </a:p>
        </p:txBody>
      </p:sp>
      <p:sp>
        <p:nvSpPr>
          <p:cNvPr id="3" name="BlokTextu 2"/>
          <p:cNvSpPr txBox="1"/>
          <p:nvPr/>
        </p:nvSpPr>
        <p:spPr>
          <a:xfrm>
            <a:off x="585953" y="4209535"/>
            <a:ext cx="7972094" cy="954107"/>
          </a:xfrm>
          <a:prstGeom prst="rect">
            <a:avLst/>
          </a:prstGeom>
          <a:noFill/>
        </p:spPr>
        <p:txBody>
          <a:bodyPr wrap="square" rtlCol="0">
            <a:spAutoFit/>
          </a:bodyPr>
          <a:lstStyle/>
          <a:p>
            <a:r>
              <a:rPr lang="sk-SK" sz="1600" b="1" dirty="0">
                <a:solidFill>
                  <a:schemeClr val="bg1">
                    <a:lumMod val="50000"/>
                  </a:schemeClr>
                </a:solidFill>
                <a:latin typeface="Arial" panose="020B0604020202020204" pitchFamily="34" charset="0"/>
                <a:cs typeface="Arial" panose="020B0604020202020204" pitchFamily="34" charset="0"/>
              </a:rPr>
              <a:t>Tím Odboru riadenia programov a Odboru posudzovania projektov</a:t>
            </a:r>
          </a:p>
          <a:p>
            <a:r>
              <a:rPr lang="sk-SK" b="1" dirty="0">
                <a:solidFill>
                  <a:srgbClr val="55B848"/>
                </a:solidFill>
                <a:latin typeface="Arial" panose="020B0604020202020204" pitchFamily="34" charset="0"/>
                <a:cs typeface="Arial" panose="020B0604020202020204" pitchFamily="34" charset="0"/>
              </a:rPr>
              <a:t>Sekcia environmentálnych programov a projektov MŽP SR</a:t>
            </a:r>
          </a:p>
          <a:p>
            <a:r>
              <a:rPr lang="sk-SK" sz="2000" b="1" dirty="0">
                <a:solidFill>
                  <a:schemeClr val="bg1">
                    <a:lumMod val="50000"/>
                  </a:schemeClr>
                </a:solidFill>
              </a:rPr>
              <a:t>Riadiaci orgán pre Operačný program Kvalita životného prostredia</a:t>
            </a:r>
          </a:p>
        </p:txBody>
      </p:sp>
    </p:spTree>
    <p:extLst>
      <p:ext uri="{BB962C8B-B14F-4D97-AF65-F5344CB8AC3E}">
        <p14:creationId xmlns:p14="http://schemas.microsoft.com/office/powerpoint/2010/main" val="43325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415239" y="1085335"/>
            <a:ext cx="8218788" cy="782595"/>
          </a:xfrm>
        </p:spPr>
        <p:txBody>
          <a:bodyPr>
            <a:normAutofit/>
          </a:bodyPr>
          <a:lstStyle/>
          <a:p>
            <a:r>
              <a:rPr lang="sk-SK" sz="3200" b="1" dirty="0" smtClean="0">
                <a:latin typeface="Arial" panose="020B0604020202020204" pitchFamily="34" charset="0"/>
                <a:cs typeface="Arial" panose="020B0604020202020204" pitchFamily="34" charset="0"/>
              </a:rPr>
              <a:t>Oprávnení žiadatelia</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38898" y="1954428"/>
            <a:ext cx="8629135" cy="3693319"/>
          </a:xfrm>
          <a:prstGeom prst="rect">
            <a:avLst/>
          </a:prstGeom>
          <a:noFill/>
        </p:spPr>
        <p:txBody>
          <a:bodyPr wrap="square" rtlCol="0">
            <a:spAutoFit/>
          </a:bodyPr>
          <a:lstStyle/>
          <a:p>
            <a:r>
              <a:rPr lang="sk-SK" dirty="0">
                <a:solidFill>
                  <a:schemeClr val="bg1">
                    <a:lumMod val="50000"/>
                  </a:schemeClr>
                </a:solidFill>
              </a:rPr>
              <a:t>V rámci </a:t>
            </a:r>
            <a:r>
              <a:rPr lang="sk-SK" dirty="0" smtClean="0">
                <a:solidFill>
                  <a:schemeClr val="bg1">
                    <a:lumMod val="50000"/>
                  </a:schemeClr>
                </a:solidFill>
              </a:rPr>
              <a:t>32. a 33. výzvy sú oprávnenými </a:t>
            </a:r>
            <a:r>
              <a:rPr lang="sk-SK" dirty="0">
                <a:solidFill>
                  <a:schemeClr val="bg1">
                    <a:lumMod val="50000"/>
                  </a:schemeClr>
                </a:solidFill>
              </a:rPr>
              <a:t>žiadateľmi subjekty zabezpečujúce výkon </a:t>
            </a:r>
            <a:r>
              <a:rPr lang="sk-SK" b="1" dirty="0">
                <a:solidFill>
                  <a:schemeClr val="bg1">
                    <a:lumMod val="50000"/>
                  </a:schemeClr>
                </a:solidFill>
              </a:rPr>
              <a:t>verejnoprospešných úloh</a:t>
            </a:r>
            <a:r>
              <a:rPr lang="sk-SK" dirty="0">
                <a:solidFill>
                  <a:schemeClr val="bg1">
                    <a:lumMod val="50000"/>
                  </a:schemeClr>
                </a:solidFill>
              </a:rPr>
              <a:t> v oblasti nakladania s KO</a:t>
            </a:r>
            <a:r>
              <a:rPr lang="pl-PL" dirty="0">
                <a:solidFill>
                  <a:schemeClr val="bg1">
                    <a:lumMod val="50000"/>
                  </a:schemeClr>
                </a:solidFill>
              </a:rPr>
              <a:t> a drobným stavebným odpadom. </a:t>
            </a:r>
          </a:p>
          <a:p>
            <a:endParaRPr lang="pl-PL" b="1" dirty="0" smtClean="0">
              <a:solidFill>
                <a:schemeClr val="bg1">
                  <a:lumMod val="50000"/>
                </a:schemeClr>
              </a:solidFill>
            </a:endParaRPr>
          </a:p>
          <a:p>
            <a:pPr marL="342900" indent="-342900">
              <a:buFont typeface="+mj-lt"/>
              <a:buAutoNum type="alphaUcPeriod"/>
            </a:pPr>
            <a:r>
              <a:rPr lang="pl-PL" b="1" dirty="0" smtClean="0">
                <a:solidFill>
                  <a:schemeClr val="bg1">
                    <a:lumMod val="50000"/>
                  </a:schemeClr>
                </a:solidFill>
              </a:rPr>
              <a:t>obec</a:t>
            </a:r>
            <a:r>
              <a:rPr lang="pl-PL" dirty="0" smtClean="0">
                <a:solidFill>
                  <a:schemeClr val="bg1">
                    <a:lumMod val="50000"/>
                  </a:schemeClr>
                </a:solidFill>
              </a:rPr>
              <a:t> </a:t>
            </a:r>
            <a:r>
              <a:rPr lang="pl-PL" dirty="0">
                <a:solidFill>
                  <a:schemeClr val="bg1">
                    <a:lumMod val="50000"/>
                  </a:schemeClr>
                </a:solidFill>
              </a:rPr>
              <a:t>alebo </a:t>
            </a:r>
            <a:r>
              <a:rPr lang="pl-PL" b="1" dirty="0">
                <a:solidFill>
                  <a:schemeClr val="bg1">
                    <a:lumMod val="50000"/>
                  </a:schemeClr>
                </a:solidFill>
              </a:rPr>
              <a:t>združenie </a:t>
            </a:r>
            <a:r>
              <a:rPr lang="pl-PL" b="1" dirty="0" smtClean="0">
                <a:solidFill>
                  <a:schemeClr val="bg1">
                    <a:lumMod val="50000"/>
                  </a:schemeClr>
                </a:solidFill>
              </a:rPr>
              <a:t>obcí</a:t>
            </a:r>
            <a:r>
              <a:rPr lang="pl-PL" dirty="0" smtClean="0">
                <a:solidFill>
                  <a:schemeClr val="bg1">
                    <a:lumMod val="50000"/>
                  </a:schemeClr>
                </a:solidFill>
              </a:rPr>
              <a:t>,</a:t>
            </a:r>
            <a:endParaRPr lang="pl-PL" dirty="0">
              <a:solidFill>
                <a:schemeClr val="bg1">
                  <a:lumMod val="50000"/>
                </a:schemeClr>
              </a:solidFill>
            </a:endParaRPr>
          </a:p>
          <a:p>
            <a:pPr marL="342900" indent="-342900">
              <a:buFont typeface="+mj-lt"/>
              <a:buAutoNum type="alphaUcPeriod"/>
            </a:pPr>
            <a:r>
              <a:rPr lang="sk-SK" b="1" dirty="0" smtClean="0">
                <a:solidFill>
                  <a:schemeClr val="bg1">
                    <a:lumMod val="50000"/>
                  </a:schemeClr>
                </a:solidFill>
              </a:rPr>
              <a:t>príspevková</a:t>
            </a:r>
            <a:r>
              <a:rPr lang="sk-SK" dirty="0" smtClean="0">
                <a:solidFill>
                  <a:schemeClr val="bg1">
                    <a:lumMod val="50000"/>
                  </a:schemeClr>
                </a:solidFill>
              </a:rPr>
              <a:t> </a:t>
            </a:r>
            <a:r>
              <a:rPr lang="sk-SK" dirty="0">
                <a:solidFill>
                  <a:schemeClr val="bg1">
                    <a:lumMod val="50000"/>
                  </a:schemeClr>
                </a:solidFill>
              </a:rPr>
              <a:t>alebo </a:t>
            </a:r>
            <a:r>
              <a:rPr lang="sk-SK" b="1" dirty="0">
                <a:solidFill>
                  <a:schemeClr val="bg1">
                    <a:lumMod val="50000"/>
                  </a:schemeClr>
                </a:solidFill>
              </a:rPr>
              <a:t>rozpočtová organizácia obce</a:t>
            </a:r>
            <a:r>
              <a:rPr lang="sk-SK" dirty="0">
                <a:solidFill>
                  <a:schemeClr val="bg1">
                    <a:lumMod val="50000"/>
                  </a:schemeClr>
                </a:solidFill>
              </a:rPr>
              <a:t>, </a:t>
            </a:r>
          </a:p>
          <a:p>
            <a:pPr marL="342900" indent="-342900">
              <a:buFont typeface="+mj-lt"/>
              <a:buAutoNum type="alphaUcPeriod"/>
            </a:pPr>
            <a:r>
              <a:rPr lang="sk-SK" b="1" dirty="0" smtClean="0">
                <a:solidFill>
                  <a:schemeClr val="bg1">
                    <a:lumMod val="50000"/>
                  </a:schemeClr>
                </a:solidFill>
              </a:rPr>
              <a:t>právnická </a:t>
            </a:r>
            <a:r>
              <a:rPr lang="sk-SK" b="1" dirty="0">
                <a:solidFill>
                  <a:schemeClr val="bg1">
                    <a:lumMod val="50000"/>
                  </a:schemeClr>
                </a:solidFill>
              </a:rPr>
              <a:t>osoba oprávnená na podnikanie </a:t>
            </a:r>
            <a:r>
              <a:rPr lang="sk-SK" dirty="0">
                <a:solidFill>
                  <a:schemeClr val="bg1">
                    <a:lumMod val="50000"/>
                  </a:schemeClr>
                </a:solidFill>
              </a:rPr>
              <a:t>podľa § 2 ods. 2 Obchodného zákonníka, ktorá </a:t>
            </a:r>
            <a:r>
              <a:rPr lang="sk-SK" b="1" dirty="0">
                <a:solidFill>
                  <a:schemeClr val="bg1">
                    <a:lumMod val="50000"/>
                  </a:schemeClr>
                </a:solidFill>
              </a:rPr>
              <a:t>je v 100 % vlastníctve obce/obcí</a:t>
            </a:r>
            <a:r>
              <a:rPr lang="sk-SK" dirty="0">
                <a:solidFill>
                  <a:schemeClr val="bg1">
                    <a:lumMod val="50000"/>
                  </a:schemeClr>
                </a:solidFill>
              </a:rPr>
              <a:t>, ktorá je oprávnená na nakladanie s odpadom, </a:t>
            </a:r>
          </a:p>
          <a:p>
            <a:pPr marL="342900" indent="-342900">
              <a:buFont typeface="+mj-lt"/>
              <a:buAutoNum type="alphaUcPeriod"/>
            </a:pPr>
            <a:r>
              <a:rPr lang="sk-SK" b="1" dirty="0" smtClean="0">
                <a:solidFill>
                  <a:schemeClr val="bg1">
                    <a:lumMod val="50000"/>
                  </a:schemeClr>
                </a:solidFill>
              </a:rPr>
              <a:t>nezisková </a:t>
            </a:r>
            <a:r>
              <a:rPr lang="sk-SK" b="1" dirty="0">
                <a:solidFill>
                  <a:schemeClr val="bg1">
                    <a:lumMod val="50000"/>
                  </a:schemeClr>
                </a:solidFill>
              </a:rPr>
              <a:t>organizácia </a:t>
            </a:r>
            <a:r>
              <a:rPr lang="sk-SK" dirty="0">
                <a:solidFill>
                  <a:schemeClr val="bg1">
                    <a:lumMod val="50000"/>
                  </a:schemeClr>
                </a:solidFill>
              </a:rPr>
              <a:t>poskytujúca všeobecne prospešné služby v oblasti tvorby a ochrany životného prostredia, ktorá je </a:t>
            </a:r>
            <a:r>
              <a:rPr lang="sk-SK" b="1" dirty="0">
                <a:solidFill>
                  <a:schemeClr val="bg1">
                    <a:lumMod val="50000"/>
                  </a:schemeClr>
                </a:solidFill>
              </a:rPr>
              <a:t>v 100% vlastníctve </a:t>
            </a:r>
            <a:r>
              <a:rPr lang="sk-SK" b="1" dirty="0" smtClean="0">
                <a:solidFill>
                  <a:schemeClr val="bg1">
                    <a:lumMod val="50000"/>
                  </a:schemeClr>
                </a:solidFill>
              </a:rPr>
              <a:t>obce/obcí</a:t>
            </a:r>
            <a:r>
              <a:rPr lang="sk-SK" dirty="0">
                <a:solidFill>
                  <a:schemeClr val="bg1">
                    <a:lumMod val="50000"/>
                  </a:schemeClr>
                </a:solidFill>
              </a:rPr>
              <a:t>,</a:t>
            </a:r>
          </a:p>
          <a:p>
            <a:pPr marL="342900" indent="-342900">
              <a:buFont typeface="+mj-lt"/>
              <a:buAutoNum type="alphaUcPeriod"/>
            </a:pPr>
            <a:r>
              <a:rPr lang="sk-SK" b="1" dirty="0" smtClean="0">
                <a:solidFill>
                  <a:schemeClr val="bg1">
                    <a:lumMod val="50000"/>
                  </a:schemeClr>
                </a:solidFill>
              </a:rPr>
              <a:t>združenie právnických osôb</a:t>
            </a:r>
            <a:r>
              <a:rPr lang="sk-SK" dirty="0" smtClean="0">
                <a:solidFill>
                  <a:schemeClr val="bg1">
                    <a:lumMod val="50000"/>
                  </a:schemeClr>
                </a:solidFill>
              </a:rPr>
              <a:t>, </a:t>
            </a:r>
            <a:r>
              <a:rPr lang="sk-SK" dirty="0">
                <a:solidFill>
                  <a:schemeClr val="bg1">
                    <a:lumMod val="50000"/>
                  </a:schemeClr>
                </a:solidFill>
              </a:rPr>
              <a:t>ktorého členmi sú výlučne </a:t>
            </a:r>
            <a:r>
              <a:rPr lang="sk-SK" b="1" dirty="0" smtClean="0">
                <a:solidFill>
                  <a:schemeClr val="bg1">
                    <a:lumMod val="50000"/>
                  </a:schemeClr>
                </a:solidFill>
              </a:rPr>
              <a:t>obce, </a:t>
            </a:r>
            <a:r>
              <a:rPr lang="sk-SK" b="1" dirty="0">
                <a:solidFill>
                  <a:schemeClr val="bg1">
                    <a:lumMod val="50000"/>
                  </a:schemeClr>
                </a:solidFill>
              </a:rPr>
              <a:t>resp. subjekty v 100% vlastníctve obce/obcí</a:t>
            </a:r>
            <a:r>
              <a:rPr lang="sk-SK" dirty="0">
                <a:solidFill>
                  <a:schemeClr val="bg1">
                    <a:lumMod val="50000"/>
                  </a:schemeClr>
                </a:solidFill>
              </a:rPr>
              <a:t>. </a:t>
            </a:r>
          </a:p>
          <a:p>
            <a:r>
              <a:rPr lang="sk-SK" dirty="0"/>
              <a:t>	</a:t>
            </a:r>
          </a:p>
          <a:p>
            <a:r>
              <a:rPr lang="sk-SK" dirty="0"/>
              <a:t>	</a:t>
            </a:r>
          </a:p>
        </p:txBody>
      </p:sp>
    </p:spTree>
    <p:extLst>
      <p:ext uri="{BB962C8B-B14F-4D97-AF65-F5344CB8AC3E}">
        <p14:creationId xmlns:p14="http://schemas.microsoft.com/office/powerpoint/2010/main" val="213852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238898" y="1022273"/>
            <a:ext cx="8218788" cy="782595"/>
          </a:xfrm>
        </p:spPr>
        <p:txBody>
          <a:bodyPr>
            <a:normAutofit/>
          </a:bodyPr>
          <a:lstStyle/>
          <a:p>
            <a:r>
              <a:rPr lang="sk-SK" sz="3200" b="1" dirty="0" smtClean="0">
                <a:latin typeface="Arial" panose="020B0604020202020204" pitchFamily="34" charset="0"/>
                <a:cs typeface="Arial" panose="020B0604020202020204" pitchFamily="34" charset="0"/>
              </a:rPr>
              <a:t>Oprávnené aktivity</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38898" y="1954428"/>
            <a:ext cx="8629135" cy="646331"/>
          </a:xfrm>
          <a:prstGeom prst="rect">
            <a:avLst/>
          </a:prstGeom>
          <a:noFill/>
        </p:spPr>
        <p:txBody>
          <a:bodyPr wrap="square" rtlCol="0">
            <a:spAutoFit/>
          </a:bodyPr>
          <a:lstStyle/>
          <a:p>
            <a:r>
              <a:rPr lang="sk-SK" dirty="0"/>
              <a:t>	</a:t>
            </a:r>
          </a:p>
          <a:p>
            <a:r>
              <a:rPr lang="sk-SK" dirty="0"/>
              <a:t>	</a:t>
            </a:r>
          </a:p>
        </p:txBody>
      </p:sp>
      <p:sp>
        <p:nvSpPr>
          <p:cNvPr id="6" name="TextovéPole 3"/>
          <p:cNvSpPr txBox="1"/>
          <p:nvPr/>
        </p:nvSpPr>
        <p:spPr>
          <a:xfrm>
            <a:off x="416379" y="1954427"/>
            <a:ext cx="8270421" cy="3600986"/>
          </a:xfrm>
          <a:prstGeom prst="rect">
            <a:avLst/>
          </a:prstGeom>
          <a:noFill/>
        </p:spPr>
        <p:txBody>
          <a:bodyPr wrap="square" rtlCol="0">
            <a:spAutoFit/>
          </a:bodyPr>
          <a:lstStyle/>
          <a:p>
            <a:pPr>
              <a:spcAft>
                <a:spcPts val="1200"/>
              </a:spcAft>
            </a:pPr>
            <a:r>
              <a:rPr lang="sk-SK" dirty="0">
                <a:solidFill>
                  <a:schemeClr val="bg1">
                    <a:lumMod val="50000"/>
                  </a:schemeClr>
                </a:solidFill>
              </a:rPr>
              <a:t>Oprávnené  aktivity v rámci 32. a 33. </a:t>
            </a:r>
            <a:r>
              <a:rPr lang="sk-SK" dirty="0" smtClean="0">
                <a:solidFill>
                  <a:schemeClr val="bg1">
                    <a:lumMod val="50000"/>
                  </a:schemeClr>
                </a:solidFill>
              </a:rPr>
              <a:t>výzvy sú zamerané na:</a:t>
            </a:r>
            <a:endParaRPr lang="sk-SK" dirty="0">
              <a:solidFill>
                <a:schemeClr val="bg1">
                  <a:lumMod val="50000"/>
                </a:schemeClr>
              </a:solidFill>
            </a:endParaRPr>
          </a:p>
          <a:p>
            <a:pPr marL="285750" indent="-285750">
              <a:spcAft>
                <a:spcPts val="1200"/>
              </a:spcAft>
              <a:buFont typeface="Arial" panose="020B0604020202020204" pitchFamily="34" charset="0"/>
              <a:buChar char="•"/>
            </a:pPr>
            <a:r>
              <a:rPr lang="sk-SK" b="1" dirty="0" smtClean="0">
                <a:solidFill>
                  <a:schemeClr val="bg1">
                    <a:lumMod val="50000"/>
                  </a:schemeClr>
                </a:solidFill>
              </a:rPr>
              <a:t>podporu </a:t>
            </a:r>
            <a:r>
              <a:rPr lang="sk-SK" b="1" dirty="0">
                <a:solidFill>
                  <a:schemeClr val="bg1">
                    <a:lumMod val="50000"/>
                  </a:schemeClr>
                </a:solidFill>
              </a:rPr>
              <a:t>triedeného zberu komunálnych odpadov</a:t>
            </a:r>
            <a:r>
              <a:rPr lang="sk-SK" dirty="0">
                <a:solidFill>
                  <a:schemeClr val="bg1">
                    <a:lumMod val="50000"/>
                  </a:schemeClr>
                </a:solidFill>
              </a:rPr>
              <a:t>, za ktorých zber a nakladanie </a:t>
            </a:r>
            <a:r>
              <a:rPr lang="sk-SK" dirty="0" smtClean="0">
                <a:solidFill>
                  <a:schemeClr val="bg1">
                    <a:lumMod val="50000"/>
                  </a:schemeClr>
                </a:solidFill>
              </a:rPr>
              <a:t>s nimi </a:t>
            </a:r>
            <a:r>
              <a:rPr lang="sk-SK" dirty="0">
                <a:solidFill>
                  <a:schemeClr val="bg1">
                    <a:lumMod val="50000"/>
                  </a:schemeClr>
                </a:solidFill>
              </a:rPr>
              <a:t>je v súlade so zákonom o </a:t>
            </a:r>
            <a:r>
              <a:rPr lang="sk-SK" dirty="0" smtClean="0">
                <a:solidFill>
                  <a:schemeClr val="bg1">
                    <a:lumMod val="50000"/>
                  </a:schemeClr>
                </a:solidFill>
              </a:rPr>
              <a:t>odpadoch </a:t>
            </a:r>
            <a:r>
              <a:rPr lang="sk-SK" dirty="0">
                <a:solidFill>
                  <a:schemeClr val="bg1">
                    <a:lumMod val="50000"/>
                  </a:schemeClr>
                </a:solidFill>
              </a:rPr>
              <a:t>zodpovedná obec a na ktoré sa nevzťahuje rozšírená zodpovednosť výrobcov podľa zákona o odpadoch a ktorým nie je biologicky rozložiteľný kuchynský odpad a reštauračný odpad od prevádzkovateľa </a:t>
            </a:r>
            <a:r>
              <a:rPr lang="sk-SK" dirty="0" smtClean="0">
                <a:solidFill>
                  <a:schemeClr val="bg1">
                    <a:lumMod val="50000"/>
                  </a:schemeClr>
                </a:solidFill>
              </a:rPr>
              <a:t>kuchyne (aktivita 1);</a:t>
            </a:r>
          </a:p>
          <a:p>
            <a:pPr marL="285750" indent="-285750">
              <a:spcAft>
                <a:spcPts val="1200"/>
              </a:spcAft>
              <a:buFont typeface="Arial" panose="020B0604020202020204" pitchFamily="34" charset="0"/>
              <a:buChar char="•"/>
            </a:pPr>
            <a:r>
              <a:rPr lang="sk-SK" b="1" dirty="0" smtClean="0">
                <a:solidFill>
                  <a:schemeClr val="bg1">
                    <a:lumMod val="50000"/>
                  </a:schemeClr>
                </a:solidFill>
              </a:rPr>
              <a:t>podporu mechanicko-biologickej úpravy zmesového komunálneho odpadu </a:t>
            </a:r>
            <a:r>
              <a:rPr lang="sk-SK" dirty="0" smtClean="0">
                <a:solidFill>
                  <a:schemeClr val="bg1">
                    <a:lumMod val="50000"/>
                  </a:schemeClr>
                </a:solidFill>
              </a:rPr>
              <a:t>(aktivita 2)</a:t>
            </a:r>
          </a:p>
          <a:p>
            <a:pPr marL="285750" indent="-285750">
              <a:spcAft>
                <a:spcPts val="1200"/>
              </a:spcAft>
              <a:buFont typeface="Arial" panose="020B0604020202020204" pitchFamily="34" charset="0"/>
              <a:buChar char="•"/>
            </a:pPr>
            <a:r>
              <a:rPr lang="sk-SK" b="1" dirty="0" smtClean="0">
                <a:solidFill>
                  <a:schemeClr val="bg1">
                    <a:lumMod val="50000"/>
                  </a:schemeClr>
                </a:solidFill>
              </a:rPr>
              <a:t>podporu zhodnocovania </a:t>
            </a:r>
            <a:r>
              <a:rPr lang="sk-SK" b="1" dirty="0">
                <a:solidFill>
                  <a:schemeClr val="bg1">
                    <a:lumMod val="50000"/>
                  </a:schemeClr>
                </a:solidFill>
              </a:rPr>
              <a:t>biologicky rozložiteľných komunálnych odpadov</a:t>
            </a:r>
            <a:r>
              <a:rPr lang="sk-SK" dirty="0">
                <a:solidFill>
                  <a:schemeClr val="bg1">
                    <a:lumMod val="50000"/>
                  </a:schemeClr>
                </a:solidFill>
              </a:rPr>
              <a:t>, okrem biologicky rozložiteľných kuchynských odpadov a reštauračných odpadov od prevádzkovateľa </a:t>
            </a:r>
            <a:r>
              <a:rPr lang="sk-SK" dirty="0" smtClean="0">
                <a:solidFill>
                  <a:schemeClr val="bg1">
                    <a:lumMod val="50000"/>
                  </a:schemeClr>
                </a:solidFill>
              </a:rPr>
              <a:t>kuchyne (aktivita 3)</a:t>
            </a:r>
            <a:r>
              <a:rPr lang="sk-SK" dirty="0">
                <a:solidFill>
                  <a:schemeClr val="bg1">
                    <a:lumMod val="50000"/>
                  </a:schemeClr>
                </a:solidFill>
              </a:rPr>
              <a:t>	</a:t>
            </a:r>
            <a:r>
              <a:rPr lang="sk-SK" dirty="0"/>
              <a:t>	</a:t>
            </a:r>
          </a:p>
        </p:txBody>
      </p:sp>
    </p:spTree>
    <p:extLst>
      <p:ext uri="{BB962C8B-B14F-4D97-AF65-F5344CB8AC3E}">
        <p14:creationId xmlns:p14="http://schemas.microsoft.com/office/powerpoint/2010/main" val="1952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238898" y="1022273"/>
            <a:ext cx="8218788" cy="782595"/>
          </a:xfrm>
        </p:spPr>
        <p:txBody>
          <a:bodyPr>
            <a:normAutofit/>
          </a:bodyPr>
          <a:lstStyle/>
          <a:p>
            <a:r>
              <a:rPr lang="sk-SK" sz="3200" b="1" dirty="0" smtClean="0">
                <a:latin typeface="Arial" panose="020B0604020202020204" pitchFamily="34" charset="0"/>
                <a:cs typeface="Arial" panose="020B0604020202020204" pitchFamily="34" charset="0"/>
              </a:rPr>
              <a:t>Oprávnené aktivity – bližšia špecifikácia</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38898" y="1954428"/>
            <a:ext cx="8629135" cy="646331"/>
          </a:xfrm>
          <a:prstGeom prst="rect">
            <a:avLst/>
          </a:prstGeom>
          <a:noFill/>
        </p:spPr>
        <p:txBody>
          <a:bodyPr wrap="square" rtlCol="0">
            <a:spAutoFit/>
          </a:bodyPr>
          <a:lstStyle/>
          <a:p>
            <a:r>
              <a:rPr lang="sk-SK" dirty="0"/>
              <a:t>	</a:t>
            </a:r>
          </a:p>
          <a:p>
            <a:r>
              <a:rPr lang="sk-SK" dirty="0"/>
              <a:t>	</a:t>
            </a:r>
          </a:p>
        </p:txBody>
      </p:sp>
      <p:graphicFrame>
        <p:nvGraphicFramePr>
          <p:cNvPr id="5" name="Tabuľka 4"/>
          <p:cNvGraphicFramePr>
            <a:graphicFrameLocks noGrp="1"/>
          </p:cNvGraphicFramePr>
          <p:nvPr>
            <p:extLst>
              <p:ext uri="{D42A27DB-BD31-4B8C-83A1-F6EECF244321}">
                <p14:modId xmlns:p14="http://schemas.microsoft.com/office/powerpoint/2010/main" val="4229091035"/>
              </p:ext>
            </p:extLst>
          </p:nvPr>
        </p:nvGraphicFramePr>
        <p:xfrm>
          <a:off x="123910" y="1781504"/>
          <a:ext cx="8859110" cy="4594487"/>
        </p:xfrm>
        <a:graphic>
          <a:graphicData uri="http://schemas.openxmlformats.org/drawingml/2006/table">
            <a:tbl>
              <a:tblPr firstRow="1" bandRow="1">
                <a:tableStyleId>{5C22544A-7EE6-4342-B048-85BDC9FD1C3A}</a:tableStyleId>
              </a:tblPr>
              <a:tblGrid>
                <a:gridCol w="2271842"/>
                <a:gridCol w="6587268"/>
              </a:tblGrid>
              <a:tr h="418727">
                <a:tc>
                  <a:txBody>
                    <a:bodyPr/>
                    <a:lstStyle/>
                    <a:p>
                      <a:pPr algn="ctr"/>
                      <a:r>
                        <a:rPr lang="sk-SK" sz="1600" b="1" dirty="0" smtClean="0"/>
                        <a:t>Oprávnená aktivita</a:t>
                      </a:r>
                      <a:endParaRPr lang="sk-SK" sz="1600" b="1" dirty="0"/>
                    </a:p>
                  </a:txBody>
                  <a:tcPr>
                    <a:solidFill>
                      <a:schemeClr val="accent6">
                        <a:lumMod val="60000"/>
                        <a:lumOff val="40000"/>
                      </a:schemeClr>
                    </a:solidFill>
                  </a:tcPr>
                </a:tc>
                <a:tc>
                  <a:txBody>
                    <a:bodyPr/>
                    <a:lstStyle/>
                    <a:p>
                      <a:pPr algn="ctr"/>
                      <a:r>
                        <a:rPr lang="sk-SK" sz="1600" b="1" dirty="0" smtClean="0"/>
                        <a:t>Bližšia</a:t>
                      </a:r>
                      <a:r>
                        <a:rPr lang="sk-SK" sz="1600" b="1" baseline="0" dirty="0" smtClean="0"/>
                        <a:t> špecifikácia</a:t>
                      </a:r>
                      <a:endParaRPr lang="sk-SK" sz="1600" b="1" dirty="0"/>
                    </a:p>
                  </a:txBody>
                  <a:tcPr>
                    <a:solidFill>
                      <a:schemeClr val="accent6">
                        <a:lumMod val="60000"/>
                        <a:lumOff val="40000"/>
                      </a:schemeClr>
                    </a:solidFill>
                  </a:tcPr>
                </a:tc>
              </a:tr>
              <a:tr h="492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b="1" u="sng" kern="1200" dirty="0" smtClean="0">
                          <a:solidFill>
                            <a:schemeClr val="dk1"/>
                          </a:solidFill>
                          <a:effectLst/>
                          <a:latin typeface="+mn-lt"/>
                          <a:ea typeface="+mn-ea"/>
                          <a:cs typeface="+mn-cs"/>
                        </a:rPr>
                        <a:t>1. Triedený zber KO</a:t>
                      </a:r>
                    </a:p>
                  </a:txBody>
                  <a:tcPr/>
                </a:tc>
                <a:tc>
                  <a:txBody>
                    <a:bodyPr/>
                    <a:lstStyle/>
                    <a:p>
                      <a:pPr algn="l"/>
                      <a:r>
                        <a:rPr lang="sk-SK" sz="1600" dirty="0" smtClean="0"/>
                        <a:t>Výstavba nových alebo rekonštrukcia existujúcich zariadení na zber odpadov/ zberných dvorov za účelom zvýšenia</a:t>
                      </a:r>
                      <a:r>
                        <a:rPr lang="sk-SK" sz="1600" baseline="0" dirty="0" smtClean="0"/>
                        <a:t> kapacity triedeného zberu KO</a:t>
                      </a:r>
                      <a:endParaRPr lang="sk-SK" sz="1600" dirty="0"/>
                    </a:p>
                  </a:txBody>
                  <a:tcPr/>
                </a:tc>
              </a:tr>
              <a:tr h="285238">
                <a:tc>
                  <a:txBody>
                    <a:bodyPr/>
                    <a:lstStyle/>
                    <a:p>
                      <a:endParaRPr lang="sk-SK" sz="1600" dirty="0"/>
                    </a:p>
                  </a:txBody>
                  <a:tcPr/>
                </a:tc>
                <a:tc>
                  <a:txBody>
                    <a:bodyPr/>
                    <a:lstStyle/>
                    <a:p>
                      <a:pPr algn="l"/>
                      <a:r>
                        <a:rPr lang="sk-SK" sz="1600" dirty="0" smtClean="0"/>
                        <a:t>Nákup hnuteľných vecí na podporu triedeného zberu</a:t>
                      </a:r>
                      <a:endParaRPr lang="sk-SK" sz="1600" dirty="0"/>
                    </a:p>
                  </a:txBody>
                  <a:tcPr/>
                </a:tc>
              </a:tr>
              <a:tr h="492683">
                <a:tc>
                  <a:txBody>
                    <a:bodyPr/>
                    <a:lstStyle/>
                    <a:p>
                      <a:endParaRPr lang="sk-SK" sz="1600" dirty="0"/>
                    </a:p>
                  </a:txBody>
                  <a:tcPr/>
                </a:tc>
                <a:tc>
                  <a:txBody>
                    <a:bodyPr/>
                    <a:lstStyle/>
                    <a:p>
                      <a:pPr algn="l"/>
                      <a:r>
                        <a:rPr lang="sk-SK" sz="1600" dirty="0" smtClean="0"/>
                        <a:t>Nákup zariadení na mechanickú úpravu (zmenšovanie objemu) vybraných vytriedených zložiek KO</a:t>
                      </a:r>
                      <a:endParaRPr lang="sk-SK" sz="1600" dirty="0"/>
                    </a:p>
                  </a:txBody>
                  <a:tcPr/>
                </a:tc>
              </a:tr>
              <a:tr h="492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b="1" u="sng" kern="1200" dirty="0" smtClean="0">
                          <a:solidFill>
                            <a:schemeClr val="dk1"/>
                          </a:solidFill>
                          <a:effectLst/>
                          <a:latin typeface="+mn-lt"/>
                          <a:ea typeface="+mn-ea"/>
                          <a:cs typeface="+mn-cs"/>
                        </a:rPr>
                        <a:t>2. Mechanicko-biologická úprava KO</a:t>
                      </a:r>
                    </a:p>
                  </a:txBody>
                  <a:tcPr/>
                </a:tc>
                <a:tc>
                  <a:txBody>
                    <a:bodyPr/>
                    <a:lstStyle/>
                    <a:p>
                      <a:pPr algn="l"/>
                      <a:r>
                        <a:rPr lang="sk-SK" sz="1600" dirty="0" smtClean="0"/>
                        <a:t>Výstavba a nákup nových zariadení na mechanicko-biologickú úpravu zmesových komunálnych odpadov</a:t>
                      </a:r>
                      <a:endParaRPr lang="sk-SK" sz="1600" dirty="0"/>
                    </a:p>
                  </a:txBody>
                  <a:tcPr/>
                </a:tc>
              </a:tr>
              <a:tr h="492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k-SK" sz="1600" b="1" u="sng"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dirty="0" smtClean="0"/>
                        <a:t>Nákup hnuteľných vecí, ktoré priamo súvisia s výstavbou a funkčnosťou zariadení </a:t>
                      </a:r>
                    </a:p>
                  </a:txBody>
                  <a:tcPr/>
                </a:tc>
              </a:tr>
              <a:tr h="492683">
                <a:tc>
                  <a:txBody>
                    <a:bodyPr/>
                    <a:lstStyle/>
                    <a:p>
                      <a:pPr marL="0" marR="0" indent="0" algn="l" rtl="0" eaLnBrk="1" fontAlgn="auto" latinLnBrk="0" hangingPunct="1">
                        <a:spcBef>
                          <a:spcPts val="0"/>
                        </a:spcBef>
                        <a:spcAft>
                          <a:spcPts val="0"/>
                        </a:spcAft>
                      </a:pPr>
                      <a:r>
                        <a:rPr lang="sk-SK" sz="1600" b="1" i="0" u="sng" strike="noStrike" kern="1200" dirty="0" smtClean="0">
                          <a:solidFill>
                            <a:srgbClr val="000000"/>
                          </a:solidFill>
                          <a:effectLst/>
                          <a:latin typeface="Calibri"/>
                        </a:rPr>
                        <a:t>3. Zhodnocovanie </a:t>
                      </a:r>
                      <a:r>
                        <a:rPr lang="sk-SK" sz="1600" b="1" i="0" u="sng" strike="noStrike" kern="1200" dirty="0">
                          <a:solidFill>
                            <a:srgbClr val="000000"/>
                          </a:solidFill>
                          <a:effectLst/>
                          <a:latin typeface="Calibri"/>
                        </a:rPr>
                        <a:t>BRKO</a:t>
                      </a:r>
                      <a:endParaRPr lang="sk-SK" sz="1800" b="0" i="0" u="none" strike="noStrike" dirty="0">
                        <a:effectLst/>
                        <a:latin typeface="Arial"/>
                      </a:endParaRPr>
                    </a:p>
                  </a:txBody>
                  <a:tcPr/>
                </a:tc>
                <a:tc>
                  <a:txBody>
                    <a:bodyPr/>
                    <a:lstStyle/>
                    <a:p>
                      <a:pPr marL="0" algn="l" rtl="0" eaLnBrk="1" fontAlgn="t" latinLnBrk="0" hangingPunct="1">
                        <a:spcBef>
                          <a:spcPts val="0"/>
                        </a:spcBef>
                        <a:spcAft>
                          <a:spcPts val="0"/>
                        </a:spcAft>
                      </a:pPr>
                      <a:r>
                        <a:rPr lang="sk-SK" sz="1600" b="0" i="0" u="none" strike="noStrike" kern="1200" dirty="0">
                          <a:solidFill>
                            <a:schemeClr val="tx1"/>
                          </a:solidFill>
                          <a:effectLst/>
                          <a:latin typeface="Calibri"/>
                        </a:rPr>
                        <a:t>Výstavba nových alebo rekonštrukcia existujúcich zariadení na zhodnocovanie biologicky rozložiteľného komunálneho odpadu</a:t>
                      </a:r>
                      <a:endParaRPr lang="sk-SK" sz="1800" b="0" i="0" u="none" strike="noStrike" dirty="0">
                        <a:solidFill>
                          <a:schemeClr val="tx1"/>
                        </a:solidFill>
                        <a:effectLst/>
                        <a:latin typeface="Arial"/>
                      </a:endParaRPr>
                    </a:p>
                  </a:txBody>
                  <a:tcPr/>
                </a:tc>
              </a:tr>
              <a:tr h="492683">
                <a:tc>
                  <a:txBody>
                    <a:bodyPr/>
                    <a:lstStyle/>
                    <a:p>
                      <a:pPr marL="0" algn="l" rtl="0" eaLnBrk="1" fontAlgn="t" latinLnBrk="0" hangingPunct="1">
                        <a:spcBef>
                          <a:spcPts val="0"/>
                        </a:spcBef>
                        <a:spcAft>
                          <a:spcPts val="0"/>
                        </a:spcAft>
                      </a:pPr>
                      <a:endParaRPr lang="sk-SK" sz="1800" b="0" i="0" u="none" strike="noStrike">
                        <a:effectLst/>
                        <a:latin typeface="Arial"/>
                      </a:endParaRPr>
                    </a:p>
                  </a:txBody>
                  <a:tcPr/>
                </a:tc>
                <a:tc>
                  <a:txBody>
                    <a:bodyPr/>
                    <a:lstStyle/>
                    <a:p>
                      <a:pPr marL="0" algn="l" rtl="0" eaLnBrk="1" fontAlgn="t" latinLnBrk="0" hangingPunct="1">
                        <a:spcBef>
                          <a:spcPts val="0"/>
                        </a:spcBef>
                        <a:spcAft>
                          <a:spcPts val="0"/>
                        </a:spcAft>
                      </a:pPr>
                      <a:r>
                        <a:rPr lang="sk-SK" sz="1600" b="0" i="0" u="none" strike="noStrike" kern="1200" dirty="0">
                          <a:solidFill>
                            <a:srgbClr val="000000"/>
                          </a:solidFill>
                          <a:effectLst/>
                          <a:latin typeface="Calibri"/>
                        </a:rPr>
                        <a:t>Výstavba nových a rekonštrukcia existujúcich malých </a:t>
                      </a:r>
                      <a:r>
                        <a:rPr lang="sk-SK" sz="1600" b="0" i="0" u="none" strike="noStrike" kern="1200" dirty="0" err="1">
                          <a:solidFill>
                            <a:srgbClr val="000000"/>
                          </a:solidFill>
                          <a:effectLst/>
                          <a:latin typeface="Calibri"/>
                        </a:rPr>
                        <a:t>kompostární</a:t>
                      </a:r>
                      <a:r>
                        <a:rPr lang="sk-SK" sz="1600" b="0" i="0" u="none" strike="noStrike" kern="1200" dirty="0">
                          <a:solidFill>
                            <a:srgbClr val="000000"/>
                          </a:solidFill>
                          <a:effectLst/>
                          <a:latin typeface="Calibri"/>
                        </a:rPr>
                        <a:t> v obciach – do 100t</a:t>
                      </a:r>
                      <a:endParaRPr lang="sk-SK" sz="1800" b="0" i="0" u="none" strike="noStrike" dirty="0">
                        <a:effectLst/>
                        <a:latin typeface="Arial"/>
                      </a:endParaRPr>
                    </a:p>
                  </a:txBody>
                  <a:tcPr/>
                </a:tc>
              </a:tr>
              <a:tr h="311168">
                <a:tc>
                  <a:txBody>
                    <a:bodyPr/>
                    <a:lstStyle/>
                    <a:p>
                      <a:pPr marL="0" algn="l" rtl="0" eaLnBrk="1" fontAlgn="t" latinLnBrk="0" hangingPunct="1">
                        <a:spcBef>
                          <a:spcPts val="0"/>
                        </a:spcBef>
                        <a:spcAft>
                          <a:spcPts val="0"/>
                        </a:spcAft>
                      </a:pPr>
                      <a:endParaRPr lang="sk-SK" sz="1800" b="0" i="0" u="none" strike="noStrike">
                        <a:effectLst/>
                        <a:latin typeface="Arial"/>
                      </a:endParaRPr>
                    </a:p>
                  </a:txBody>
                  <a:tcPr/>
                </a:tc>
                <a:tc>
                  <a:txBody>
                    <a:bodyPr/>
                    <a:lstStyle/>
                    <a:p>
                      <a:pPr marL="0" algn="l" rtl="0" eaLnBrk="1" fontAlgn="t" latinLnBrk="0" hangingPunct="1">
                        <a:spcBef>
                          <a:spcPts val="0"/>
                        </a:spcBef>
                        <a:spcAft>
                          <a:spcPts val="0"/>
                        </a:spcAft>
                      </a:pPr>
                      <a:r>
                        <a:rPr lang="sk-SK" sz="1600" b="0" i="0" u="none" strike="noStrike" kern="1200" dirty="0">
                          <a:solidFill>
                            <a:srgbClr val="000000"/>
                          </a:solidFill>
                          <a:effectLst/>
                          <a:latin typeface="Calibri"/>
                        </a:rPr>
                        <a:t>Nákup hnuteľných vecí na zhodnocovanie BRKO</a:t>
                      </a:r>
                      <a:endParaRPr lang="sk-SK" sz="1800" b="0" i="0" u="none" strike="noStrike" dirty="0">
                        <a:effectLst/>
                        <a:latin typeface="Arial"/>
                      </a:endParaRPr>
                    </a:p>
                  </a:txBody>
                  <a:tcPr/>
                </a:tc>
              </a:tr>
            </a:tbl>
          </a:graphicData>
        </a:graphic>
      </p:graphicFrame>
    </p:spTree>
    <p:extLst>
      <p:ext uri="{BB962C8B-B14F-4D97-AF65-F5344CB8AC3E}">
        <p14:creationId xmlns:p14="http://schemas.microsoft.com/office/powerpoint/2010/main" val="32130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415239" y="1085335"/>
            <a:ext cx="8218788" cy="782595"/>
          </a:xfrm>
        </p:spPr>
        <p:txBody>
          <a:bodyPr>
            <a:normAutofit fontScale="90000"/>
          </a:bodyPr>
          <a:lstStyle/>
          <a:p>
            <a:r>
              <a:rPr lang="sk-SK" sz="3200" b="1" dirty="0" smtClean="0">
                <a:latin typeface="Arial" panose="020B0604020202020204" pitchFamily="34" charset="0"/>
                <a:cs typeface="Arial" panose="020B0604020202020204" pitchFamily="34" charset="0"/>
              </a:rPr>
              <a:t>Oprávnení žiadatelia </a:t>
            </a:r>
            <a:br>
              <a:rPr lang="sk-SK" sz="3200" b="1" dirty="0" smtClean="0">
                <a:latin typeface="Arial" panose="020B0604020202020204" pitchFamily="34" charset="0"/>
                <a:cs typeface="Arial" panose="020B0604020202020204" pitchFamily="34" charset="0"/>
              </a:rPr>
            </a:br>
            <a:r>
              <a:rPr lang="sk-SK" sz="3200" b="1" dirty="0" smtClean="0">
                <a:latin typeface="Arial" panose="020B0604020202020204" pitchFamily="34" charset="0"/>
                <a:cs typeface="Arial" panose="020B0604020202020204" pitchFamily="34" charset="0"/>
              </a:rPr>
              <a:t>– schéma štátnej pomoci </a:t>
            </a:r>
            <a:endParaRPr lang="sk-SK" sz="3200" b="1" dirty="0">
              <a:latin typeface="Arial" panose="020B0604020202020204" pitchFamily="34" charset="0"/>
              <a:cs typeface="Arial" panose="020B0604020202020204" pitchFamily="34" charset="0"/>
            </a:endParaRPr>
          </a:p>
        </p:txBody>
      </p:sp>
      <p:graphicFrame>
        <p:nvGraphicFramePr>
          <p:cNvPr id="2" name="Tabuľka 1"/>
          <p:cNvGraphicFramePr>
            <a:graphicFrameLocks noGrp="1"/>
          </p:cNvGraphicFramePr>
          <p:nvPr>
            <p:extLst>
              <p:ext uri="{D42A27DB-BD31-4B8C-83A1-F6EECF244321}">
                <p14:modId xmlns:p14="http://schemas.microsoft.com/office/powerpoint/2010/main" val="3299008740"/>
              </p:ext>
            </p:extLst>
          </p:nvPr>
        </p:nvGraphicFramePr>
        <p:xfrm>
          <a:off x="531340" y="3027406"/>
          <a:ext cx="7821827" cy="3113902"/>
        </p:xfrm>
        <a:graphic>
          <a:graphicData uri="http://schemas.openxmlformats.org/drawingml/2006/table">
            <a:tbl>
              <a:tblPr firstRow="1" firstCol="1" bandRow="1">
                <a:tableStyleId>{5C22544A-7EE6-4342-B048-85BDC9FD1C3A}</a:tableStyleId>
              </a:tblPr>
              <a:tblGrid>
                <a:gridCol w="2235233"/>
                <a:gridCol w="1861950"/>
                <a:gridCol w="1861950"/>
                <a:gridCol w="1862694"/>
              </a:tblGrid>
              <a:tr h="849246">
                <a:tc>
                  <a:txBody>
                    <a:bodyPr/>
                    <a:lstStyle/>
                    <a:p>
                      <a:pPr algn="ctr">
                        <a:spcBef>
                          <a:spcPts val="300"/>
                        </a:spcBef>
                        <a:spcAft>
                          <a:spcPts val="300"/>
                        </a:spcAft>
                      </a:pPr>
                      <a:r>
                        <a:rPr lang="sk-SK" sz="1200" dirty="0">
                          <a:effectLst/>
                        </a:rPr>
                        <a:t>právna forma žiadateľa / aktivita</a:t>
                      </a:r>
                      <a:endParaRPr lang="sk-SK" sz="1200" dirty="0">
                        <a:effectLst/>
                        <a:latin typeface="Times New Roman"/>
                        <a:ea typeface="Times New Roman"/>
                      </a:endParaRPr>
                    </a:p>
                  </a:txBody>
                  <a:tcPr marL="68580" marR="68580" marT="0" marB="0" anchor="ctr"/>
                </a:tc>
                <a:tc>
                  <a:txBody>
                    <a:bodyPr/>
                    <a:lstStyle/>
                    <a:p>
                      <a:pPr>
                        <a:spcBef>
                          <a:spcPts val="300"/>
                        </a:spcBef>
                        <a:spcAft>
                          <a:spcPts val="300"/>
                        </a:spcAft>
                      </a:pPr>
                      <a:r>
                        <a:rPr lang="sk-SK" sz="1200" dirty="0">
                          <a:effectLst/>
                        </a:rPr>
                        <a:t>1. Triedený zber komunálnych odpadov</a:t>
                      </a:r>
                      <a:endParaRPr lang="sk-SK" sz="1200" dirty="0">
                        <a:effectLst/>
                        <a:latin typeface="Times New Roman"/>
                        <a:ea typeface="Times New Roman"/>
                      </a:endParaRPr>
                    </a:p>
                  </a:txBody>
                  <a:tcPr marL="68580" marR="68580" marT="0" marB="0" anchor="ctr"/>
                </a:tc>
                <a:tc>
                  <a:txBody>
                    <a:bodyPr/>
                    <a:lstStyle/>
                    <a:p>
                      <a:pPr>
                        <a:spcBef>
                          <a:spcPts val="300"/>
                        </a:spcBef>
                        <a:spcAft>
                          <a:spcPts val="300"/>
                        </a:spcAft>
                      </a:pPr>
                      <a:r>
                        <a:rPr lang="sk-SK" sz="1200">
                          <a:effectLst/>
                        </a:rPr>
                        <a:t>2. Mechanicko-biologická úprava zmesových komunálnych odpadov</a:t>
                      </a:r>
                      <a:endParaRPr lang="sk-SK" sz="1200">
                        <a:effectLst/>
                        <a:latin typeface="Times New Roman"/>
                        <a:ea typeface="Times New Roman"/>
                      </a:endParaRPr>
                    </a:p>
                  </a:txBody>
                  <a:tcPr marL="68580" marR="68580" marT="0" marB="0" anchor="ctr"/>
                </a:tc>
                <a:tc>
                  <a:txBody>
                    <a:bodyPr/>
                    <a:lstStyle/>
                    <a:p>
                      <a:pPr>
                        <a:spcBef>
                          <a:spcPts val="300"/>
                        </a:spcBef>
                        <a:spcAft>
                          <a:spcPts val="300"/>
                        </a:spcAft>
                      </a:pPr>
                      <a:r>
                        <a:rPr lang="sk-SK" sz="1200">
                          <a:effectLst/>
                        </a:rPr>
                        <a:t>3. Zhodnocovanie biologicky rozložiteľného komunálneho odpadu</a:t>
                      </a:r>
                      <a:endParaRPr lang="sk-SK" sz="1200">
                        <a:effectLst/>
                        <a:latin typeface="Times New Roman"/>
                        <a:ea typeface="Times New Roman"/>
                      </a:endParaRPr>
                    </a:p>
                  </a:txBody>
                  <a:tcPr marL="68580" marR="68580" marT="0" marB="0" anchor="ctr"/>
                </a:tc>
              </a:tr>
              <a:tr h="566164">
                <a:tc>
                  <a:txBody>
                    <a:bodyPr/>
                    <a:lstStyle/>
                    <a:p>
                      <a:pPr>
                        <a:spcBef>
                          <a:spcPts val="300"/>
                        </a:spcBef>
                        <a:spcAft>
                          <a:spcPts val="300"/>
                        </a:spcAft>
                      </a:pPr>
                      <a:r>
                        <a:rPr lang="sk-SK" sz="1200">
                          <a:effectLst/>
                        </a:rPr>
                        <a:t>A. obec alebo združenie obcí</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dirty="0">
                          <a:effectLst/>
                        </a:rPr>
                        <a:t>mimo schémy štátnej pomoci</a:t>
                      </a:r>
                      <a:endParaRPr lang="sk-SK"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a:effectLst/>
                        </a:rPr>
                        <a:t>mimo schémy štátnej pomoci</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a:effectLst/>
                        </a:rPr>
                        <a:t>schéma štátnej pomoci</a:t>
                      </a:r>
                      <a:endParaRPr lang="sk-SK" sz="1200">
                        <a:effectLst/>
                        <a:latin typeface="Times New Roman"/>
                        <a:ea typeface="Times New Roman"/>
                      </a:endParaRPr>
                    </a:p>
                  </a:txBody>
                  <a:tcPr marL="68580" marR="68580" marT="0" marB="0" anchor="ctr"/>
                </a:tc>
              </a:tr>
              <a:tr h="566164">
                <a:tc>
                  <a:txBody>
                    <a:bodyPr/>
                    <a:lstStyle/>
                    <a:p>
                      <a:pPr>
                        <a:spcBef>
                          <a:spcPts val="300"/>
                        </a:spcBef>
                        <a:spcAft>
                          <a:spcPts val="300"/>
                        </a:spcAft>
                      </a:pPr>
                      <a:r>
                        <a:rPr lang="sk-SK" sz="1200" dirty="0">
                          <a:effectLst/>
                        </a:rPr>
                        <a:t>B. príspevková alebo rozpočtová organizácia obce</a:t>
                      </a:r>
                      <a:endParaRPr lang="sk-SK"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dirty="0">
                          <a:effectLst/>
                        </a:rPr>
                        <a:t>schéma štátnej pomoci</a:t>
                      </a:r>
                      <a:endParaRPr lang="sk-SK"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dirty="0">
                          <a:effectLst/>
                        </a:rPr>
                        <a:t>schéma štátnej pomoci</a:t>
                      </a:r>
                      <a:endParaRPr lang="sk-SK"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a:effectLst/>
                        </a:rPr>
                        <a:t>schéma štátnej pomoci</a:t>
                      </a:r>
                      <a:endParaRPr lang="sk-SK" sz="1200">
                        <a:effectLst/>
                        <a:latin typeface="Times New Roman"/>
                        <a:ea typeface="Times New Roman"/>
                      </a:endParaRPr>
                    </a:p>
                  </a:txBody>
                  <a:tcPr marL="68580" marR="68580" marT="0" marB="0" anchor="ctr"/>
                </a:tc>
              </a:tr>
              <a:tr h="566164">
                <a:tc>
                  <a:txBody>
                    <a:bodyPr/>
                    <a:lstStyle/>
                    <a:p>
                      <a:pPr>
                        <a:spcBef>
                          <a:spcPts val="300"/>
                        </a:spcBef>
                        <a:spcAft>
                          <a:spcPts val="300"/>
                        </a:spcAft>
                      </a:pPr>
                      <a:r>
                        <a:rPr lang="sk-SK" sz="1200">
                          <a:effectLst/>
                        </a:rPr>
                        <a:t>C. právnická osoba oprávnená na podnikanie</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a:effectLst/>
                        </a:rPr>
                        <a:t>schéma štátnej pomoci</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dirty="0">
                          <a:effectLst/>
                        </a:rPr>
                        <a:t>schéma štátnej pomoci</a:t>
                      </a:r>
                      <a:endParaRPr lang="sk-SK"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dirty="0">
                          <a:effectLst/>
                        </a:rPr>
                        <a:t>schéma štátnej pomoci</a:t>
                      </a:r>
                      <a:endParaRPr lang="sk-SK" sz="1200" dirty="0">
                        <a:effectLst/>
                        <a:latin typeface="Times New Roman"/>
                        <a:ea typeface="Times New Roman"/>
                      </a:endParaRPr>
                    </a:p>
                  </a:txBody>
                  <a:tcPr marL="68580" marR="68580" marT="0" marB="0" anchor="ctr"/>
                </a:tc>
              </a:tr>
              <a:tr h="283082">
                <a:tc>
                  <a:txBody>
                    <a:bodyPr/>
                    <a:lstStyle/>
                    <a:p>
                      <a:pPr>
                        <a:spcBef>
                          <a:spcPts val="300"/>
                        </a:spcBef>
                        <a:spcAft>
                          <a:spcPts val="300"/>
                        </a:spcAft>
                      </a:pPr>
                      <a:r>
                        <a:rPr lang="sk-SK" sz="1200">
                          <a:effectLst/>
                        </a:rPr>
                        <a:t>D. nezisková organizácia</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a:effectLst/>
                        </a:rPr>
                        <a:t>schéma štátnej pomoci</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a:effectLst/>
                        </a:rPr>
                        <a:t>schéma štátnej pomoci</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dirty="0">
                          <a:effectLst/>
                        </a:rPr>
                        <a:t>schéma štátnej pomoci</a:t>
                      </a:r>
                      <a:endParaRPr lang="sk-SK" sz="1200" dirty="0">
                        <a:effectLst/>
                        <a:latin typeface="Times New Roman"/>
                        <a:ea typeface="Times New Roman"/>
                      </a:endParaRPr>
                    </a:p>
                  </a:txBody>
                  <a:tcPr marL="68580" marR="68580" marT="0" marB="0" anchor="ctr"/>
                </a:tc>
              </a:tr>
              <a:tr h="283082">
                <a:tc>
                  <a:txBody>
                    <a:bodyPr/>
                    <a:lstStyle/>
                    <a:p>
                      <a:pPr>
                        <a:spcBef>
                          <a:spcPts val="300"/>
                        </a:spcBef>
                        <a:spcAft>
                          <a:spcPts val="300"/>
                        </a:spcAft>
                      </a:pPr>
                      <a:r>
                        <a:rPr lang="sk-SK" sz="1200" dirty="0">
                          <a:effectLst/>
                        </a:rPr>
                        <a:t>E. združenie právnických osôb</a:t>
                      </a:r>
                      <a:endParaRPr lang="sk-SK"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a:effectLst/>
                        </a:rPr>
                        <a:t>schéma štátnej pomoci</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a:effectLst/>
                        </a:rPr>
                        <a:t>schéma štátnej pomoci</a:t>
                      </a:r>
                      <a:endParaRPr lang="sk-SK" sz="1200">
                        <a:effectLst/>
                        <a:latin typeface="Times New Roman"/>
                        <a:ea typeface="Times New Roman"/>
                      </a:endParaRPr>
                    </a:p>
                  </a:txBody>
                  <a:tcPr marL="68580" marR="68580" marT="0" marB="0" anchor="ctr"/>
                </a:tc>
                <a:tc>
                  <a:txBody>
                    <a:bodyPr/>
                    <a:lstStyle/>
                    <a:p>
                      <a:pPr algn="ctr">
                        <a:spcBef>
                          <a:spcPts val="300"/>
                        </a:spcBef>
                        <a:spcAft>
                          <a:spcPts val="300"/>
                        </a:spcAft>
                      </a:pPr>
                      <a:r>
                        <a:rPr lang="sk-SK" sz="1200" dirty="0">
                          <a:effectLst/>
                        </a:rPr>
                        <a:t>schéma štátnej pomoci</a:t>
                      </a:r>
                      <a:endParaRPr lang="sk-SK" sz="1200" dirty="0">
                        <a:effectLst/>
                        <a:latin typeface="Times New Roman"/>
                        <a:ea typeface="Times New Roman"/>
                      </a:endParaRPr>
                    </a:p>
                  </a:txBody>
                  <a:tcPr marL="68580" marR="68580" marT="0" marB="0" anchor="ctr"/>
                </a:tc>
              </a:tr>
            </a:tbl>
          </a:graphicData>
        </a:graphic>
      </p:graphicFrame>
      <p:sp>
        <p:nvSpPr>
          <p:cNvPr id="8" name="TextovéPole 3"/>
          <p:cNvSpPr txBox="1"/>
          <p:nvPr/>
        </p:nvSpPr>
        <p:spPr>
          <a:xfrm>
            <a:off x="325395" y="1954427"/>
            <a:ext cx="8522043" cy="923330"/>
          </a:xfrm>
          <a:prstGeom prst="rect">
            <a:avLst/>
          </a:prstGeom>
          <a:noFill/>
        </p:spPr>
        <p:txBody>
          <a:bodyPr wrap="square" rtlCol="0">
            <a:spAutoFit/>
          </a:bodyPr>
          <a:lstStyle/>
          <a:p>
            <a:pPr>
              <a:spcAft>
                <a:spcPts val="1200"/>
              </a:spcAft>
            </a:pPr>
            <a:r>
              <a:rPr lang="sk-SK" dirty="0" smtClean="0"/>
              <a:t>- </a:t>
            </a:r>
            <a:r>
              <a:rPr lang="sk-SK" dirty="0">
                <a:solidFill>
                  <a:schemeClr val="bg1">
                    <a:lumMod val="50000"/>
                  </a:schemeClr>
                </a:solidFill>
              </a:rPr>
              <a:t>v rámci oprávnených aktivít sa uplatňuje </a:t>
            </a:r>
            <a:r>
              <a:rPr lang="pl-PL" dirty="0">
                <a:solidFill>
                  <a:schemeClr val="bg1">
                    <a:lumMod val="50000"/>
                  </a:schemeClr>
                </a:solidFill>
              </a:rPr>
              <a:t>Schéma štátnej pomoci na miestne infraštruktúry v oblasti nakladania s komunálnym odpadom pre programové obdobie 2014 – 2020 </a:t>
            </a:r>
            <a:endParaRPr lang="sk-SK" dirty="0">
              <a:solidFill>
                <a:schemeClr val="bg1">
                  <a:lumMod val="50000"/>
                </a:schemeClr>
              </a:solidFill>
            </a:endParaRPr>
          </a:p>
        </p:txBody>
      </p:sp>
    </p:spTree>
    <p:extLst>
      <p:ext uri="{BB962C8B-B14F-4D97-AF65-F5344CB8AC3E}">
        <p14:creationId xmlns:p14="http://schemas.microsoft.com/office/powerpoint/2010/main" val="195970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082" y="993478"/>
            <a:ext cx="8185836" cy="879253"/>
          </a:xfrm>
        </p:spPr>
        <p:txBody>
          <a:bodyPr>
            <a:normAutofit/>
          </a:bodyPr>
          <a:lstStyle/>
          <a:p>
            <a:r>
              <a:rPr lang="sk-SK" sz="3200" b="1" dirty="0">
                <a:latin typeface="Arial" panose="020B0604020202020204" pitchFamily="34" charset="0"/>
                <a:cs typeface="Arial" panose="020B0604020202020204" pitchFamily="34" charset="0"/>
              </a:rPr>
              <a:t>Podmienky poskytnutia </a:t>
            </a:r>
            <a:r>
              <a:rPr lang="sk-SK" sz="3200" b="1" dirty="0" smtClean="0">
                <a:latin typeface="Arial" panose="020B0604020202020204" pitchFamily="34" charset="0"/>
                <a:cs typeface="Arial" panose="020B0604020202020204" pitchFamily="34" charset="0"/>
              </a:rPr>
              <a:t>príspevku (PPP)</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757401"/>
            <a:ext cx="8612660" cy="4524315"/>
          </a:xfrm>
          <a:prstGeom prst="rect">
            <a:avLst/>
          </a:prstGeom>
          <a:noFill/>
        </p:spPr>
        <p:txBody>
          <a:bodyPr wrap="square" rtlCol="0">
            <a:spAutoFit/>
          </a:bodyPr>
          <a:lstStyle/>
          <a:p>
            <a:pPr algn="just"/>
            <a:r>
              <a:rPr lang="sk-SK" sz="2000" b="1" dirty="0">
                <a:solidFill>
                  <a:schemeClr val="bg1">
                    <a:lumMod val="50000"/>
                  </a:schemeClr>
                </a:solidFill>
              </a:rPr>
              <a:t>Podmienky poskytnutia príspevku predstavujú súbor podmienok overovaných RO pre OP KŽP, v rámci konania o žiadosti o NFP (schvaľovací proces) </a:t>
            </a:r>
          </a:p>
          <a:p>
            <a:pPr algn="just"/>
            <a:endParaRPr lang="sk-SK" sz="800" b="1" dirty="0">
              <a:solidFill>
                <a:schemeClr val="bg1">
                  <a:lumMod val="50000"/>
                </a:schemeClr>
              </a:solidFill>
            </a:endParaRPr>
          </a:p>
          <a:p>
            <a:pPr algn="just"/>
            <a:r>
              <a:rPr lang="sk-SK" sz="2000" b="1" dirty="0">
                <a:solidFill>
                  <a:schemeClr val="bg1">
                    <a:lumMod val="50000"/>
                  </a:schemeClr>
                </a:solidFill>
              </a:rPr>
              <a:t>Kategórie podmienok poskytnutia príspevku</a:t>
            </a:r>
            <a:r>
              <a:rPr lang="sk-SK" sz="2000" dirty="0">
                <a:solidFill>
                  <a:schemeClr val="bg1">
                    <a:lumMod val="50000"/>
                  </a:schemeClr>
                </a:solidFill>
              </a:rPr>
              <a:t>:</a:t>
            </a:r>
          </a:p>
          <a:p>
            <a:pPr marL="1162050" indent="-358775">
              <a:buFont typeface="+mj-lt"/>
              <a:buAutoNum type="arabicPeriod"/>
            </a:pPr>
            <a:r>
              <a:rPr lang="sk-SK" sz="2000" i="1" dirty="0">
                <a:solidFill>
                  <a:schemeClr val="bg1">
                    <a:lumMod val="50000"/>
                  </a:schemeClr>
                </a:solidFill>
              </a:rPr>
              <a:t>Oprávnenosť žiadateľa</a:t>
            </a:r>
          </a:p>
          <a:p>
            <a:pPr marL="1162050" indent="-358775">
              <a:buFont typeface="+mj-lt"/>
              <a:buAutoNum type="arabicPeriod"/>
            </a:pPr>
            <a:r>
              <a:rPr lang="sk-SK" sz="2000" i="1" dirty="0">
                <a:solidFill>
                  <a:schemeClr val="bg1">
                    <a:lumMod val="50000"/>
                  </a:schemeClr>
                </a:solidFill>
              </a:rPr>
              <a:t>Oprávnenosť aktivít realizácie projektu</a:t>
            </a:r>
          </a:p>
          <a:p>
            <a:pPr marL="1162050" indent="-358775">
              <a:buFont typeface="+mj-lt"/>
              <a:buAutoNum type="arabicPeriod"/>
            </a:pPr>
            <a:r>
              <a:rPr lang="sk-SK" sz="2000" i="1" dirty="0">
                <a:solidFill>
                  <a:schemeClr val="bg1">
                    <a:lumMod val="50000"/>
                  </a:schemeClr>
                </a:solidFill>
              </a:rPr>
              <a:t>Oprávnenosť výdavkov realizácie projektu</a:t>
            </a:r>
          </a:p>
          <a:p>
            <a:pPr marL="1162050" indent="-358775">
              <a:buFont typeface="+mj-lt"/>
              <a:buAutoNum type="arabicPeriod"/>
            </a:pPr>
            <a:r>
              <a:rPr lang="sk-SK" sz="2000" i="1" dirty="0">
                <a:solidFill>
                  <a:schemeClr val="bg1">
                    <a:lumMod val="50000"/>
                  </a:schemeClr>
                </a:solidFill>
              </a:rPr>
              <a:t>Oprávnenosť miesta realizácie projektu</a:t>
            </a:r>
            <a:endParaRPr lang="sk-SK" sz="2000" dirty="0">
              <a:solidFill>
                <a:schemeClr val="bg1">
                  <a:lumMod val="50000"/>
                </a:schemeClr>
              </a:solidFill>
            </a:endParaRPr>
          </a:p>
          <a:p>
            <a:pPr marL="1162050" indent="-358775">
              <a:buFont typeface="+mj-lt"/>
              <a:buAutoNum type="arabicPeriod"/>
            </a:pPr>
            <a:r>
              <a:rPr lang="sk-SK" sz="2000" i="1" dirty="0">
                <a:solidFill>
                  <a:schemeClr val="bg1">
                    <a:lumMod val="50000"/>
                  </a:schemeClr>
                </a:solidFill>
              </a:rPr>
              <a:t>Kritériá pre výber projektov 	</a:t>
            </a:r>
          </a:p>
          <a:p>
            <a:pPr marL="1162050" indent="-358775">
              <a:buFont typeface="+mj-lt"/>
              <a:buAutoNum type="arabicPeriod"/>
            </a:pPr>
            <a:r>
              <a:rPr lang="sk-SK" sz="2000" i="1" dirty="0">
                <a:solidFill>
                  <a:schemeClr val="bg1">
                    <a:lumMod val="50000"/>
                  </a:schemeClr>
                </a:solidFill>
              </a:rPr>
              <a:t>Spôsob financovania</a:t>
            </a:r>
          </a:p>
          <a:p>
            <a:pPr marL="1162050" indent="-358775">
              <a:buFont typeface="+mj-lt"/>
              <a:buAutoNum type="arabicPeriod"/>
            </a:pPr>
            <a:r>
              <a:rPr lang="sk-SK" sz="2000" i="1" dirty="0">
                <a:solidFill>
                  <a:schemeClr val="bg1">
                    <a:lumMod val="50000"/>
                  </a:schemeClr>
                </a:solidFill>
              </a:rPr>
              <a:t>Podmienky poskytnutia príspevku vyplývajúce z osobitných predpisov</a:t>
            </a:r>
          </a:p>
          <a:p>
            <a:pPr marL="1162050" indent="-358775">
              <a:buFont typeface="+mj-lt"/>
              <a:buAutoNum type="arabicPeriod"/>
            </a:pPr>
            <a:r>
              <a:rPr lang="sk-SK" sz="2000" i="1" dirty="0">
                <a:solidFill>
                  <a:schemeClr val="bg1">
                    <a:lumMod val="50000"/>
                  </a:schemeClr>
                </a:solidFill>
              </a:rPr>
              <a:t>Ďalšie podmienky poskytnutia príspevku</a:t>
            </a:r>
          </a:p>
          <a:p>
            <a:endParaRPr lang="sk-SK" sz="1600" dirty="0">
              <a:solidFill>
                <a:schemeClr val="bg1">
                  <a:lumMod val="50000"/>
                </a:schemeClr>
              </a:solidFill>
            </a:endParaRPr>
          </a:p>
          <a:p>
            <a:r>
              <a:rPr lang="sk-SK" sz="2000" dirty="0">
                <a:solidFill>
                  <a:srgbClr val="FF0000"/>
                </a:solidFill>
              </a:rPr>
              <a:t>Celkovo </a:t>
            </a:r>
            <a:r>
              <a:rPr lang="sk-SK" sz="2000" b="1" dirty="0" smtClean="0">
                <a:solidFill>
                  <a:srgbClr val="FF0000"/>
                </a:solidFill>
              </a:rPr>
              <a:t>33 (32. výzva), resp. 32 (33. výzva) </a:t>
            </a:r>
            <a:r>
              <a:rPr lang="sk-SK" sz="2000" b="1" dirty="0">
                <a:solidFill>
                  <a:srgbClr val="FF0000"/>
                </a:solidFill>
              </a:rPr>
              <a:t>podmienok poskytnutia </a:t>
            </a:r>
            <a:r>
              <a:rPr lang="sk-SK" sz="2000" b="1" dirty="0" smtClean="0">
                <a:solidFill>
                  <a:srgbClr val="FF0000"/>
                </a:solidFill>
              </a:rPr>
              <a:t>príspevku</a:t>
            </a:r>
            <a:r>
              <a:rPr lang="sk-SK" sz="2000" dirty="0" smtClean="0">
                <a:solidFill>
                  <a:srgbClr val="FF0000"/>
                </a:solidFill>
              </a:rPr>
              <a:t>, </a:t>
            </a:r>
            <a:r>
              <a:rPr lang="sk-SK" sz="2000" dirty="0">
                <a:solidFill>
                  <a:srgbClr val="FF0000"/>
                </a:solidFill>
              </a:rPr>
              <a:t>ktorých splnenie je podmienkou schválenia žiadosti o NFP.</a:t>
            </a:r>
          </a:p>
        </p:txBody>
      </p:sp>
    </p:spTree>
    <p:extLst>
      <p:ext uri="{BB962C8B-B14F-4D97-AF65-F5344CB8AC3E}">
        <p14:creationId xmlns:p14="http://schemas.microsoft.com/office/powerpoint/2010/main" val="346482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560172" y="1710037"/>
            <a:ext cx="7801233" cy="2000548"/>
          </a:xfrm>
          <a:prstGeom prst="rect">
            <a:avLst/>
          </a:prstGeom>
          <a:noFill/>
        </p:spPr>
        <p:txBody>
          <a:bodyPr wrap="square" rtlCol="0">
            <a:spAutoFit/>
          </a:bodyPr>
          <a:lstStyle/>
          <a:p>
            <a:pPr algn="just"/>
            <a:r>
              <a:rPr lang="sk-SK" sz="2400" b="1" u="sng" dirty="0">
                <a:solidFill>
                  <a:schemeClr val="bg1">
                    <a:lumMod val="50000"/>
                  </a:schemeClr>
                </a:solidFill>
              </a:rPr>
              <a:t>Oprávnenosť žiadateľa:</a:t>
            </a: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algn="just"/>
            <a:endParaRPr lang="sk-SK" sz="2000" b="1" u="sng" dirty="0" smtClean="0">
              <a:solidFill>
                <a:schemeClr val="bg1">
                  <a:lumMod val="50000"/>
                </a:schemeClr>
              </a:solidFill>
            </a:endParaRPr>
          </a:p>
          <a:p>
            <a:pPr algn="just"/>
            <a:endParaRPr lang="sk-SK" sz="2000" b="1" u="sng" dirty="0">
              <a:solidFill>
                <a:schemeClr val="bg1">
                  <a:lumMod val="50000"/>
                </a:schemeClr>
              </a:solidFill>
            </a:endParaRPr>
          </a:p>
          <a:p>
            <a:pPr marL="914400" lvl="1" indent="-457200" algn="just">
              <a:buFont typeface="+mj-lt"/>
              <a:buAutoNum type="alphaLcParenR"/>
            </a:pPr>
            <a:r>
              <a:rPr lang="sk-SK" sz="2000" b="1" dirty="0">
                <a:solidFill>
                  <a:schemeClr val="bg1">
                    <a:lumMod val="50000"/>
                  </a:schemeClr>
                </a:solidFill>
              </a:rPr>
              <a:t>Právna forma </a:t>
            </a:r>
          </a:p>
        </p:txBody>
      </p:sp>
      <p:graphicFrame>
        <p:nvGraphicFramePr>
          <p:cNvPr id="3" name="Tabuľka 2"/>
          <p:cNvGraphicFramePr>
            <a:graphicFrameLocks noGrp="1"/>
          </p:cNvGraphicFramePr>
          <p:nvPr>
            <p:extLst>
              <p:ext uri="{D42A27DB-BD31-4B8C-83A1-F6EECF244321}">
                <p14:modId xmlns:p14="http://schemas.microsoft.com/office/powerpoint/2010/main" val="3725107202"/>
              </p:ext>
            </p:extLst>
          </p:nvPr>
        </p:nvGraphicFramePr>
        <p:xfrm>
          <a:off x="642257" y="2254250"/>
          <a:ext cx="7922078" cy="4302760"/>
        </p:xfrm>
        <a:graphic>
          <a:graphicData uri="http://schemas.openxmlformats.org/drawingml/2006/table">
            <a:tbl>
              <a:tblPr firstRow="1" bandRow="1">
                <a:tableStyleId>{5C22544A-7EE6-4342-B048-85BDC9FD1C3A}</a:tableStyleId>
              </a:tblPr>
              <a:tblGrid>
                <a:gridCol w="500743"/>
                <a:gridCol w="2655011"/>
                <a:gridCol w="4766324"/>
              </a:tblGrid>
              <a:tr h="370840">
                <a:tc>
                  <a:txBody>
                    <a:bodyPr/>
                    <a:lstStyle/>
                    <a:p>
                      <a:r>
                        <a:rPr lang="sk-SK" dirty="0" err="1" smtClean="0"/>
                        <a:t>P.č</a:t>
                      </a:r>
                      <a:r>
                        <a:rPr lang="sk-SK" dirty="0" smtClean="0"/>
                        <a:t>.</a:t>
                      </a:r>
                      <a:endParaRPr lang="sk-SK" dirty="0"/>
                    </a:p>
                  </a:txBody>
                  <a:tcPr/>
                </a:tc>
                <a:tc>
                  <a:txBody>
                    <a:bodyPr/>
                    <a:lstStyle/>
                    <a:p>
                      <a:r>
                        <a:rPr lang="sk-SK" dirty="0" err="1" smtClean="0"/>
                        <a:t>PPP</a:t>
                      </a:r>
                      <a:endParaRPr lang="sk-SK" dirty="0"/>
                    </a:p>
                  </a:txBody>
                  <a:tcPr/>
                </a:tc>
                <a:tc>
                  <a:txBody>
                    <a:bodyPr/>
                    <a:lstStyle/>
                    <a:p>
                      <a:r>
                        <a:rPr lang="sk-SK" dirty="0" smtClean="0"/>
                        <a:t>Spôsob preukázania, resp. overenia </a:t>
                      </a:r>
                      <a:r>
                        <a:rPr lang="sk-SK" dirty="0" err="1" smtClean="0"/>
                        <a:t>PPP</a:t>
                      </a:r>
                      <a:endParaRPr lang="sk-SK" dirty="0"/>
                    </a:p>
                  </a:txBody>
                  <a:tcPr/>
                </a:tc>
              </a:tr>
              <a:tr h="370840">
                <a:tc>
                  <a:txBody>
                    <a:bodyPr/>
                    <a:lstStyle/>
                    <a:p>
                      <a:pPr marL="0" indent="0" algn="ctr">
                        <a:buFont typeface="+mj-lt"/>
                        <a:buNone/>
                      </a:pPr>
                      <a:r>
                        <a:rPr lang="sk-SK" dirty="0" smtClean="0"/>
                        <a:t>1.</a:t>
                      </a:r>
                      <a:endParaRPr lang="sk-SK" dirty="0"/>
                    </a:p>
                  </a:txBody>
                  <a:tcPr anchor="ctr"/>
                </a:tc>
                <a:tc>
                  <a:txBody>
                    <a:bodyPr/>
                    <a:lstStyle/>
                    <a:p>
                      <a:r>
                        <a:rPr lang="sk-SK" dirty="0" smtClean="0"/>
                        <a:t>Právna forma</a:t>
                      </a:r>
                      <a:endParaRPr lang="sk-SK" dirty="0"/>
                    </a:p>
                  </a:txBody>
                  <a:tcPr anchor="ctr"/>
                </a:tc>
                <a:tc>
                  <a:txBody>
                    <a:bodyPr/>
                    <a:lstStyle/>
                    <a:p>
                      <a:r>
                        <a:rPr lang="sk-SK" dirty="0" smtClean="0"/>
                        <a:t>Integračná</a:t>
                      </a:r>
                      <a:r>
                        <a:rPr lang="sk-SK" baseline="0" dirty="0" smtClean="0"/>
                        <a:t> funkcia </a:t>
                      </a:r>
                      <a:r>
                        <a:rPr lang="sk-SK" baseline="0" dirty="0" err="1" smtClean="0"/>
                        <a:t>ITMS</a:t>
                      </a:r>
                      <a:r>
                        <a:rPr lang="sk-SK" baseline="0" dirty="0" smtClean="0"/>
                        <a:t>, resp. verejné registre, t.j. žiaden osobitný doklad s výnimkou: združenia obcí, NO a združení právnických osôb, ktoré predkladajú Prílohu č. 1 </a:t>
                      </a:r>
                      <a:r>
                        <a:rPr lang="sk-SK" baseline="0" dirty="0" err="1" smtClean="0"/>
                        <a:t>ŽoNFP</a:t>
                      </a:r>
                      <a:r>
                        <a:rPr lang="sk-SK" baseline="0" dirty="0" smtClean="0"/>
                        <a:t> – Dokument potvrdzujúci právnu subjektivity žiadateľa (bližšie </a:t>
                      </a:r>
                      <a:r>
                        <a:rPr lang="sk-SK" baseline="0" dirty="0" err="1" smtClean="0"/>
                        <a:t>info</a:t>
                      </a:r>
                      <a:r>
                        <a:rPr lang="sk-SK" baseline="0" dirty="0" smtClean="0"/>
                        <a:t> v kap. 3.1)</a:t>
                      </a:r>
                    </a:p>
                    <a:p>
                      <a:r>
                        <a:rPr lang="sk-SK" baseline="0" dirty="0" smtClean="0"/>
                        <a:t>Plnomocenstvo</a:t>
                      </a:r>
                      <a:endParaRPr lang="sk-SK" dirty="0"/>
                    </a:p>
                  </a:txBody>
                  <a:tcPr anchor="ctr"/>
                </a:tc>
              </a:tr>
              <a:tr h="370840">
                <a:tc>
                  <a:txBody>
                    <a:bodyPr/>
                    <a:lstStyle/>
                    <a:p>
                      <a:pPr marL="0" indent="0" algn="ctr">
                        <a:buFont typeface="+mj-lt"/>
                        <a:buNone/>
                      </a:pPr>
                      <a:r>
                        <a:rPr lang="sk-SK" dirty="0" smtClean="0"/>
                        <a:t>2.</a:t>
                      </a:r>
                      <a:endParaRPr lang="sk-SK" dirty="0"/>
                    </a:p>
                  </a:txBody>
                  <a:tcPr anchor="ctr"/>
                </a:tc>
                <a:tc>
                  <a:txBody>
                    <a:bodyPr/>
                    <a:lstStyle/>
                    <a:p>
                      <a:pPr marL="0" algn="l" defTabSz="914400" rtl="0" eaLnBrk="1" latinLnBrk="0" hangingPunct="1"/>
                      <a:r>
                        <a:rPr lang="sk-SK" sz="1800" kern="1200" dirty="0" smtClean="0">
                          <a:solidFill>
                            <a:schemeClr val="dk1"/>
                          </a:solidFill>
                          <a:latin typeface="+mn-lt"/>
                          <a:ea typeface="+mn-ea"/>
                          <a:cs typeface="+mn-cs"/>
                        </a:rPr>
                        <a:t>Podmienka nebyť dlžníkom na daniach</a:t>
                      </a:r>
                      <a:r>
                        <a:rPr lang="sk-SK" sz="1800" kern="1200" baseline="0" dirty="0" smtClean="0">
                          <a:solidFill>
                            <a:schemeClr val="dk1"/>
                          </a:solidFill>
                          <a:latin typeface="+mn-lt"/>
                          <a:ea typeface="+mn-ea"/>
                          <a:cs typeface="+mn-cs"/>
                        </a:rPr>
                        <a:t> </a:t>
                      </a:r>
                      <a:r>
                        <a:rPr lang="sk-SK" sz="1800" kern="1200" dirty="0" err="1" smtClean="0">
                          <a:solidFill>
                            <a:schemeClr val="dk1"/>
                          </a:solidFill>
                          <a:latin typeface="+mn-lt"/>
                          <a:ea typeface="+mn-ea"/>
                          <a:cs typeface="+mn-cs"/>
                        </a:rPr>
                        <a:t>DÚ</a:t>
                      </a:r>
                      <a:endParaRPr lang="sk-SK" sz="1800" kern="1200" dirty="0">
                        <a:solidFill>
                          <a:schemeClr val="dk1"/>
                        </a:solidFill>
                        <a:latin typeface="+mn-lt"/>
                        <a:ea typeface="+mn-ea"/>
                        <a:cs typeface="+mn-cs"/>
                      </a:endParaRPr>
                    </a:p>
                  </a:txBody>
                  <a:tcPr anchor="ctr"/>
                </a:tc>
                <a:tc>
                  <a:txBody>
                    <a:bodyPr/>
                    <a:lstStyle/>
                    <a:p>
                      <a:r>
                        <a:rPr lang="sk-SK" dirty="0" smtClean="0"/>
                        <a:t>Integračná</a:t>
                      </a:r>
                      <a:r>
                        <a:rPr lang="sk-SK" baseline="0" dirty="0" smtClean="0"/>
                        <a:t> funkcia </a:t>
                      </a:r>
                      <a:r>
                        <a:rPr lang="sk-SK" baseline="0" dirty="0" err="1" smtClean="0"/>
                        <a:t>ITMS</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3.</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Podmienka nebyť dlžníkom na</a:t>
                      </a:r>
                      <a:r>
                        <a:rPr lang="sk-SK" sz="1800" kern="1200" baseline="0" dirty="0" smtClean="0">
                          <a:solidFill>
                            <a:schemeClr val="dk1"/>
                          </a:solidFill>
                          <a:latin typeface="+mn-lt"/>
                          <a:ea typeface="+mn-ea"/>
                          <a:cs typeface="+mn-cs"/>
                        </a:rPr>
                        <a:t> </a:t>
                      </a:r>
                      <a:r>
                        <a:rPr lang="sk-SK" sz="1800" kern="1200" baseline="0" dirty="0" err="1" smtClean="0">
                          <a:solidFill>
                            <a:schemeClr val="dk1"/>
                          </a:solidFill>
                          <a:latin typeface="+mn-lt"/>
                          <a:ea typeface="+mn-ea"/>
                          <a:cs typeface="+mn-cs"/>
                        </a:rPr>
                        <a:t>zdravot</a:t>
                      </a:r>
                      <a:r>
                        <a:rPr lang="sk-SK" sz="1800" kern="1200" baseline="0" dirty="0" smtClean="0">
                          <a:solidFill>
                            <a:schemeClr val="dk1"/>
                          </a:solidFill>
                          <a:latin typeface="+mn-lt"/>
                          <a:ea typeface="+mn-ea"/>
                          <a:cs typeface="+mn-cs"/>
                        </a:rPr>
                        <a:t>. </a:t>
                      </a:r>
                      <a:r>
                        <a:rPr lang="sk-SK" sz="1800" kern="1200" baseline="0" dirty="0" err="1" smtClean="0">
                          <a:solidFill>
                            <a:schemeClr val="dk1"/>
                          </a:solidFill>
                          <a:latin typeface="+mn-lt"/>
                          <a:ea typeface="+mn-ea"/>
                          <a:cs typeface="+mn-cs"/>
                        </a:rPr>
                        <a:t>pois</a:t>
                      </a:r>
                      <a:r>
                        <a:rPr lang="sk-SK" sz="1800" kern="1200" baseline="0" dirty="0" smtClean="0">
                          <a:solidFill>
                            <a:schemeClr val="dk1"/>
                          </a:solidFill>
                          <a:latin typeface="+mn-lt"/>
                          <a:ea typeface="+mn-ea"/>
                          <a:cs typeface="+mn-cs"/>
                        </a:rPr>
                        <a:t>.</a:t>
                      </a:r>
                      <a:endParaRPr lang="sk-SK" sz="1800" kern="1200" dirty="0">
                        <a:solidFill>
                          <a:schemeClr val="dk1"/>
                        </a:solidFill>
                        <a:latin typeface="+mn-lt"/>
                        <a:ea typeface="+mn-ea"/>
                        <a:cs typeface="+mn-cs"/>
                      </a:endParaRPr>
                    </a:p>
                  </a:txBody>
                  <a:tcPr anchor="ctr"/>
                </a:tc>
                <a:tc>
                  <a:txBody>
                    <a:bodyPr/>
                    <a:lstStyle/>
                    <a:p>
                      <a:r>
                        <a:rPr lang="sk-SK" dirty="0" smtClean="0"/>
                        <a:t>verejné registre</a:t>
                      </a:r>
                      <a:endParaRPr lang="sk-SK"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sk-SK" sz="1800" kern="1200" dirty="0" smtClean="0">
                          <a:solidFill>
                            <a:schemeClr val="dk1"/>
                          </a:solidFill>
                          <a:latin typeface="+mn-lt"/>
                          <a:ea typeface="+mn-ea"/>
                          <a:cs typeface="+mn-cs"/>
                        </a:rPr>
                        <a:t>4.</a:t>
                      </a:r>
                      <a:endParaRPr lang="sk-SK" sz="1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800" kern="1200" dirty="0" smtClean="0">
                          <a:solidFill>
                            <a:schemeClr val="dk1"/>
                          </a:solidFill>
                          <a:latin typeface="+mn-lt"/>
                          <a:ea typeface="+mn-ea"/>
                          <a:cs typeface="+mn-cs"/>
                        </a:rPr>
                        <a:t>Podmienka nebyť dlžníkom soc. </a:t>
                      </a:r>
                      <a:r>
                        <a:rPr lang="sk-SK" sz="1800" kern="1200" dirty="0" err="1" smtClean="0">
                          <a:solidFill>
                            <a:schemeClr val="dk1"/>
                          </a:solidFill>
                          <a:latin typeface="+mn-lt"/>
                          <a:ea typeface="+mn-ea"/>
                          <a:cs typeface="+mn-cs"/>
                        </a:rPr>
                        <a:t>pois</a:t>
                      </a:r>
                      <a:r>
                        <a:rPr lang="sk-SK" sz="1800" kern="1200" dirty="0" smtClean="0">
                          <a:solidFill>
                            <a:schemeClr val="dk1"/>
                          </a:solidFill>
                          <a:latin typeface="+mn-lt"/>
                          <a:ea typeface="+mn-ea"/>
                          <a:cs typeface="+mn-cs"/>
                        </a:rPr>
                        <a:t>.</a:t>
                      </a:r>
                      <a:endParaRPr lang="sk-SK" sz="1800" kern="1200" dirty="0">
                        <a:solidFill>
                          <a:schemeClr val="dk1"/>
                        </a:solidFill>
                        <a:latin typeface="+mn-lt"/>
                        <a:ea typeface="+mn-ea"/>
                        <a:cs typeface="+mn-cs"/>
                      </a:endParaRPr>
                    </a:p>
                  </a:txBody>
                  <a:tcPr anchor="ctr"/>
                </a:tc>
                <a:tc>
                  <a:txBody>
                    <a:bodyPr/>
                    <a:lstStyle/>
                    <a:p>
                      <a:r>
                        <a:rPr lang="sk-SK" dirty="0" smtClean="0"/>
                        <a:t>Integračná</a:t>
                      </a:r>
                      <a:r>
                        <a:rPr lang="sk-SK" baseline="0" dirty="0" smtClean="0"/>
                        <a:t> funkcia </a:t>
                      </a:r>
                      <a:r>
                        <a:rPr lang="sk-SK" baseline="0" dirty="0" err="1" smtClean="0"/>
                        <a:t>ITMS</a:t>
                      </a:r>
                      <a:endParaRPr lang="sk-SK" dirty="0"/>
                    </a:p>
                  </a:txBody>
                  <a:tcPr anchor="ctr"/>
                </a:tc>
              </a:tr>
            </a:tbl>
          </a:graphicData>
        </a:graphic>
      </p:graphicFrame>
    </p:spTree>
    <p:extLst>
      <p:ext uri="{BB962C8B-B14F-4D97-AF65-F5344CB8AC3E}">
        <p14:creationId xmlns:p14="http://schemas.microsoft.com/office/powerpoint/2010/main" val="1215688964"/>
      </p:ext>
    </p:extLst>
  </p:cSld>
  <p:clrMapOvr>
    <a:masterClrMapping/>
  </p:clrMapOvr>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4265</TotalTime>
  <Words>3304</Words>
  <Application>Microsoft Office PowerPoint</Application>
  <PresentationFormat>Prezentácia na obrazovke (4:3)</PresentationFormat>
  <Paragraphs>561</Paragraphs>
  <Slides>37</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37</vt:i4>
      </vt:variant>
    </vt:vector>
  </HeadingPairs>
  <TitlesOfParts>
    <vt:vector size="43" baseType="lpstr">
      <vt:lpstr>Arial</vt:lpstr>
      <vt:lpstr>Calibri</vt:lpstr>
      <vt:lpstr>Myriad Pro</vt:lpstr>
      <vt:lpstr>Times New Roman</vt:lpstr>
      <vt:lpstr>Wingdings</vt:lpstr>
      <vt:lpstr>Motív Office</vt:lpstr>
      <vt:lpstr>Prezentácia programu PowerPoint</vt:lpstr>
      <vt:lpstr>OBSAH</vt:lpstr>
      <vt:lpstr>Výber správnej výzvy</vt:lpstr>
      <vt:lpstr>Oprávnení žiadatelia</vt:lpstr>
      <vt:lpstr>Oprávnené aktivity</vt:lpstr>
      <vt:lpstr>Oprávnené aktivity – bližšia špecifikácia</vt:lpstr>
      <vt:lpstr>Oprávnení žiadatelia  – schéma štátnej pomoci </vt:lpstr>
      <vt:lpstr>Podmienky poskytnutia príspevku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Kritériá pre výber projektov</vt:lpstr>
      <vt:lpstr>Sumarizačný prehľad hodnotiacich kritérií pre dopytovo orientované projekty OP KŽP</vt:lpstr>
      <vt:lpstr> Príspevok projektu k cieľom a výsledkom  OP a prioritnej osi </vt:lpstr>
      <vt:lpstr>Spôsob realizácie projektu</vt:lpstr>
      <vt:lpstr>Administratívna a prevádzková kapacita žiadateľa</vt:lpstr>
      <vt:lpstr>Administratívna a prevádzková kapacita žiadateľa</vt:lpstr>
      <vt:lpstr>Finančná a ekonomická stránka projektu</vt:lpstr>
      <vt:lpstr>Výber projektov</vt:lpstr>
      <vt:lpstr>Podnik v ťažkostiach verzia 3.1 (test)</vt:lpstr>
      <vt:lpstr>Projekt generujúci príjem (verzia 1.3)</vt:lpstr>
      <vt:lpstr>Projekt generujúci príjem (verzia 1.3)</vt:lpstr>
      <vt:lpstr>Projekt generujúci príjem (verzia 1.3)</vt:lpstr>
      <vt:lpstr>Projekt generujúci príjem (verzia 1.3)</vt:lpstr>
      <vt:lpstr>Kritériá pre výber projektov</vt:lpstr>
      <vt:lpstr>Často kladené otázky</vt:lpstr>
      <vt:lpstr>Často kladené otázky</vt:lpstr>
      <vt:lpstr>Často kladené otázky</vt:lpstr>
      <vt:lpstr>ĎAKUJEME ZA POZORNOSŤ</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Dranačka Ivan</dc:creator>
  <cp:lastModifiedBy>Kadlečíková Jana</cp:lastModifiedBy>
  <cp:revision>329</cp:revision>
  <cp:lastPrinted>2018-01-24T06:31:25Z</cp:lastPrinted>
  <dcterms:created xsi:type="dcterms:W3CDTF">2016-11-04T09:30:49Z</dcterms:created>
  <dcterms:modified xsi:type="dcterms:W3CDTF">2018-02-08T08:43:48Z</dcterms:modified>
</cp:coreProperties>
</file>