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56"/>
  </p:notesMasterIdLst>
  <p:handoutMasterIdLst>
    <p:handoutMasterId r:id="rId57"/>
  </p:handoutMasterIdLst>
  <p:sldIdLst>
    <p:sldId id="256" r:id="rId2"/>
    <p:sldId id="257" r:id="rId3"/>
    <p:sldId id="443" r:id="rId4"/>
    <p:sldId id="444" r:id="rId5"/>
    <p:sldId id="401" r:id="rId6"/>
    <p:sldId id="402" r:id="rId7"/>
    <p:sldId id="403" r:id="rId8"/>
    <p:sldId id="398" r:id="rId9"/>
    <p:sldId id="399" r:id="rId10"/>
    <p:sldId id="400" r:id="rId11"/>
    <p:sldId id="404" r:id="rId12"/>
    <p:sldId id="442" r:id="rId13"/>
    <p:sldId id="406" r:id="rId14"/>
    <p:sldId id="445" r:id="rId15"/>
    <p:sldId id="409" r:id="rId16"/>
    <p:sldId id="446" r:id="rId17"/>
    <p:sldId id="448" r:id="rId18"/>
    <p:sldId id="447" r:id="rId19"/>
    <p:sldId id="410" r:id="rId20"/>
    <p:sldId id="355" r:id="rId21"/>
    <p:sldId id="411" r:id="rId22"/>
    <p:sldId id="412" r:id="rId23"/>
    <p:sldId id="413" r:id="rId24"/>
    <p:sldId id="414" r:id="rId25"/>
    <p:sldId id="349" r:id="rId26"/>
    <p:sldId id="433" r:id="rId27"/>
    <p:sldId id="450" r:id="rId28"/>
    <p:sldId id="449" r:id="rId29"/>
    <p:sldId id="451" r:id="rId30"/>
    <p:sldId id="415" r:id="rId31"/>
    <p:sldId id="417" r:id="rId32"/>
    <p:sldId id="357" r:id="rId33"/>
    <p:sldId id="430" r:id="rId34"/>
    <p:sldId id="428" r:id="rId35"/>
    <p:sldId id="420" r:id="rId36"/>
    <p:sldId id="454" r:id="rId37"/>
    <p:sldId id="455" r:id="rId38"/>
    <p:sldId id="456" r:id="rId39"/>
    <p:sldId id="452" r:id="rId40"/>
    <p:sldId id="359" r:id="rId41"/>
    <p:sldId id="431" r:id="rId42"/>
    <p:sldId id="429" r:id="rId43"/>
    <p:sldId id="360" r:id="rId44"/>
    <p:sldId id="432" r:id="rId45"/>
    <p:sldId id="390" r:id="rId46"/>
    <p:sldId id="361" r:id="rId47"/>
    <p:sldId id="362" r:id="rId48"/>
    <p:sldId id="436" r:id="rId49"/>
    <p:sldId id="453" r:id="rId50"/>
    <p:sldId id="435" r:id="rId51"/>
    <p:sldId id="369" r:id="rId52"/>
    <p:sldId id="438" r:id="rId53"/>
    <p:sldId id="394" r:id="rId54"/>
    <p:sldId id="258" r:id="rId55"/>
  </p:sldIdLst>
  <p:sldSz cx="9144000" cy="6858000" type="screen4x3"/>
  <p:notesSz cx="9874250" cy="672465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3" autoAdjust="0"/>
    <p:restoredTop sz="94660" autoAdjust="0"/>
  </p:normalViewPr>
  <p:slideViewPr>
    <p:cSldViewPr snapToGrid="0">
      <p:cViewPr varScale="1">
        <p:scale>
          <a:sx n="124" d="100"/>
          <a:sy n="124" d="100"/>
        </p:scale>
        <p:origin x="120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1" y="0"/>
            <a:ext cx="4278842" cy="337401"/>
          </a:xfrm>
          <a:prstGeom prst="rect">
            <a:avLst/>
          </a:prstGeom>
        </p:spPr>
        <p:txBody>
          <a:bodyPr vert="horz" lIns="91423" tIns="45711" rIns="91423" bIns="45711" rtlCol="0"/>
          <a:lstStyle>
            <a:lvl1pPr algn="l">
              <a:defRPr sz="1200"/>
            </a:lvl1pPr>
          </a:lstStyle>
          <a:p>
            <a:endParaRPr lang="sk-SK"/>
          </a:p>
        </p:txBody>
      </p:sp>
      <p:sp>
        <p:nvSpPr>
          <p:cNvPr id="3" name="Zástupný symbol dátumu 2"/>
          <p:cNvSpPr>
            <a:spLocks noGrp="1"/>
          </p:cNvSpPr>
          <p:nvPr>
            <p:ph type="dt" sz="quarter" idx="1"/>
          </p:nvPr>
        </p:nvSpPr>
        <p:spPr>
          <a:xfrm>
            <a:off x="5593125" y="0"/>
            <a:ext cx="4278842" cy="337401"/>
          </a:xfrm>
          <a:prstGeom prst="rect">
            <a:avLst/>
          </a:prstGeom>
        </p:spPr>
        <p:txBody>
          <a:bodyPr vert="horz" lIns="91423" tIns="45711" rIns="91423" bIns="45711" rtlCol="0"/>
          <a:lstStyle>
            <a:lvl1pPr algn="r">
              <a:defRPr sz="1200"/>
            </a:lvl1pPr>
          </a:lstStyle>
          <a:p>
            <a:fld id="{CE87BEDB-97B9-41C8-856C-FADE51A5C186}" type="datetimeFigureOut">
              <a:rPr lang="sk-SK" smtClean="0"/>
              <a:pPr/>
              <a:t>31. 3. 2021</a:t>
            </a:fld>
            <a:endParaRPr lang="sk-SK"/>
          </a:p>
        </p:txBody>
      </p:sp>
      <p:sp>
        <p:nvSpPr>
          <p:cNvPr id="4" name="Zástupný symbol päty 3"/>
          <p:cNvSpPr>
            <a:spLocks noGrp="1"/>
          </p:cNvSpPr>
          <p:nvPr>
            <p:ph type="ftr" sz="quarter" idx="2"/>
          </p:nvPr>
        </p:nvSpPr>
        <p:spPr>
          <a:xfrm>
            <a:off x="1" y="6387250"/>
            <a:ext cx="4278842" cy="337400"/>
          </a:xfrm>
          <a:prstGeom prst="rect">
            <a:avLst/>
          </a:prstGeom>
        </p:spPr>
        <p:txBody>
          <a:bodyPr vert="horz" lIns="91423" tIns="45711" rIns="91423" bIns="45711"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5593125" y="6387250"/>
            <a:ext cx="4278842" cy="337400"/>
          </a:xfrm>
          <a:prstGeom prst="rect">
            <a:avLst/>
          </a:prstGeom>
        </p:spPr>
        <p:txBody>
          <a:bodyPr vert="horz" lIns="91423" tIns="45711" rIns="91423" bIns="45711" rtlCol="0" anchor="b"/>
          <a:lstStyle>
            <a:lvl1pPr algn="r">
              <a:defRPr sz="1200"/>
            </a:lvl1pPr>
          </a:lstStyle>
          <a:p>
            <a:fld id="{E41DF8AA-CDB8-4208-8219-7369B1F29475}" type="slidenum">
              <a:rPr lang="sk-SK" smtClean="0"/>
              <a:pPr/>
              <a:t>‹#›</a:t>
            </a:fld>
            <a:endParaRPr lang="sk-SK"/>
          </a:p>
        </p:txBody>
      </p:sp>
    </p:spTree>
    <p:extLst>
      <p:ext uri="{BB962C8B-B14F-4D97-AF65-F5344CB8AC3E}">
        <p14:creationId xmlns:p14="http://schemas.microsoft.com/office/powerpoint/2010/main" val="1543763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1" y="0"/>
            <a:ext cx="4279533" cy="337092"/>
          </a:xfrm>
          <a:prstGeom prst="rect">
            <a:avLst/>
          </a:prstGeom>
        </p:spPr>
        <p:txBody>
          <a:bodyPr vert="horz" lIns="90608" tIns="45304" rIns="90608" bIns="45304" rtlCol="0"/>
          <a:lstStyle>
            <a:lvl1pPr algn="l">
              <a:defRPr sz="1200"/>
            </a:lvl1pPr>
          </a:lstStyle>
          <a:p>
            <a:endParaRPr lang="sk-SK"/>
          </a:p>
        </p:txBody>
      </p:sp>
      <p:sp>
        <p:nvSpPr>
          <p:cNvPr id="3" name="Zástupný symbol dátumu 2"/>
          <p:cNvSpPr>
            <a:spLocks noGrp="1"/>
          </p:cNvSpPr>
          <p:nvPr>
            <p:ph type="dt" idx="1"/>
          </p:nvPr>
        </p:nvSpPr>
        <p:spPr>
          <a:xfrm>
            <a:off x="5592414" y="0"/>
            <a:ext cx="4279533" cy="337092"/>
          </a:xfrm>
          <a:prstGeom prst="rect">
            <a:avLst/>
          </a:prstGeom>
        </p:spPr>
        <p:txBody>
          <a:bodyPr vert="horz" lIns="90608" tIns="45304" rIns="90608" bIns="45304" rtlCol="0"/>
          <a:lstStyle>
            <a:lvl1pPr algn="r">
              <a:defRPr sz="1200"/>
            </a:lvl1pPr>
          </a:lstStyle>
          <a:p>
            <a:fld id="{5AB6D548-D271-4916-99E0-5E476DC7CF2D}" type="datetimeFigureOut">
              <a:rPr lang="sk-SK" smtClean="0"/>
              <a:t>31. 3. 2021</a:t>
            </a:fld>
            <a:endParaRPr lang="sk-SK"/>
          </a:p>
        </p:txBody>
      </p:sp>
      <p:sp>
        <p:nvSpPr>
          <p:cNvPr id="4" name="Zástupný symbol obrazu snímky 3"/>
          <p:cNvSpPr>
            <a:spLocks noGrp="1" noRot="1" noChangeAspect="1"/>
          </p:cNvSpPr>
          <p:nvPr>
            <p:ph type="sldImg" idx="2"/>
          </p:nvPr>
        </p:nvSpPr>
        <p:spPr>
          <a:xfrm>
            <a:off x="3424238" y="841375"/>
            <a:ext cx="3025775" cy="2268538"/>
          </a:xfrm>
          <a:prstGeom prst="rect">
            <a:avLst/>
          </a:prstGeom>
          <a:noFill/>
          <a:ln w="12700">
            <a:solidFill>
              <a:prstClr val="black"/>
            </a:solidFill>
          </a:ln>
        </p:spPr>
        <p:txBody>
          <a:bodyPr vert="horz" lIns="90608" tIns="45304" rIns="90608" bIns="45304" rtlCol="0" anchor="ctr"/>
          <a:lstStyle/>
          <a:p>
            <a:endParaRPr lang="sk-SK"/>
          </a:p>
        </p:txBody>
      </p:sp>
      <p:sp>
        <p:nvSpPr>
          <p:cNvPr id="5" name="Zástupný symbol poznámok 4"/>
          <p:cNvSpPr>
            <a:spLocks noGrp="1"/>
          </p:cNvSpPr>
          <p:nvPr>
            <p:ph type="body" sz="quarter" idx="3"/>
          </p:nvPr>
        </p:nvSpPr>
        <p:spPr>
          <a:xfrm>
            <a:off x="988117" y="3236722"/>
            <a:ext cx="7898017" cy="2647348"/>
          </a:xfrm>
          <a:prstGeom prst="rect">
            <a:avLst/>
          </a:prstGeom>
        </p:spPr>
        <p:txBody>
          <a:bodyPr vert="horz" lIns="90608" tIns="45304" rIns="90608" bIns="45304"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1" y="6387558"/>
            <a:ext cx="4279533" cy="337092"/>
          </a:xfrm>
          <a:prstGeom prst="rect">
            <a:avLst/>
          </a:prstGeom>
        </p:spPr>
        <p:txBody>
          <a:bodyPr vert="horz" lIns="90608" tIns="45304" rIns="90608" bIns="45304"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5592414" y="6387558"/>
            <a:ext cx="4279533" cy="337092"/>
          </a:xfrm>
          <a:prstGeom prst="rect">
            <a:avLst/>
          </a:prstGeom>
        </p:spPr>
        <p:txBody>
          <a:bodyPr vert="horz" lIns="90608" tIns="45304" rIns="90608" bIns="45304" rtlCol="0" anchor="b"/>
          <a:lstStyle>
            <a:lvl1pPr algn="r">
              <a:defRPr sz="1200"/>
            </a:lvl1pPr>
          </a:lstStyle>
          <a:p>
            <a:fld id="{836574F9-6C98-4321-A45B-F239A35D335D}" type="slidenum">
              <a:rPr lang="sk-SK" smtClean="0"/>
              <a:t>‹#›</a:t>
            </a:fld>
            <a:endParaRPr lang="sk-SK"/>
          </a:p>
        </p:txBody>
      </p:sp>
    </p:spTree>
    <p:extLst>
      <p:ext uri="{BB962C8B-B14F-4D97-AF65-F5344CB8AC3E}">
        <p14:creationId xmlns:p14="http://schemas.microsoft.com/office/powerpoint/2010/main" val="82875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836574F9-6C98-4321-A45B-F239A35D335D}" type="slidenum">
              <a:rPr lang="sk-SK" smtClean="0"/>
              <a:t>6</a:t>
            </a:fld>
            <a:endParaRPr lang="sk-SK"/>
          </a:p>
        </p:txBody>
      </p:sp>
    </p:spTree>
    <p:extLst>
      <p:ext uri="{BB962C8B-B14F-4D97-AF65-F5344CB8AC3E}">
        <p14:creationId xmlns:p14="http://schemas.microsoft.com/office/powerpoint/2010/main" val="202136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836574F9-6C98-4321-A45B-F239A35D335D}" type="slidenum">
              <a:rPr lang="sk-SK" smtClean="0"/>
              <a:t>16</a:t>
            </a:fld>
            <a:endParaRPr lang="sk-SK"/>
          </a:p>
        </p:txBody>
      </p:sp>
    </p:spTree>
    <p:extLst>
      <p:ext uri="{BB962C8B-B14F-4D97-AF65-F5344CB8AC3E}">
        <p14:creationId xmlns:p14="http://schemas.microsoft.com/office/powerpoint/2010/main" val="652906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836574F9-6C98-4321-A45B-F239A35D335D}" type="slidenum">
              <a:rPr lang="sk-SK" smtClean="0"/>
              <a:t>17</a:t>
            </a:fld>
            <a:endParaRPr lang="sk-SK"/>
          </a:p>
        </p:txBody>
      </p:sp>
    </p:spTree>
    <p:extLst>
      <p:ext uri="{BB962C8B-B14F-4D97-AF65-F5344CB8AC3E}">
        <p14:creationId xmlns:p14="http://schemas.microsoft.com/office/powerpoint/2010/main" val="359041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836574F9-6C98-4321-A45B-F239A35D335D}" type="slidenum">
              <a:rPr lang="sk-SK" smtClean="0"/>
              <a:t>18</a:t>
            </a:fld>
            <a:endParaRPr lang="sk-SK"/>
          </a:p>
        </p:txBody>
      </p:sp>
    </p:spTree>
    <p:extLst>
      <p:ext uri="{BB962C8B-B14F-4D97-AF65-F5344CB8AC3E}">
        <p14:creationId xmlns:p14="http://schemas.microsoft.com/office/powerpoint/2010/main" val="368800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836574F9-6C98-4321-A45B-F239A35D335D}" type="slidenum">
              <a:rPr lang="sk-SK" smtClean="0"/>
              <a:t>28</a:t>
            </a:fld>
            <a:endParaRPr lang="sk-SK"/>
          </a:p>
        </p:txBody>
      </p:sp>
    </p:spTree>
    <p:extLst>
      <p:ext uri="{BB962C8B-B14F-4D97-AF65-F5344CB8AC3E}">
        <p14:creationId xmlns:p14="http://schemas.microsoft.com/office/powerpoint/2010/main" val="2942483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7007" y="1730828"/>
            <a:ext cx="7772400" cy="1608365"/>
          </a:xfrm>
        </p:spPr>
        <p:txBody>
          <a:bodyPr anchor="b">
            <a:normAutofit/>
          </a:bodyPr>
          <a:lstStyle>
            <a:lvl1pPr algn="ctr">
              <a:defRPr sz="1400">
                <a:solidFill>
                  <a:schemeClr val="tx1"/>
                </a:solidFill>
              </a:defRPr>
            </a:lvl1pPr>
          </a:lstStyle>
          <a:p>
            <a:endParaRPr lang="en-US" dirty="0"/>
          </a:p>
        </p:txBody>
      </p:sp>
    </p:spTree>
    <p:extLst>
      <p:ext uri="{BB962C8B-B14F-4D97-AF65-F5344CB8AC3E}">
        <p14:creationId xmlns:p14="http://schemas.microsoft.com/office/powerpoint/2010/main" val="166933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en nadp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665" y="1921612"/>
            <a:ext cx="7886700" cy="1325563"/>
          </a:xfrm>
        </p:spPr>
        <p:txBody>
          <a:bodyPr/>
          <a:lstStyle/>
          <a:p>
            <a:r>
              <a:rPr lang="sk-SK" dirty="0"/>
              <a:t>Upravte štýly predlohy textu</a:t>
            </a:r>
            <a:endParaRPr lang="en-US" dirty="0"/>
          </a:p>
        </p:txBody>
      </p:sp>
    </p:spTree>
    <p:extLst>
      <p:ext uri="{BB962C8B-B14F-4D97-AF65-F5344CB8AC3E}">
        <p14:creationId xmlns:p14="http://schemas.microsoft.com/office/powerpoint/2010/main" val="230760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30679" y="2191034"/>
            <a:ext cx="7886700" cy="1325563"/>
          </a:xfrm>
        </p:spPr>
        <p:txBody>
          <a:bodyPr/>
          <a:lstStyle>
            <a:lvl1pPr>
              <a:defRPr/>
            </a:lvl1pPr>
          </a:lstStyle>
          <a:p>
            <a:r>
              <a:rPr lang="sk-SK" dirty="0"/>
              <a:t>ĎAKUJEME ZA POZORNOSŤ!</a:t>
            </a:r>
            <a:endParaRPr lang="en-US" dirty="0"/>
          </a:p>
        </p:txBody>
      </p:sp>
      <p:sp>
        <p:nvSpPr>
          <p:cNvPr id="6" name="Title 1"/>
          <p:cNvSpPr txBox="1">
            <a:spLocks/>
          </p:cNvSpPr>
          <p:nvPr userDrawn="1"/>
        </p:nvSpPr>
        <p:spPr>
          <a:xfrm>
            <a:off x="620485" y="4338824"/>
            <a:ext cx="2441123" cy="66095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55B848"/>
                </a:solidFill>
                <a:latin typeface="Myriad Pro" panose="020B0503030403020204" pitchFamily="34" charset="0"/>
                <a:ea typeface="+mj-ea"/>
                <a:cs typeface="+mj-cs"/>
              </a:defRPr>
            </a:lvl1pPr>
          </a:lstStyle>
          <a:p>
            <a:pPr algn="l"/>
            <a:r>
              <a:rPr lang="sk-SK" sz="1400" dirty="0">
                <a:solidFill>
                  <a:schemeClr val="tx1"/>
                </a:solidFill>
              </a:rPr>
              <a:t>Meno Priezvisko</a:t>
            </a:r>
            <a:endParaRPr lang="en-US" sz="1400" dirty="0">
              <a:solidFill>
                <a:schemeClr val="tx1"/>
              </a:solidFill>
            </a:endParaRPr>
          </a:p>
        </p:txBody>
      </p:sp>
    </p:spTree>
    <p:extLst>
      <p:ext uri="{BB962C8B-B14F-4D97-AF65-F5344CB8AC3E}">
        <p14:creationId xmlns:p14="http://schemas.microsoft.com/office/powerpoint/2010/main" val="1124059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52191"/>
            <a:ext cx="7886700" cy="1325563"/>
          </a:xfrm>
          <a:prstGeom prst="rect">
            <a:avLst/>
          </a:prstGeom>
        </p:spPr>
        <p:txBody>
          <a:bodyPr vert="horz" lIns="91440" tIns="45720" rIns="91440" bIns="45720" rtlCol="0" anchor="ctr">
            <a:normAutofit/>
          </a:bodyPr>
          <a:lstStyle/>
          <a:p>
            <a:r>
              <a:rPr lang="sk-SK" dirty="0"/>
              <a:t>OPERAČNÝ PROGRAM</a:t>
            </a:r>
            <a:br>
              <a:rPr lang="sk-SK" dirty="0"/>
            </a:br>
            <a:r>
              <a:rPr lang="sk-SK" dirty="0"/>
              <a:t>KVALITA ŽIVOTNÉHO PROSTREDIA</a:t>
            </a:r>
            <a:endParaRPr lang="en-US" dirty="0"/>
          </a:p>
        </p:txBody>
      </p:sp>
      <p:sp>
        <p:nvSpPr>
          <p:cNvPr id="3" name="Text Placeholder 2"/>
          <p:cNvSpPr>
            <a:spLocks noGrp="1"/>
          </p:cNvSpPr>
          <p:nvPr>
            <p:ph type="body" idx="1"/>
          </p:nvPr>
        </p:nvSpPr>
        <p:spPr>
          <a:xfrm>
            <a:off x="628650" y="3510642"/>
            <a:ext cx="7886700" cy="2261507"/>
          </a:xfrm>
          <a:prstGeom prst="rect">
            <a:avLst/>
          </a:prstGeom>
        </p:spPr>
        <p:txBody>
          <a:bodyPr vert="horz" lIns="91440" tIns="45720" rIns="91440" bIns="45720" rtlCol="0">
            <a:normAutofit/>
          </a:bodyPr>
          <a:lstStyle/>
          <a:p>
            <a:pPr lvl="0"/>
            <a:r>
              <a:rPr lang="sk-SK" dirty="0"/>
              <a:t>NÁZOV PREZENTÁCIE</a:t>
            </a:r>
          </a:p>
          <a:p>
            <a:pPr lvl="0"/>
            <a:endParaRPr lang="sk-SK" dirty="0"/>
          </a:p>
          <a:p>
            <a:pPr lvl="0"/>
            <a:endParaRPr lang="sk-SK" dirty="0"/>
          </a:p>
          <a:p>
            <a:pPr lvl="0"/>
            <a:r>
              <a:rPr lang="sk-SK" dirty="0"/>
              <a:t>DEŇ – MESIAC - ROK</a:t>
            </a:r>
          </a:p>
          <a:p>
            <a:pPr lvl="0"/>
            <a:endParaRPr lang="sk-SK" dirty="0"/>
          </a:p>
          <a:p>
            <a:pPr lvl="0"/>
            <a:endParaRPr lang="sk-SK" dirty="0"/>
          </a:p>
          <a:p>
            <a:pPr lvl="0"/>
            <a:endParaRPr lang="sk-SK" dirty="0"/>
          </a:p>
          <a:p>
            <a:pPr lvl="0"/>
            <a:endParaRPr lang="sk-SK" dirty="0"/>
          </a:p>
          <a:p>
            <a:pPr lvl="0"/>
            <a:endParaRPr lang="sk-SK" dirty="0"/>
          </a:p>
        </p:txBody>
      </p:sp>
    </p:spTree>
    <p:extLst>
      <p:ext uri="{BB962C8B-B14F-4D97-AF65-F5344CB8AC3E}">
        <p14:creationId xmlns:p14="http://schemas.microsoft.com/office/powerpoint/2010/main" val="144687465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p:txStyles>
    <p:titleStyle>
      <a:lvl1pPr algn="ctr" defTabSz="914400" rtl="0" eaLnBrk="1" latinLnBrk="0" hangingPunct="1">
        <a:lnSpc>
          <a:spcPct val="90000"/>
        </a:lnSpc>
        <a:spcBef>
          <a:spcPct val="0"/>
        </a:spcBef>
        <a:buNone/>
        <a:defRPr sz="4000" kern="1200">
          <a:solidFill>
            <a:srgbClr val="55B848"/>
          </a:solidFill>
          <a:latin typeface="Myriad Pro" panose="020B0503030403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stastistics.s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astistics.s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www.stastistics.s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www.stastistics.s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re.s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op-kzp.sk/obsah-dokumenty/instrukcia-k-urceniu-podniku-v-tazkostiac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shmu.sk/sk/?page=996"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ebgis.biomonitoring.sk/" TargetMode="External"/><Relationship Id="rId2" Type="http://schemas.openxmlformats.org/officeDocument/2006/relationships/hyperlink" Target="http://www.sopsr.sk/cinnost/doc/Mapka_VCHU.jp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op-kzp.sk/obsah-dokumenty/prirucka-k-procesu-verejneho-obstaravani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enviroportal.sk/"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vyzvy.opkzp@enviro.gov.s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BlokTextu 3"/>
          <p:cNvSpPr txBox="1"/>
          <p:nvPr/>
        </p:nvSpPr>
        <p:spPr>
          <a:xfrm>
            <a:off x="749644" y="1694992"/>
            <a:ext cx="7644712" cy="1015663"/>
          </a:xfrm>
          <a:prstGeom prst="rect">
            <a:avLst/>
          </a:prstGeom>
          <a:noFill/>
        </p:spPr>
        <p:txBody>
          <a:bodyPr wrap="square" rtlCol="0">
            <a:spAutoFit/>
          </a:bodyPr>
          <a:lstStyle/>
          <a:p>
            <a:pPr algn="ctr"/>
            <a:r>
              <a:rPr lang="sk-SK" sz="3000" b="1" dirty="0">
                <a:solidFill>
                  <a:srgbClr val="55B848"/>
                </a:solidFill>
                <a:latin typeface="Arial" panose="020B0604020202020204" pitchFamily="34" charset="0"/>
                <a:cs typeface="Arial" panose="020B0604020202020204" pitchFamily="34" charset="0"/>
              </a:rPr>
              <a:t>OPERAČNÝ PROGRAM </a:t>
            </a:r>
          </a:p>
          <a:p>
            <a:pPr algn="ctr"/>
            <a:r>
              <a:rPr lang="sk-SK" sz="3000" b="1" dirty="0">
                <a:solidFill>
                  <a:srgbClr val="55B848"/>
                </a:solidFill>
                <a:latin typeface="Arial" panose="020B0604020202020204" pitchFamily="34" charset="0"/>
                <a:cs typeface="Arial" panose="020B0604020202020204" pitchFamily="34" charset="0"/>
              </a:rPr>
              <a:t>KVALITA ŽIVOTNÉHO PROSTREDIA</a:t>
            </a:r>
          </a:p>
        </p:txBody>
      </p:sp>
      <p:sp>
        <p:nvSpPr>
          <p:cNvPr id="5" name="BlokTextu 4"/>
          <p:cNvSpPr txBox="1"/>
          <p:nvPr/>
        </p:nvSpPr>
        <p:spPr>
          <a:xfrm>
            <a:off x="230659" y="2873398"/>
            <a:ext cx="8674444" cy="1292662"/>
          </a:xfrm>
          <a:prstGeom prst="rect">
            <a:avLst/>
          </a:prstGeom>
          <a:noFill/>
        </p:spPr>
        <p:txBody>
          <a:bodyPr wrap="square" rtlCol="0">
            <a:spAutoFit/>
          </a:bodyPr>
          <a:lstStyle/>
          <a:p>
            <a:pPr algn="ctr"/>
            <a:r>
              <a:rPr lang="sk-SK" sz="3200" b="1" dirty="0" smtClean="0">
                <a:solidFill>
                  <a:schemeClr val="bg1">
                    <a:lumMod val="50000"/>
                  </a:schemeClr>
                </a:solidFill>
                <a:latin typeface="Arial" panose="020B0604020202020204" pitchFamily="34" charset="0"/>
                <a:cs typeface="Arial" panose="020B0604020202020204" pitchFamily="34" charset="0"/>
              </a:rPr>
              <a:t>45. </a:t>
            </a:r>
            <a:r>
              <a:rPr lang="sk-SK" sz="3200" b="1" dirty="0">
                <a:solidFill>
                  <a:schemeClr val="bg1">
                    <a:lumMod val="50000"/>
                  </a:schemeClr>
                </a:solidFill>
                <a:latin typeface="Arial" panose="020B0604020202020204" pitchFamily="34" charset="0"/>
                <a:cs typeface="Arial" panose="020B0604020202020204" pitchFamily="34" charset="0"/>
              </a:rPr>
              <a:t>výzva na predkladanie ŽoNFP</a:t>
            </a:r>
          </a:p>
          <a:p>
            <a:pPr algn="ctr"/>
            <a:endParaRPr lang="sk-SK" sz="1000" b="1" dirty="0">
              <a:solidFill>
                <a:schemeClr val="bg1">
                  <a:lumMod val="50000"/>
                </a:schemeClr>
              </a:solidFill>
              <a:latin typeface="Arial" panose="020B0604020202020204" pitchFamily="34" charset="0"/>
              <a:cs typeface="Arial" panose="020B0604020202020204" pitchFamily="34" charset="0"/>
            </a:endParaRPr>
          </a:p>
          <a:p>
            <a:pPr algn="ctr"/>
            <a:r>
              <a:rPr lang="sk-SK" dirty="0" smtClean="0">
                <a:solidFill>
                  <a:schemeClr val="bg1">
                    <a:lumMod val="50000"/>
                  </a:schemeClr>
                </a:solidFill>
                <a:latin typeface="Arial" panose="020B0604020202020204" pitchFamily="34" charset="0"/>
                <a:cs typeface="Arial" panose="020B0604020202020204" pitchFamily="34" charset="0"/>
              </a:rPr>
              <a:t>Náhrady zastaraných spaľovacích zariadení vo verejných budovách za </a:t>
            </a:r>
            <a:r>
              <a:rPr lang="sk-SK" dirty="0" err="1" smtClean="0">
                <a:solidFill>
                  <a:schemeClr val="bg1">
                    <a:lumMod val="50000"/>
                  </a:schemeClr>
                </a:solidFill>
                <a:latin typeface="Arial" panose="020B0604020202020204" pitchFamily="34" charset="0"/>
                <a:cs typeface="Arial" panose="020B0604020202020204" pitchFamily="34" charset="0"/>
              </a:rPr>
              <a:t>nízkoemisné</a:t>
            </a:r>
            <a:r>
              <a:rPr lang="sk-SK" dirty="0" smtClean="0">
                <a:solidFill>
                  <a:schemeClr val="bg1">
                    <a:lumMod val="50000"/>
                  </a:schemeClr>
                </a:solidFill>
                <a:latin typeface="Arial" panose="020B0604020202020204" pitchFamily="34" charset="0"/>
                <a:cs typeface="Arial" panose="020B0604020202020204" pitchFamily="34" charset="0"/>
              </a:rPr>
              <a:t> (s výnimkou OZE)</a:t>
            </a:r>
            <a:endParaRPr lang="sk-SK" sz="500" dirty="0">
              <a:solidFill>
                <a:schemeClr val="bg1">
                  <a:lumMod val="50000"/>
                </a:schemeClr>
              </a:solidFill>
              <a:latin typeface="Arial" panose="020B0604020202020204" pitchFamily="34" charset="0"/>
              <a:cs typeface="Arial" panose="020B0604020202020204" pitchFamily="34" charset="0"/>
            </a:endParaRPr>
          </a:p>
        </p:txBody>
      </p:sp>
      <p:sp>
        <p:nvSpPr>
          <p:cNvPr id="6" name="BlokTextu 5"/>
          <p:cNvSpPr txBox="1"/>
          <p:nvPr/>
        </p:nvSpPr>
        <p:spPr>
          <a:xfrm>
            <a:off x="2407654" y="5292475"/>
            <a:ext cx="4364337" cy="923330"/>
          </a:xfrm>
          <a:prstGeom prst="rect">
            <a:avLst/>
          </a:prstGeom>
          <a:noFill/>
        </p:spPr>
        <p:txBody>
          <a:bodyPr wrap="square" rtlCol="0">
            <a:spAutoFit/>
          </a:bodyPr>
          <a:lstStyle/>
          <a:p>
            <a:pPr algn="ctr"/>
            <a:r>
              <a:rPr lang="sk-SK" b="1" dirty="0" smtClean="0">
                <a:solidFill>
                  <a:schemeClr val="accent6"/>
                </a:solidFill>
                <a:latin typeface="Arial" panose="020B0604020202020204" pitchFamily="34" charset="0"/>
                <a:cs typeface="Arial" panose="020B0604020202020204" pitchFamily="34" charset="0"/>
              </a:rPr>
              <a:t>    12. február 2019 – Prešov</a:t>
            </a:r>
          </a:p>
          <a:p>
            <a:pPr algn="ctr"/>
            <a:r>
              <a:rPr lang="sk-SK" b="1" dirty="0" smtClean="0">
                <a:solidFill>
                  <a:schemeClr val="accent6"/>
                </a:solidFill>
                <a:latin typeface="Arial" panose="020B0604020202020204" pitchFamily="34" charset="0"/>
                <a:cs typeface="Arial" panose="020B0604020202020204" pitchFamily="34" charset="0"/>
              </a:rPr>
              <a:t>13. február 2019 – Banská Bystrica</a:t>
            </a:r>
          </a:p>
          <a:p>
            <a:pPr algn="ctr"/>
            <a:r>
              <a:rPr lang="sk-SK" b="1" dirty="0" smtClean="0">
                <a:solidFill>
                  <a:schemeClr val="accent6"/>
                </a:solidFill>
                <a:latin typeface="Arial" panose="020B0604020202020204" pitchFamily="34" charset="0"/>
                <a:cs typeface="Arial" panose="020B0604020202020204" pitchFamily="34" charset="0"/>
              </a:rPr>
              <a:t>14. február 2019 - Trnava</a:t>
            </a:r>
          </a:p>
        </p:txBody>
      </p:sp>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73" y="5606521"/>
            <a:ext cx="1352381" cy="295238"/>
          </a:xfrm>
          <a:prstGeom prst="rect">
            <a:avLst/>
          </a:prstGeom>
        </p:spPr>
      </p:pic>
      <p:pic>
        <p:nvPicPr>
          <p:cNvPr id="7" name="Obrázo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545" y="5611302"/>
            <a:ext cx="1352381" cy="295238"/>
          </a:xfrm>
          <a:prstGeom prst="rect">
            <a:avLst/>
          </a:prstGeom>
        </p:spPr>
      </p:pic>
    </p:spTree>
    <p:extLst>
      <p:ext uri="{BB962C8B-B14F-4D97-AF65-F5344CB8AC3E}">
        <p14:creationId xmlns:p14="http://schemas.microsoft.com/office/powerpoint/2010/main" val="1093002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flipV="1">
            <a:off x="1432690" y="3209656"/>
            <a:ext cx="93686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sp>
        <p:nvSpPr>
          <p:cNvPr id="13" name="Nadpis 1"/>
          <p:cNvSpPr>
            <a:spLocks noGrp="1"/>
          </p:cNvSpPr>
          <p:nvPr>
            <p:ph type="title"/>
          </p:nvPr>
        </p:nvSpPr>
        <p:spPr>
          <a:xfrm>
            <a:off x="628650" y="945115"/>
            <a:ext cx="7886700" cy="792246"/>
          </a:xfrm>
        </p:spPr>
        <p:txBody>
          <a:bodyPr>
            <a:normAutofit/>
          </a:bodyPr>
          <a:lstStyle/>
          <a:p>
            <a:r>
              <a:rPr lang="sk-SK" sz="3200" b="1" dirty="0" smtClean="0">
                <a:latin typeface="Arial" panose="020B0604020202020204" pitchFamily="34" charset="0"/>
                <a:cs typeface="Arial" panose="020B0604020202020204" pitchFamily="34" charset="0"/>
              </a:rPr>
              <a:t>Práca s výzvou a dokumentami k výzve</a:t>
            </a:r>
            <a:endParaRPr lang="sk-SK" sz="3200" b="1" dirty="0">
              <a:latin typeface="Arial" panose="020B0604020202020204" pitchFamily="34" charset="0"/>
              <a:cs typeface="Arial" panose="020B0604020202020204" pitchFamily="34" charset="0"/>
            </a:endParaRPr>
          </a:p>
        </p:txBody>
      </p:sp>
      <p:cxnSp>
        <p:nvCxnSpPr>
          <p:cNvPr id="10" name="Rovná spojovacia šípka 9"/>
          <p:cNvCxnSpPr/>
          <p:nvPr/>
        </p:nvCxnSpPr>
        <p:spPr>
          <a:xfrm flipV="1">
            <a:off x="5497894" y="1939717"/>
            <a:ext cx="876301" cy="83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BlokTextu 15"/>
          <p:cNvSpPr txBox="1"/>
          <p:nvPr/>
        </p:nvSpPr>
        <p:spPr>
          <a:xfrm>
            <a:off x="6304001" y="1743192"/>
            <a:ext cx="2725699" cy="369332"/>
          </a:xfrm>
          <a:prstGeom prst="rect">
            <a:avLst/>
          </a:prstGeom>
          <a:noFill/>
        </p:spPr>
        <p:txBody>
          <a:bodyPr wrap="square" rtlCol="0">
            <a:spAutoFit/>
          </a:bodyPr>
          <a:lstStyle/>
          <a:p>
            <a:r>
              <a:rPr lang="sk-SK" i="1" dirty="0"/>
              <a:t>Č</a:t>
            </a:r>
            <a:r>
              <a:rPr lang="sk-SK" i="1" dirty="0" smtClean="0"/>
              <a:t>íslo a úplný názov prílohy</a:t>
            </a:r>
            <a:endParaRPr lang="sk-SK" i="1" dirty="0"/>
          </a:p>
        </p:txBody>
      </p:sp>
      <p:cxnSp>
        <p:nvCxnSpPr>
          <p:cNvPr id="17" name="Rovná spojovacia šípka 16"/>
          <p:cNvCxnSpPr/>
          <p:nvPr/>
        </p:nvCxnSpPr>
        <p:spPr>
          <a:xfrm>
            <a:off x="5516944" y="2267255"/>
            <a:ext cx="849276" cy="4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BlokTextu 17"/>
          <p:cNvSpPr txBox="1"/>
          <p:nvPr/>
        </p:nvSpPr>
        <p:spPr>
          <a:xfrm>
            <a:off x="6315076" y="2066076"/>
            <a:ext cx="2705099" cy="369332"/>
          </a:xfrm>
          <a:prstGeom prst="rect">
            <a:avLst/>
          </a:prstGeom>
          <a:noFill/>
        </p:spPr>
        <p:txBody>
          <a:bodyPr wrap="square" rtlCol="0">
            <a:spAutoFit/>
          </a:bodyPr>
          <a:lstStyle/>
          <a:p>
            <a:r>
              <a:rPr lang="sk-SK" i="1" dirty="0" smtClean="0"/>
              <a:t>Subjekt vydávajúci prílohu</a:t>
            </a:r>
            <a:endParaRPr lang="sk-SK" i="1" dirty="0"/>
          </a:p>
        </p:txBody>
      </p:sp>
      <p:cxnSp>
        <p:nvCxnSpPr>
          <p:cNvPr id="19" name="Rovná spojovacia šípka 18"/>
          <p:cNvCxnSpPr/>
          <p:nvPr/>
        </p:nvCxnSpPr>
        <p:spPr>
          <a:xfrm>
            <a:off x="5524920" y="2564606"/>
            <a:ext cx="849276" cy="4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BlokTextu 19"/>
          <p:cNvSpPr txBox="1"/>
          <p:nvPr/>
        </p:nvSpPr>
        <p:spPr>
          <a:xfrm>
            <a:off x="6304001" y="2350175"/>
            <a:ext cx="2705099" cy="646331"/>
          </a:xfrm>
          <a:prstGeom prst="rect">
            <a:avLst/>
          </a:prstGeom>
          <a:noFill/>
        </p:spPr>
        <p:txBody>
          <a:bodyPr wrap="square" rtlCol="0">
            <a:spAutoFit/>
          </a:bodyPr>
          <a:lstStyle/>
          <a:p>
            <a:r>
              <a:rPr lang="sk-SK" i="1" dirty="0" smtClean="0"/>
              <a:t>Informácia o tom, či je predpísaná forma prílohy</a:t>
            </a:r>
            <a:endParaRPr lang="sk-SK" i="1" dirty="0"/>
          </a:p>
        </p:txBody>
      </p:sp>
      <p:cxnSp>
        <p:nvCxnSpPr>
          <p:cNvPr id="21" name="Rovná spojovacia šípka 20"/>
          <p:cNvCxnSpPr/>
          <p:nvPr/>
        </p:nvCxnSpPr>
        <p:spPr>
          <a:xfrm>
            <a:off x="5497894" y="3111947"/>
            <a:ext cx="849276" cy="4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BlokTextu 21"/>
          <p:cNvSpPr txBox="1"/>
          <p:nvPr/>
        </p:nvSpPr>
        <p:spPr>
          <a:xfrm>
            <a:off x="6276975" y="2926091"/>
            <a:ext cx="2867025" cy="369332"/>
          </a:xfrm>
          <a:prstGeom prst="rect">
            <a:avLst/>
          </a:prstGeom>
          <a:noFill/>
        </p:spPr>
        <p:txBody>
          <a:bodyPr wrap="square" rtlCol="0">
            <a:spAutoFit/>
          </a:bodyPr>
          <a:lstStyle/>
          <a:p>
            <a:r>
              <a:rPr lang="sk-SK" i="1" dirty="0" smtClean="0"/>
              <a:t>PPP, ktoré príloha preukazuje</a:t>
            </a:r>
            <a:endParaRPr lang="sk-SK" i="1" dirty="0"/>
          </a:p>
        </p:txBody>
      </p:sp>
      <p:cxnSp>
        <p:nvCxnSpPr>
          <p:cNvPr id="23" name="Rovná spojovacia šípka 22"/>
          <p:cNvCxnSpPr/>
          <p:nvPr/>
        </p:nvCxnSpPr>
        <p:spPr>
          <a:xfrm>
            <a:off x="5497894" y="3807044"/>
            <a:ext cx="849276" cy="4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BlokTextu 23"/>
          <p:cNvSpPr txBox="1"/>
          <p:nvPr/>
        </p:nvSpPr>
        <p:spPr>
          <a:xfrm>
            <a:off x="6296025" y="3544988"/>
            <a:ext cx="2867025" cy="646331"/>
          </a:xfrm>
          <a:prstGeom prst="rect">
            <a:avLst/>
          </a:prstGeom>
          <a:noFill/>
        </p:spPr>
        <p:txBody>
          <a:bodyPr wrap="square" rtlCol="0">
            <a:spAutoFit/>
          </a:bodyPr>
          <a:lstStyle/>
          <a:p>
            <a:r>
              <a:rPr lang="sk-SK" i="1" dirty="0" smtClean="0"/>
              <a:t>Informácia o akceptovaní prílohy v čase</a:t>
            </a:r>
            <a:endParaRPr lang="sk-SK" i="1" dirty="0"/>
          </a:p>
        </p:txBody>
      </p:sp>
      <p:cxnSp>
        <p:nvCxnSpPr>
          <p:cNvPr id="25" name="Rovná spojovacia šípka 24"/>
          <p:cNvCxnSpPr/>
          <p:nvPr/>
        </p:nvCxnSpPr>
        <p:spPr>
          <a:xfrm>
            <a:off x="5478844" y="4453375"/>
            <a:ext cx="849276" cy="4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BlokTextu 25"/>
          <p:cNvSpPr txBox="1"/>
          <p:nvPr/>
        </p:nvSpPr>
        <p:spPr>
          <a:xfrm>
            <a:off x="6276975" y="4191319"/>
            <a:ext cx="2867025" cy="1200329"/>
          </a:xfrm>
          <a:prstGeom prst="rect">
            <a:avLst/>
          </a:prstGeom>
          <a:noFill/>
        </p:spPr>
        <p:txBody>
          <a:bodyPr wrap="square" rtlCol="0">
            <a:spAutoFit/>
          </a:bodyPr>
          <a:lstStyle/>
          <a:p>
            <a:r>
              <a:rPr lang="sk-SK" i="1" dirty="0" smtClean="0"/>
              <a:t>Informácia o spôsobe predloženia prílohy</a:t>
            </a:r>
          </a:p>
          <a:p>
            <a:r>
              <a:rPr lang="sk-SK" i="1" dirty="0" smtClean="0">
                <a:solidFill>
                  <a:srgbClr val="FF0000"/>
                </a:solidFill>
              </a:rPr>
              <a:t>(spravidla cez ITMS2014+ v PDF, resp. MS Excel)</a:t>
            </a:r>
            <a:endParaRPr lang="sk-SK" i="1" dirty="0">
              <a:solidFill>
                <a:srgbClr val="FF0000"/>
              </a:solidFill>
            </a:endParaRPr>
          </a:p>
        </p:txBody>
      </p:sp>
      <p:cxnSp>
        <p:nvCxnSpPr>
          <p:cNvPr id="27" name="Rovná spojovacia šípka 26"/>
          <p:cNvCxnSpPr/>
          <p:nvPr/>
        </p:nvCxnSpPr>
        <p:spPr>
          <a:xfrm flipH="1">
            <a:off x="3238500" y="4755327"/>
            <a:ext cx="1" cy="4040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bdĺžnik 29"/>
          <p:cNvSpPr/>
          <p:nvPr/>
        </p:nvSpPr>
        <p:spPr>
          <a:xfrm>
            <a:off x="1799952" y="5061191"/>
            <a:ext cx="2905539" cy="369332"/>
          </a:xfrm>
          <a:prstGeom prst="rect">
            <a:avLst/>
          </a:prstGeom>
        </p:spPr>
        <p:txBody>
          <a:bodyPr wrap="none">
            <a:spAutoFit/>
          </a:bodyPr>
          <a:lstStyle/>
          <a:p>
            <a:r>
              <a:rPr lang="sk-SK" i="1" dirty="0"/>
              <a:t>detailný popis obsahu prílohy</a:t>
            </a:r>
          </a:p>
        </p:txBody>
      </p:sp>
      <p:pic>
        <p:nvPicPr>
          <p:cNvPr id="2" name="Obrázok 1"/>
          <p:cNvPicPr>
            <a:picLocks noChangeAspect="1"/>
          </p:cNvPicPr>
          <p:nvPr/>
        </p:nvPicPr>
        <p:blipFill rotWithShape="1">
          <a:blip r:embed="rId2"/>
          <a:srcRect l="25873" t="16101" r="24365" b="61323"/>
          <a:stretch/>
        </p:blipFill>
        <p:spPr>
          <a:xfrm>
            <a:off x="155262" y="1650277"/>
            <a:ext cx="5769553" cy="3226523"/>
          </a:xfrm>
          <a:prstGeom prst="rect">
            <a:avLst/>
          </a:prstGeom>
        </p:spPr>
      </p:pic>
    </p:spTree>
    <p:extLst>
      <p:ext uri="{BB962C8B-B14F-4D97-AF65-F5344CB8AC3E}">
        <p14:creationId xmlns:p14="http://schemas.microsoft.com/office/powerpoint/2010/main" val="3096001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11129"/>
            <a:ext cx="7886700" cy="503947"/>
          </a:xfrm>
        </p:spPr>
        <p:txBody>
          <a:bodyPr>
            <a:normAutofit fontScale="90000"/>
          </a:bodyPr>
          <a:lstStyle/>
          <a:p>
            <a:pPr algn="just"/>
            <a:r>
              <a:rPr lang="sk-SK" sz="3200" b="1" dirty="0" smtClean="0">
                <a:latin typeface="Arial" panose="020B0604020202020204" pitchFamily="34" charset="0"/>
                <a:cs typeface="Arial" panose="020B0604020202020204" pitchFamily="34" charset="0"/>
              </a:rPr>
              <a:t>Financovanie projektu</a:t>
            </a:r>
            <a:endParaRPr lang="sk-SK" sz="3200" b="1" dirty="0">
              <a:latin typeface="Arial" panose="020B0604020202020204" pitchFamily="34" charset="0"/>
              <a:cs typeface="Arial" panose="020B0604020202020204" pitchFamily="34" charset="0"/>
            </a:endParaRPr>
          </a:p>
        </p:txBody>
      </p:sp>
      <p:sp>
        <p:nvSpPr>
          <p:cNvPr id="9" name="Obdĺžnik 8"/>
          <p:cNvSpPr/>
          <p:nvPr/>
        </p:nvSpPr>
        <p:spPr>
          <a:xfrm>
            <a:off x="464637" y="1655064"/>
            <a:ext cx="8214725" cy="2677656"/>
          </a:xfrm>
          <a:prstGeom prst="rect">
            <a:avLst/>
          </a:prstGeom>
        </p:spPr>
        <p:txBody>
          <a:bodyPr wrap="square">
            <a:spAutoFit/>
          </a:bodyPr>
          <a:lstStyle/>
          <a:p>
            <a:pPr algn="just"/>
            <a:r>
              <a:rPr lang="sk-SK" sz="2400" dirty="0" smtClean="0">
                <a:solidFill>
                  <a:schemeClr val="bg1">
                    <a:lumMod val="50000"/>
                  </a:schemeClr>
                </a:solidFill>
              </a:rPr>
              <a:t>Základné východiska nastavenia financovania výziev:</a:t>
            </a:r>
          </a:p>
          <a:p>
            <a:pPr algn="just"/>
            <a:endParaRPr lang="sk-SK" sz="2400" dirty="0">
              <a:solidFill>
                <a:schemeClr val="bg1">
                  <a:lumMod val="50000"/>
                </a:schemeClr>
              </a:solidFill>
            </a:endParaRPr>
          </a:p>
          <a:p>
            <a:pPr marL="457200" indent="-457200" algn="just">
              <a:buFont typeface="+mj-lt"/>
              <a:buAutoNum type="arabicPeriod"/>
            </a:pPr>
            <a:r>
              <a:rPr lang="sk-SK" sz="2400" dirty="0" smtClean="0">
                <a:solidFill>
                  <a:schemeClr val="bg1">
                    <a:lumMod val="50000"/>
                  </a:schemeClr>
                </a:solidFill>
              </a:rPr>
              <a:t>V rámci výzvy sa neuplatňujú pravidlá štátnej pomoci,</a:t>
            </a:r>
          </a:p>
          <a:p>
            <a:pPr marL="457200" indent="-457200" algn="just">
              <a:buFont typeface="+mj-lt"/>
              <a:buAutoNum type="arabicPeriod"/>
            </a:pPr>
            <a:r>
              <a:rPr lang="sk-SK" sz="2400" dirty="0" smtClean="0">
                <a:solidFill>
                  <a:schemeClr val="bg1">
                    <a:lumMod val="50000"/>
                  </a:schemeClr>
                </a:solidFill>
              </a:rPr>
              <a:t>Miera príspevku (Intenzita) je ovplyvnená právnou formou žiadateľa (subjekty ústrednej správy – štátne, ostatné subjekty verejnej správy alebo subjekty územnej samosprávy)</a:t>
            </a:r>
          </a:p>
        </p:txBody>
      </p:sp>
    </p:spTree>
    <p:extLst>
      <p:ext uri="{BB962C8B-B14F-4D97-AF65-F5344CB8AC3E}">
        <p14:creationId xmlns:p14="http://schemas.microsoft.com/office/powerpoint/2010/main" val="358090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11129"/>
            <a:ext cx="7886700" cy="503947"/>
          </a:xfrm>
        </p:spPr>
        <p:txBody>
          <a:bodyPr>
            <a:normAutofit fontScale="90000"/>
          </a:bodyPr>
          <a:lstStyle/>
          <a:p>
            <a:pPr algn="just"/>
            <a:r>
              <a:rPr lang="sk-SK" sz="3200" b="1" dirty="0" smtClean="0">
                <a:latin typeface="Arial" panose="020B0604020202020204" pitchFamily="34" charset="0"/>
                <a:cs typeface="Arial" panose="020B0604020202020204" pitchFamily="34" charset="0"/>
              </a:rPr>
              <a:t>Financovanie projektu</a:t>
            </a:r>
            <a:endParaRPr lang="sk-SK" sz="3200" b="1" dirty="0">
              <a:latin typeface="Arial" panose="020B0604020202020204" pitchFamily="34" charset="0"/>
              <a:cs typeface="Arial" panose="020B0604020202020204" pitchFamily="34" charset="0"/>
            </a:endParaRPr>
          </a:p>
        </p:txBody>
      </p:sp>
      <p:sp>
        <p:nvSpPr>
          <p:cNvPr id="5" name="Rectangle 1"/>
          <p:cNvSpPr>
            <a:spLocks noChangeArrowheads="1"/>
          </p:cNvSpPr>
          <p:nvPr/>
        </p:nvSpPr>
        <p:spPr bwMode="auto">
          <a:xfrm>
            <a:off x="1298575" y="374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3" name="Tabuľka 2"/>
          <p:cNvGraphicFramePr>
            <a:graphicFrameLocks noGrp="1"/>
          </p:cNvGraphicFramePr>
          <p:nvPr>
            <p:extLst>
              <p:ext uri="{D42A27DB-BD31-4B8C-83A1-F6EECF244321}">
                <p14:modId xmlns:p14="http://schemas.microsoft.com/office/powerpoint/2010/main" val="1184038948"/>
              </p:ext>
            </p:extLst>
          </p:nvPr>
        </p:nvGraphicFramePr>
        <p:xfrm>
          <a:off x="323845" y="1515076"/>
          <a:ext cx="8343904" cy="4005578"/>
        </p:xfrm>
        <a:graphic>
          <a:graphicData uri="http://schemas.openxmlformats.org/drawingml/2006/table">
            <a:tbl>
              <a:tblPr>
                <a:tableStyleId>{5C22544A-7EE6-4342-B048-85BDC9FD1C3A}</a:tableStyleId>
              </a:tblPr>
              <a:tblGrid>
                <a:gridCol w="4469581">
                  <a:extLst>
                    <a:ext uri="{9D8B030D-6E8A-4147-A177-3AD203B41FA5}">
                      <a16:colId xmlns:a16="http://schemas.microsoft.com/office/drawing/2014/main" val="20000"/>
                    </a:ext>
                  </a:extLst>
                </a:gridCol>
                <a:gridCol w="1022143">
                  <a:extLst>
                    <a:ext uri="{9D8B030D-6E8A-4147-A177-3AD203B41FA5}">
                      <a16:colId xmlns:a16="http://schemas.microsoft.com/office/drawing/2014/main" val="20001"/>
                    </a:ext>
                  </a:extLst>
                </a:gridCol>
                <a:gridCol w="147674">
                  <a:extLst>
                    <a:ext uri="{9D8B030D-6E8A-4147-A177-3AD203B41FA5}">
                      <a16:colId xmlns:a16="http://schemas.microsoft.com/office/drawing/2014/main" val="20002"/>
                    </a:ext>
                  </a:extLst>
                </a:gridCol>
                <a:gridCol w="995366">
                  <a:extLst>
                    <a:ext uri="{9D8B030D-6E8A-4147-A177-3AD203B41FA5}">
                      <a16:colId xmlns:a16="http://schemas.microsoft.com/office/drawing/2014/main" val="20003"/>
                    </a:ext>
                  </a:extLst>
                </a:gridCol>
                <a:gridCol w="256720">
                  <a:extLst>
                    <a:ext uri="{9D8B030D-6E8A-4147-A177-3AD203B41FA5}">
                      <a16:colId xmlns:a16="http://schemas.microsoft.com/office/drawing/2014/main" val="20004"/>
                    </a:ext>
                  </a:extLst>
                </a:gridCol>
                <a:gridCol w="1452420">
                  <a:extLst>
                    <a:ext uri="{9D8B030D-6E8A-4147-A177-3AD203B41FA5}">
                      <a16:colId xmlns:a16="http://schemas.microsoft.com/office/drawing/2014/main" val="20005"/>
                    </a:ext>
                  </a:extLst>
                </a:gridCol>
              </a:tblGrid>
              <a:tr h="421261">
                <a:tc rowSpan="2">
                  <a:txBody>
                    <a:bodyPr/>
                    <a:lstStyle/>
                    <a:p>
                      <a:pPr algn="l" fontAlgn="ctr"/>
                      <a:r>
                        <a:rPr lang="sk-SK" sz="1400" b="1" kern="1200" dirty="0">
                          <a:solidFill>
                            <a:schemeClr val="lt1"/>
                          </a:solidFill>
                          <a:effectLst/>
                          <a:latin typeface="+mn-lt"/>
                          <a:ea typeface="+mn-ea"/>
                          <a:cs typeface="+mn-cs"/>
                        </a:rPr>
                        <a:t>Žiadateľ</a:t>
                      </a:r>
                    </a:p>
                  </a:txBody>
                  <a:tcPr marL="5698" marR="5698" marT="5698" marB="0" anchor="ctr">
                    <a:solidFill>
                      <a:schemeClr val="accent1">
                        <a:lumMod val="50000"/>
                      </a:schemeClr>
                    </a:solidFill>
                  </a:tcPr>
                </a:tc>
                <a:tc gridSpan="4">
                  <a:txBody>
                    <a:bodyPr/>
                    <a:lstStyle/>
                    <a:p>
                      <a:pPr algn="ctr" fontAlgn="b"/>
                      <a:r>
                        <a:rPr lang="sk-SK" sz="1400" b="1" kern="1200" dirty="0">
                          <a:solidFill>
                            <a:schemeClr val="lt1"/>
                          </a:solidFill>
                          <a:effectLst/>
                          <a:latin typeface="+mn-lt"/>
                          <a:ea typeface="+mn-ea"/>
                          <a:cs typeface="+mn-cs"/>
                        </a:rPr>
                        <a:t>Miera príspevku z OP KŽP v %  podľa zdrojov financovania</a:t>
                      </a:r>
                    </a:p>
                  </a:txBody>
                  <a:tcPr marL="5698" marR="5698" marT="5698" marB="0" anchor="b">
                    <a:solidFill>
                      <a:schemeClr val="accent1">
                        <a:lumMod val="50000"/>
                      </a:schemeClr>
                    </a:solidFill>
                  </a:tcPr>
                </a:tc>
                <a:tc hMerge="1">
                  <a:txBody>
                    <a:bodyPr/>
                    <a:lstStyle/>
                    <a:p>
                      <a:endParaRPr lang="sk-SK"/>
                    </a:p>
                  </a:txBody>
                  <a:tcPr/>
                </a:tc>
                <a:tc hMerge="1">
                  <a:txBody>
                    <a:bodyPr/>
                    <a:lstStyle/>
                    <a:p>
                      <a:endParaRPr lang="sk-SK"/>
                    </a:p>
                  </a:txBody>
                  <a:tcPr/>
                </a:tc>
                <a:tc hMerge="1">
                  <a:txBody>
                    <a:bodyPr/>
                    <a:lstStyle/>
                    <a:p>
                      <a:pPr algn="ctr" fontAlgn="ctr"/>
                      <a:endParaRPr lang="sk-SK" sz="1400" b="1" kern="1200" dirty="0">
                        <a:solidFill>
                          <a:schemeClr val="lt1"/>
                        </a:solidFill>
                        <a:effectLst/>
                        <a:latin typeface="+mn-lt"/>
                        <a:ea typeface="+mn-ea"/>
                        <a:cs typeface="+mn-cs"/>
                      </a:endParaRPr>
                    </a:p>
                  </a:txBody>
                  <a:tcPr marL="5698" marR="5698" marT="5698" marB="0" anchor="ctr">
                    <a:solidFill>
                      <a:schemeClr val="accent1">
                        <a:lumMod val="50000"/>
                      </a:schemeClr>
                    </a:solidFill>
                  </a:tcPr>
                </a:tc>
                <a:tc rowSpan="2">
                  <a:txBody>
                    <a:bodyPr/>
                    <a:lstStyle/>
                    <a:p>
                      <a:pPr algn="ctr" fontAlgn="ctr"/>
                      <a:r>
                        <a:rPr lang="sk-SK" sz="1400" b="1" kern="1200" dirty="0">
                          <a:solidFill>
                            <a:schemeClr val="lt1"/>
                          </a:solidFill>
                          <a:effectLst/>
                          <a:latin typeface="+mn-lt"/>
                          <a:ea typeface="+mn-ea"/>
                          <a:cs typeface="+mn-cs"/>
                        </a:rPr>
                        <a:t>Miera spolufinancovania zo zdrojov prijímateľa v %</a:t>
                      </a:r>
                    </a:p>
                  </a:txBody>
                  <a:tcPr marL="5698" marR="5698" marT="5698" marB="0" anchor="ctr">
                    <a:solidFill>
                      <a:schemeClr val="accent1">
                        <a:lumMod val="50000"/>
                      </a:schemeClr>
                    </a:solidFill>
                  </a:tcPr>
                </a:tc>
                <a:extLst>
                  <a:ext uri="{0D108BD9-81ED-4DB2-BD59-A6C34878D82A}">
                    <a16:rowId xmlns:a16="http://schemas.microsoft.com/office/drawing/2014/main" val="10000"/>
                  </a:ext>
                </a:extLst>
              </a:tr>
              <a:tr h="315946">
                <a:tc vMerge="1">
                  <a:txBody>
                    <a:bodyPr/>
                    <a:lstStyle/>
                    <a:p>
                      <a:endParaRPr lang="sk-SK"/>
                    </a:p>
                  </a:txBody>
                  <a:tcPr/>
                </a:tc>
                <a:tc gridSpan="2">
                  <a:txBody>
                    <a:bodyPr/>
                    <a:lstStyle/>
                    <a:p>
                      <a:pPr algn="ctr" fontAlgn="ctr"/>
                      <a:r>
                        <a:rPr lang="sk-SK" sz="1400" b="1" kern="1200" dirty="0">
                          <a:solidFill>
                            <a:schemeClr val="lt1"/>
                          </a:solidFill>
                          <a:effectLst/>
                          <a:latin typeface="+mn-lt"/>
                          <a:ea typeface="+mn-ea"/>
                          <a:cs typeface="+mn-cs"/>
                        </a:rPr>
                        <a:t>Kohézny fond</a:t>
                      </a:r>
                    </a:p>
                  </a:txBody>
                  <a:tcPr marL="5698" marR="5698" marT="5698" marB="0" anchor="ctr">
                    <a:solidFill>
                      <a:schemeClr val="accent1">
                        <a:lumMod val="50000"/>
                      </a:schemeClr>
                    </a:solidFill>
                  </a:tcPr>
                </a:tc>
                <a:tc hMerge="1">
                  <a:txBody>
                    <a:bodyPr/>
                    <a:lstStyle/>
                    <a:p>
                      <a:pPr algn="ctr" fontAlgn="ctr"/>
                      <a:endParaRPr lang="sk-SK" sz="1400" b="1" kern="1200" dirty="0">
                        <a:solidFill>
                          <a:schemeClr val="lt1"/>
                        </a:solidFill>
                        <a:effectLst/>
                        <a:latin typeface="+mn-lt"/>
                        <a:ea typeface="+mn-ea"/>
                        <a:cs typeface="+mn-cs"/>
                      </a:endParaRPr>
                    </a:p>
                  </a:txBody>
                  <a:tcPr marL="5698" marR="5698" marT="5698" marB="0" anchor="ctr">
                    <a:solidFill>
                      <a:schemeClr val="accent1">
                        <a:lumMod val="50000"/>
                      </a:schemeClr>
                    </a:solidFill>
                  </a:tcPr>
                </a:tc>
                <a:tc gridSpan="2">
                  <a:txBody>
                    <a:bodyPr/>
                    <a:lstStyle/>
                    <a:p>
                      <a:pPr algn="ctr" fontAlgn="ctr"/>
                      <a:r>
                        <a:rPr lang="sk-SK" sz="1400" b="1" kern="1200" dirty="0">
                          <a:solidFill>
                            <a:schemeClr val="lt1"/>
                          </a:solidFill>
                          <a:effectLst/>
                          <a:latin typeface="+mn-lt"/>
                          <a:ea typeface="+mn-ea"/>
                          <a:cs typeface="+mn-cs"/>
                        </a:rPr>
                        <a:t>Štátny rozpočet</a:t>
                      </a:r>
                    </a:p>
                  </a:txBody>
                  <a:tcPr marL="5698" marR="5698" marT="5698" marB="0" anchor="ctr">
                    <a:solidFill>
                      <a:schemeClr val="accent1">
                        <a:lumMod val="50000"/>
                      </a:schemeClr>
                    </a:solidFill>
                  </a:tcPr>
                </a:tc>
                <a:tc hMerge="1">
                  <a:txBody>
                    <a:bodyPr/>
                    <a:lstStyle/>
                    <a:p>
                      <a:endParaRPr lang="sk-SK"/>
                    </a:p>
                  </a:txBody>
                  <a:tcPr/>
                </a:tc>
                <a:tc vMerge="1">
                  <a:txBody>
                    <a:bodyPr/>
                    <a:lstStyle/>
                    <a:p>
                      <a:endParaRPr lang="sk-SK"/>
                    </a:p>
                  </a:txBody>
                  <a:tcPr/>
                </a:tc>
                <a:extLst>
                  <a:ext uri="{0D108BD9-81ED-4DB2-BD59-A6C34878D82A}">
                    <a16:rowId xmlns:a16="http://schemas.microsoft.com/office/drawing/2014/main" val="10001"/>
                  </a:ext>
                </a:extLst>
              </a:tr>
              <a:tr h="191482">
                <a:tc gridSpan="6">
                  <a:txBody>
                    <a:bodyPr/>
                    <a:lstStyle/>
                    <a:p>
                      <a:pPr algn="l" fontAlgn="b"/>
                      <a:r>
                        <a:rPr lang="sk-SK" sz="1400" b="1" kern="1200" dirty="0">
                          <a:solidFill>
                            <a:schemeClr val="lt1"/>
                          </a:solidFill>
                          <a:effectLst/>
                          <a:latin typeface="+mn-lt"/>
                          <a:ea typeface="+mn-ea"/>
                          <a:cs typeface="+mn-cs"/>
                        </a:rPr>
                        <a:t>1. Subjekty ústrednej správy – organizácie štátnej správy</a:t>
                      </a:r>
                    </a:p>
                  </a:txBody>
                  <a:tcPr marL="5698" marR="5698" marT="5698" marB="0" anchor="b">
                    <a:solidFill>
                      <a:schemeClr val="accent1">
                        <a:lumMod val="75000"/>
                      </a:schemeClr>
                    </a:solid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2"/>
                  </a:ext>
                </a:extLst>
              </a:tr>
              <a:tr h="191482">
                <a:tc>
                  <a:txBody>
                    <a:bodyPr/>
                    <a:lstStyle/>
                    <a:p>
                      <a:pPr algn="l" fontAlgn="b"/>
                      <a:r>
                        <a:rPr lang="sk-SK" sz="1200" b="1" kern="1200" dirty="0">
                          <a:solidFill>
                            <a:schemeClr val="lt1"/>
                          </a:solidFill>
                          <a:effectLst/>
                          <a:latin typeface="+mn-lt"/>
                          <a:ea typeface="+mn-ea"/>
                          <a:cs typeface="+mn-cs"/>
                        </a:rPr>
                        <a:t>ústredný orgán štátnej správy (ministerstvo)</a:t>
                      </a:r>
                    </a:p>
                  </a:txBody>
                  <a:tcPr marL="102568" marR="5698" marT="5698" marB="0" anchor="b">
                    <a:solidFill>
                      <a:schemeClr val="accent1"/>
                    </a:solidFill>
                  </a:tcPr>
                </a:tc>
                <a:tc rowSpan="4">
                  <a:txBody>
                    <a:bodyPr/>
                    <a:lstStyle/>
                    <a:p>
                      <a:pPr algn="ctr" fontAlgn="ctr"/>
                      <a:r>
                        <a:rPr lang="sk-SK" sz="1400" b="1" u="none" strike="noStrike" dirty="0">
                          <a:effectLst/>
                        </a:rPr>
                        <a:t>85,00%</a:t>
                      </a:r>
                      <a:endParaRPr lang="sk-SK" sz="1400" b="1" i="0" u="none" strike="noStrike" dirty="0">
                        <a:solidFill>
                          <a:srgbClr val="000000"/>
                        </a:solidFill>
                        <a:effectLst/>
                        <a:latin typeface="Calibri" panose="020F0502020204030204" pitchFamily="34" charset="0"/>
                      </a:endParaRPr>
                    </a:p>
                  </a:txBody>
                  <a:tcPr marL="5698" marR="5698" marT="5698" marB="0" anchor="ctr"/>
                </a:tc>
                <a:tc rowSpan="4" gridSpan="2">
                  <a:txBody>
                    <a:bodyPr/>
                    <a:lstStyle/>
                    <a:p>
                      <a:pPr algn="ctr" fontAlgn="ctr"/>
                      <a:r>
                        <a:rPr lang="sk-SK" sz="1400" b="1" u="none" strike="noStrike" dirty="0">
                          <a:effectLst/>
                        </a:rPr>
                        <a:t>15,00%</a:t>
                      </a:r>
                      <a:endParaRPr lang="sk-SK" sz="1400" b="1" i="0" u="none" strike="noStrike" dirty="0">
                        <a:solidFill>
                          <a:srgbClr val="000000"/>
                        </a:solidFill>
                        <a:effectLst/>
                        <a:latin typeface="Calibri" panose="020F0502020204030204" pitchFamily="34" charset="0"/>
                      </a:endParaRPr>
                    </a:p>
                  </a:txBody>
                  <a:tcPr marL="5698" marR="5698" marT="5698" marB="0" anchor="ctr"/>
                </a:tc>
                <a:tc rowSpan="4" hMerge="1">
                  <a:txBody>
                    <a:bodyPr/>
                    <a:lstStyle/>
                    <a:p>
                      <a:endParaRPr lang="sk-SK"/>
                    </a:p>
                  </a:txBody>
                  <a:tcPr/>
                </a:tc>
                <a:tc rowSpan="4" gridSpan="2">
                  <a:txBody>
                    <a:bodyPr/>
                    <a:lstStyle/>
                    <a:p>
                      <a:pPr algn="ctr" fontAlgn="ctr"/>
                      <a:r>
                        <a:rPr lang="sk-SK" sz="1400" b="1" u="none" strike="noStrike" dirty="0">
                          <a:effectLst/>
                        </a:rPr>
                        <a:t>0,00%</a:t>
                      </a:r>
                      <a:endParaRPr lang="sk-SK" sz="1400" b="1" i="0" u="none" strike="noStrike" dirty="0">
                        <a:solidFill>
                          <a:srgbClr val="000000"/>
                        </a:solidFill>
                        <a:effectLst/>
                        <a:latin typeface="Calibri" panose="020F0502020204030204" pitchFamily="34" charset="0"/>
                      </a:endParaRPr>
                    </a:p>
                  </a:txBody>
                  <a:tcPr marL="5698" marR="5698" marT="5698" marB="0" anchor="ctr"/>
                </a:tc>
                <a:tc rowSpan="4" hMerge="1">
                  <a:txBody>
                    <a:bodyPr/>
                    <a:lstStyle/>
                    <a:p>
                      <a:endParaRPr lang="sk-SK"/>
                    </a:p>
                  </a:txBody>
                  <a:tcPr/>
                </a:tc>
                <a:extLst>
                  <a:ext uri="{0D108BD9-81ED-4DB2-BD59-A6C34878D82A}">
                    <a16:rowId xmlns:a16="http://schemas.microsoft.com/office/drawing/2014/main" val="10003"/>
                  </a:ext>
                </a:extLst>
              </a:tr>
              <a:tr h="191482">
                <a:tc>
                  <a:txBody>
                    <a:bodyPr/>
                    <a:lstStyle/>
                    <a:p>
                      <a:pPr algn="l" fontAlgn="b"/>
                      <a:r>
                        <a:rPr lang="sk-SK" sz="1200" b="1" kern="1200" dirty="0">
                          <a:solidFill>
                            <a:schemeClr val="lt1"/>
                          </a:solidFill>
                          <a:effectLst/>
                          <a:latin typeface="+mn-lt"/>
                          <a:ea typeface="+mn-ea"/>
                          <a:cs typeface="+mn-cs"/>
                        </a:rPr>
                        <a:t>ostatný ústredný orgán štátnej správy (iný než ministerstvo)</a:t>
                      </a:r>
                    </a:p>
                  </a:txBody>
                  <a:tcPr marL="102568" marR="5698" marT="5698" marB="0" anchor="b">
                    <a:solidFill>
                      <a:schemeClr val="accent1"/>
                    </a:solidFill>
                  </a:tcPr>
                </a:tc>
                <a:tc vMerge="1">
                  <a:txBody>
                    <a:bodyPr/>
                    <a:lstStyle/>
                    <a:p>
                      <a:pPr algn="l" fontAlgn="ctr"/>
                      <a:endParaRPr lang="sk-SK" sz="1400" b="0" i="0" u="none" strike="noStrike" dirty="0">
                        <a:solidFill>
                          <a:srgbClr val="000000"/>
                        </a:solidFill>
                        <a:effectLst/>
                        <a:latin typeface="Calibri" panose="020F0502020204030204" pitchFamily="34" charset="0"/>
                      </a:endParaRPr>
                    </a:p>
                  </a:txBody>
                  <a:tcPr marL="5698" marR="5698" marT="5698" marB="0" anchor="ctr"/>
                </a:tc>
                <a:tc gridSpan="2" vMerge="1">
                  <a:txBody>
                    <a:bodyPr/>
                    <a:lstStyle/>
                    <a:p>
                      <a:pPr algn="l" fontAlgn="ctr"/>
                      <a:endParaRPr lang="sk-SK" sz="1400" b="0" i="0" u="none" strike="noStrike" dirty="0">
                        <a:solidFill>
                          <a:srgbClr val="000000"/>
                        </a:solidFill>
                        <a:effectLst/>
                        <a:latin typeface="Calibri" panose="020F0502020204030204" pitchFamily="34" charset="0"/>
                      </a:endParaRPr>
                    </a:p>
                  </a:txBody>
                  <a:tcPr marL="5698" marR="5698" marT="5698" marB="0" anchor="ctr"/>
                </a:tc>
                <a:tc hMerge="1" vMerge="1">
                  <a:txBody>
                    <a:bodyPr/>
                    <a:lstStyle/>
                    <a:p>
                      <a:endParaRPr lang="sk-SK"/>
                    </a:p>
                  </a:txBody>
                  <a:tcPr/>
                </a:tc>
                <a:tc gridSpan="2" vMerge="1">
                  <a:txBody>
                    <a:bodyPr/>
                    <a:lstStyle/>
                    <a:p>
                      <a:pPr algn="l" fontAlgn="ctr"/>
                      <a:endParaRPr lang="sk-SK" sz="1400" b="0" i="0" u="none" strike="noStrike" dirty="0">
                        <a:solidFill>
                          <a:srgbClr val="000000"/>
                        </a:solidFill>
                        <a:effectLst/>
                        <a:latin typeface="Calibri" panose="020F0502020204030204" pitchFamily="34" charset="0"/>
                      </a:endParaRPr>
                    </a:p>
                  </a:txBody>
                  <a:tcPr marL="5698" marR="5698" marT="5698" marB="0" anchor="ctr"/>
                </a:tc>
                <a:tc hMerge="1" vMerge="1">
                  <a:txBody>
                    <a:bodyPr/>
                    <a:lstStyle/>
                    <a:p>
                      <a:endParaRPr lang="sk-SK"/>
                    </a:p>
                  </a:txBody>
                  <a:tcPr/>
                </a:tc>
                <a:extLst>
                  <a:ext uri="{0D108BD9-81ED-4DB2-BD59-A6C34878D82A}">
                    <a16:rowId xmlns:a16="http://schemas.microsoft.com/office/drawing/2014/main" val="10004"/>
                  </a:ext>
                </a:extLst>
              </a:tr>
              <a:tr h="191482">
                <a:tc>
                  <a:txBody>
                    <a:bodyPr/>
                    <a:lstStyle/>
                    <a:p>
                      <a:pPr algn="l" fontAlgn="b"/>
                      <a:r>
                        <a:rPr lang="sk-SK" sz="1200" b="1" kern="1200" dirty="0">
                          <a:solidFill>
                            <a:schemeClr val="lt1"/>
                          </a:solidFill>
                          <a:effectLst/>
                          <a:latin typeface="+mn-lt"/>
                          <a:ea typeface="+mn-ea"/>
                          <a:cs typeface="+mn-cs"/>
                        </a:rPr>
                        <a:t>štátna rozpočtová organizácia</a:t>
                      </a:r>
                    </a:p>
                  </a:txBody>
                  <a:tcPr marL="102568" marR="5698" marT="5698" marB="0" anchor="b">
                    <a:solidFill>
                      <a:schemeClr val="accent1"/>
                    </a:solidFill>
                  </a:tcPr>
                </a:tc>
                <a:tc vMerge="1">
                  <a:txBody>
                    <a:bodyPr/>
                    <a:lstStyle/>
                    <a:p>
                      <a:pPr algn="l" fontAlgn="ctr"/>
                      <a:endParaRPr lang="sk-SK" sz="1400" b="0" i="0" u="none" strike="noStrike" dirty="0">
                        <a:solidFill>
                          <a:srgbClr val="000000"/>
                        </a:solidFill>
                        <a:effectLst/>
                        <a:latin typeface="Calibri" panose="020F0502020204030204" pitchFamily="34" charset="0"/>
                      </a:endParaRPr>
                    </a:p>
                  </a:txBody>
                  <a:tcPr marL="5698" marR="5698" marT="5698" marB="0" anchor="ctr"/>
                </a:tc>
                <a:tc gridSpan="2" vMerge="1">
                  <a:txBody>
                    <a:bodyPr/>
                    <a:lstStyle/>
                    <a:p>
                      <a:pPr algn="l" fontAlgn="ctr"/>
                      <a:endParaRPr lang="sk-SK" sz="1400" b="0" i="0" u="none" strike="noStrike" dirty="0">
                        <a:solidFill>
                          <a:srgbClr val="000000"/>
                        </a:solidFill>
                        <a:effectLst/>
                        <a:latin typeface="Calibri" panose="020F0502020204030204" pitchFamily="34" charset="0"/>
                      </a:endParaRPr>
                    </a:p>
                  </a:txBody>
                  <a:tcPr marL="5698" marR="5698" marT="5698" marB="0" anchor="ctr"/>
                </a:tc>
                <a:tc hMerge="1" vMerge="1">
                  <a:txBody>
                    <a:bodyPr/>
                    <a:lstStyle/>
                    <a:p>
                      <a:endParaRPr lang="sk-SK"/>
                    </a:p>
                  </a:txBody>
                  <a:tcPr/>
                </a:tc>
                <a:tc gridSpan="2" vMerge="1">
                  <a:txBody>
                    <a:bodyPr/>
                    <a:lstStyle/>
                    <a:p>
                      <a:pPr algn="l" fontAlgn="ctr"/>
                      <a:endParaRPr lang="sk-SK" sz="1400" b="0" i="0" u="none" strike="noStrike" dirty="0">
                        <a:solidFill>
                          <a:srgbClr val="000000"/>
                        </a:solidFill>
                        <a:effectLst/>
                        <a:latin typeface="Calibri" panose="020F0502020204030204" pitchFamily="34" charset="0"/>
                      </a:endParaRPr>
                    </a:p>
                  </a:txBody>
                  <a:tcPr marL="5698" marR="5698" marT="5698" marB="0" anchor="ctr"/>
                </a:tc>
                <a:tc hMerge="1" vMerge="1">
                  <a:txBody>
                    <a:bodyPr/>
                    <a:lstStyle/>
                    <a:p>
                      <a:endParaRPr lang="sk-SK"/>
                    </a:p>
                  </a:txBody>
                  <a:tcPr/>
                </a:tc>
                <a:extLst>
                  <a:ext uri="{0D108BD9-81ED-4DB2-BD59-A6C34878D82A}">
                    <a16:rowId xmlns:a16="http://schemas.microsoft.com/office/drawing/2014/main" val="10005"/>
                  </a:ext>
                </a:extLst>
              </a:tr>
              <a:tr h="191482">
                <a:tc>
                  <a:txBody>
                    <a:bodyPr/>
                    <a:lstStyle/>
                    <a:p>
                      <a:pPr algn="l" fontAlgn="b"/>
                      <a:r>
                        <a:rPr lang="sk-SK" sz="1200" b="1" kern="1200" dirty="0">
                          <a:solidFill>
                            <a:schemeClr val="lt1"/>
                          </a:solidFill>
                          <a:effectLst/>
                          <a:latin typeface="+mn-lt"/>
                          <a:ea typeface="+mn-ea"/>
                          <a:cs typeface="+mn-cs"/>
                        </a:rPr>
                        <a:t>štátna príspevková organizácia</a:t>
                      </a:r>
                    </a:p>
                  </a:txBody>
                  <a:tcPr marL="102568" marR="5698" marT="5698" marB="0" anchor="b">
                    <a:solidFill>
                      <a:schemeClr val="accent1"/>
                    </a:solidFill>
                  </a:tcPr>
                </a:tc>
                <a:tc vMerge="1">
                  <a:txBody>
                    <a:bodyPr/>
                    <a:lstStyle/>
                    <a:p>
                      <a:pPr algn="l" fontAlgn="ctr"/>
                      <a:endParaRPr lang="sk-SK" sz="1400" b="0" i="0" u="none" strike="noStrike" dirty="0">
                        <a:solidFill>
                          <a:srgbClr val="000000"/>
                        </a:solidFill>
                        <a:effectLst/>
                        <a:latin typeface="Calibri" panose="020F0502020204030204" pitchFamily="34" charset="0"/>
                      </a:endParaRPr>
                    </a:p>
                  </a:txBody>
                  <a:tcPr marL="5698" marR="5698" marT="5698" marB="0" anchor="ctr"/>
                </a:tc>
                <a:tc gridSpan="2" vMerge="1">
                  <a:txBody>
                    <a:bodyPr/>
                    <a:lstStyle/>
                    <a:p>
                      <a:pPr algn="l" fontAlgn="ctr"/>
                      <a:endParaRPr lang="sk-SK" sz="1400" b="0" i="0" u="none" strike="noStrike" dirty="0">
                        <a:solidFill>
                          <a:srgbClr val="000000"/>
                        </a:solidFill>
                        <a:effectLst/>
                        <a:latin typeface="Calibri" panose="020F0502020204030204" pitchFamily="34" charset="0"/>
                      </a:endParaRPr>
                    </a:p>
                  </a:txBody>
                  <a:tcPr marL="5698" marR="5698" marT="5698" marB="0" anchor="ctr"/>
                </a:tc>
                <a:tc hMerge="1" vMerge="1">
                  <a:txBody>
                    <a:bodyPr/>
                    <a:lstStyle/>
                    <a:p>
                      <a:endParaRPr lang="sk-SK"/>
                    </a:p>
                  </a:txBody>
                  <a:tcPr/>
                </a:tc>
                <a:tc gridSpan="2" vMerge="1">
                  <a:txBody>
                    <a:bodyPr/>
                    <a:lstStyle/>
                    <a:p>
                      <a:pPr algn="l" fontAlgn="ctr"/>
                      <a:endParaRPr lang="sk-SK" sz="1400" b="0" i="0" u="none" strike="noStrike" dirty="0">
                        <a:solidFill>
                          <a:srgbClr val="000000"/>
                        </a:solidFill>
                        <a:effectLst/>
                        <a:latin typeface="Calibri" panose="020F0502020204030204" pitchFamily="34" charset="0"/>
                      </a:endParaRPr>
                    </a:p>
                  </a:txBody>
                  <a:tcPr marL="5698" marR="5698" marT="5698" marB="0" anchor="ctr"/>
                </a:tc>
                <a:tc hMerge="1" vMerge="1">
                  <a:txBody>
                    <a:bodyPr/>
                    <a:lstStyle/>
                    <a:p>
                      <a:endParaRPr lang="sk-SK"/>
                    </a:p>
                  </a:txBody>
                  <a:tcPr/>
                </a:tc>
                <a:extLst>
                  <a:ext uri="{0D108BD9-81ED-4DB2-BD59-A6C34878D82A}">
                    <a16:rowId xmlns:a16="http://schemas.microsoft.com/office/drawing/2014/main" val="10006"/>
                  </a:ext>
                </a:extLst>
              </a:tr>
              <a:tr h="191482">
                <a:tc gridSpan="6">
                  <a:txBody>
                    <a:bodyPr/>
                    <a:lstStyle/>
                    <a:p>
                      <a:pPr algn="l" fontAlgn="b"/>
                      <a:r>
                        <a:rPr lang="sk-SK" sz="1400" b="1" kern="1200" dirty="0">
                          <a:solidFill>
                            <a:schemeClr val="lt1"/>
                          </a:solidFill>
                          <a:effectLst/>
                          <a:latin typeface="+mn-lt"/>
                          <a:ea typeface="+mn-ea"/>
                          <a:cs typeface="+mn-cs"/>
                        </a:rPr>
                        <a:t>2. Subjekty ústrednej správy – ostatné subjekty verejnej správy</a:t>
                      </a:r>
                    </a:p>
                  </a:txBody>
                  <a:tcPr marL="5698" marR="5698" marT="5698" marB="0" anchor="b">
                    <a:solidFill>
                      <a:schemeClr val="accent1">
                        <a:lumMod val="75000"/>
                      </a:schemeClr>
                    </a:solid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7"/>
                  </a:ext>
                </a:extLst>
              </a:tr>
              <a:tr h="191482">
                <a:tc>
                  <a:txBody>
                    <a:bodyPr/>
                    <a:lstStyle/>
                    <a:p>
                      <a:pPr algn="l" fontAlgn="b"/>
                      <a:r>
                        <a:rPr lang="sk-SK" sz="1200" b="1" kern="1200" dirty="0">
                          <a:solidFill>
                            <a:schemeClr val="lt1"/>
                          </a:solidFill>
                          <a:effectLst/>
                          <a:latin typeface="+mn-lt"/>
                          <a:ea typeface="+mn-ea"/>
                          <a:cs typeface="+mn-cs"/>
                        </a:rPr>
                        <a:t>verejná vysoká škola</a:t>
                      </a:r>
                    </a:p>
                  </a:txBody>
                  <a:tcPr marL="102568" marR="5698" marT="5698" marB="0" anchor="b">
                    <a:solidFill>
                      <a:schemeClr val="accent1"/>
                    </a:solidFill>
                  </a:tcPr>
                </a:tc>
                <a:tc rowSpan="2">
                  <a:txBody>
                    <a:bodyPr/>
                    <a:lstStyle/>
                    <a:p>
                      <a:pPr algn="ctr" fontAlgn="ctr"/>
                      <a:r>
                        <a:rPr lang="sk-SK" sz="1400" b="1" u="none" strike="noStrike" dirty="0">
                          <a:effectLst/>
                        </a:rPr>
                        <a:t>85,00%</a:t>
                      </a:r>
                      <a:endParaRPr lang="sk-SK" sz="1400" b="1" i="0" u="none" strike="noStrike" dirty="0">
                        <a:solidFill>
                          <a:srgbClr val="000000"/>
                        </a:solidFill>
                        <a:effectLst/>
                        <a:latin typeface="Calibri" panose="020F0502020204030204" pitchFamily="34" charset="0"/>
                      </a:endParaRPr>
                    </a:p>
                  </a:txBody>
                  <a:tcPr marL="5698" marR="5698" marT="5698" marB="0" anchor="ctr"/>
                </a:tc>
                <a:tc rowSpan="2" gridSpan="2">
                  <a:txBody>
                    <a:bodyPr/>
                    <a:lstStyle/>
                    <a:p>
                      <a:pPr algn="ctr" fontAlgn="ctr"/>
                      <a:r>
                        <a:rPr lang="sk-SK" sz="1400" b="1" u="none" strike="noStrike" dirty="0">
                          <a:effectLst/>
                        </a:rPr>
                        <a:t>10,00%</a:t>
                      </a:r>
                      <a:endParaRPr lang="sk-SK" sz="1400" b="1" i="0" u="none" strike="noStrike" dirty="0">
                        <a:solidFill>
                          <a:srgbClr val="000000"/>
                        </a:solidFill>
                        <a:effectLst/>
                        <a:latin typeface="Calibri" panose="020F0502020204030204" pitchFamily="34" charset="0"/>
                      </a:endParaRPr>
                    </a:p>
                  </a:txBody>
                  <a:tcPr marL="5698" marR="5698" marT="5698" marB="0" anchor="ctr"/>
                </a:tc>
                <a:tc rowSpan="2" hMerge="1">
                  <a:txBody>
                    <a:bodyPr/>
                    <a:lstStyle/>
                    <a:p>
                      <a:endParaRPr lang="sk-SK"/>
                    </a:p>
                  </a:txBody>
                  <a:tcPr/>
                </a:tc>
                <a:tc rowSpan="2" gridSpan="2">
                  <a:txBody>
                    <a:bodyPr/>
                    <a:lstStyle/>
                    <a:p>
                      <a:pPr algn="ctr" fontAlgn="ctr"/>
                      <a:r>
                        <a:rPr lang="sk-SK" sz="1400" b="1" u="none" strike="noStrike" dirty="0">
                          <a:effectLst/>
                        </a:rPr>
                        <a:t>5,00%</a:t>
                      </a:r>
                      <a:endParaRPr lang="sk-SK" sz="1400" b="1" i="0" u="none" strike="noStrike" dirty="0">
                        <a:solidFill>
                          <a:srgbClr val="000000"/>
                        </a:solidFill>
                        <a:effectLst/>
                        <a:latin typeface="Calibri" panose="020F0502020204030204" pitchFamily="34" charset="0"/>
                      </a:endParaRPr>
                    </a:p>
                  </a:txBody>
                  <a:tcPr marL="5698" marR="5698" marT="5698" marB="0" anchor="ctr"/>
                </a:tc>
                <a:tc rowSpan="2" hMerge="1">
                  <a:txBody>
                    <a:bodyPr/>
                    <a:lstStyle/>
                    <a:p>
                      <a:endParaRPr lang="sk-SK"/>
                    </a:p>
                  </a:txBody>
                  <a:tcPr/>
                </a:tc>
                <a:extLst>
                  <a:ext uri="{0D108BD9-81ED-4DB2-BD59-A6C34878D82A}">
                    <a16:rowId xmlns:a16="http://schemas.microsoft.com/office/drawing/2014/main" val="10008"/>
                  </a:ext>
                </a:extLst>
              </a:tr>
              <a:tr h="191482">
                <a:tc>
                  <a:txBody>
                    <a:bodyPr/>
                    <a:lstStyle/>
                    <a:p>
                      <a:pPr algn="l" fontAlgn="b"/>
                      <a:r>
                        <a:rPr lang="sk-SK" sz="1200" b="1" kern="1200" dirty="0">
                          <a:solidFill>
                            <a:schemeClr val="lt1"/>
                          </a:solidFill>
                          <a:effectLst/>
                          <a:latin typeface="+mn-lt"/>
                          <a:ea typeface="+mn-ea"/>
                          <a:cs typeface="+mn-cs"/>
                        </a:rPr>
                        <a:t>ďalšie subjekty - ústrednej správy</a:t>
                      </a:r>
                    </a:p>
                  </a:txBody>
                  <a:tcPr marL="102568" marR="5698" marT="5698" marB="0" anchor="b">
                    <a:solidFill>
                      <a:schemeClr val="accent1"/>
                    </a:solidFill>
                  </a:tcPr>
                </a:tc>
                <a:tc vMerge="1">
                  <a:txBody>
                    <a:bodyPr/>
                    <a:lstStyle/>
                    <a:p>
                      <a:endParaRPr lang="sk-SK"/>
                    </a:p>
                  </a:txBody>
                  <a:tcPr/>
                </a:tc>
                <a:tc gridSpan="2" vMerge="1">
                  <a:txBody>
                    <a:bodyPr/>
                    <a:lstStyle/>
                    <a:p>
                      <a:endParaRPr lang="sk-SK"/>
                    </a:p>
                  </a:txBody>
                  <a:tcPr/>
                </a:tc>
                <a:tc hMerge="1" vMerge="1">
                  <a:txBody>
                    <a:bodyPr/>
                    <a:lstStyle/>
                    <a:p>
                      <a:endParaRPr lang="sk-SK"/>
                    </a:p>
                  </a:txBody>
                  <a:tcPr/>
                </a:tc>
                <a:tc gridSpan="2" vMerge="1">
                  <a:txBody>
                    <a:bodyPr/>
                    <a:lstStyle/>
                    <a:p>
                      <a:endParaRPr lang="sk-SK"/>
                    </a:p>
                  </a:txBody>
                  <a:tcPr/>
                </a:tc>
                <a:tc hMerge="1" vMerge="1">
                  <a:txBody>
                    <a:bodyPr/>
                    <a:lstStyle/>
                    <a:p>
                      <a:endParaRPr lang="sk-SK"/>
                    </a:p>
                  </a:txBody>
                  <a:tcPr/>
                </a:tc>
                <a:extLst>
                  <a:ext uri="{0D108BD9-81ED-4DB2-BD59-A6C34878D82A}">
                    <a16:rowId xmlns:a16="http://schemas.microsoft.com/office/drawing/2014/main" val="10009"/>
                  </a:ext>
                </a:extLst>
              </a:tr>
              <a:tr h="191482">
                <a:tc gridSpan="6">
                  <a:txBody>
                    <a:bodyPr/>
                    <a:lstStyle/>
                    <a:p>
                      <a:pPr algn="l" fontAlgn="b"/>
                      <a:r>
                        <a:rPr lang="sk-SK" sz="1400" b="1" kern="1200" dirty="0">
                          <a:solidFill>
                            <a:schemeClr val="lt1"/>
                          </a:solidFill>
                          <a:effectLst/>
                          <a:latin typeface="+mn-lt"/>
                          <a:ea typeface="+mn-ea"/>
                          <a:cs typeface="+mn-cs"/>
                        </a:rPr>
                        <a:t>3. Subjekty územnej samosprávy</a:t>
                      </a:r>
                    </a:p>
                  </a:txBody>
                  <a:tcPr marL="5698" marR="5698" marT="5698" marB="0" anchor="b">
                    <a:solidFill>
                      <a:schemeClr val="accent1">
                        <a:lumMod val="75000"/>
                      </a:schemeClr>
                    </a:solid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10"/>
                  </a:ext>
                </a:extLst>
              </a:tr>
              <a:tr h="191482">
                <a:tc>
                  <a:txBody>
                    <a:bodyPr/>
                    <a:lstStyle/>
                    <a:p>
                      <a:pPr algn="l" fontAlgn="b"/>
                      <a:r>
                        <a:rPr lang="sk-SK" sz="1200" b="1" kern="1200" dirty="0">
                          <a:solidFill>
                            <a:schemeClr val="lt1"/>
                          </a:solidFill>
                          <a:effectLst/>
                          <a:latin typeface="+mn-lt"/>
                          <a:ea typeface="+mn-ea"/>
                          <a:cs typeface="+mn-cs"/>
                        </a:rPr>
                        <a:t>obec</a:t>
                      </a:r>
                    </a:p>
                  </a:txBody>
                  <a:tcPr marL="102568" marR="5698" marT="5698" marB="0" anchor="b">
                    <a:solidFill>
                      <a:schemeClr val="accent1"/>
                    </a:solidFill>
                  </a:tcPr>
                </a:tc>
                <a:tc rowSpan="7">
                  <a:txBody>
                    <a:bodyPr/>
                    <a:lstStyle/>
                    <a:p>
                      <a:pPr algn="ctr" fontAlgn="ctr"/>
                      <a:r>
                        <a:rPr lang="sk-SK" sz="1400" b="1" u="none" strike="noStrike" dirty="0">
                          <a:effectLst/>
                        </a:rPr>
                        <a:t>85,00%</a:t>
                      </a:r>
                      <a:endParaRPr lang="sk-SK" sz="1400" b="1" i="0" u="none" strike="noStrike" dirty="0">
                        <a:solidFill>
                          <a:srgbClr val="000000"/>
                        </a:solidFill>
                        <a:effectLst/>
                        <a:latin typeface="Calibri" panose="020F0502020204030204" pitchFamily="34" charset="0"/>
                      </a:endParaRPr>
                    </a:p>
                  </a:txBody>
                  <a:tcPr marL="5698" marR="5698" marT="5698" marB="0" anchor="ctr"/>
                </a:tc>
                <a:tc rowSpan="7" gridSpan="2">
                  <a:txBody>
                    <a:bodyPr/>
                    <a:lstStyle/>
                    <a:p>
                      <a:pPr algn="ctr" fontAlgn="ctr"/>
                      <a:r>
                        <a:rPr lang="sk-SK" sz="1400" b="1" u="none" strike="noStrike">
                          <a:effectLst/>
                        </a:rPr>
                        <a:t>10,00%</a:t>
                      </a:r>
                      <a:endParaRPr lang="sk-SK" sz="1400" b="1" i="0" u="none" strike="noStrike">
                        <a:solidFill>
                          <a:srgbClr val="000000"/>
                        </a:solidFill>
                        <a:effectLst/>
                        <a:latin typeface="Calibri" panose="020F0502020204030204" pitchFamily="34" charset="0"/>
                      </a:endParaRPr>
                    </a:p>
                  </a:txBody>
                  <a:tcPr marL="5698" marR="5698" marT="5698" marB="0" anchor="ctr"/>
                </a:tc>
                <a:tc rowSpan="7" hMerge="1">
                  <a:txBody>
                    <a:bodyPr/>
                    <a:lstStyle/>
                    <a:p>
                      <a:endParaRPr lang="sk-SK"/>
                    </a:p>
                  </a:txBody>
                  <a:tcPr/>
                </a:tc>
                <a:tc rowSpan="7" gridSpan="2">
                  <a:txBody>
                    <a:bodyPr/>
                    <a:lstStyle/>
                    <a:p>
                      <a:pPr algn="ctr" fontAlgn="ctr"/>
                      <a:r>
                        <a:rPr lang="sk-SK" sz="1400" b="1" u="none" strike="noStrike" dirty="0">
                          <a:effectLst/>
                        </a:rPr>
                        <a:t>5,00%</a:t>
                      </a:r>
                      <a:endParaRPr lang="sk-SK" sz="1400" b="1" i="0" u="none" strike="noStrike" dirty="0">
                        <a:solidFill>
                          <a:srgbClr val="000000"/>
                        </a:solidFill>
                        <a:effectLst/>
                        <a:latin typeface="Calibri" panose="020F0502020204030204" pitchFamily="34" charset="0"/>
                      </a:endParaRPr>
                    </a:p>
                  </a:txBody>
                  <a:tcPr marL="5698" marR="5698" marT="5698" marB="0" anchor="ctr"/>
                </a:tc>
                <a:tc rowSpan="7" hMerge="1">
                  <a:txBody>
                    <a:bodyPr/>
                    <a:lstStyle/>
                    <a:p>
                      <a:endParaRPr lang="sk-SK"/>
                    </a:p>
                  </a:txBody>
                  <a:tcPr/>
                </a:tc>
                <a:extLst>
                  <a:ext uri="{0D108BD9-81ED-4DB2-BD59-A6C34878D82A}">
                    <a16:rowId xmlns:a16="http://schemas.microsoft.com/office/drawing/2014/main" val="10011"/>
                  </a:ext>
                </a:extLst>
              </a:tr>
              <a:tr h="191482">
                <a:tc>
                  <a:txBody>
                    <a:bodyPr/>
                    <a:lstStyle/>
                    <a:p>
                      <a:pPr algn="l" fontAlgn="b"/>
                      <a:r>
                        <a:rPr lang="sk-SK" sz="1200" b="1" kern="1200" dirty="0">
                          <a:solidFill>
                            <a:schemeClr val="lt1"/>
                          </a:solidFill>
                          <a:effectLst/>
                          <a:latin typeface="+mn-lt"/>
                          <a:ea typeface="+mn-ea"/>
                          <a:cs typeface="+mn-cs"/>
                        </a:rPr>
                        <a:t>rozpočtová organizácia zriadená obcou</a:t>
                      </a:r>
                    </a:p>
                  </a:txBody>
                  <a:tcPr marL="102568" marR="5698" marT="5698" marB="0" anchor="b">
                    <a:solidFill>
                      <a:schemeClr val="accent1"/>
                    </a:solidFill>
                  </a:tcPr>
                </a:tc>
                <a:tc vMerge="1">
                  <a:txBody>
                    <a:bodyPr/>
                    <a:lstStyle/>
                    <a:p>
                      <a:endParaRPr lang="sk-SK"/>
                    </a:p>
                  </a:txBody>
                  <a:tcPr/>
                </a:tc>
                <a:tc gridSpan="2" vMerge="1">
                  <a:txBody>
                    <a:bodyPr/>
                    <a:lstStyle/>
                    <a:p>
                      <a:endParaRPr lang="sk-SK"/>
                    </a:p>
                  </a:txBody>
                  <a:tcPr/>
                </a:tc>
                <a:tc hMerge="1" vMerge="1">
                  <a:txBody>
                    <a:bodyPr/>
                    <a:lstStyle/>
                    <a:p>
                      <a:endParaRPr lang="sk-SK"/>
                    </a:p>
                  </a:txBody>
                  <a:tcPr/>
                </a:tc>
                <a:tc gridSpan="2" vMerge="1">
                  <a:txBody>
                    <a:bodyPr/>
                    <a:lstStyle/>
                    <a:p>
                      <a:endParaRPr lang="sk-SK"/>
                    </a:p>
                  </a:txBody>
                  <a:tcPr/>
                </a:tc>
                <a:tc hMerge="1" vMerge="1">
                  <a:txBody>
                    <a:bodyPr/>
                    <a:lstStyle/>
                    <a:p>
                      <a:endParaRPr lang="sk-SK"/>
                    </a:p>
                  </a:txBody>
                  <a:tcPr/>
                </a:tc>
                <a:extLst>
                  <a:ext uri="{0D108BD9-81ED-4DB2-BD59-A6C34878D82A}">
                    <a16:rowId xmlns:a16="http://schemas.microsoft.com/office/drawing/2014/main" val="10012"/>
                  </a:ext>
                </a:extLst>
              </a:tr>
              <a:tr h="191482">
                <a:tc>
                  <a:txBody>
                    <a:bodyPr/>
                    <a:lstStyle/>
                    <a:p>
                      <a:pPr algn="l" fontAlgn="b"/>
                      <a:r>
                        <a:rPr lang="sk-SK" sz="1200" b="1" kern="1200" dirty="0">
                          <a:solidFill>
                            <a:schemeClr val="lt1"/>
                          </a:solidFill>
                          <a:effectLst/>
                          <a:latin typeface="+mn-lt"/>
                          <a:ea typeface="+mn-ea"/>
                          <a:cs typeface="+mn-cs"/>
                        </a:rPr>
                        <a:t>príspevková organizácia zriadená obcou</a:t>
                      </a:r>
                    </a:p>
                  </a:txBody>
                  <a:tcPr marL="102568" marR="5698" marT="5698" marB="0" anchor="b">
                    <a:solidFill>
                      <a:schemeClr val="accent1"/>
                    </a:solidFill>
                  </a:tcPr>
                </a:tc>
                <a:tc vMerge="1">
                  <a:txBody>
                    <a:bodyPr/>
                    <a:lstStyle/>
                    <a:p>
                      <a:endParaRPr lang="sk-SK"/>
                    </a:p>
                  </a:txBody>
                  <a:tcPr/>
                </a:tc>
                <a:tc gridSpan="2" vMerge="1">
                  <a:txBody>
                    <a:bodyPr/>
                    <a:lstStyle/>
                    <a:p>
                      <a:endParaRPr lang="sk-SK"/>
                    </a:p>
                  </a:txBody>
                  <a:tcPr/>
                </a:tc>
                <a:tc hMerge="1" vMerge="1">
                  <a:txBody>
                    <a:bodyPr/>
                    <a:lstStyle/>
                    <a:p>
                      <a:endParaRPr lang="sk-SK"/>
                    </a:p>
                  </a:txBody>
                  <a:tcPr/>
                </a:tc>
                <a:tc gridSpan="2" vMerge="1">
                  <a:txBody>
                    <a:bodyPr/>
                    <a:lstStyle/>
                    <a:p>
                      <a:endParaRPr lang="sk-SK"/>
                    </a:p>
                  </a:txBody>
                  <a:tcPr/>
                </a:tc>
                <a:tc hMerge="1" vMerge="1">
                  <a:txBody>
                    <a:bodyPr/>
                    <a:lstStyle/>
                    <a:p>
                      <a:endParaRPr lang="sk-SK"/>
                    </a:p>
                  </a:txBody>
                  <a:tcPr/>
                </a:tc>
                <a:extLst>
                  <a:ext uri="{0D108BD9-81ED-4DB2-BD59-A6C34878D82A}">
                    <a16:rowId xmlns:a16="http://schemas.microsoft.com/office/drawing/2014/main" val="10013"/>
                  </a:ext>
                </a:extLst>
              </a:tr>
              <a:tr h="191482">
                <a:tc>
                  <a:txBody>
                    <a:bodyPr/>
                    <a:lstStyle/>
                    <a:p>
                      <a:pPr algn="l" fontAlgn="b"/>
                      <a:r>
                        <a:rPr lang="sk-SK" sz="1200" b="1" kern="1200" dirty="0">
                          <a:solidFill>
                            <a:schemeClr val="lt1"/>
                          </a:solidFill>
                          <a:effectLst/>
                          <a:latin typeface="+mn-lt"/>
                          <a:ea typeface="+mn-ea"/>
                          <a:cs typeface="+mn-cs"/>
                        </a:rPr>
                        <a:t>vyšší územný celok</a:t>
                      </a:r>
                    </a:p>
                  </a:txBody>
                  <a:tcPr marL="102568" marR="5698" marT="5698" marB="0" anchor="b">
                    <a:solidFill>
                      <a:schemeClr val="accent1"/>
                    </a:solidFill>
                  </a:tcPr>
                </a:tc>
                <a:tc vMerge="1">
                  <a:txBody>
                    <a:bodyPr/>
                    <a:lstStyle/>
                    <a:p>
                      <a:endParaRPr lang="sk-SK"/>
                    </a:p>
                  </a:txBody>
                  <a:tcPr/>
                </a:tc>
                <a:tc gridSpan="2" vMerge="1">
                  <a:txBody>
                    <a:bodyPr/>
                    <a:lstStyle/>
                    <a:p>
                      <a:endParaRPr lang="sk-SK"/>
                    </a:p>
                  </a:txBody>
                  <a:tcPr/>
                </a:tc>
                <a:tc hMerge="1" vMerge="1">
                  <a:txBody>
                    <a:bodyPr/>
                    <a:lstStyle/>
                    <a:p>
                      <a:endParaRPr lang="sk-SK"/>
                    </a:p>
                  </a:txBody>
                  <a:tcPr/>
                </a:tc>
                <a:tc gridSpan="2" vMerge="1">
                  <a:txBody>
                    <a:bodyPr/>
                    <a:lstStyle/>
                    <a:p>
                      <a:endParaRPr lang="sk-SK"/>
                    </a:p>
                  </a:txBody>
                  <a:tcPr/>
                </a:tc>
                <a:tc hMerge="1" vMerge="1">
                  <a:txBody>
                    <a:bodyPr/>
                    <a:lstStyle/>
                    <a:p>
                      <a:endParaRPr lang="sk-SK"/>
                    </a:p>
                  </a:txBody>
                  <a:tcPr/>
                </a:tc>
                <a:extLst>
                  <a:ext uri="{0D108BD9-81ED-4DB2-BD59-A6C34878D82A}">
                    <a16:rowId xmlns:a16="http://schemas.microsoft.com/office/drawing/2014/main" val="10014"/>
                  </a:ext>
                </a:extLst>
              </a:tr>
              <a:tr h="191482">
                <a:tc>
                  <a:txBody>
                    <a:bodyPr/>
                    <a:lstStyle/>
                    <a:p>
                      <a:pPr algn="l" fontAlgn="b"/>
                      <a:r>
                        <a:rPr lang="sk-SK" sz="1200" b="1" kern="1200" dirty="0">
                          <a:solidFill>
                            <a:schemeClr val="lt1"/>
                          </a:solidFill>
                          <a:effectLst/>
                          <a:latin typeface="+mn-lt"/>
                          <a:ea typeface="+mn-ea"/>
                          <a:cs typeface="+mn-cs"/>
                        </a:rPr>
                        <a:t>rozpočtová organizácia zriadená vyšším územným celkom</a:t>
                      </a:r>
                    </a:p>
                  </a:txBody>
                  <a:tcPr marL="102568" marR="5698" marT="5698" marB="0" anchor="b">
                    <a:solidFill>
                      <a:schemeClr val="accent1"/>
                    </a:solidFill>
                  </a:tcPr>
                </a:tc>
                <a:tc vMerge="1">
                  <a:txBody>
                    <a:bodyPr/>
                    <a:lstStyle/>
                    <a:p>
                      <a:endParaRPr lang="sk-SK"/>
                    </a:p>
                  </a:txBody>
                  <a:tcPr/>
                </a:tc>
                <a:tc gridSpan="2" vMerge="1">
                  <a:txBody>
                    <a:bodyPr/>
                    <a:lstStyle/>
                    <a:p>
                      <a:endParaRPr lang="sk-SK"/>
                    </a:p>
                  </a:txBody>
                  <a:tcPr/>
                </a:tc>
                <a:tc hMerge="1" vMerge="1">
                  <a:txBody>
                    <a:bodyPr/>
                    <a:lstStyle/>
                    <a:p>
                      <a:endParaRPr lang="sk-SK"/>
                    </a:p>
                  </a:txBody>
                  <a:tcPr/>
                </a:tc>
                <a:tc gridSpan="2" vMerge="1">
                  <a:txBody>
                    <a:bodyPr/>
                    <a:lstStyle/>
                    <a:p>
                      <a:endParaRPr lang="sk-SK"/>
                    </a:p>
                  </a:txBody>
                  <a:tcPr/>
                </a:tc>
                <a:tc hMerge="1" vMerge="1">
                  <a:txBody>
                    <a:bodyPr/>
                    <a:lstStyle/>
                    <a:p>
                      <a:endParaRPr lang="sk-SK"/>
                    </a:p>
                  </a:txBody>
                  <a:tcPr/>
                </a:tc>
                <a:extLst>
                  <a:ext uri="{0D108BD9-81ED-4DB2-BD59-A6C34878D82A}">
                    <a16:rowId xmlns:a16="http://schemas.microsoft.com/office/drawing/2014/main" val="10015"/>
                  </a:ext>
                </a:extLst>
              </a:tr>
              <a:tr h="191482">
                <a:tc>
                  <a:txBody>
                    <a:bodyPr/>
                    <a:lstStyle/>
                    <a:p>
                      <a:pPr algn="l" fontAlgn="b"/>
                      <a:r>
                        <a:rPr lang="sk-SK" sz="1200" b="1" kern="1200" dirty="0" smtClean="0">
                          <a:solidFill>
                            <a:schemeClr val="lt1"/>
                          </a:solidFill>
                          <a:effectLst/>
                          <a:latin typeface="+mn-lt"/>
                          <a:ea typeface="+mn-ea"/>
                          <a:cs typeface="+mn-cs"/>
                        </a:rPr>
                        <a:t>príspevková </a:t>
                      </a:r>
                      <a:r>
                        <a:rPr lang="sk-SK" sz="1200" b="1" kern="1200" dirty="0">
                          <a:solidFill>
                            <a:schemeClr val="lt1"/>
                          </a:solidFill>
                          <a:effectLst/>
                          <a:latin typeface="+mn-lt"/>
                          <a:ea typeface="+mn-ea"/>
                          <a:cs typeface="+mn-cs"/>
                        </a:rPr>
                        <a:t>organizácia zriadená vyšším územným celkom</a:t>
                      </a:r>
                    </a:p>
                  </a:txBody>
                  <a:tcPr marL="102568" marR="5698" marT="5698" marB="0" anchor="b">
                    <a:solidFill>
                      <a:schemeClr val="accent1"/>
                    </a:solidFill>
                  </a:tcPr>
                </a:tc>
                <a:tc vMerge="1">
                  <a:txBody>
                    <a:bodyPr/>
                    <a:lstStyle/>
                    <a:p>
                      <a:endParaRPr lang="sk-SK"/>
                    </a:p>
                  </a:txBody>
                  <a:tcPr/>
                </a:tc>
                <a:tc gridSpan="2" vMerge="1">
                  <a:txBody>
                    <a:bodyPr/>
                    <a:lstStyle/>
                    <a:p>
                      <a:endParaRPr lang="sk-SK"/>
                    </a:p>
                  </a:txBody>
                  <a:tcPr/>
                </a:tc>
                <a:tc hMerge="1" vMerge="1">
                  <a:txBody>
                    <a:bodyPr/>
                    <a:lstStyle/>
                    <a:p>
                      <a:endParaRPr lang="sk-SK"/>
                    </a:p>
                  </a:txBody>
                  <a:tcPr/>
                </a:tc>
                <a:tc gridSpan="2" vMerge="1">
                  <a:txBody>
                    <a:bodyPr/>
                    <a:lstStyle/>
                    <a:p>
                      <a:endParaRPr lang="sk-SK"/>
                    </a:p>
                  </a:txBody>
                  <a:tcPr/>
                </a:tc>
                <a:tc hMerge="1" vMerge="1">
                  <a:txBody>
                    <a:bodyPr/>
                    <a:lstStyle/>
                    <a:p>
                      <a:endParaRPr lang="sk-SK"/>
                    </a:p>
                  </a:txBody>
                  <a:tcPr/>
                </a:tc>
                <a:extLst>
                  <a:ext uri="{0D108BD9-81ED-4DB2-BD59-A6C34878D82A}">
                    <a16:rowId xmlns:a16="http://schemas.microsoft.com/office/drawing/2014/main" val="10016"/>
                  </a:ext>
                </a:extLst>
              </a:tr>
              <a:tr h="191482">
                <a:tc>
                  <a:txBody>
                    <a:bodyPr/>
                    <a:lstStyle/>
                    <a:p>
                      <a:pPr algn="l" fontAlgn="b"/>
                      <a:r>
                        <a:rPr lang="sk-SK" sz="1200" b="1" kern="1200" dirty="0">
                          <a:solidFill>
                            <a:schemeClr val="lt1"/>
                          </a:solidFill>
                          <a:effectLst/>
                          <a:latin typeface="+mn-lt"/>
                          <a:ea typeface="+mn-ea"/>
                          <a:cs typeface="+mn-cs"/>
                        </a:rPr>
                        <a:t>ďalšie subjekty - územnej samosprávy</a:t>
                      </a:r>
                    </a:p>
                  </a:txBody>
                  <a:tcPr marL="102568" marR="5698" marT="5698" marB="0" anchor="b">
                    <a:solidFill>
                      <a:schemeClr val="accent1"/>
                    </a:solidFill>
                  </a:tcPr>
                </a:tc>
                <a:tc vMerge="1">
                  <a:txBody>
                    <a:bodyPr/>
                    <a:lstStyle/>
                    <a:p>
                      <a:endParaRPr lang="sk-SK"/>
                    </a:p>
                  </a:txBody>
                  <a:tcPr/>
                </a:tc>
                <a:tc gridSpan="2" vMerge="1">
                  <a:txBody>
                    <a:bodyPr/>
                    <a:lstStyle/>
                    <a:p>
                      <a:endParaRPr lang="sk-SK"/>
                    </a:p>
                  </a:txBody>
                  <a:tcPr/>
                </a:tc>
                <a:tc hMerge="1" vMerge="1">
                  <a:txBody>
                    <a:bodyPr/>
                    <a:lstStyle/>
                    <a:p>
                      <a:endParaRPr lang="sk-SK"/>
                    </a:p>
                  </a:txBody>
                  <a:tcPr/>
                </a:tc>
                <a:tc gridSpan="2" vMerge="1">
                  <a:txBody>
                    <a:bodyPr/>
                    <a:lstStyle/>
                    <a:p>
                      <a:endParaRPr lang="sk-SK"/>
                    </a:p>
                  </a:txBody>
                  <a:tcPr/>
                </a:tc>
                <a:tc hMerge="1" vMerge="1">
                  <a:txBody>
                    <a:bodyPr/>
                    <a:lstStyle/>
                    <a:p>
                      <a:endParaRPr lang="sk-SK"/>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795099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Podmienky poskytnutia príspevku</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930396"/>
            <a:ext cx="8612660" cy="4708981"/>
          </a:xfrm>
          <a:prstGeom prst="rect">
            <a:avLst/>
          </a:prstGeom>
          <a:noFill/>
        </p:spPr>
        <p:txBody>
          <a:bodyPr wrap="square" rtlCol="0">
            <a:spAutoFit/>
          </a:bodyPr>
          <a:lstStyle/>
          <a:p>
            <a:pPr algn="just"/>
            <a:r>
              <a:rPr lang="sk-SK" sz="2000" dirty="0">
                <a:solidFill>
                  <a:schemeClr val="bg1">
                    <a:lumMod val="50000"/>
                  </a:schemeClr>
                </a:solidFill>
              </a:rPr>
              <a:t>Podmienky poskytnutia príspevku predstavujú súbor podmienok overovaných RO pre OP KŽP, v rámci konania o žiadosti o NFP (schvaľovací proces) </a:t>
            </a:r>
          </a:p>
          <a:p>
            <a:pPr algn="just"/>
            <a:endParaRPr lang="sk-SK" sz="2000" dirty="0">
              <a:solidFill>
                <a:schemeClr val="bg1">
                  <a:lumMod val="50000"/>
                </a:schemeClr>
              </a:solidFill>
            </a:endParaRPr>
          </a:p>
          <a:p>
            <a:pPr marL="1069975" indent="-514350"/>
            <a:r>
              <a:rPr lang="sk-SK" sz="2000" b="1" dirty="0">
                <a:solidFill>
                  <a:schemeClr val="bg1">
                    <a:lumMod val="50000"/>
                  </a:schemeClr>
                </a:solidFill>
              </a:rPr>
              <a:t>Kategórie podmienok poskytnutia príspevku</a:t>
            </a:r>
            <a:r>
              <a:rPr lang="sk-SK" sz="2000" dirty="0">
                <a:solidFill>
                  <a:schemeClr val="bg1">
                    <a:lumMod val="50000"/>
                  </a:schemeClr>
                </a:solidFill>
              </a:rPr>
              <a:t>:</a:t>
            </a:r>
          </a:p>
          <a:p>
            <a:pPr marL="1317625" indent="-514350" algn="just">
              <a:buFont typeface="+mj-lt"/>
              <a:buAutoNum type="romanUcPeriod"/>
            </a:pPr>
            <a:r>
              <a:rPr lang="sk-SK" sz="2000" i="1" dirty="0">
                <a:solidFill>
                  <a:schemeClr val="bg1">
                    <a:lumMod val="50000"/>
                  </a:schemeClr>
                </a:solidFill>
              </a:rPr>
              <a:t>Oprávnenosť žiadateľa</a:t>
            </a:r>
          </a:p>
          <a:p>
            <a:pPr marL="1317625" indent="-514350" algn="just">
              <a:buFont typeface="+mj-lt"/>
              <a:buAutoNum type="romanUcPeriod"/>
            </a:pPr>
            <a:r>
              <a:rPr lang="sk-SK" sz="2000" i="1" dirty="0">
                <a:solidFill>
                  <a:schemeClr val="bg1">
                    <a:lumMod val="50000"/>
                  </a:schemeClr>
                </a:solidFill>
              </a:rPr>
              <a:t>Oprávnenosť aktivít realizácie projektu</a:t>
            </a:r>
          </a:p>
          <a:p>
            <a:pPr marL="1317625" indent="-514350" algn="just">
              <a:buFont typeface="+mj-lt"/>
              <a:buAutoNum type="romanUcPeriod"/>
            </a:pPr>
            <a:r>
              <a:rPr lang="sk-SK" sz="2000" i="1" dirty="0">
                <a:solidFill>
                  <a:schemeClr val="bg1">
                    <a:lumMod val="50000"/>
                  </a:schemeClr>
                </a:solidFill>
              </a:rPr>
              <a:t>Oprávnenosť výdavkov realizácie projektu</a:t>
            </a:r>
          </a:p>
          <a:p>
            <a:pPr marL="1317625" indent="-514350" algn="just">
              <a:buFont typeface="+mj-lt"/>
              <a:buAutoNum type="romanUcPeriod"/>
            </a:pPr>
            <a:r>
              <a:rPr lang="sk-SK" sz="2000" i="1" dirty="0">
                <a:solidFill>
                  <a:schemeClr val="bg1">
                    <a:lumMod val="50000"/>
                  </a:schemeClr>
                </a:solidFill>
              </a:rPr>
              <a:t>Oprávnenosť miesta realizácie projektu</a:t>
            </a:r>
          </a:p>
          <a:p>
            <a:pPr marL="1317625" indent="-514350" algn="just">
              <a:buFont typeface="+mj-lt"/>
              <a:buAutoNum type="romanUcPeriod"/>
            </a:pPr>
            <a:r>
              <a:rPr lang="sk-SK" sz="2000" i="1" dirty="0">
                <a:solidFill>
                  <a:schemeClr val="bg1">
                    <a:lumMod val="50000"/>
                  </a:schemeClr>
                </a:solidFill>
              </a:rPr>
              <a:t>Kritériá pre výber projektov 	</a:t>
            </a:r>
          </a:p>
          <a:p>
            <a:pPr marL="1317625" indent="-514350" algn="just">
              <a:buFont typeface="+mj-lt"/>
              <a:buAutoNum type="romanUcPeriod"/>
            </a:pPr>
            <a:r>
              <a:rPr lang="sk-SK" sz="2000" i="1" dirty="0">
                <a:solidFill>
                  <a:schemeClr val="bg1">
                    <a:lumMod val="50000"/>
                  </a:schemeClr>
                </a:solidFill>
              </a:rPr>
              <a:t>Spôsob financovania</a:t>
            </a:r>
          </a:p>
          <a:p>
            <a:pPr marL="1317625" indent="-514350" algn="just">
              <a:buFont typeface="+mj-lt"/>
              <a:buAutoNum type="romanUcPeriod"/>
            </a:pPr>
            <a:r>
              <a:rPr lang="sk-SK" sz="2000" i="1" dirty="0">
                <a:solidFill>
                  <a:schemeClr val="bg1">
                    <a:lumMod val="50000"/>
                  </a:schemeClr>
                </a:solidFill>
              </a:rPr>
              <a:t>Podmienky poskytnutia príspevku vyplývajúce z osobitných predpisov</a:t>
            </a:r>
          </a:p>
          <a:p>
            <a:pPr marL="1317625" indent="-514350" algn="just">
              <a:buFont typeface="+mj-lt"/>
              <a:buAutoNum type="romanUcPeriod"/>
            </a:pPr>
            <a:r>
              <a:rPr lang="sk-SK" sz="2000" i="1" dirty="0">
                <a:solidFill>
                  <a:schemeClr val="bg1">
                    <a:lumMod val="50000"/>
                  </a:schemeClr>
                </a:solidFill>
              </a:rPr>
              <a:t>Ďalšie podmienky poskytnutia príspevku</a:t>
            </a:r>
          </a:p>
          <a:p>
            <a:endParaRPr lang="sk-SK" sz="2000" dirty="0">
              <a:solidFill>
                <a:schemeClr val="bg1">
                  <a:lumMod val="50000"/>
                </a:schemeClr>
              </a:solidFill>
            </a:endParaRPr>
          </a:p>
          <a:p>
            <a:r>
              <a:rPr lang="sk-SK" sz="2000" dirty="0">
                <a:solidFill>
                  <a:schemeClr val="bg1">
                    <a:lumMod val="50000"/>
                  </a:schemeClr>
                </a:solidFill>
              </a:rPr>
              <a:t>Celkovo </a:t>
            </a:r>
            <a:r>
              <a:rPr lang="sk-SK" sz="2000" dirty="0" smtClean="0">
                <a:solidFill>
                  <a:schemeClr val="bg1">
                    <a:lumMod val="50000"/>
                  </a:schemeClr>
                </a:solidFill>
              </a:rPr>
              <a:t>27 </a:t>
            </a:r>
            <a:r>
              <a:rPr lang="sk-SK" sz="2000" b="1" dirty="0" smtClean="0">
                <a:solidFill>
                  <a:schemeClr val="bg1">
                    <a:lumMod val="50000"/>
                  </a:schemeClr>
                </a:solidFill>
              </a:rPr>
              <a:t>podmienok </a:t>
            </a:r>
            <a:r>
              <a:rPr lang="sk-SK" sz="2000" b="1" dirty="0">
                <a:solidFill>
                  <a:schemeClr val="bg1">
                    <a:lumMod val="50000"/>
                  </a:schemeClr>
                </a:solidFill>
              </a:rPr>
              <a:t>poskytnutia príspevku</a:t>
            </a:r>
            <a:r>
              <a:rPr lang="sk-SK" sz="2000" dirty="0">
                <a:solidFill>
                  <a:schemeClr val="bg1">
                    <a:lumMod val="50000"/>
                  </a:schemeClr>
                </a:solidFill>
              </a:rPr>
              <a:t> pre každú výzvu, ktorých splnenie je podmienkou schválenia </a:t>
            </a:r>
            <a:r>
              <a:rPr lang="sk-SK" sz="2000" dirty="0" smtClean="0">
                <a:solidFill>
                  <a:schemeClr val="bg1">
                    <a:lumMod val="50000"/>
                  </a:schemeClr>
                </a:solidFill>
              </a:rPr>
              <a:t>žiadosti o NFP.</a:t>
            </a:r>
            <a:endParaRPr lang="sk-SK" sz="2000" dirty="0">
              <a:solidFill>
                <a:schemeClr val="bg1">
                  <a:lumMod val="50000"/>
                </a:schemeClr>
              </a:solidFill>
            </a:endParaRPr>
          </a:p>
        </p:txBody>
      </p:sp>
    </p:spTree>
    <p:extLst>
      <p:ext uri="{BB962C8B-B14F-4D97-AF65-F5344CB8AC3E}">
        <p14:creationId xmlns:p14="http://schemas.microsoft.com/office/powerpoint/2010/main" val="1399601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11129"/>
            <a:ext cx="7886700" cy="503947"/>
          </a:xfrm>
        </p:spPr>
        <p:txBody>
          <a:bodyPr>
            <a:normAutofit fontScale="90000"/>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5" name="Rectangle 1"/>
          <p:cNvSpPr>
            <a:spLocks noChangeArrowheads="1"/>
          </p:cNvSpPr>
          <p:nvPr/>
        </p:nvSpPr>
        <p:spPr bwMode="auto">
          <a:xfrm>
            <a:off x="1298575" y="374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pic>
        <p:nvPicPr>
          <p:cNvPr id="8" name="Obrázok 7"/>
          <p:cNvPicPr>
            <a:picLocks noChangeAspect="1"/>
          </p:cNvPicPr>
          <p:nvPr/>
        </p:nvPicPr>
        <p:blipFill rotWithShape="1">
          <a:blip r:embed="rId2"/>
          <a:srcRect l="5625" t="21481" r="34792" b="10718"/>
          <a:stretch/>
        </p:blipFill>
        <p:spPr>
          <a:xfrm>
            <a:off x="628650" y="1515076"/>
            <a:ext cx="7958401" cy="5093954"/>
          </a:xfrm>
          <a:prstGeom prst="rect">
            <a:avLst/>
          </a:prstGeom>
        </p:spPr>
      </p:pic>
    </p:spTree>
    <p:extLst>
      <p:ext uri="{BB962C8B-B14F-4D97-AF65-F5344CB8AC3E}">
        <p14:creationId xmlns:p14="http://schemas.microsoft.com/office/powerpoint/2010/main" val="4040280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877123"/>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597021"/>
            <a:ext cx="8612660" cy="4832092"/>
          </a:xfrm>
          <a:prstGeom prst="rect">
            <a:avLst/>
          </a:prstGeom>
          <a:noFill/>
        </p:spPr>
        <p:txBody>
          <a:bodyPr wrap="square" rtlCol="0">
            <a:spAutoFit/>
          </a:bodyPr>
          <a:lstStyle/>
          <a:p>
            <a:pPr marL="514350" indent="-514350" algn="just">
              <a:buFont typeface="+mj-lt"/>
              <a:buAutoNum type="romanUcPeriod"/>
            </a:pPr>
            <a:r>
              <a:rPr lang="sk-SK" sz="2000" b="1" u="sng" dirty="0" smtClean="0">
                <a:solidFill>
                  <a:schemeClr val="bg1">
                    <a:lumMod val="50000"/>
                  </a:schemeClr>
                </a:solidFill>
              </a:rPr>
              <a:t>Oprávnenosť žiadateľa – ďalšie subjekty:</a:t>
            </a:r>
          </a:p>
          <a:p>
            <a:pPr marL="514350" indent="-514350" algn="just">
              <a:buFont typeface="+mj-lt"/>
              <a:buAutoNum type="romanUcPeriod"/>
            </a:pPr>
            <a:endParaRPr lang="sk-SK" dirty="0" smtClean="0">
              <a:solidFill>
                <a:schemeClr val="bg1">
                  <a:lumMod val="50000"/>
                </a:schemeClr>
              </a:solidFill>
            </a:endParaRPr>
          </a:p>
          <a:p>
            <a:pPr marL="442913" lvl="0" algn="just"/>
            <a:r>
              <a:rPr lang="sk-SK" dirty="0">
                <a:solidFill>
                  <a:schemeClr val="bg1">
                    <a:lumMod val="50000"/>
                  </a:schemeClr>
                </a:solidFill>
              </a:rPr>
              <a:t>Ďalšie subjekty sú oprávnené (bez ohľadu na ich právnu formu), ak sú zapísané a zaradené v registri podľa § 3 ods. 1 Zákona č. 523/2004 Z. z. o rozpočtových pravidlách verejnej správy a o zmene a doplnení niektorých zákonov v znení neskorších predpisov:</a:t>
            </a:r>
          </a:p>
          <a:p>
            <a:pPr marL="1314450" lvl="0" indent="-342900" algn="just">
              <a:buAutoNum type="alphaLcParenR"/>
            </a:pPr>
            <a:r>
              <a:rPr lang="sk-SK" dirty="0">
                <a:solidFill>
                  <a:schemeClr val="bg1">
                    <a:lumMod val="50000"/>
                  </a:schemeClr>
                </a:solidFill>
              </a:rPr>
              <a:t>v ústrednej správe</a:t>
            </a:r>
          </a:p>
          <a:p>
            <a:pPr marL="1314450" lvl="0" indent="-342900" algn="just">
              <a:buAutoNum type="alphaLcParenR"/>
            </a:pPr>
            <a:r>
              <a:rPr lang="sk-SK" dirty="0">
                <a:solidFill>
                  <a:schemeClr val="bg1">
                    <a:lumMod val="50000"/>
                  </a:schemeClr>
                </a:solidFill>
              </a:rPr>
              <a:t>územnej samospráve</a:t>
            </a:r>
          </a:p>
          <a:p>
            <a:pPr marL="514350" indent="-514350" algn="just">
              <a:buFont typeface="+mj-lt"/>
              <a:buAutoNum type="romanUcPeriod"/>
            </a:pPr>
            <a:endParaRPr lang="sk-SK" dirty="0" smtClean="0">
              <a:solidFill>
                <a:schemeClr val="bg1">
                  <a:lumMod val="50000"/>
                </a:schemeClr>
              </a:solidFill>
            </a:endParaRPr>
          </a:p>
          <a:p>
            <a:pPr marL="442913" algn="just"/>
            <a:r>
              <a:rPr lang="sk-SK" dirty="0">
                <a:solidFill>
                  <a:schemeClr val="bg1">
                    <a:lumMod val="50000"/>
                  </a:schemeClr>
                </a:solidFill>
              </a:rPr>
              <a:t>Register </a:t>
            </a:r>
            <a:r>
              <a:rPr lang="sk-SK" dirty="0" smtClean="0">
                <a:solidFill>
                  <a:schemeClr val="bg1">
                    <a:lumMod val="50000"/>
                  </a:schemeClr>
                </a:solidFill>
              </a:rPr>
              <a:t>pre posúdenie je dostupný </a:t>
            </a:r>
            <a:r>
              <a:rPr lang="sk-SK" dirty="0">
                <a:solidFill>
                  <a:schemeClr val="bg1">
                    <a:lumMod val="50000"/>
                  </a:schemeClr>
                </a:solidFill>
              </a:rPr>
              <a:t>na </a:t>
            </a:r>
            <a:r>
              <a:rPr lang="sk-SK" dirty="0" smtClean="0">
                <a:solidFill>
                  <a:schemeClr val="bg1">
                    <a:lumMod val="50000"/>
                  </a:schemeClr>
                </a:solidFill>
                <a:hlinkClick r:id="rId2"/>
              </a:rPr>
              <a:t>www.stastistics.sk</a:t>
            </a:r>
            <a:r>
              <a:rPr lang="sk-SK" dirty="0" smtClean="0">
                <a:solidFill>
                  <a:schemeClr val="bg1">
                    <a:lumMod val="50000"/>
                  </a:schemeClr>
                </a:solidFill>
              </a:rPr>
              <a:t> v </a:t>
            </a:r>
            <a:r>
              <a:rPr lang="sk-SK" dirty="0">
                <a:solidFill>
                  <a:schemeClr val="bg1">
                    <a:lumMod val="50000"/>
                  </a:schemeClr>
                </a:solidFill>
              </a:rPr>
              <a:t>časti Databázy, Register </a:t>
            </a:r>
            <a:r>
              <a:rPr lang="sk-SK" dirty="0" smtClean="0">
                <a:solidFill>
                  <a:schemeClr val="bg1">
                    <a:lumMod val="50000"/>
                  </a:schemeClr>
                </a:solidFill>
              </a:rPr>
              <a:t>organizácií. </a:t>
            </a:r>
          </a:p>
          <a:p>
            <a:pPr marL="442913" algn="just"/>
            <a:endParaRPr lang="sk-SK" dirty="0" smtClean="0">
              <a:solidFill>
                <a:schemeClr val="bg1">
                  <a:lumMod val="50000"/>
                </a:schemeClr>
              </a:solidFill>
            </a:endParaRPr>
          </a:p>
          <a:p>
            <a:pPr marL="442913"/>
            <a:r>
              <a:rPr lang="sk-SK" dirty="0" smtClean="0">
                <a:solidFill>
                  <a:schemeClr val="bg1">
                    <a:lumMod val="50000"/>
                  </a:schemeClr>
                </a:solidFill>
              </a:rPr>
              <a:t>Z dokumentov potvrdzujúcich právnu subjektivitu ďalších subjektov musí byť vždy zrejmé: </a:t>
            </a:r>
          </a:p>
          <a:p>
            <a:pPr marL="1257300" lvl="0" indent="-285750" algn="just">
              <a:buFont typeface="Arial" panose="020B0604020202020204" pitchFamily="34" charset="0"/>
              <a:buChar char="•"/>
            </a:pPr>
            <a:r>
              <a:rPr lang="sk-SK" dirty="0" smtClean="0">
                <a:solidFill>
                  <a:schemeClr val="bg1">
                    <a:lumMod val="50000"/>
                  </a:schemeClr>
                </a:solidFill>
              </a:rPr>
              <a:t>kto je členom, resp. vlastníkom </a:t>
            </a:r>
            <a:r>
              <a:rPr lang="sk-SK" b="1" dirty="0" smtClean="0">
                <a:solidFill>
                  <a:schemeClr val="bg1">
                    <a:lumMod val="50000"/>
                  </a:schemeClr>
                </a:solidFill>
              </a:rPr>
              <a:t>a</a:t>
            </a:r>
          </a:p>
          <a:p>
            <a:pPr marL="1257300" lvl="0" indent="-285750" algn="just">
              <a:buFont typeface="Arial" panose="020B0604020202020204" pitchFamily="34" charset="0"/>
              <a:buChar char="•"/>
            </a:pPr>
            <a:r>
              <a:rPr lang="sk-SK" dirty="0" smtClean="0">
                <a:solidFill>
                  <a:schemeClr val="bg1">
                    <a:lumMod val="50000"/>
                  </a:schemeClr>
                </a:solidFill>
              </a:rPr>
              <a:t>kto </a:t>
            </a:r>
            <a:r>
              <a:rPr lang="sk-SK" dirty="0">
                <a:solidFill>
                  <a:schemeClr val="bg1">
                    <a:lumMod val="50000"/>
                  </a:schemeClr>
                </a:solidFill>
              </a:rPr>
              <a:t>je osobou oprávnenou konať za žiadateľa vrátane preukázania spôsobu konania oprávnenej osoby </a:t>
            </a:r>
            <a:endParaRPr lang="sk-SK" dirty="0" smtClean="0">
              <a:solidFill>
                <a:schemeClr val="bg1">
                  <a:lumMod val="50000"/>
                </a:schemeClr>
              </a:solidFill>
            </a:endParaRPr>
          </a:p>
        </p:txBody>
      </p:sp>
    </p:spTree>
    <p:extLst>
      <p:ext uri="{BB962C8B-B14F-4D97-AF65-F5344CB8AC3E}">
        <p14:creationId xmlns:p14="http://schemas.microsoft.com/office/powerpoint/2010/main" val="3129461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877123"/>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597021"/>
            <a:ext cx="8612660" cy="2616101"/>
          </a:xfrm>
          <a:prstGeom prst="rect">
            <a:avLst/>
          </a:prstGeom>
          <a:noFill/>
        </p:spPr>
        <p:txBody>
          <a:bodyPr wrap="square" rtlCol="0">
            <a:spAutoFit/>
          </a:bodyPr>
          <a:lstStyle/>
          <a:p>
            <a:pPr marL="514350" indent="-514350" algn="just">
              <a:buFont typeface="+mj-lt"/>
              <a:buAutoNum type="romanUcPeriod"/>
            </a:pPr>
            <a:r>
              <a:rPr lang="sk-SK" sz="2000" b="1" u="sng" dirty="0" smtClean="0">
                <a:solidFill>
                  <a:schemeClr val="bg1">
                    <a:lumMod val="50000"/>
                  </a:schemeClr>
                </a:solidFill>
              </a:rPr>
              <a:t>Oprávnenosť žiadateľa – ďalšie subjekty:</a:t>
            </a:r>
          </a:p>
          <a:p>
            <a:pPr marL="514350" indent="-514350" algn="just">
              <a:buFont typeface="+mj-lt"/>
              <a:buAutoNum type="romanUcPeriod"/>
            </a:pPr>
            <a:endParaRPr lang="sk-SK" dirty="0" smtClean="0">
              <a:solidFill>
                <a:schemeClr val="bg1">
                  <a:lumMod val="50000"/>
                </a:schemeClr>
              </a:solidFill>
            </a:endParaRPr>
          </a:p>
          <a:p>
            <a:pPr marL="442913" algn="just"/>
            <a:r>
              <a:rPr lang="sk-SK" dirty="0" smtClean="0">
                <a:solidFill>
                  <a:schemeClr val="bg1">
                    <a:lumMod val="50000"/>
                  </a:schemeClr>
                </a:solidFill>
              </a:rPr>
              <a:t>Kľúčový údaj v registri pre na </a:t>
            </a:r>
            <a:r>
              <a:rPr lang="sk-SK" dirty="0" smtClean="0">
                <a:solidFill>
                  <a:schemeClr val="bg1">
                    <a:lumMod val="50000"/>
                  </a:schemeClr>
                </a:solidFill>
                <a:hlinkClick r:id="rId3"/>
              </a:rPr>
              <a:t>www.stastistics.sk</a:t>
            </a:r>
            <a:r>
              <a:rPr lang="sk-SK" dirty="0" smtClean="0">
                <a:solidFill>
                  <a:schemeClr val="bg1">
                    <a:lumMod val="50000"/>
                  </a:schemeClr>
                </a:solidFill>
              </a:rPr>
              <a:t> v </a:t>
            </a:r>
            <a:r>
              <a:rPr lang="sk-SK" dirty="0">
                <a:solidFill>
                  <a:schemeClr val="bg1">
                    <a:lumMod val="50000"/>
                  </a:schemeClr>
                </a:solidFill>
              </a:rPr>
              <a:t>časti Databázy, Register </a:t>
            </a:r>
            <a:r>
              <a:rPr lang="sk-SK" dirty="0" smtClean="0">
                <a:solidFill>
                  <a:schemeClr val="bg1">
                    <a:lumMod val="50000"/>
                  </a:schemeClr>
                </a:solidFill>
              </a:rPr>
              <a:t>organizácií predstavuje tzv. „</a:t>
            </a:r>
            <a:r>
              <a:rPr lang="sk-SK" dirty="0">
                <a:solidFill>
                  <a:schemeClr val="bg1">
                    <a:lumMod val="50000"/>
                  </a:schemeClr>
                </a:solidFill>
              </a:rPr>
              <a:t>Inštitucionálny sektor“</a:t>
            </a:r>
          </a:p>
          <a:p>
            <a:pPr marL="442913" algn="just"/>
            <a:endParaRPr lang="sk-SK" dirty="0" smtClean="0">
              <a:solidFill>
                <a:schemeClr val="bg1">
                  <a:lumMod val="50000"/>
                </a:schemeClr>
              </a:solidFill>
            </a:endParaRPr>
          </a:p>
          <a:p>
            <a:pPr marL="442913" algn="just"/>
            <a:endParaRPr lang="sk-SK" dirty="0">
              <a:solidFill>
                <a:schemeClr val="bg1">
                  <a:lumMod val="50000"/>
                </a:schemeClr>
              </a:solidFill>
            </a:endParaRPr>
          </a:p>
          <a:p>
            <a:pPr marL="442913" algn="just"/>
            <a:endParaRPr lang="sk-SK" dirty="0" smtClean="0">
              <a:solidFill>
                <a:schemeClr val="bg1">
                  <a:lumMod val="50000"/>
                </a:schemeClr>
              </a:solidFill>
            </a:endParaRPr>
          </a:p>
          <a:p>
            <a:pPr marL="442913" algn="just"/>
            <a:endParaRPr lang="sk-SK" dirty="0">
              <a:solidFill>
                <a:schemeClr val="bg1">
                  <a:lumMod val="50000"/>
                </a:schemeClr>
              </a:solidFill>
            </a:endParaRPr>
          </a:p>
          <a:p>
            <a:pPr marL="442913" algn="just"/>
            <a:endParaRPr lang="sk-SK" dirty="0" smtClean="0">
              <a:solidFill>
                <a:schemeClr val="bg1">
                  <a:lumMod val="50000"/>
                </a:schemeClr>
              </a:solidFill>
            </a:endParaRPr>
          </a:p>
        </p:txBody>
      </p:sp>
      <p:pic>
        <p:nvPicPr>
          <p:cNvPr id="3" name="Obrázok 2"/>
          <p:cNvPicPr>
            <a:picLocks noChangeAspect="1"/>
          </p:cNvPicPr>
          <p:nvPr/>
        </p:nvPicPr>
        <p:blipFill rotWithShape="1">
          <a:blip r:embed="rId4"/>
          <a:srcRect l="36818" t="29723" r="38382" b="41836"/>
          <a:stretch/>
        </p:blipFill>
        <p:spPr>
          <a:xfrm>
            <a:off x="1717098" y="2890556"/>
            <a:ext cx="5627130" cy="3630086"/>
          </a:xfrm>
          <a:prstGeom prst="rect">
            <a:avLst/>
          </a:prstGeom>
        </p:spPr>
      </p:pic>
    </p:spTree>
    <p:extLst>
      <p:ext uri="{BB962C8B-B14F-4D97-AF65-F5344CB8AC3E}">
        <p14:creationId xmlns:p14="http://schemas.microsoft.com/office/powerpoint/2010/main" val="1774938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877123"/>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597021"/>
            <a:ext cx="8612660" cy="2616101"/>
          </a:xfrm>
          <a:prstGeom prst="rect">
            <a:avLst/>
          </a:prstGeom>
          <a:noFill/>
        </p:spPr>
        <p:txBody>
          <a:bodyPr wrap="square" rtlCol="0">
            <a:spAutoFit/>
          </a:bodyPr>
          <a:lstStyle/>
          <a:p>
            <a:pPr marL="514350" indent="-514350" algn="just">
              <a:buFont typeface="+mj-lt"/>
              <a:buAutoNum type="romanUcPeriod"/>
            </a:pPr>
            <a:r>
              <a:rPr lang="sk-SK" sz="2000" b="1" u="sng" dirty="0" smtClean="0">
                <a:solidFill>
                  <a:schemeClr val="bg1">
                    <a:lumMod val="50000"/>
                  </a:schemeClr>
                </a:solidFill>
              </a:rPr>
              <a:t>Oprávnenosť žiadateľa – ďalšie subjekty:</a:t>
            </a:r>
          </a:p>
          <a:p>
            <a:pPr marL="514350" indent="-514350" algn="just">
              <a:buFont typeface="+mj-lt"/>
              <a:buAutoNum type="romanUcPeriod"/>
            </a:pPr>
            <a:endParaRPr lang="sk-SK" dirty="0" smtClean="0">
              <a:solidFill>
                <a:schemeClr val="bg1">
                  <a:lumMod val="50000"/>
                </a:schemeClr>
              </a:solidFill>
            </a:endParaRPr>
          </a:p>
          <a:p>
            <a:pPr marL="442913" algn="just"/>
            <a:r>
              <a:rPr lang="sk-SK" dirty="0" smtClean="0">
                <a:solidFill>
                  <a:schemeClr val="bg1">
                    <a:lumMod val="50000"/>
                  </a:schemeClr>
                </a:solidFill>
              </a:rPr>
              <a:t>Kľúčový údaj v registri pre na </a:t>
            </a:r>
            <a:r>
              <a:rPr lang="sk-SK" dirty="0" smtClean="0">
                <a:solidFill>
                  <a:schemeClr val="bg1">
                    <a:lumMod val="50000"/>
                  </a:schemeClr>
                </a:solidFill>
                <a:hlinkClick r:id="rId3"/>
              </a:rPr>
              <a:t>www.stastistics.sk</a:t>
            </a:r>
            <a:r>
              <a:rPr lang="sk-SK" dirty="0" smtClean="0">
                <a:solidFill>
                  <a:schemeClr val="bg1">
                    <a:lumMod val="50000"/>
                  </a:schemeClr>
                </a:solidFill>
              </a:rPr>
              <a:t> v </a:t>
            </a:r>
            <a:r>
              <a:rPr lang="sk-SK" dirty="0">
                <a:solidFill>
                  <a:schemeClr val="bg1">
                    <a:lumMod val="50000"/>
                  </a:schemeClr>
                </a:solidFill>
              </a:rPr>
              <a:t>časti Databázy, Register </a:t>
            </a:r>
            <a:r>
              <a:rPr lang="sk-SK" dirty="0" smtClean="0">
                <a:solidFill>
                  <a:schemeClr val="bg1">
                    <a:lumMod val="50000"/>
                  </a:schemeClr>
                </a:solidFill>
              </a:rPr>
              <a:t>organizácií predstavuje tzv. „</a:t>
            </a:r>
            <a:r>
              <a:rPr lang="sk-SK" dirty="0">
                <a:solidFill>
                  <a:schemeClr val="bg1">
                    <a:lumMod val="50000"/>
                  </a:schemeClr>
                </a:solidFill>
              </a:rPr>
              <a:t>Inštitucionálny sektor“</a:t>
            </a:r>
          </a:p>
          <a:p>
            <a:pPr marL="442913" algn="just"/>
            <a:endParaRPr lang="sk-SK" dirty="0" smtClean="0">
              <a:solidFill>
                <a:schemeClr val="bg1">
                  <a:lumMod val="50000"/>
                </a:schemeClr>
              </a:solidFill>
            </a:endParaRPr>
          </a:p>
          <a:p>
            <a:pPr marL="442913" algn="just"/>
            <a:endParaRPr lang="sk-SK" dirty="0">
              <a:solidFill>
                <a:schemeClr val="bg1">
                  <a:lumMod val="50000"/>
                </a:schemeClr>
              </a:solidFill>
            </a:endParaRPr>
          </a:p>
          <a:p>
            <a:pPr marL="442913" algn="just"/>
            <a:endParaRPr lang="sk-SK" dirty="0" smtClean="0">
              <a:solidFill>
                <a:schemeClr val="bg1">
                  <a:lumMod val="50000"/>
                </a:schemeClr>
              </a:solidFill>
            </a:endParaRPr>
          </a:p>
          <a:p>
            <a:pPr marL="442913" algn="just"/>
            <a:endParaRPr lang="sk-SK" dirty="0">
              <a:solidFill>
                <a:schemeClr val="bg1">
                  <a:lumMod val="50000"/>
                </a:schemeClr>
              </a:solidFill>
            </a:endParaRPr>
          </a:p>
          <a:p>
            <a:pPr marL="442913" algn="just"/>
            <a:endParaRPr lang="sk-SK" dirty="0" smtClean="0">
              <a:solidFill>
                <a:schemeClr val="bg1">
                  <a:lumMod val="50000"/>
                </a:schemeClr>
              </a:solidFill>
            </a:endParaRPr>
          </a:p>
        </p:txBody>
      </p:sp>
      <p:pic>
        <p:nvPicPr>
          <p:cNvPr id="6" name="Obrázok 5"/>
          <p:cNvPicPr>
            <a:picLocks noChangeAspect="1"/>
          </p:cNvPicPr>
          <p:nvPr/>
        </p:nvPicPr>
        <p:blipFill rotWithShape="1">
          <a:blip r:embed="rId4"/>
          <a:srcRect l="33412" t="34303" r="33571" b="31834"/>
          <a:stretch/>
        </p:blipFill>
        <p:spPr>
          <a:xfrm>
            <a:off x="1378856" y="2905071"/>
            <a:ext cx="6037943" cy="3483428"/>
          </a:xfrm>
          <a:prstGeom prst="rect">
            <a:avLst/>
          </a:prstGeom>
        </p:spPr>
      </p:pic>
    </p:spTree>
    <p:extLst>
      <p:ext uri="{BB962C8B-B14F-4D97-AF65-F5344CB8AC3E}">
        <p14:creationId xmlns:p14="http://schemas.microsoft.com/office/powerpoint/2010/main" val="2464451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877123"/>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597021"/>
            <a:ext cx="8612660" cy="2616101"/>
          </a:xfrm>
          <a:prstGeom prst="rect">
            <a:avLst/>
          </a:prstGeom>
          <a:noFill/>
        </p:spPr>
        <p:txBody>
          <a:bodyPr wrap="square" rtlCol="0">
            <a:spAutoFit/>
          </a:bodyPr>
          <a:lstStyle/>
          <a:p>
            <a:pPr marL="514350" indent="-514350" algn="just">
              <a:buFont typeface="+mj-lt"/>
              <a:buAutoNum type="romanUcPeriod"/>
            </a:pPr>
            <a:r>
              <a:rPr lang="sk-SK" sz="2000" b="1" u="sng" dirty="0" smtClean="0">
                <a:solidFill>
                  <a:schemeClr val="bg1">
                    <a:lumMod val="50000"/>
                  </a:schemeClr>
                </a:solidFill>
              </a:rPr>
              <a:t>Oprávnenosť žiadateľa – ďalšie subjekty:</a:t>
            </a:r>
          </a:p>
          <a:p>
            <a:pPr marL="514350" indent="-514350" algn="just">
              <a:buFont typeface="+mj-lt"/>
              <a:buAutoNum type="romanUcPeriod"/>
            </a:pPr>
            <a:endParaRPr lang="sk-SK" dirty="0" smtClean="0">
              <a:solidFill>
                <a:schemeClr val="bg1">
                  <a:lumMod val="50000"/>
                </a:schemeClr>
              </a:solidFill>
            </a:endParaRPr>
          </a:p>
          <a:p>
            <a:pPr marL="442913" algn="just"/>
            <a:r>
              <a:rPr lang="sk-SK" dirty="0" smtClean="0">
                <a:solidFill>
                  <a:schemeClr val="bg1">
                    <a:lumMod val="50000"/>
                  </a:schemeClr>
                </a:solidFill>
              </a:rPr>
              <a:t>Kľúčový údaj v registri pre na </a:t>
            </a:r>
            <a:r>
              <a:rPr lang="sk-SK" dirty="0" smtClean="0">
                <a:solidFill>
                  <a:schemeClr val="bg1">
                    <a:lumMod val="50000"/>
                  </a:schemeClr>
                </a:solidFill>
                <a:hlinkClick r:id="rId3"/>
              </a:rPr>
              <a:t>www.stastistics.sk</a:t>
            </a:r>
            <a:r>
              <a:rPr lang="sk-SK" dirty="0" smtClean="0">
                <a:solidFill>
                  <a:schemeClr val="bg1">
                    <a:lumMod val="50000"/>
                  </a:schemeClr>
                </a:solidFill>
              </a:rPr>
              <a:t> v </a:t>
            </a:r>
            <a:r>
              <a:rPr lang="sk-SK" dirty="0">
                <a:solidFill>
                  <a:schemeClr val="bg1">
                    <a:lumMod val="50000"/>
                  </a:schemeClr>
                </a:solidFill>
              </a:rPr>
              <a:t>časti Databázy, Register </a:t>
            </a:r>
            <a:r>
              <a:rPr lang="sk-SK" dirty="0" smtClean="0">
                <a:solidFill>
                  <a:schemeClr val="bg1">
                    <a:lumMod val="50000"/>
                  </a:schemeClr>
                </a:solidFill>
              </a:rPr>
              <a:t>organizácií predstavuje tzv. „</a:t>
            </a:r>
            <a:r>
              <a:rPr lang="sk-SK" dirty="0">
                <a:solidFill>
                  <a:schemeClr val="bg1">
                    <a:lumMod val="50000"/>
                  </a:schemeClr>
                </a:solidFill>
              </a:rPr>
              <a:t>Inštitucionálny sektor“</a:t>
            </a:r>
          </a:p>
          <a:p>
            <a:pPr marL="442913" algn="just"/>
            <a:endParaRPr lang="sk-SK" dirty="0" smtClean="0">
              <a:solidFill>
                <a:schemeClr val="bg1">
                  <a:lumMod val="50000"/>
                </a:schemeClr>
              </a:solidFill>
            </a:endParaRPr>
          </a:p>
          <a:p>
            <a:pPr marL="442913" algn="just"/>
            <a:endParaRPr lang="sk-SK" dirty="0">
              <a:solidFill>
                <a:schemeClr val="bg1">
                  <a:lumMod val="50000"/>
                </a:schemeClr>
              </a:solidFill>
            </a:endParaRPr>
          </a:p>
          <a:p>
            <a:pPr marL="442913" algn="just"/>
            <a:endParaRPr lang="sk-SK" dirty="0" smtClean="0">
              <a:solidFill>
                <a:schemeClr val="bg1">
                  <a:lumMod val="50000"/>
                </a:schemeClr>
              </a:solidFill>
            </a:endParaRPr>
          </a:p>
          <a:p>
            <a:pPr marL="442913" algn="just"/>
            <a:endParaRPr lang="sk-SK" dirty="0">
              <a:solidFill>
                <a:schemeClr val="bg1">
                  <a:lumMod val="50000"/>
                </a:schemeClr>
              </a:solidFill>
            </a:endParaRPr>
          </a:p>
          <a:p>
            <a:pPr marL="442913" algn="just"/>
            <a:endParaRPr lang="sk-SK" dirty="0" smtClean="0">
              <a:solidFill>
                <a:schemeClr val="bg1">
                  <a:lumMod val="50000"/>
                </a:schemeClr>
              </a:solidFill>
            </a:endParaRPr>
          </a:p>
        </p:txBody>
      </p:sp>
      <p:pic>
        <p:nvPicPr>
          <p:cNvPr id="5" name="Obrázok 4"/>
          <p:cNvPicPr>
            <a:picLocks noChangeAspect="1"/>
          </p:cNvPicPr>
          <p:nvPr/>
        </p:nvPicPr>
        <p:blipFill rotWithShape="1">
          <a:blip r:embed="rId4"/>
          <a:srcRect l="33492" t="35150" r="33571" b="31411"/>
          <a:stretch/>
        </p:blipFill>
        <p:spPr>
          <a:xfrm>
            <a:off x="1334862" y="2948614"/>
            <a:ext cx="6226628" cy="3555930"/>
          </a:xfrm>
          <a:prstGeom prst="rect">
            <a:avLst/>
          </a:prstGeom>
        </p:spPr>
      </p:pic>
    </p:spTree>
    <p:extLst>
      <p:ext uri="{BB962C8B-B14F-4D97-AF65-F5344CB8AC3E}">
        <p14:creationId xmlns:p14="http://schemas.microsoft.com/office/powerpoint/2010/main" val="1782305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930396"/>
            <a:ext cx="8612660" cy="400110"/>
          </a:xfrm>
          <a:prstGeom prst="rect">
            <a:avLst/>
          </a:prstGeom>
          <a:noFill/>
        </p:spPr>
        <p:txBody>
          <a:bodyPr wrap="square" rtlCol="0">
            <a:spAutoFit/>
          </a:bodyPr>
          <a:lstStyle/>
          <a:p>
            <a:pPr marL="514350" indent="-514350" algn="just">
              <a:buFont typeface="+mj-lt"/>
              <a:buAutoNum type="romanUcPeriod"/>
            </a:pPr>
            <a:r>
              <a:rPr lang="sk-SK" sz="2000" b="1" u="sng" dirty="0">
                <a:solidFill>
                  <a:schemeClr val="bg1">
                    <a:lumMod val="50000"/>
                  </a:schemeClr>
                </a:solidFill>
              </a:rPr>
              <a:t>Oprávnenosť žiadateľa:</a:t>
            </a:r>
          </a:p>
        </p:txBody>
      </p:sp>
      <p:graphicFrame>
        <p:nvGraphicFramePr>
          <p:cNvPr id="5" name="Tabuľka 4"/>
          <p:cNvGraphicFramePr>
            <a:graphicFrameLocks noGrp="1"/>
          </p:cNvGraphicFramePr>
          <p:nvPr>
            <p:extLst>
              <p:ext uri="{D42A27DB-BD31-4B8C-83A1-F6EECF244321}">
                <p14:modId xmlns:p14="http://schemas.microsoft.com/office/powerpoint/2010/main" val="2005976372"/>
              </p:ext>
            </p:extLst>
          </p:nvPr>
        </p:nvGraphicFramePr>
        <p:xfrm>
          <a:off x="171449" y="2409479"/>
          <a:ext cx="8667751" cy="3388360"/>
        </p:xfrm>
        <a:graphic>
          <a:graphicData uri="http://schemas.openxmlformats.org/drawingml/2006/table">
            <a:tbl>
              <a:tblPr firstRow="1" bandRow="1">
                <a:tableStyleId>{5C22544A-7EE6-4342-B048-85BDC9FD1C3A}</a:tableStyleId>
              </a:tblPr>
              <a:tblGrid>
                <a:gridCol w="500743">
                  <a:extLst>
                    <a:ext uri="{9D8B030D-6E8A-4147-A177-3AD203B41FA5}">
                      <a16:colId xmlns:a16="http://schemas.microsoft.com/office/drawing/2014/main" val="20000"/>
                    </a:ext>
                  </a:extLst>
                </a:gridCol>
                <a:gridCol w="2655011">
                  <a:extLst>
                    <a:ext uri="{9D8B030D-6E8A-4147-A177-3AD203B41FA5}">
                      <a16:colId xmlns:a16="http://schemas.microsoft.com/office/drawing/2014/main" val="20001"/>
                    </a:ext>
                  </a:extLst>
                </a:gridCol>
                <a:gridCol w="5511997">
                  <a:extLst>
                    <a:ext uri="{9D8B030D-6E8A-4147-A177-3AD203B41FA5}">
                      <a16:colId xmlns:a16="http://schemas.microsoft.com/office/drawing/2014/main" val="20002"/>
                    </a:ext>
                  </a:extLst>
                </a:gridCol>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extLst>
                  <a:ext uri="{0D108BD9-81ED-4DB2-BD59-A6C34878D82A}">
                    <a16:rowId xmlns:a16="http://schemas.microsoft.com/office/drawing/2014/main" val="10000"/>
                  </a:ext>
                </a:extLst>
              </a:tr>
              <a:tr h="370840">
                <a:tc>
                  <a:txBody>
                    <a:bodyPr/>
                    <a:lstStyle/>
                    <a:p>
                      <a:pPr marL="0" indent="0" algn="ctr">
                        <a:buFont typeface="+mj-lt"/>
                        <a:buNone/>
                      </a:pPr>
                      <a:r>
                        <a:rPr lang="sk-SK" dirty="0" smtClean="0"/>
                        <a:t>2.</a:t>
                      </a:r>
                      <a:endParaRPr lang="sk-SK" dirty="0"/>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Podmienka nebyť dlžníkom na daniach, vedených miestne príslušným DÚ</a:t>
                      </a:r>
                      <a:endParaRPr lang="sk-SK" sz="1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800" dirty="0" smtClean="0"/>
                        <a:t>Nepredkladá žiadny osobitný dokument</a:t>
                      </a:r>
                    </a:p>
                    <a:p>
                      <a:r>
                        <a:rPr lang="sk-SK" dirty="0" smtClean="0"/>
                        <a:t>Integračná</a:t>
                      </a:r>
                      <a:r>
                        <a:rPr lang="sk-SK" baseline="0" dirty="0" smtClean="0"/>
                        <a:t> funkcia ITMS 2014+</a:t>
                      </a:r>
                      <a:endParaRPr lang="sk-SK" dirty="0"/>
                    </a:p>
                  </a:txBody>
                  <a:tcPr anchor="ct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800" kern="1200" dirty="0" smtClean="0">
                          <a:solidFill>
                            <a:schemeClr val="dk1"/>
                          </a:solidFill>
                          <a:latin typeface="+mn-lt"/>
                          <a:ea typeface="+mn-ea"/>
                          <a:cs typeface="+mn-cs"/>
                        </a:rPr>
                        <a:t>3.</a:t>
                      </a:r>
                      <a:endParaRPr lang="sk-SK" sz="1800" kern="1200" dirty="0">
                        <a:solidFill>
                          <a:schemeClr val="dk1"/>
                        </a:solidFill>
                        <a:latin typeface="+mn-lt"/>
                        <a:ea typeface="+mn-ea"/>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Podmienka nebyť dlžníkom poistného na zdravotnom poistení</a:t>
                      </a:r>
                      <a:endParaRPr lang="sk-SK" sz="1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800" dirty="0" smtClean="0"/>
                        <a:t>Nepredkladá žiadny osobitný dokument</a:t>
                      </a:r>
                    </a:p>
                    <a:p>
                      <a:r>
                        <a:rPr lang="sk-SK" dirty="0" smtClean="0"/>
                        <a:t>Integračná</a:t>
                      </a:r>
                      <a:r>
                        <a:rPr lang="sk-SK" baseline="0" dirty="0" smtClean="0"/>
                        <a:t> funkcia ITMS 2014+</a:t>
                      </a:r>
                      <a:endParaRPr lang="sk-SK" dirty="0"/>
                    </a:p>
                  </a:txBody>
                  <a:tcPr anchor="ct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800" kern="1200" dirty="0" smtClean="0">
                          <a:solidFill>
                            <a:schemeClr val="dk1"/>
                          </a:solidFill>
                          <a:latin typeface="+mn-lt"/>
                          <a:ea typeface="+mn-ea"/>
                          <a:cs typeface="+mn-cs"/>
                        </a:rPr>
                        <a:t>4.</a:t>
                      </a:r>
                      <a:endParaRPr lang="sk-SK" sz="1800" kern="1200" dirty="0">
                        <a:solidFill>
                          <a:schemeClr val="dk1"/>
                        </a:solidFill>
                        <a:latin typeface="+mn-lt"/>
                        <a:ea typeface="+mn-ea"/>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Podmienka nebyť dlžníkom na sociálnom poistení</a:t>
                      </a:r>
                      <a:endParaRPr lang="sk-SK" sz="1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800" dirty="0" smtClean="0"/>
                        <a:t>Nepredkladá žiadny osobitný dokument</a:t>
                      </a:r>
                    </a:p>
                    <a:p>
                      <a:r>
                        <a:rPr lang="sk-SK" dirty="0" smtClean="0"/>
                        <a:t>Integračná</a:t>
                      </a:r>
                      <a:r>
                        <a:rPr lang="sk-SK" baseline="0" dirty="0" smtClean="0"/>
                        <a:t> funkcia ITMS 2014+</a:t>
                      </a:r>
                      <a:endParaRPr lang="sk-SK" dirty="0"/>
                    </a:p>
                  </a:txBody>
                  <a:tcPr anchor="ctr"/>
                </a:tc>
                <a:extLst>
                  <a:ext uri="{0D108BD9-81ED-4DB2-BD59-A6C34878D82A}">
                    <a16:rowId xmlns:a16="http://schemas.microsoft.com/office/drawing/2014/main" val="10003"/>
                  </a:ext>
                </a:extLst>
              </a:tr>
            </a:tbl>
          </a:graphicData>
        </a:graphic>
      </p:graphicFrame>
      <p:sp>
        <p:nvSpPr>
          <p:cNvPr id="6" name="TextovéPole 3"/>
          <p:cNvSpPr txBox="1"/>
          <p:nvPr/>
        </p:nvSpPr>
        <p:spPr>
          <a:xfrm>
            <a:off x="737506" y="5815322"/>
            <a:ext cx="7922079" cy="646331"/>
          </a:xfrm>
          <a:prstGeom prst="rect">
            <a:avLst/>
          </a:prstGeom>
          <a:noFill/>
        </p:spPr>
        <p:txBody>
          <a:bodyPr wrap="square" rtlCol="0">
            <a:spAutoFit/>
          </a:bodyPr>
          <a:lstStyle/>
          <a:p>
            <a:pPr algn="just"/>
            <a:r>
              <a:rPr lang="sk-SK" b="1" dirty="0" smtClean="0">
                <a:solidFill>
                  <a:srgbClr val="FF0000"/>
                </a:solidFill>
              </a:rPr>
              <a:t>Odporúčame aby si žiadateľ overil údaje vo verejných registroch, resp. cvične spustil integračnú funkciu ITMS2014+.</a:t>
            </a:r>
          </a:p>
        </p:txBody>
      </p:sp>
    </p:spTree>
    <p:extLst>
      <p:ext uri="{BB962C8B-B14F-4D97-AF65-F5344CB8AC3E}">
        <p14:creationId xmlns:p14="http://schemas.microsoft.com/office/powerpoint/2010/main" val="451500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945115"/>
            <a:ext cx="7886700" cy="792246"/>
          </a:xfrm>
        </p:spPr>
        <p:txBody>
          <a:bodyPr>
            <a:normAutofit/>
          </a:bodyPr>
          <a:lstStyle/>
          <a:p>
            <a:r>
              <a:rPr lang="sk-SK" sz="3200" b="1" dirty="0">
                <a:latin typeface="Arial" panose="020B0604020202020204" pitchFamily="34" charset="0"/>
                <a:cs typeface="Arial" panose="020B0604020202020204" pitchFamily="34" charset="0"/>
              </a:rPr>
              <a:t>OBSAH</a:t>
            </a:r>
          </a:p>
        </p:txBody>
      </p:sp>
      <p:sp>
        <p:nvSpPr>
          <p:cNvPr id="4" name="TextovéPole 3"/>
          <p:cNvSpPr txBox="1"/>
          <p:nvPr/>
        </p:nvSpPr>
        <p:spPr>
          <a:xfrm>
            <a:off x="680902" y="1752081"/>
            <a:ext cx="7886700" cy="2985433"/>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Účel výzvy – prečo je nastavená tak a nie inak</a:t>
            </a:r>
          </a:p>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Práca </a:t>
            </a:r>
            <a:r>
              <a:rPr lang="sk-SK" sz="2800" dirty="0">
                <a:solidFill>
                  <a:schemeClr val="bg1">
                    <a:lumMod val="50000"/>
                  </a:schemeClr>
                </a:solidFill>
                <a:latin typeface="Arial" pitchFamily="34" charset="0"/>
                <a:cs typeface="Arial" pitchFamily="34" charset="0"/>
              </a:rPr>
              <a:t>s výzvou a dokumentmi k výzve</a:t>
            </a:r>
          </a:p>
          <a:p>
            <a:pPr marL="285750" indent="-285750">
              <a:spcAft>
                <a:spcPts val="600"/>
              </a:spcAft>
              <a:buFont typeface="Wingdings" panose="05000000000000000000" pitchFamily="2" charset="2"/>
              <a:buChar char="§"/>
            </a:pPr>
            <a:r>
              <a:rPr lang="sk-SK" sz="2800" dirty="0">
                <a:solidFill>
                  <a:schemeClr val="bg1">
                    <a:lumMod val="50000"/>
                  </a:schemeClr>
                </a:solidFill>
                <a:latin typeface="Arial" pitchFamily="34" charset="0"/>
                <a:cs typeface="Arial" pitchFamily="34" charset="0"/>
              </a:rPr>
              <a:t>Financovanie projektu – základné východiská</a:t>
            </a:r>
          </a:p>
          <a:p>
            <a:pPr marL="285750" indent="-285750">
              <a:spcAft>
                <a:spcPts val="600"/>
              </a:spcAft>
              <a:buFont typeface="Wingdings" panose="05000000000000000000" pitchFamily="2" charset="2"/>
              <a:buChar char="§"/>
            </a:pPr>
            <a:r>
              <a:rPr lang="sk-SK" sz="2800" dirty="0">
                <a:solidFill>
                  <a:schemeClr val="bg1">
                    <a:lumMod val="50000"/>
                  </a:schemeClr>
                </a:solidFill>
                <a:latin typeface="Arial" pitchFamily="34" charset="0"/>
                <a:cs typeface="Arial" pitchFamily="34" charset="0"/>
              </a:rPr>
              <a:t>Podmienky poskytnutia príspevku</a:t>
            </a:r>
          </a:p>
          <a:p>
            <a:pPr marL="285750" indent="-285750">
              <a:spcAft>
                <a:spcPts val="600"/>
              </a:spcAft>
              <a:buFont typeface="Wingdings" panose="05000000000000000000" pitchFamily="2" charset="2"/>
              <a:buChar char="§"/>
            </a:pPr>
            <a:r>
              <a:rPr lang="sk-SK" sz="2800" dirty="0">
                <a:solidFill>
                  <a:schemeClr val="bg1">
                    <a:lumMod val="50000"/>
                  </a:schemeClr>
                </a:solidFill>
                <a:latin typeface="Arial" pitchFamily="34" charset="0"/>
                <a:cs typeface="Arial" pitchFamily="34" charset="0"/>
              </a:rPr>
              <a:t>Spôsob preukazovania splnenia podmienok poskytnutia príspevku</a:t>
            </a:r>
          </a:p>
        </p:txBody>
      </p:sp>
    </p:spTree>
    <p:extLst>
      <p:ext uri="{BB962C8B-B14F-4D97-AF65-F5344CB8AC3E}">
        <p14:creationId xmlns:p14="http://schemas.microsoft.com/office/powerpoint/2010/main" val="235982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828042"/>
            <a:ext cx="8185836" cy="666098"/>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378027"/>
            <a:ext cx="7801233" cy="461665"/>
          </a:xfrm>
          <a:prstGeom prst="rect">
            <a:avLst/>
          </a:prstGeom>
          <a:noFill/>
        </p:spPr>
        <p:txBody>
          <a:bodyPr wrap="square" rtlCol="0">
            <a:spAutoFit/>
          </a:bodyPr>
          <a:lstStyle/>
          <a:p>
            <a:pPr marL="514350" indent="-514350" algn="just">
              <a:buFont typeface="+mj-lt"/>
              <a:buAutoNum type="romanUcPeriod"/>
            </a:pPr>
            <a:r>
              <a:rPr lang="sk-SK" sz="2400" b="1" u="sng" dirty="0">
                <a:solidFill>
                  <a:schemeClr val="bg1">
                    <a:lumMod val="50000"/>
                  </a:schemeClr>
                </a:solidFill>
              </a:rPr>
              <a:t>Oprávnenosť žiadateľa:</a:t>
            </a:r>
          </a:p>
        </p:txBody>
      </p:sp>
      <p:graphicFrame>
        <p:nvGraphicFramePr>
          <p:cNvPr id="3" name="Tabuľka 2"/>
          <p:cNvGraphicFramePr>
            <a:graphicFrameLocks noGrp="1"/>
          </p:cNvGraphicFramePr>
          <p:nvPr>
            <p:extLst>
              <p:ext uri="{D42A27DB-BD31-4B8C-83A1-F6EECF244321}">
                <p14:modId xmlns:p14="http://schemas.microsoft.com/office/powerpoint/2010/main" val="4090377034"/>
              </p:ext>
            </p:extLst>
          </p:nvPr>
        </p:nvGraphicFramePr>
        <p:xfrm>
          <a:off x="297001" y="1893413"/>
          <a:ext cx="8600256" cy="4873880"/>
        </p:xfrm>
        <a:graphic>
          <a:graphicData uri="http://schemas.openxmlformats.org/drawingml/2006/table">
            <a:tbl>
              <a:tblPr firstRow="1" bandRow="1">
                <a:tableStyleId>{5C22544A-7EE6-4342-B048-85BDC9FD1C3A}</a:tableStyleId>
              </a:tblPr>
              <a:tblGrid>
                <a:gridCol w="500743">
                  <a:extLst>
                    <a:ext uri="{9D8B030D-6E8A-4147-A177-3AD203B41FA5}">
                      <a16:colId xmlns:a16="http://schemas.microsoft.com/office/drawing/2014/main" val="20000"/>
                    </a:ext>
                  </a:extLst>
                </a:gridCol>
                <a:gridCol w="2655011">
                  <a:extLst>
                    <a:ext uri="{9D8B030D-6E8A-4147-A177-3AD203B41FA5}">
                      <a16:colId xmlns:a16="http://schemas.microsoft.com/office/drawing/2014/main" val="20001"/>
                    </a:ext>
                  </a:extLst>
                </a:gridCol>
                <a:gridCol w="5444502">
                  <a:extLst>
                    <a:ext uri="{9D8B030D-6E8A-4147-A177-3AD203B41FA5}">
                      <a16:colId xmlns:a16="http://schemas.microsoft.com/office/drawing/2014/main" val="20002"/>
                    </a:ext>
                  </a:extLst>
                </a:gridCol>
              </a:tblGrid>
              <a:tr h="423800">
                <a:tc>
                  <a:txBody>
                    <a:bodyPr/>
                    <a:lstStyle/>
                    <a:p>
                      <a:r>
                        <a:rPr lang="sk-SK" sz="1600" dirty="0" err="1" smtClean="0"/>
                        <a:t>P.č</a:t>
                      </a:r>
                      <a:r>
                        <a:rPr lang="sk-SK" sz="1600" dirty="0" smtClean="0"/>
                        <a:t>.</a:t>
                      </a:r>
                      <a:endParaRPr lang="sk-SK" sz="1600" dirty="0"/>
                    </a:p>
                  </a:txBody>
                  <a:tcPr/>
                </a:tc>
                <a:tc>
                  <a:txBody>
                    <a:bodyPr/>
                    <a:lstStyle/>
                    <a:p>
                      <a:r>
                        <a:rPr lang="sk-SK" sz="1600" dirty="0" err="1" smtClean="0"/>
                        <a:t>PPP</a:t>
                      </a:r>
                      <a:endParaRPr lang="sk-SK" sz="1600" dirty="0"/>
                    </a:p>
                  </a:txBody>
                  <a:tcPr/>
                </a:tc>
                <a:tc>
                  <a:txBody>
                    <a:bodyPr/>
                    <a:lstStyle/>
                    <a:p>
                      <a:r>
                        <a:rPr lang="sk-SK" sz="1600" dirty="0" smtClean="0"/>
                        <a:t>Spôsob preukázania, resp. overenia </a:t>
                      </a:r>
                      <a:r>
                        <a:rPr lang="sk-SK" sz="1600" dirty="0" err="1" smtClean="0"/>
                        <a:t>PPP</a:t>
                      </a:r>
                      <a:endParaRPr lang="sk-SK" sz="1600" dirty="0"/>
                    </a:p>
                  </a:txBody>
                  <a:tcPr/>
                </a:tc>
                <a:extLst>
                  <a:ext uri="{0D108BD9-81ED-4DB2-BD59-A6C34878D82A}">
                    <a16:rowId xmlns:a16="http://schemas.microsoft.com/office/drawing/2014/main" val="10000"/>
                  </a:ext>
                </a:extLst>
              </a:tr>
              <a:tr h="928179">
                <a:tc>
                  <a:txBody>
                    <a:bodyPr/>
                    <a:lstStyle/>
                    <a:p>
                      <a:pPr marL="0" indent="0" algn="ctr">
                        <a:buFont typeface="+mj-lt"/>
                        <a:buNone/>
                      </a:pPr>
                      <a:r>
                        <a:rPr lang="sk-SK" sz="1600" dirty="0" smtClean="0"/>
                        <a:t>5.</a:t>
                      </a:r>
                      <a:endParaRPr lang="sk-SK" sz="1600" dirty="0"/>
                    </a:p>
                  </a:txBody>
                  <a:tcPr anchor="ctr"/>
                </a:tc>
                <a:tc>
                  <a:txBody>
                    <a:bodyPr/>
                    <a:lstStyle/>
                    <a:p>
                      <a:r>
                        <a:rPr lang="sk-SK" sz="1600" dirty="0" smtClean="0"/>
                        <a:t>Podmienka, že voči žiadateľovi nie je vedené konkurzné konanie, reštrukturalizačné konanie, nie je v konkurze alebo v reštrukturalizácii</a:t>
                      </a:r>
                      <a:endParaRPr lang="sk-SK"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600" dirty="0" smtClean="0"/>
                        <a:t>Nepredkladá žiadny osobitný dokument</a:t>
                      </a:r>
                    </a:p>
                    <a:p>
                      <a:r>
                        <a:rPr lang="sk-SK" sz="1600" dirty="0" smtClean="0"/>
                        <a:t>Integračná</a:t>
                      </a:r>
                      <a:r>
                        <a:rPr lang="sk-SK" sz="1600" baseline="0" dirty="0" smtClean="0"/>
                        <a:t> funkcia ITMS 2014+</a:t>
                      </a:r>
                    </a:p>
                    <a:p>
                      <a:endParaRPr lang="sk-SK" sz="1600" baseline="0" dirty="0" smtClean="0"/>
                    </a:p>
                    <a:p>
                      <a:r>
                        <a:rPr lang="sk-SK" sz="1600" b="1" kern="1200" dirty="0" smtClean="0">
                          <a:solidFill>
                            <a:srgbClr val="FF0000"/>
                          </a:solidFill>
                          <a:effectLst/>
                          <a:latin typeface="+mn-lt"/>
                          <a:ea typeface="+mn-ea"/>
                          <a:cs typeface="+mn-cs"/>
                        </a:rPr>
                        <a:t>Podmienka sa nevzťahuje na subjekty v súlade s § 2 zákona o konkurze a reštrukturalizácii</a:t>
                      </a:r>
                    </a:p>
                  </a:txBody>
                  <a:tcPr anchor="ctr"/>
                </a:tc>
                <a:extLst>
                  <a:ext uri="{0D108BD9-81ED-4DB2-BD59-A6C34878D82A}">
                    <a16:rowId xmlns:a16="http://schemas.microsoft.com/office/drawing/2014/main" val="10001"/>
                  </a:ext>
                </a:extLst>
              </a:tr>
              <a:tr h="731491">
                <a:tc>
                  <a:txBody>
                    <a:bodyPr/>
                    <a:lstStyle/>
                    <a:p>
                      <a:pPr marL="0" indent="0" algn="ctr">
                        <a:buFont typeface="+mj-lt"/>
                        <a:buNone/>
                      </a:pPr>
                      <a:r>
                        <a:rPr lang="sk-SK" sz="1600" dirty="0" smtClean="0"/>
                        <a:t>6.</a:t>
                      </a:r>
                      <a:endParaRPr lang="sk-SK" sz="1600" dirty="0"/>
                    </a:p>
                  </a:txBody>
                  <a:tcPr anchor="ctr"/>
                </a:tc>
                <a:tc>
                  <a:txBody>
                    <a:bodyPr/>
                    <a:lstStyle/>
                    <a:p>
                      <a:pPr marL="0" algn="l" defTabSz="914400" rtl="0" eaLnBrk="1" latinLnBrk="0" hangingPunct="1"/>
                      <a:r>
                        <a:rPr lang="sk-SK" sz="1600" kern="1200" dirty="0" smtClean="0">
                          <a:solidFill>
                            <a:schemeClr val="dk1"/>
                          </a:solidFill>
                          <a:latin typeface="+mn-lt"/>
                          <a:ea typeface="+mn-ea"/>
                          <a:cs typeface="+mn-cs"/>
                        </a:rPr>
                        <a:t>Podmienka zákazu vedenia výkonu rozhodnutia voči žiadateľovi</a:t>
                      </a:r>
                      <a:endParaRPr lang="sk-SK" sz="16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600" dirty="0" smtClean="0"/>
                        <a:t>Nepredkladá žiadny osobitný dokument</a:t>
                      </a:r>
                    </a:p>
                    <a:p>
                      <a:r>
                        <a:rPr lang="sk-SK" sz="1600" dirty="0" smtClean="0"/>
                        <a:t>ČV v rámci formulára ŽoNFP (tabuľka č. 15)</a:t>
                      </a:r>
                    </a:p>
                    <a:p>
                      <a:r>
                        <a:rPr lang="sk-SK" sz="1800" u="sng" kern="1200" dirty="0" smtClean="0">
                          <a:solidFill>
                            <a:schemeClr val="dk1"/>
                          </a:solidFill>
                          <a:effectLst/>
                          <a:latin typeface="+mn-lt"/>
                          <a:ea typeface="+mn-ea"/>
                          <a:cs typeface="+mn-cs"/>
                          <a:hlinkClick r:id="rId2"/>
                        </a:rPr>
                        <a:t>www.cre.sk</a:t>
                      </a:r>
                      <a:r>
                        <a:rPr lang="sk-SK" sz="1800" kern="1200" dirty="0" smtClean="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600" b="1" baseline="0" dirty="0" smtClean="0">
                          <a:solidFill>
                            <a:srgbClr val="FF0000"/>
                          </a:solidFill>
                        </a:rPr>
                        <a:t>Prílohu nepredkladajú ústredné orgány štátnej správy (ministerstvá), ostatné ústredné orgány štátnej správy (iné než ministerstvá), štátne rozpočtové organizácie.</a:t>
                      </a:r>
                    </a:p>
                  </a:txBody>
                  <a:tcPr anchor="ctr"/>
                </a:tc>
                <a:extLst>
                  <a:ext uri="{0D108BD9-81ED-4DB2-BD59-A6C34878D82A}">
                    <a16:rowId xmlns:a16="http://schemas.microsoft.com/office/drawing/2014/main" val="10002"/>
                  </a:ext>
                </a:extLst>
              </a:tr>
              <a:tr h="953471">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600" kern="1200" dirty="0" smtClean="0">
                          <a:solidFill>
                            <a:schemeClr val="dk1"/>
                          </a:solidFill>
                          <a:latin typeface="+mn-lt"/>
                          <a:ea typeface="+mn-ea"/>
                          <a:cs typeface="+mn-cs"/>
                        </a:rPr>
                        <a:t>7.</a:t>
                      </a:r>
                      <a:endParaRPr lang="sk-SK" sz="16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kern="1200" dirty="0" smtClean="0">
                          <a:solidFill>
                            <a:schemeClr val="dk1"/>
                          </a:solidFill>
                          <a:latin typeface="+mn-lt"/>
                          <a:ea typeface="+mn-ea"/>
                          <a:cs typeface="+mn-cs"/>
                        </a:rPr>
                        <a:t>Podmienka, že žiadateľ nie je podnikom v ťažkostiach</a:t>
                      </a:r>
                      <a:endParaRPr lang="sk-SK" sz="1600" kern="1200" dirty="0">
                        <a:solidFill>
                          <a:schemeClr val="dk1"/>
                        </a:solidFill>
                        <a:latin typeface="+mn-lt"/>
                        <a:ea typeface="+mn-ea"/>
                        <a:cs typeface="+mn-cs"/>
                      </a:endParaRPr>
                    </a:p>
                  </a:txBody>
                  <a:tcPr anchor="ctr"/>
                </a:tc>
                <a:tc>
                  <a:txBody>
                    <a:bodyPr/>
                    <a:lstStyle/>
                    <a:p>
                      <a:r>
                        <a:rPr lang="sk-SK" sz="1600" dirty="0" smtClean="0"/>
                        <a:t>Príloha č. 2 ŽoNFP – Test</a:t>
                      </a:r>
                      <a:r>
                        <a:rPr lang="sk-SK" sz="1600" baseline="0" dirty="0" smtClean="0"/>
                        <a:t> podniku v ťažkostiach</a:t>
                      </a:r>
                    </a:p>
                    <a:p>
                      <a:r>
                        <a:rPr lang="sk-SK" sz="1600" baseline="0" dirty="0" smtClean="0"/>
                        <a:t>+ účtovná závierka</a:t>
                      </a:r>
                    </a:p>
                    <a:p>
                      <a:r>
                        <a:rPr lang="sk-SK" sz="1600" b="1" baseline="0" dirty="0" smtClean="0">
                          <a:solidFill>
                            <a:srgbClr val="FF0000"/>
                          </a:solidFill>
                        </a:rPr>
                        <a:t>Prílohu nepredkladajú ústredné orgány štátnej správy (ministerstvá), ostatné ústredné orgány štátnej správy (iné než ministerstvá), štátne rozpočtové organizácie.</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81198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517" y="1025287"/>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Podnik v ťažkostiach verzia 3.1 (test)</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930396"/>
            <a:ext cx="8612660" cy="4524315"/>
          </a:xfrm>
          <a:prstGeom prst="rect">
            <a:avLst/>
          </a:prstGeom>
          <a:noFill/>
        </p:spPr>
        <p:txBody>
          <a:bodyPr wrap="square" rtlCol="0">
            <a:spAutoFit/>
          </a:bodyPr>
          <a:lstStyle/>
          <a:p>
            <a:pPr marL="0" lvl="1" algn="just"/>
            <a:r>
              <a:rPr lang="sk-SK" b="1" u="sng" dirty="0" smtClean="0">
                <a:solidFill>
                  <a:schemeClr val="bg1">
                    <a:lumMod val="50000"/>
                  </a:schemeClr>
                </a:solidFill>
              </a:rPr>
              <a:t>Podmienka</a:t>
            </a:r>
            <a:r>
              <a:rPr lang="sk-SK" b="1" u="sng" dirty="0">
                <a:solidFill>
                  <a:schemeClr val="bg1">
                    <a:lumMod val="50000"/>
                  </a:schemeClr>
                </a:solidFill>
              </a:rPr>
              <a:t>, že </a:t>
            </a:r>
            <a:r>
              <a:rPr lang="sk-SK" b="1" u="sng" dirty="0" smtClean="0">
                <a:solidFill>
                  <a:schemeClr val="bg1">
                    <a:lumMod val="50000"/>
                  </a:schemeClr>
                </a:solidFill>
              </a:rPr>
              <a:t>žiadateľ nie je podnikom v ťažkostiach</a:t>
            </a:r>
          </a:p>
          <a:p>
            <a:pPr marL="1371600" lvl="2" indent="-457200" algn="just">
              <a:buFont typeface="Arial" panose="020B0604020202020204" pitchFamily="34" charset="0"/>
              <a:buChar char="•"/>
            </a:pPr>
            <a:r>
              <a:rPr lang="sk-SK" sz="2000" dirty="0">
                <a:solidFill>
                  <a:schemeClr val="bg1">
                    <a:lumMod val="50000"/>
                  </a:schemeClr>
                </a:solidFill>
              </a:rPr>
              <a:t>predpísaný </a:t>
            </a:r>
            <a:r>
              <a:rPr lang="sk-SK" sz="2000" dirty="0" smtClean="0">
                <a:solidFill>
                  <a:schemeClr val="bg1">
                    <a:lumMod val="50000"/>
                  </a:schemeClr>
                </a:solidFill>
              </a:rPr>
              <a:t>formulár,</a:t>
            </a:r>
            <a:endParaRPr lang="sk-SK" sz="2000" dirty="0">
              <a:solidFill>
                <a:schemeClr val="bg1">
                  <a:lumMod val="50000"/>
                </a:schemeClr>
              </a:solidFill>
            </a:endParaRPr>
          </a:p>
          <a:p>
            <a:pPr marL="1371600" lvl="2" indent="-457200" algn="just">
              <a:buFont typeface="Arial" panose="020B0604020202020204" pitchFamily="34" charset="0"/>
              <a:buChar char="•"/>
            </a:pPr>
            <a:r>
              <a:rPr lang="sk-SK" sz="2000" dirty="0" smtClean="0">
                <a:solidFill>
                  <a:schemeClr val="bg1">
                    <a:lumMod val="50000"/>
                  </a:schemeClr>
                </a:solidFill>
              </a:rPr>
              <a:t>žiadateľ </a:t>
            </a:r>
            <a:r>
              <a:rPr lang="sk-SK" sz="2000" dirty="0">
                <a:solidFill>
                  <a:schemeClr val="bg1">
                    <a:lumMod val="50000"/>
                  </a:schemeClr>
                </a:solidFill>
              </a:rPr>
              <a:t>vyberá svoju právnu formu a spôsob vedenia </a:t>
            </a:r>
            <a:r>
              <a:rPr lang="sk-SK" sz="2000" dirty="0" smtClean="0">
                <a:solidFill>
                  <a:schemeClr val="bg1">
                    <a:lumMod val="50000"/>
                  </a:schemeClr>
                </a:solidFill>
              </a:rPr>
              <a:t>účtovníctva,</a:t>
            </a:r>
            <a:endParaRPr lang="sk-SK" sz="2000" dirty="0">
              <a:solidFill>
                <a:schemeClr val="bg1">
                  <a:lumMod val="50000"/>
                </a:schemeClr>
              </a:solidFill>
            </a:endParaRPr>
          </a:p>
          <a:p>
            <a:pPr marL="1371600" lvl="2" indent="-457200" algn="just">
              <a:buFont typeface="Arial" panose="020B0604020202020204" pitchFamily="34" charset="0"/>
              <a:buChar char="•"/>
            </a:pPr>
            <a:r>
              <a:rPr lang="sk-SK" sz="2000" dirty="0" smtClean="0">
                <a:solidFill>
                  <a:schemeClr val="bg1">
                    <a:lumMod val="50000"/>
                  </a:schemeClr>
                </a:solidFill>
              </a:rPr>
              <a:t>žiadateľ vyplní hodnoty z príslušných riadkov účtovnej závierky,</a:t>
            </a:r>
          </a:p>
          <a:p>
            <a:pPr marL="1371600" lvl="2" indent="-457200" algn="just">
              <a:buFont typeface="Arial" panose="020B0604020202020204" pitchFamily="34" charset="0"/>
              <a:buChar char="•"/>
            </a:pPr>
            <a:r>
              <a:rPr lang="sk-SK" sz="2000" dirty="0" smtClean="0">
                <a:solidFill>
                  <a:schemeClr val="bg1">
                    <a:lumMod val="50000"/>
                  </a:schemeClr>
                </a:solidFill>
              </a:rPr>
              <a:t>posudzujú sa hodnoty z poslednej schválenej účtovnej závierky žiadateľa + doplňujúce údaje,</a:t>
            </a:r>
          </a:p>
          <a:p>
            <a:pPr marL="0" lvl="2" algn="just"/>
            <a:endParaRPr lang="sk-SK" sz="2000" dirty="0" smtClean="0">
              <a:solidFill>
                <a:schemeClr val="bg1">
                  <a:lumMod val="50000"/>
                </a:schemeClr>
              </a:solidFill>
            </a:endParaRPr>
          </a:p>
          <a:p>
            <a:pPr marL="0" lvl="2" algn="just"/>
            <a:r>
              <a:rPr lang="sk-SK" sz="2000" dirty="0" smtClean="0">
                <a:solidFill>
                  <a:schemeClr val="bg1">
                    <a:lumMod val="50000"/>
                  </a:schemeClr>
                </a:solidFill>
              </a:rPr>
              <a:t>Test dostupný na:</a:t>
            </a:r>
            <a:endParaRPr lang="sk-SK" sz="2000" dirty="0">
              <a:solidFill>
                <a:schemeClr val="bg1">
                  <a:lumMod val="50000"/>
                </a:schemeClr>
              </a:solidFill>
            </a:endParaRPr>
          </a:p>
          <a:p>
            <a:pPr marL="0" lvl="2" algn="just"/>
            <a:r>
              <a:rPr lang="sk-SK" sz="2000" dirty="0" smtClean="0">
                <a:solidFill>
                  <a:schemeClr val="bg1">
                    <a:lumMod val="50000"/>
                  </a:schemeClr>
                </a:solidFill>
                <a:hlinkClick r:id="rId2"/>
              </a:rPr>
              <a:t>http</a:t>
            </a:r>
            <a:r>
              <a:rPr lang="sk-SK" sz="2000" dirty="0">
                <a:solidFill>
                  <a:schemeClr val="bg1">
                    <a:lumMod val="50000"/>
                  </a:schemeClr>
                </a:solidFill>
                <a:hlinkClick r:id="rId2"/>
              </a:rPr>
              <a:t>://www.op-kzp.sk/obsah-dokumenty/instrukcia-k-urceniu-podniku-v-tazkostiach</a:t>
            </a:r>
            <a:r>
              <a:rPr lang="sk-SK" sz="2000" dirty="0" smtClean="0">
                <a:solidFill>
                  <a:schemeClr val="bg1">
                    <a:lumMod val="50000"/>
                  </a:schemeClr>
                </a:solidFill>
                <a:hlinkClick r:id="rId2"/>
              </a:rPr>
              <a:t>/</a:t>
            </a:r>
            <a:r>
              <a:rPr lang="sk-SK" sz="2000" dirty="0" smtClean="0">
                <a:solidFill>
                  <a:schemeClr val="bg1">
                    <a:lumMod val="50000"/>
                  </a:schemeClr>
                </a:solidFill>
              </a:rPr>
              <a:t> </a:t>
            </a:r>
          </a:p>
          <a:p>
            <a:endParaRPr lang="sk-SK" dirty="0"/>
          </a:p>
          <a:p>
            <a:r>
              <a:rPr lang="sk-SK" dirty="0" smtClean="0">
                <a:solidFill>
                  <a:srgbClr val="FF0000"/>
                </a:solidFill>
              </a:rPr>
              <a:t>Schválená </a:t>
            </a:r>
            <a:r>
              <a:rPr lang="sk-SK" dirty="0">
                <a:solidFill>
                  <a:srgbClr val="FF0000"/>
                </a:solidFill>
              </a:rPr>
              <a:t>účtovná závierka predstavuje zostavenú účtovnú </a:t>
            </a:r>
            <a:r>
              <a:rPr lang="sk-SK" dirty="0" smtClean="0">
                <a:solidFill>
                  <a:srgbClr val="FF0000"/>
                </a:solidFill>
              </a:rPr>
              <a:t>závierku, </a:t>
            </a:r>
            <a:r>
              <a:rPr lang="sk-SK" dirty="0">
                <a:solidFill>
                  <a:srgbClr val="FF0000"/>
                </a:solidFill>
              </a:rPr>
              <a:t>ktorá je schválená štatutárnym orgánom žiadateľa. Pre účely stanovenia referenčného obdobia sa schválenou účtovnou závierkou nemyslí jej overenie účtovným audítorom (ak má žiadateľ povinnosť vykonať overenie účtovnej závierky audítorom), alebo schválenie zastupiteľstvom a pod. </a:t>
            </a:r>
            <a:endParaRPr lang="sk-SK" sz="2400" dirty="0">
              <a:solidFill>
                <a:srgbClr val="FF0000"/>
              </a:solidFill>
            </a:endParaRPr>
          </a:p>
        </p:txBody>
      </p:sp>
    </p:spTree>
    <p:extLst>
      <p:ext uri="{BB962C8B-B14F-4D97-AF65-F5344CB8AC3E}">
        <p14:creationId xmlns:p14="http://schemas.microsoft.com/office/powerpoint/2010/main" val="300821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930396"/>
            <a:ext cx="8612660" cy="2554545"/>
          </a:xfrm>
          <a:prstGeom prst="rect">
            <a:avLst/>
          </a:prstGeom>
          <a:noFill/>
        </p:spPr>
        <p:txBody>
          <a:bodyPr wrap="square" rtlCol="0">
            <a:spAutoFit/>
          </a:bodyPr>
          <a:lstStyle/>
          <a:p>
            <a:pPr lvl="1" algn="just"/>
            <a:endParaRPr lang="sk-SK" sz="2000" b="1" u="sng" dirty="0" smtClean="0">
              <a:solidFill>
                <a:schemeClr val="bg1">
                  <a:lumMod val="50000"/>
                </a:schemeClr>
              </a:solidFill>
            </a:endParaRPr>
          </a:p>
          <a:p>
            <a:pPr lvl="1" algn="just"/>
            <a:endParaRPr lang="sk-SK" sz="2000" b="1" u="sng" dirty="0">
              <a:solidFill>
                <a:schemeClr val="bg1">
                  <a:lumMod val="50000"/>
                </a:schemeClr>
              </a:solidFill>
            </a:endParaRPr>
          </a:p>
          <a:p>
            <a:pPr lvl="2" algn="just"/>
            <a:endParaRPr lang="sk-SK" sz="2000" dirty="0">
              <a:solidFill>
                <a:schemeClr val="bg1">
                  <a:lumMod val="50000"/>
                </a:schemeClr>
              </a:solidFill>
            </a:endParaRPr>
          </a:p>
          <a:p>
            <a:pPr lvl="2" algn="just"/>
            <a:endParaRPr lang="sk-SK" sz="2000" dirty="0" smtClean="0">
              <a:solidFill>
                <a:schemeClr val="bg1">
                  <a:lumMod val="50000"/>
                </a:schemeClr>
              </a:solidFill>
            </a:endParaRPr>
          </a:p>
          <a:p>
            <a:pPr marL="1371600" lvl="2" indent="-457200" algn="just">
              <a:buFont typeface="Arial" panose="020B0604020202020204" pitchFamily="34" charset="0"/>
              <a:buChar char="•"/>
            </a:pPr>
            <a:endParaRPr lang="sk-SK" sz="2000" dirty="0" smtClean="0">
              <a:solidFill>
                <a:schemeClr val="bg1">
                  <a:lumMod val="50000"/>
                </a:schemeClr>
              </a:solidFill>
            </a:endParaRPr>
          </a:p>
          <a:p>
            <a:pPr marL="457200" indent="-457200" algn="just">
              <a:buAutoNum type="arabicPeriod"/>
            </a:pPr>
            <a:endParaRPr lang="sk-SK" sz="2000" b="1" u="sng" dirty="0">
              <a:solidFill>
                <a:schemeClr val="bg1">
                  <a:lumMod val="50000"/>
                </a:schemeClr>
              </a:solidFill>
            </a:endParaRPr>
          </a:p>
          <a:p>
            <a:pPr algn="just"/>
            <a:endParaRPr lang="sk-SK" sz="2000" dirty="0" smtClean="0">
              <a:solidFill>
                <a:schemeClr val="bg1">
                  <a:lumMod val="50000"/>
                </a:schemeClr>
              </a:solidFill>
            </a:endParaRPr>
          </a:p>
          <a:p>
            <a:pPr algn="just"/>
            <a:endParaRPr lang="sk-SK" sz="2000" dirty="0">
              <a:solidFill>
                <a:schemeClr val="bg1">
                  <a:lumMod val="50000"/>
                </a:schemeClr>
              </a:solidFill>
            </a:endParaRPr>
          </a:p>
        </p:txBody>
      </p:sp>
      <p:pic>
        <p:nvPicPr>
          <p:cNvPr id="5" name="Obrázok 4"/>
          <p:cNvPicPr>
            <a:picLocks noChangeAspect="1"/>
          </p:cNvPicPr>
          <p:nvPr/>
        </p:nvPicPr>
        <p:blipFill>
          <a:blip r:embed="rId2"/>
          <a:stretch>
            <a:fillRect/>
          </a:stretch>
        </p:blipFill>
        <p:spPr>
          <a:xfrm>
            <a:off x="120061" y="5630408"/>
            <a:ext cx="8758269" cy="760961"/>
          </a:xfrm>
          <a:prstGeom prst="rect">
            <a:avLst/>
          </a:prstGeom>
        </p:spPr>
      </p:pic>
      <p:pic>
        <p:nvPicPr>
          <p:cNvPr id="6" name="Obrázok 5"/>
          <p:cNvPicPr>
            <a:picLocks noChangeAspect="1"/>
          </p:cNvPicPr>
          <p:nvPr/>
        </p:nvPicPr>
        <p:blipFill>
          <a:blip r:embed="rId3"/>
          <a:stretch>
            <a:fillRect/>
          </a:stretch>
        </p:blipFill>
        <p:spPr>
          <a:xfrm>
            <a:off x="628650" y="1723918"/>
            <a:ext cx="6512379" cy="3805762"/>
          </a:xfrm>
          <a:prstGeom prst="rect">
            <a:avLst/>
          </a:prstGeom>
        </p:spPr>
      </p:pic>
    </p:spTree>
    <p:extLst>
      <p:ext uri="{BB962C8B-B14F-4D97-AF65-F5344CB8AC3E}">
        <p14:creationId xmlns:p14="http://schemas.microsoft.com/office/powerpoint/2010/main" val="802632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891540"/>
            <a:ext cx="8185836" cy="503072"/>
          </a:xfrm>
        </p:spPr>
        <p:txBody>
          <a:bodyPr>
            <a:normAutofit fontScale="90000"/>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288154"/>
            <a:ext cx="7801233" cy="461665"/>
          </a:xfrm>
          <a:prstGeom prst="rect">
            <a:avLst/>
          </a:prstGeom>
          <a:noFill/>
        </p:spPr>
        <p:txBody>
          <a:bodyPr wrap="square" rtlCol="0">
            <a:spAutoFit/>
          </a:bodyPr>
          <a:lstStyle/>
          <a:p>
            <a:pPr marL="514350" indent="-514350" algn="just">
              <a:buFont typeface="+mj-lt"/>
              <a:buAutoNum type="romanUcPeriod"/>
            </a:pPr>
            <a:r>
              <a:rPr lang="sk-SK" sz="2400" b="1" u="sng" dirty="0">
                <a:solidFill>
                  <a:schemeClr val="bg1">
                    <a:lumMod val="50000"/>
                  </a:schemeClr>
                </a:solidFill>
              </a:rPr>
              <a:t>Oprávnenosť žiadateľa:</a:t>
            </a:r>
          </a:p>
        </p:txBody>
      </p:sp>
      <p:graphicFrame>
        <p:nvGraphicFramePr>
          <p:cNvPr id="3" name="Tabuľka 2"/>
          <p:cNvGraphicFramePr>
            <a:graphicFrameLocks noGrp="1"/>
          </p:cNvGraphicFramePr>
          <p:nvPr>
            <p:extLst>
              <p:ext uri="{D42A27DB-BD31-4B8C-83A1-F6EECF244321}">
                <p14:modId xmlns:p14="http://schemas.microsoft.com/office/powerpoint/2010/main" val="1568670637"/>
              </p:ext>
            </p:extLst>
          </p:nvPr>
        </p:nvGraphicFramePr>
        <p:xfrm>
          <a:off x="99367" y="1749819"/>
          <a:ext cx="8899490" cy="4511040"/>
        </p:xfrm>
        <a:graphic>
          <a:graphicData uri="http://schemas.openxmlformats.org/drawingml/2006/table">
            <a:tbl>
              <a:tblPr firstRow="1" bandRow="1">
                <a:tableStyleId>{5C22544A-7EE6-4342-B048-85BDC9FD1C3A}</a:tableStyleId>
              </a:tblPr>
              <a:tblGrid>
                <a:gridCol w="500743">
                  <a:extLst>
                    <a:ext uri="{9D8B030D-6E8A-4147-A177-3AD203B41FA5}">
                      <a16:colId xmlns:a16="http://schemas.microsoft.com/office/drawing/2014/main" val="20000"/>
                    </a:ext>
                  </a:extLst>
                </a:gridCol>
                <a:gridCol w="2655011">
                  <a:extLst>
                    <a:ext uri="{9D8B030D-6E8A-4147-A177-3AD203B41FA5}">
                      <a16:colId xmlns:a16="http://schemas.microsoft.com/office/drawing/2014/main" val="20001"/>
                    </a:ext>
                  </a:extLst>
                </a:gridCol>
                <a:gridCol w="5743736">
                  <a:extLst>
                    <a:ext uri="{9D8B030D-6E8A-4147-A177-3AD203B41FA5}">
                      <a16:colId xmlns:a16="http://schemas.microsoft.com/office/drawing/2014/main" val="20002"/>
                    </a:ext>
                  </a:extLst>
                </a:gridCol>
              </a:tblGrid>
              <a:tr h="354056">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extLst>
                  <a:ext uri="{0D108BD9-81ED-4DB2-BD59-A6C34878D82A}">
                    <a16:rowId xmlns:a16="http://schemas.microsoft.com/office/drawing/2014/main" val="10000"/>
                  </a:ext>
                </a:extLst>
              </a:tr>
              <a:tr h="4137268">
                <a:tc>
                  <a:txBody>
                    <a:bodyPr/>
                    <a:lstStyle/>
                    <a:p>
                      <a:pPr marL="0" indent="0" algn="ctr">
                        <a:buFont typeface="+mj-lt"/>
                        <a:buNone/>
                      </a:pPr>
                      <a:r>
                        <a:rPr lang="sk-SK" sz="1600" dirty="0" smtClean="0"/>
                        <a:t>8.</a:t>
                      </a:r>
                      <a:endParaRPr lang="sk-SK" sz="1600" dirty="0"/>
                    </a:p>
                  </a:txBody>
                  <a:tcPr anchor="ctr"/>
                </a:tc>
                <a:tc>
                  <a:txBody>
                    <a:bodyPr/>
                    <a:lstStyle/>
                    <a:p>
                      <a:r>
                        <a:rPr lang="sk-SK" sz="1600" dirty="0" smtClean="0"/>
                        <a:t>Podmienka finančnej spôsobilosti spolufinancovania projektu</a:t>
                      </a:r>
                      <a:endParaRPr lang="sk-SK"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400" b="1" dirty="0" smtClean="0"/>
                        <a:t>Príloha č. 3 – Dokumenty preukazujúci finančnú spôsobilosť</a:t>
                      </a:r>
                    </a:p>
                    <a:p>
                      <a:pPr marL="0" marR="0" lvl="0" indent="0" algn="just" defTabSz="914400" rtl="0" eaLnBrk="1" fontAlgn="auto" latinLnBrk="0" hangingPunct="1">
                        <a:lnSpc>
                          <a:spcPct val="100000"/>
                        </a:lnSpc>
                        <a:spcBef>
                          <a:spcPts val="0"/>
                        </a:spcBef>
                        <a:spcAft>
                          <a:spcPts val="0"/>
                        </a:spcAft>
                        <a:buClrTx/>
                        <a:buSzTx/>
                        <a:buFontTx/>
                        <a:buNone/>
                        <a:tabLst/>
                        <a:defRPr/>
                      </a:pPr>
                      <a:r>
                        <a:rPr lang="sk-SK" sz="1400" b="0" baseline="0" dirty="0" smtClean="0">
                          <a:solidFill>
                            <a:srgbClr val="FF0000"/>
                          </a:solidFill>
                        </a:rPr>
                        <a:t>Prílohu nepredkladajú ústredné orgány štátnej správy (ministerstvá), ostatné ústredné orgány štátnej správy (iné než ministerstvá), štátne rozpočtové organizácie, štátne príspevkové organizácie.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sk-SK" sz="1400" b="1"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sk-SK" sz="1400" b="1" dirty="0" smtClean="0"/>
                        <a:t>Obec</a:t>
                      </a:r>
                      <a:r>
                        <a:rPr lang="sk-SK" sz="1400" dirty="0" smtClean="0"/>
                        <a:t> predkladá</a:t>
                      </a:r>
                      <a:r>
                        <a:rPr lang="sk-SK" sz="1400" baseline="0" dirty="0" smtClean="0"/>
                        <a:t> uznesenie zastupiteľstva o schválení predloženia ŽoNFP vrátane: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k-SK" sz="1400" baseline="0" dirty="0" smtClean="0"/>
                        <a:t>uvedenia názvu projektu,</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k-SK" sz="1400" baseline="0" dirty="0" smtClean="0">
                          <a:solidFill>
                            <a:srgbClr val="FF0000"/>
                          </a:solidFill>
                        </a:rPr>
                        <a:t>výšky maximálneho celkového spolufinancovania projektu (COV-NFP) v EUR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k-SK" sz="1400" baseline="0" dirty="0" smtClean="0"/>
                        <a:t>kód výzvy</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4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k-SK" sz="1400" b="1" baseline="0" dirty="0" smtClean="0"/>
                        <a:t>Ostatní žiadatelia </a:t>
                      </a:r>
                      <a:r>
                        <a:rPr lang="sk-SK" sz="1400" baseline="0" dirty="0" smtClean="0"/>
                        <a:t>predkladajú:</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k-SK" sz="1400" kern="1200" baseline="0" dirty="0" smtClean="0">
                          <a:solidFill>
                            <a:schemeClr val="dk1"/>
                          </a:solidFill>
                          <a:latin typeface="+mn-lt"/>
                          <a:ea typeface="+mn-ea"/>
                          <a:cs typeface="+mn-cs"/>
                        </a:rPr>
                        <a:t>Výpis z bankového účtu (disponibilný zostatok),</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k-SK" sz="1400" kern="1200" baseline="0" dirty="0" smtClean="0">
                          <a:solidFill>
                            <a:schemeClr val="dk1"/>
                          </a:solidFill>
                          <a:latin typeface="+mn-lt"/>
                          <a:ea typeface="+mn-ea"/>
                          <a:cs typeface="+mn-cs"/>
                        </a:rPr>
                        <a:t>Potvrdenie komerčnej banky (disponibilný zostatok),</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k-SK" sz="1400" kern="1200" baseline="0" dirty="0" smtClean="0">
                          <a:solidFill>
                            <a:schemeClr val="dk1"/>
                          </a:solidFill>
                          <a:latin typeface="+mn-lt"/>
                          <a:ea typeface="+mn-ea"/>
                          <a:cs typeface="+mn-cs"/>
                        </a:rPr>
                        <a:t>Záväzný/nezáväzný úverový prísľub (vzor je prílohou príručky) – účelový,</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k-SK" sz="1400" kern="1200" baseline="0" dirty="0" smtClean="0">
                          <a:solidFill>
                            <a:schemeClr val="dk1"/>
                          </a:solidFill>
                          <a:latin typeface="+mn-lt"/>
                          <a:ea typeface="+mn-ea"/>
                          <a:cs typeface="+mn-cs"/>
                        </a:rPr>
                        <a:t>Úverová zmluva na spolufinancovanie projektu – účelový</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40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400" kern="1200" baseline="0" dirty="0" smtClean="0">
                          <a:solidFill>
                            <a:srgbClr val="FF0000"/>
                          </a:solidFill>
                          <a:latin typeface="+mn-lt"/>
                          <a:ea typeface="+mn-ea"/>
                          <a:cs typeface="+mn-cs"/>
                        </a:rPr>
                        <a:t>Vo výške </a:t>
                      </a:r>
                      <a:r>
                        <a:rPr lang="sk-SK" sz="1400" dirty="0" smtClean="0">
                          <a:solidFill>
                            <a:srgbClr val="FF0000"/>
                          </a:solidFill>
                        </a:rPr>
                        <a:t>spolufinancovania =</a:t>
                      </a:r>
                      <a:r>
                        <a:rPr lang="sk-SK" sz="1400" baseline="0" dirty="0" smtClean="0">
                          <a:solidFill>
                            <a:srgbClr val="FF0000"/>
                          </a:solidFill>
                        </a:rPr>
                        <a:t> (COV – NFP)/2</a:t>
                      </a:r>
                    </a:p>
                  </a:txBody>
                  <a:tcPr anchor="ctr"/>
                </a:tc>
                <a:extLst>
                  <a:ext uri="{0D108BD9-81ED-4DB2-BD59-A6C34878D82A}">
                    <a16:rowId xmlns:a16="http://schemas.microsoft.com/office/drawing/2014/main" val="10001"/>
                  </a:ext>
                </a:extLst>
              </a:tr>
            </a:tbl>
          </a:graphicData>
        </a:graphic>
      </p:graphicFrame>
      <p:sp>
        <p:nvSpPr>
          <p:cNvPr id="7" name="Obdĺžnik 6"/>
          <p:cNvSpPr/>
          <p:nvPr/>
        </p:nvSpPr>
        <p:spPr>
          <a:xfrm>
            <a:off x="432486" y="6260859"/>
            <a:ext cx="8441208" cy="584775"/>
          </a:xfrm>
          <a:prstGeom prst="rect">
            <a:avLst/>
          </a:prstGeom>
        </p:spPr>
        <p:txBody>
          <a:bodyPr wrap="square">
            <a:spAutoFit/>
          </a:bodyPr>
          <a:lstStyle/>
          <a:p>
            <a:pPr algn="just"/>
            <a:r>
              <a:rPr lang="sk-SK" sz="16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Z predložených dokumentov musí byť zrejmé, že je to žiadateľ, kto je oprávnený disponovať s prostriedkami (napr. sa na dokumente uvedie názov žiadateľa, alebo IČO).</a:t>
            </a:r>
            <a:endParaRPr lang="sk-SK" sz="1600" dirty="0">
              <a:solidFill>
                <a:srgbClr val="FF0000"/>
              </a:solidFill>
            </a:endParaRPr>
          </a:p>
        </p:txBody>
      </p:sp>
    </p:spTree>
    <p:extLst>
      <p:ext uri="{BB962C8B-B14F-4D97-AF65-F5344CB8AC3E}">
        <p14:creationId xmlns:p14="http://schemas.microsoft.com/office/powerpoint/2010/main" val="1314884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805815"/>
            <a:ext cx="8185836" cy="565786"/>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graphicFrame>
        <p:nvGraphicFramePr>
          <p:cNvPr id="3" name="Tabuľka 2"/>
          <p:cNvGraphicFramePr>
            <a:graphicFrameLocks noGrp="1"/>
          </p:cNvGraphicFramePr>
          <p:nvPr>
            <p:extLst>
              <p:ext uri="{D42A27DB-BD31-4B8C-83A1-F6EECF244321}">
                <p14:modId xmlns:p14="http://schemas.microsoft.com/office/powerpoint/2010/main" val="813514056"/>
              </p:ext>
            </p:extLst>
          </p:nvPr>
        </p:nvGraphicFramePr>
        <p:xfrm>
          <a:off x="532184" y="1701344"/>
          <a:ext cx="8326065" cy="5090160"/>
        </p:xfrm>
        <a:graphic>
          <a:graphicData uri="http://schemas.openxmlformats.org/drawingml/2006/table">
            <a:tbl>
              <a:tblPr firstRow="1" bandRow="1">
                <a:tableStyleId>{5C22544A-7EE6-4342-B048-85BDC9FD1C3A}</a:tableStyleId>
              </a:tblPr>
              <a:tblGrid>
                <a:gridCol w="526279">
                  <a:extLst>
                    <a:ext uri="{9D8B030D-6E8A-4147-A177-3AD203B41FA5}">
                      <a16:colId xmlns:a16="http://schemas.microsoft.com/office/drawing/2014/main" val="20000"/>
                    </a:ext>
                  </a:extLst>
                </a:gridCol>
                <a:gridCol w="2161174">
                  <a:extLst>
                    <a:ext uri="{9D8B030D-6E8A-4147-A177-3AD203B41FA5}">
                      <a16:colId xmlns:a16="http://schemas.microsoft.com/office/drawing/2014/main" val="20001"/>
                    </a:ext>
                  </a:extLst>
                </a:gridCol>
                <a:gridCol w="5638612">
                  <a:extLst>
                    <a:ext uri="{9D8B030D-6E8A-4147-A177-3AD203B41FA5}">
                      <a16:colId xmlns:a16="http://schemas.microsoft.com/office/drawing/2014/main" val="20002"/>
                    </a:ext>
                  </a:extLst>
                </a:gridCol>
              </a:tblGrid>
              <a:tr h="312026">
                <a:tc>
                  <a:txBody>
                    <a:bodyPr/>
                    <a:lstStyle/>
                    <a:p>
                      <a:r>
                        <a:rPr lang="sk-SK" sz="1600" dirty="0" err="1" smtClean="0"/>
                        <a:t>P.č</a:t>
                      </a:r>
                      <a:r>
                        <a:rPr lang="sk-SK" sz="1600" dirty="0" smtClean="0"/>
                        <a:t>.</a:t>
                      </a:r>
                      <a:endParaRPr lang="sk-SK" sz="1600" dirty="0"/>
                    </a:p>
                  </a:txBody>
                  <a:tcPr/>
                </a:tc>
                <a:tc>
                  <a:txBody>
                    <a:bodyPr/>
                    <a:lstStyle/>
                    <a:p>
                      <a:r>
                        <a:rPr lang="sk-SK" sz="1600" dirty="0" err="1" smtClean="0"/>
                        <a:t>PPP</a:t>
                      </a:r>
                      <a:endParaRPr lang="sk-SK" sz="1600" dirty="0"/>
                    </a:p>
                  </a:txBody>
                  <a:tcPr/>
                </a:tc>
                <a:tc>
                  <a:txBody>
                    <a:bodyPr/>
                    <a:lstStyle/>
                    <a:p>
                      <a:r>
                        <a:rPr lang="sk-SK" sz="1600" dirty="0" smtClean="0"/>
                        <a:t>Spôsob preukázania, resp. overenia </a:t>
                      </a:r>
                      <a:r>
                        <a:rPr lang="sk-SK" sz="1600" dirty="0" err="1" smtClean="0"/>
                        <a:t>PPP</a:t>
                      </a:r>
                      <a:endParaRPr lang="sk-SK" sz="1600" dirty="0"/>
                    </a:p>
                  </a:txBody>
                  <a:tcPr/>
                </a:tc>
                <a:extLst>
                  <a:ext uri="{0D108BD9-81ED-4DB2-BD59-A6C34878D82A}">
                    <a16:rowId xmlns:a16="http://schemas.microsoft.com/office/drawing/2014/main" val="10000"/>
                  </a:ext>
                </a:extLst>
              </a:tr>
              <a:tr h="2166972">
                <a:tc>
                  <a:txBody>
                    <a:bodyPr/>
                    <a:lstStyle/>
                    <a:p>
                      <a:pPr marL="0" indent="0" algn="ctr">
                        <a:buFont typeface="+mj-lt"/>
                        <a:buNone/>
                      </a:pPr>
                      <a:r>
                        <a:rPr lang="sk-SK" sz="1600" dirty="0" smtClean="0"/>
                        <a:t>9.</a:t>
                      </a:r>
                      <a:endParaRPr lang="sk-SK" sz="1600" dirty="0"/>
                    </a:p>
                  </a:txBody>
                  <a:tcPr anchor="ctr"/>
                </a:tc>
                <a:tc>
                  <a:txBody>
                    <a:bodyPr/>
                    <a:lstStyle/>
                    <a:p>
                      <a:r>
                        <a:rPr lang="sk-SK" sz="1600" dirty="0" smtClean="0"/>
                        <a:t>Program rozvoja obce a územnoplánovacia</a:t>
                      </a:r>
                      <a:r>
                        <a:rPr lang="sk-SK" sz="1600" baseline="0" dirty="0" smtClean="0"/>
                        <a:t> dokumentácia</a:t>
                      </a:r>
                      <a:endParaRPr lang="sk-SK" sz="1600" dirty="0"/>
                    </a:p>
                  </a:txBody>
                  <a:tcPr anchor="ctr"/>
                </a:tc>
                <a:tc>
                  <a:txBody>
                    <a:bodyPr/>
                    <a:lstStyle/>
                    <a:p>
                      <a:r>
                        <a:rPr lang="sk-SK" sz="1600" dirty="0" smtClean="0"/>
                        <a:t>Príloha č. 4</a:t>
                      </a:r>
                      <a:r>
                        <a:rPr lang="sk-SK" sz="1600" baseline="0" dirty="0" smtClean="0"/>
                        <a:t> – Uznesenie (výpis) o schválení programu rozvoja a </a:t>
                      </a:r>
                      <a:r>
                        <a:rPr lang="sk-SK" sz="1600" baseline="0" dirty="0" err="1" smtClean="0"/>
                        <a:t>územnoplán</a:t>
                      </a:r>
                      <a:r>
                        <a:rPr lang="sk-SK" sz="1600" baseline="0" dirty="0" smtClean="0"/>
                        <a:t>. dokumentácie</a:t>
                      </a:r>
                    </a:p>
                    <a:p>
                      <a:pPr algn="just"/>
                      <a:endParaRPr lang="sk-SK" sz="1600" i="1" baseline="0" dirty="0" smtClean="0"/>
                    </a:p>
                    <a:p>
                      <a:pPr algn="just"/>
                      <a:r>
                        <a:rPr lang="sk-SK" sz="1600" i="1" baseline="0" dirty="0" smtClean="0"/>
                        <a:t>Možnosť nahradenia predloženia prílohy odkazom na zverejnené dokumenty v tab. 7.1 ŽoNFP.</a:t>
                      </a:r>
                    </a:p>
                    <a:p>
                      <a:pPr algn="just"/>
                      <a:r>
                        <a:rPr lang="sk-SK" sz="1600" i="1" baseline="0" dirty="0" smtClean="0"/>
                        <a:t>Ak je </a:t>
                      </a:r>
                      <a:r>
                        <a:rPr lang="sk-SK" sz="1600" i="1" baseline="0" dirty="0" err="1" smtClean="0"/>
                        <a:t>územnoplán</a:t>
                      </a:r>
                      <a:r>
                        <a:rPr lang="sk-SK" sz="1600" i="1" baseline="0" dirty="0" smtClean="0"/>
                        <a:t>. dok. podľa § 11 stavebného zákona irelevantná, poskytne žiadateľ ČV v tab. č. 15 formulára ŽoNFP</a:t>
                      </a:r>
                    </a:p>
                    <a:p>
                      <a:endParaRPr lang="sk-SK" sz="1600" baseline="0" dirty="0" smtClean="0">
                        <a:solidFill>
                          <a:srgbClr val="FF0000"/>
                        </a:solidFill>
                      </a:endParaRPr>
                    </a:p>
                    <a:p>
                      <a:r>
                        <a:rPr lang="sk-SK" sz="1600" baseline="0" dirty="0" smtClean="0">
                          <a:solidFill>
                            <a:srgbClr val="FF0000"/>
                          </a:solidFill>
                        </a:rPr>
                        <a:t>Platí len pre obce. Môže byť aj spoločný program obcí.</a:t>
                      </a:r>
                      <a:endParaRPr lang="sk-SK" sz="1600" dirty="0">
                        <a:solidFill>
                          <a:srgbClr val="FF0000"/>
                        </a:solidFill>
                      </a:endParaRPr>
                    </a:p>
                  </a:txBody>
                  <a:tcPr anchor="ctr"/>
                </a:tc>
                <a:extLst>
                  <a:ext uri="{0D108BD9-81ED-4DB2-BD59-A6C34878D82A}">
                    <a16:rowId xmlns:a16="http://schemas.microsoft.com/office/drawing/2014/main" val="10001"/>
                  </a:ext>
                </a:extLst>
              </a:tr>
              <a:tr h="501768">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600" kern="1200" dirty="0" smtClean="0">
                          <a:solidFill>
                            <a:schemeClr val="dk1"/>
                          </a:solidFill>
                          <a:latin typeface="+mn-lt"/>
                          <a:ea typeface="+mn-ea"/>
                          <a:cs typeface="+mn-cs"/>
                        </a:rPr>
                        <a:t>10.</a:t>
                      </a:r>
                      <a:endParaRPr lang="sk-SK" sz="16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kern="1200" dirty="0" smtClean="0">
                          <a:solidFill>
                            <a:schemeClr val="dk1"/>
                          </a:solidFill>
                          <a:latin typeface="+mn-lt"/>
                          <a:ea typeface="+mn-ea"/>
                          <a:cs typeface="+mn-cs"/>
                        </a:rPr>
                        <a:t>Trestný čin FO (štatutár)</a:t>
                      </a:r>
                      <a:endParaRPr lang="sk-SK" sz="1600" kern="1200" dirty="0">
                        <a:solidFill>
                          <a:schemeClr val="dk1"/>
                        </a:solidFill>
                        <a:latin typeface="+mn-lt"/>
                        <a:ea typeface="+mn-ea"/>
                        <a:cs typeface="+mn-cs"/>
                      </a:endParaRPr>
                    </a:p>
                  </a:txBody>
                  <a:tcPr anchor="ctr"/>
                </a:tc>
                <a:tc>
                  <a:txBody>
                    <a:bodyPr/>
                    <a:lstStyle/>
                    <a:p>
                      <a:r>
                        <a:rPr lang="sk-SK" sz="1600" baseline="0" dirty="0" smtClean="0"/>
                        <a:t>Príloha č. 5 Výpis z registra trestov, resp. </a:t>
                      </a:r>
                      <a:r>
                        <a:rPr lang="sk-SK" sz="1600" baseline="0" dirty="0" smtClean="0">
                          <a:solidFill>
                            <a:schemeClr val="accent6">
                              <a:lumMod val="75000"/>
                            </a:schemeClr>
                          </a:solidFill>
                        </a:rPr>
                        <a:t>Udelenie súhlasu pre poskytnutie výpisu z registra trestov</a:t>
                      </a:r>
                      <a:endParaRPr lang="sk-SK" sz="1600" dirty="0">
                        <a:solidFill>
                          <a:schemeClr val="accent6">
                            <a:lumMod val="75000"/>
                          </a:schemeClr>
                        </a:solidFill>
                      </a:endParaRPr>
                    </a:p>
                  </a:txBody>
                  <a:tcPr anchor="ctr"/>
                </a:tc>
                <a:extLst>
                  <a:ext uri="{0D108BD9-81ED-4DB2-BD59-A6C34878D82A}">
                    <a16:rowId xmlns:a16="http://schemas.microsoft.com/office/drawing/2014/main" val="10002"/>
                  </a:ext>
                </a:extLst>
              </a:tr>
              <a:tr h="535452">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600" kern="1200" dirty="0" smtClean="0">
                          <a:solidFill>
                            <a:schemeClr val="dk1"/>
                          </a:solidFill>
                          <a:latin typeface="+mn-lt"/>
                          <a:ea typeface="+mn-ea"/>
                          <a:cs typeface="+mn-cs"/>
                        </a:rPr>
                        <a:t>11.</a:t>
                      </a:r>
                      <a:endParaRPr lang="sk-SK" sz="16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kern="1200" dirty="0" smtClean="0">
                          <a:solidFill>
                            <a:schemeClr val="dk1"/>
                          </a:solidFill>
                          <a:latin typeface="+mn-lt"/>
                          <a:ea typeface="+mn-ea"/>
                          <a:cs typeface="+mn-cs"/>
                        </a:rPr>
                        <a:t>Trestný čin PO</a:t>
                      </a:r>
                      <a:endParaRPr lang="sk-SK" sz="16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600" dirty="0" smtClean="0"/>
                        <a:t>Nepredkladá žiadny osobitný dokument</a:t>
                      </a:r>
                    </a:p>
                    <a:p>
                      <a:r>
                        <a:rPr lang="sk-SK" sz="1600" dirty="0" smtClean="0"/>
                        <a:t>Overenie cez register GP SR na internete</a:t>
                      </a:r>
                    </a:p>
                  </a:txBody>
                  <a:tcPr anchor="ctr"/>
                </a:tc>
                <a:extLst>
                  <a:ext uri="{0D108BD9-81ED-4DB2-BD59-A6C34878D82A}">
                    <a16:rowId xmlns:a16="http://schemas.microsoft.com/office/drawing/2014/main" val="10003"/>
                  </a:ext>
                </a:extLst>
              </a:tr>
              <a:tr h="1211814">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600" kern="1200" dirty="0" smtClean="0">
                          <a:solidFill>
                            <a:schemeClr val="dk1"/>
                          </a:solidFill>
                          <a:latin typeface="+mn-lt"/>
                          <a:ea typeface="+mn-ea"/>
                          <a:cs typeface="+mn-cs"/>
                        </a:rPr>
                        <a:t>12.</a:t>
                      </a:r>
                      <a:endParaRPr lang="sk-SK" sz="16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kern="1200" dirty="0" smtClean="0">
                          <a:solidFill>
                            <a:schemeClr val="dk1"/>
                          </a:solidFill>
                          <a:latin typeface="+mn-lt"/>
                          <a:ea typeface="+mn-ea"/>
                          <a:cs typeface="+mn-cs"/>
                        </a:rPr>
                        <a:t>Register partnerov VS</a:t>
                      </a:r>
                      <a:endParaRPr lang="sk-SK" sz="16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600" dirty="0" smtClean="0"/>
                        <a:t>Nepredkladá žiadny osobitný dokument</a:t>
                      </a:r>
                    </a:p>
                    <a:p>
                      <a:pPr marL="0" marR="0" indent="0" algn="just" defTabSz="914400" rtl="0" eaLnBrk="1" fontAlgn="auto" latinLnBrk="0" hangingPunct="1">
                        <a:lnSpc>
                          <a:spcPct val="100000"/>
                        </a:lnSpc>
                        <a:spcBef>
                          <a:spcPts val="0"/>
                        </a:spcBef>
                        <a:spcAft>
                          <a:spcPts val="0"/>
                        </a:spcAft>
                        <a:buClrTx/>
                        <a:buSzTx/>
                        <a:buFontTx/>
                        <a:buNone/>
                        <a:tabLst/>
                        <a:defRPr/>
                      </a:pPr>
                      <a:r>
                        <a:rPr lang="sk-SK" sz="1600" dirty="0" smtClean="0">
                          <a:solidFill>
                            <a:srgbClr val="FF0000"/>
                          </a:solidFill>
                        </a:rPr>
                        <a:t>PPP sa overuje pred zaslaním návrhu zmluvy o NFP</a:t>
                      </a:r>
                      <a:r>
                        <a:rPr lang="sk-SK" sz="1600" baseline="0" dirty="0">
                          <a:solidFill>
                            <a:srgbClr val="FF0000"/>
                          </a:solidFill>
                        </a:rPr>
                        <a:t> </a:t>
                      </a:r>
                      <a:r>
                        <a:rPr lang="sk-SK" sz="1600" baseline="0" dirty="0" smtClean="0">
                          <a:solidFill>
                            <a:srgbClr val="FF0000"/>
                          </a:solidFill>
                        </a:rPr>
                        <a:t>(v registri partnerov VS),</a:t>
                      </a:r>
                    </a:p>
                    <a:p>
                      <a:pPr marL="0" marR="0" indent="0" algn="just" defTabSz="914400" rtl="0" eaLnBrk="1" fontAlgn="auto" latinLnBrk="0" hangingPunct="1">
                        <a:lnSpc>
                          <a:spcPct val="100000"/>
                        </a:lnSpc>
                        <a:spcBef>
                          <a:spcPts val="0"/>
                        </a:spcBef>
                        <a:spcAft>
                          <a:spcPts val="0"/>
                        </a:spcAft>
                        <a:buClrTx/>
                        <a:buSzTx/>
                        <a:buFontTx/>
                        <a:buNone/>
                        <a:tabLst/>
                        <a:defRPr/>
                      </a:pPr>
                      <a:r>
                        <a:rPr lang="sk-SK" sz="1600" baseline="0" dirty="0" smtClean="0">
                          <a:solidFill>
                            <a:srgbClr val="FF0000"/>
                          </a:solidFill>
                        </a:rPr>
                        <a:t>Nevzťahuje sa na subjekty verejnej správy </a:t>
                      </a:r>
                      <a:r>
                        <a:rPr lang="sk-SK" sz="1600" kern="1200" dirty="0" smtClean="0">
                          <a:solidFill>
                            <a:srgbClr val="FF0000"/>
                          </a:solidFill>
                          <a:effectLst/>
                          <a:latin typeface="+mn-lt"/>
                          <a:ea typeface="+mn-ea"/>
                          <a:cs typeface="+mn-cs"/>
                        </a:rPr>
                        <a:t>§ 3 ods. 1 Zákona o rozpočtových pravidlách VS</a:t>
                      </a:r>
                      <a:endParaRPr lang="sk-SK" sz="1600" dirty="0" smtClean="0">
                        <a:solidFill>
                          <a:srgbClr val="FF0000"/>
                        </a:solidFill>
                      </a:endParaRPr>
                    </a:p>
                  </a:txBody>
                  <a:tcPr anchor="ctr"/>
                </a:tc>
                <a:extLst>
                  <a:ext uri="{0D108BD9-81ED-4DB2-BD59-A6C34878D82A}">
                    <a16:rowId xmlns:a16="http://schemas.microsoft.com/office/drawing/2014/main" val="10004"/>
                  </a:ext>
                </a:extLst>
              </a:tr>
            </a:tbl>
          </a:graphicData>
        </a:graphic>
      </p:graphicFrame>
      <p:sp>
        <p:nvSpPr>
          <p:cNvPr id="6" name="Obdĺžnik 5"/>
          <p:cNvSpPr/>
          <p:nvPr/>
        </p:nvSpPr>
        <p:spPr>
          <a:xfrm>
            <a:off x="427390" y="1301234"/>
            <a:ext cx="3183820" cy="400110"/>
          </a:xfrm>
          <a:prstGeom prst="rect">
            <a:avLst/>
          </a:prstGeom>
        </p:spPr>
        <p:txBody>
          <a:bodyPr wrap="none">
            <a:spAutoFit/>
          </a:bodyPr>
          <a:lstStyle/>
          <a:p>
            <a:pPr marL="514350" indent="-514350" algn="just">
              <a:buFont typeface="+mj-lt"/>
              <a:buAutoNum type="romanUcPeriod"/>
            </a:pPr>
            <a:r>
              <a:rPr lang="sk-SK" sz="2000" b="1" u="sng" dirty="0">
                <a:solidFill>
                  <a:schemeClr val="bg1">
                    <a:lumMod val="50000"/>
                  </a:schemeClr>
                </a:solidFill>
              </a:rPr>
              <a:t>Oprávnenosť žiadateľa:</a:t>
            </a:r>
          </a:p>
        </p:txBody>
      </p:sp>
    </p:spTree>
    <p:extLst>
      <p:ext uri="{BB962C8B-B14F-4D97-AF65-F5344CB8AC3E}">
        <p14:creationId xmlns:p14="http://schemas.microsoft.com/office/powerpoint/2010/main" val="395260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564292" y="1839399"/>
            <a:ext cx="8218788" cy="446602"/>
          </a:xfrm>
        </p:spPr>
        <p:txBody>
          <a:bodyPr>
            <a:normAutofit/>
          </a:bodyPr>
          <a:lstStyle/>
          <a:p>
            <a:pPr algn="just"/>
            <a:r>
              <a:rPr lang="sk-SK" sz="2000" b="1" u="sng" dirty="0" smtClean="0">
                <a:solidFill>
                  <a:schemeClr val="bg1">
                    <a:lumMod val="50000"/>
                  </a:schemeClr>
                </a:solidFill>
                <a:latin typeface="+mn-lt"/>
              </a:rPr>
              <a:t>II. </a:t>
            </a:r>
            <a:r>
              <a:rPr lang="sk-SK" sz="2000" b="1" u="sng" dirty="0">
                <a:solidFill>
                  <a:schemeClr val="bg1">
                    <a:lumMod val="50000"/>
                  </a:schemeClr>
                </a:solidFill>
                <a:latin typeface="+mn-lt"/>
              </a:rPr>
              <a:t>Oprávnenosť aktivít realizácie </a:t>
            </a:r>
            <a:r>
              <a:rPr lang="sk-SK" sz="2000" b="1" u="sng" dirty="0" smtClean="0">
                <a:solidFill>
                  <a:schemeClr val="bg1">
                    <a:lumMod val="50000"/>
                  </a:schemeClr>
                </a:solidFill>
                <a:latin typeface="+mn-lt"/>
              </a:rPr>
              <a:t>projektu:</a:t>
            </a:r>
            <a:endParaRPr lang="sk-SK" sz="1800" b="1" dirty="0">
              <a:solidFill>
                <a:schemeClr val="bg1">
                  <a:lumMod val="50000"/>
                </a:schemeClr>
              </a:solidFill>
              <a:latin typeface="+mn-lt"/>
            </a:endParaRPr>
          </a:p>
        </p:txBody>
      </p:sp>
      <p:sp>
        <p:nvSpPr>
          <p:cNvPr id="5" name="Nadpis 1"/>
          <p:cNvSpPr txBox="1">
            <a:spLocks/>
          </p:cNvSpPr>
          <p:nvPr/>
        </p:nvSpPr>
        <p:spPr>
          <a:xfrm>
            <a:off x="493497" y="1101090"/>
            <a:ext cx="8185836" cy="527686"/>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4000" kern="1200">
                <a:solidFill>
                  <a:srgbClr val="55B848"/>
                </a:solidFill>
                <a:latin typeface="Myriad Pro" panose="020B0503030403020204" pitchFamily="34" charset="0"/>
                <a:ea typeface="+mj-ea"/>
                <a:cs typeface="+mj-cs"/>
              </a:defRPr>
            </a:lvl1pPr>
          </a:lstStyle>
          <a:p>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2" name="Obdĺžnik 1"/>
          <p:cNvSpPr/>
          <p:nvPr/>
        </p:nvSpPr>
        <p:spPr>
          <a:xfrm>
            <a:off x="493497" y="2413338"/>
            <a:ext cx="8185835" cy="1323439"/>
          </a:xfrm>
          <a:prstGeom prst="rect">
            <a:avLst/>
          </a:prstGeom>
        </p:spPr>
        <p:txBody>
          <a:bodyPr wrap="square">
            <a:spAutoFit/>
          </a:bodyPr>
          <a:lstStyle/>
          <a:p>
            <a:pPr algn="just"/>
            <a:r>
              <a:rPr lang="sk-SK" sz="2000" dirty="0">
                <a:solidFill>
                  <a:schemeClr val="bg1">
                    <a:lumMod val="65000"/>
                  </a:schemeClr>
                </a:solidFill>
                <a:ea typeface="Times New Roman" panose="02020603050405020304" pitchFamily="18" charset="0"/>
                <a:cs typeface="Times New Roman" panose="02020603050405020304" pitchFamily="18" charset="0"/>
              </a:rPr>
              <a:t>Technologické a technické opatrenia na redukciu emisií znečisťujúcich látok do ovzdušia realizované na zdrojoch znečisťovania ovzdušia, najmä za účelom plnenia požiadaviek smernice o národných emisných stropoch a/alebo smernice o kvalite okolitého ovzdušia a čistejšom ovzduší v </a:t>
            </a:r>
            <a:r>
              <a:rPr lang="sk-SK" sz="2000" dirty="0" smtClean="0">
                <a:solidFill>
                  <a:schemeClr val="bg1">
                    <a:lumMod val="65000"/>
                  </a:schemeClr>
                </a:solidFill>
                <a:ea typeface="Times New Roman" panose="02020603050405020304" pitchFamily="18" charset="0"/>
                <a:cs typeface="Times New Roman" panose="02020603050405020304" pitchFamily="18" charset="0"/>
              </a:rPr>
              <a:t>Európe.</a:t>
            </a:r>
            <a:endParaRPr lang="sk-SK" sz="2000" dirty="0">
              <a:solidFill>
                <a:schemeClr val="bg1">
                  <a:lumMod val="65000"/>
                </a:schemeClr>
              </a:solidFill>
            </a:endParaRPr>
          </a:p>
        </p:txBody>
      </p:sp>
    </p:spTree>
    <p:extLst>
      <p:ext uri="{BB962C8B-B14F-4D97-AF65-F5344CB8AC3E}">
        <p14:creationId xmlns:p14="http://schemas.microsoft.com/office/powerpoint/2010/main" val="19522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38897" y="1068603"/>
            <a:ext cx="8629135" cy="646331"/>
          </a:xfrm>
          <a:prstGeom prst="rect">
            <a:avLst/>
          </a:prstGeom>
          <a:noFill/>
        </p:spPr>
        <p:txBody>
          <a:bodyPr wrap="square" rtlCol="0">
            <a:spAutoFit/>
          </a:bodyPr>
          <a:lstStyle/>
          <a:p>
            <a:r>
              <a:rPr lang="sk-SK" dirty="0"/>
              <a:t>	</a:t>
            </a:r>
          </a:p>
          <a:p>
            <a:r>
              <a:rPr lang="sk-SK" dirty="0"/>
              <a:t>	</a:t>
            </a:r>
          </a:p>
        </p:txBody>
      </p:sp>
      <p:sp>
        <p:nvSpPr>
          <p:cNvPr id="5" name="Nadpis 1"/>
          <p:cNvSpPr txBox="1">
            <a:spLocks/>
          </p:cNvSpPr>
          <p:nvPr/>
        </p:nvSpPr>
        <p:spPr>
          <a:xfrm>
            <a:off x="460546" y="1260608"/>
            <a:ext cx="8185836" cy="527686"/>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4000" kern="1200">
                <a:solidFill>
                  <a:srgbClr val="55B848"/>
                </a:solidFill>
                <a:latin typeface="Myriad Pro" panose="020B0503030403020204" pitchFamily="34" charset="0"/>
                <a:ea typeface="+mj-ea"/>
                <a:cs typeface="+mj-cs"/>
              </a:defRPr>
            </a:lvl1pPr>
          </a:lstStyle>
          <a:p>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7" name="Obdĺžnik 6"/>
          <p:cNvSpPr/>
          <p:nvPr/>
        </p:nvSpPr>
        <p:spPr>
          <a:xfrm>
            <a:off x="536372" y="1980299"/>
            <a:ext cx="4645824" cy="400110"/>
          </a:xfrm>
          <a:prstGeom prst="rect">
            <a:avLst/>
          </a:prstGeom>
        </p:spPr>
        <p:txBody>
          <a:bodyPr wrap="none">
            <a:spAutoFit/>
          </a:bodyPr>
          <a:lstStyle/>
          <a:p>
            <a:r>
              <a:rPr lang="sk-SK" sz="2000" b="1" u="sng" dirty="0">
                <a:solidFill>
                  <a:schemeClr val="bg1">
                    <a:lumMod val="50000"/>
                  </a:schemeClr>
                </a:solidFill>
              </a:rPr>
              <a:t>II. Oprávnenosť aktivít realizácie projektu:</a:t>
            </a:r>
            <a:endParaRPr lang="sk-SK" sz="2000" dirty="0"/>
          </a:p>
        </p:txBody>
      </p:sp>
      <p:sp>
        <p:nvSpPr>
          <p:cNvPr id="8" name="TextovéPole 3"/>
          <p:cNvSpPr txBox="1"/>
          <p:nvPr/>
        </p:nvSpPr>
        <p:spPr>
          <a:xfrm>
            <a:off x="107092" y="2535452"/>
            <a:ext cx="8760941" cy="646331"/>
          </a:xfrm>
          <a:prstGeom prst="rect">
            <a:avLst/>
          </a:prstGeom>
          <a:noFill/>
        </p:spPr>
        <p:txBody>
          <a:bodyPr wrap="square" rtlCol="0">
            <a:spAutoFit/>
          </a:bodyPr>
          <a:lstStyle/>
          <a:p>
            <a:pPr marL="285750" lvl="0" indent="-285750" algn="just">
              <a:buFontTx/>
              <a:buChar char="-"/>
            </a:pPr>
            <a:endParaRPr lang="sk-SK" dirty="0">
              <a:solidFill>
                <a:schemeClr val="bg1">
                  <a:lumMod val="50000"/>
                </a:schemeClr>
              </a:solidFill>
            </a:endParaRPr>
          </a:p>
          <a:p>
            <a:pPr marL="285750" lvl="0" indent="-285750" algn="just">
              <a:buFontTx/>
              <a:buChar char="-"/>
            </a:pPr>
            <a:endParaRPr lang="sk-SK" dirty="0">
              <a:solidFill>
                <a:schemeClr val="bg1">
                  <a:lumMod val="50000"/>
                </a:schemeClr>
              </a:solidFill>
            </a:endParaRPr>
          </a:p>
        </p:txBody>
      </p:sp>
      <p:pic>
        <p:nvPicPr>
          <p:cNvPr id="3" name="Obrázok 2"/>
          <p:cNvPicPr>
            <a:picLocks noChangeAspect="1"/>
          </p:cNvPicPr>
          <p:nvPr/>
        </p:nvPicPr>
        <p:blipFill rotWithShape="1">
          <a:blip r:embed="rId2"/>
          <a:srcRect l="5416" t="21111" r="37500" b="8519"/>
          <a:stretch/>
        </p:blipFill>
        <p:spPr>
          <a:xfrm>
            <a:off x="238897" y="1241991"/>
            <a:ext cx="8486003" cy="5397127"/>
          </a:xfrm>
          <a:prstGeom prst="rect">
            <a:avLst/>
          </a:prstGeom>
        </p:spPr>
      </p:pic>
    </p:spTree>
    <p:extLst>
      <p:ext uri="{BB962C8B-B14F-4D97-AF65-F5344CB8AC3E}">
        <p14:creationId xmlns:p14="http://schemas.microsoft.com/office/powerpoint/2010/main" val="3056631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38897" y="1068603"/>
            <a:ext cx="8629135" cy="646331"/>
          </a:xfrm>
          <a:prstGeom prst="rect">
            <a:avLst/>
          </a:prstGeom>
          <a:noFill/>
        </p:spPr>
        <p:txBody>
          <a:bodyPr wrap="square" rtlCol="0">
            <a:spAutoFit/>
          </a:bodyPr>
          <a:lstStyle/>
          <a:p>
            <a:r>
              <a:rPr lang="sk-SK" dirty="0"/>
              <a:t>	</a:t>
            </a:r>
          </a:p>
          <a:p>
            <a:r>
              <a:rPr lang="sk-SK" dirty="0"/>
              <a:t>	</a:t>
            </a:r>
          </a:p>
        </p:txBody>
      </p:sp>
      <p:sp>
        <p:nvSpPr>
          <p:cNvPr id="8" name="TextovéPole 3"/>
          <p:cNvSpPr txBox="1"/>
          <p:nvPr/>
        </p:nvSpPr>
        <p:spPr>
          <a:xfrm>
            <a:off x="107092" y="2535452"/>
            <a:ext cx="8760941" cy="646331"/>
          </a:xfrm>
          <a:prstGeom prst="rect">
            <a:avLst/>
          </a:prstGeom>
          <a:noFill/>
        </p:spPr>
        <p:txBody>
          <a:bodyPr wrap="square" rtlCol="0">
            <a:spAutoFit/>
          </a:bodyPr>
          <a:lstStyle/>
          <a:p>
            <a:pPr marL="285750" lvl="0" indent="-285750" algn="just">
              <a:buFontTx/>
              <a:buChar char="-"/>
            </a:pPr>
            <a:endParaRPr lang="sk-SK" dirty="0">
              <a:solidFill>
                <a:schemeClr val="bg1">
                  <a:lumMod val="50000"/>
                </a:schemeClr>
              </a:solidFill>
            </a:endParaRPr>
          </a:p>
          <a:p>
            <a:pPr marL="285750" lvl="0" indent="-285750" algn="just">
              <a:buFontTx/>
              <a:buChar char="-"/>
            </a:pPr>
            <a:endParaRPr lang="sk-SK" dirty="0">
              <a:solidFill>
                <a:schemeClr val="bg1">
                  <a:lumMod val="50000"/>
                </a:schemeClr>
              </a:solidFill>
            </a:endParaRPr>
          </a:p>
        </p:txBody>
      </p:sp>
      <p:sp>
        <p:nvSpPr>
          <p:cNvPr id="9" name="Obdĺžnik 8"/>
          <p:cNvSpPr/>
          <p:nvPr/>
        </p:nvSpPr>
        <p:spPr>
          <a:xfrm>
            <a:off x="536372" y="2535451"/>
            <a:ext cx="8331660" cy="2031325"/>
          </a:xfrm>
          <a:prstGeom prst="rect">
            <a:avLst/>
          </a:prstGeom>
        </p:spPr>
        <p:txBody>
          <a:bodyPr wrap="square">
            <a:spAutoFit/>
          </a:bodyPr>
          <a:lstStyle/>
          <a:p>
            <a:pPr algn="just"/>
            <a:r>
              <a:rPr lang="sk-SK" dirty="0">
                <a:solidFill>
                  <a:schemeClr val="bg1">
                    <a:lumMod val="50000"/>
                  </a:schemeClr>
                </a:solidFill>
              </a:rPr>
              <a:t>Podporené môžu byť budovy, ktoré sú považované za energeticky efektívne. Energetická efektívnosť budovy je definovaná v § 2 písm. h) zákona č. 321/2014 o energetickej efektívnosti a o zmene a doplnení niektorých zákonov. </a:t>
            </a:r>
            <a:r>
              <a:rPr lang="sk-SK" dirty="0">
                <a:solidFill>
                  <a:srgbClr val="FF0000"/>
                </a:solidFill>
              </a:rPr>
              <a:t>V praxi uvedené predstavuje také situácie kedy už nie je možné energetickú efektívnosť budovy zvýšiť takým spôsobom, aby toto bolo technicky, funkčne a ekonomicky realizovateľné. </a:t>
            </a:r>
            <a:r>
              <a:rPr lang="sk-SK" dirty="0">
                <a:solidFill>
                  <a:schemeClr val="bg1">
                    <a:lumMod val="50000"/>
                  </a:schemeClr>
                </a:solidFill>
              </a:rPr>
              <a:t>Opatrenia energetickej efektívnosti (s výnimkou tých, ktoré sú predmetom projektu) musia byť vykonané pred realizáciou projektu. </a:t>
            </a:r>
          </a:p>
        </p:txBody>
      </p:sp>
      <p:sp>
        <p:nvSpPr>
          <p:cNvPr id="11" name="Obdĺžnik 10"/>
          <p:cNvSpPr/>
          <p:nvPr/>
        </p:nvSpPr>
        <p:spPr>
          <a:xfrm>
            <a:off x="536372" y="1439735"/>
            <a:ext cx="8331660" cy="369332"/>
          </a:xfrm>
          <a:prstGeom prst="rect">
            <a:avLst/>
          </a:prstGeom>
        </p:spPr>
        <p:txBody>
          <a:bodyPr wrap="square">
            <a:spAutoFit/>
          </a:bodyPr>
          <a:lstStyle/>
          <a:p>
            <a:pPr algn="just"/>
            <a:r>
              <a:rPr lang="sk-SK" dirty="0" smtClean="0">
                <a:solidFill>
                  <a:schemeClr val="bg1">
                    <a:lumMod val="50000"/>
                  </a:schemeClr>
                </a:solidFill>
              </a:rPr>
              <a:t>Energetická efektívnosť budovy</a:t>
            </a:r>
            <a:endParaRPr lang="sk-SK" dirty="0">
              <a:solidFill>
                <a:schemeClr val="bg1">
                  <a:lumMod val="50000"/>
                </a:schemeClr>
              </a:solidFill>
            </a:endParaRPr>
          </a:p>
        </p:txBody>
      </p:sp>
    </p:spTree>
    <p:extLst>
      <p:ext uri="{BB962C8B-B14F-4D97-AF65-F5344CB8AC3E}">
        <p14:creationId xmlns:p14="http://schemas.microsoft.com/office/powerpoint/2010/main" val="2835319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p:cNvPicPr>
            <a:picLocks noChangeAspect="1"/>
          </p:cNvPicPr>
          <p:nvPr/>
        </p:nvPicPr>
        <p:blipFill rotWithShape="1">
          <a:blip r:embed="rId3"/>
          <a:srcRect l="2010" t="29074" r="12474" b="9259"/>
          <a:stretch/>
        </p:blipFill>
        <p:spPr>
          <a:xfrm>
            <a:off x="38099" y="2124076"/>
            <a:ext cx="9077325" cy="3681969"/>
          </a:xfrm>
          <a:prstGeom prst="rect">
            <a:avLst/>
          </a:prstGeom>
        </p:spPr>
      </p:pic>
      <p:sp>
        <p:nvSpPr>
          <p:cNvPr id="8" name="Obdĺžnik 7"/>
          <p:cNvSpPr/>
          <p:nvPr/>
        </p:nvSpPr>
        <p:spPr>
          <a:xfrm>
            <a:off x="536372" y="1439735"/>
            <a:ext cx="8331660" cy="369332"/>
          </a:xfrm>
          <a:prstGeom prst="rect">
            <a:avLst/>
          </a:prstGeom>
        </p:spPr>
        <p:txBody>
          <a:bodyPr wrap="square">
            <a:spAutoFit/>
          </a:bodyPr>
          <a:lstStyle/>
          <a:p>
            <a:pPr algn="just"/>
            <a:r>
              <a:rPr lang="sk-SK" dirty="0" smtClean="0"/>
              <a:t>Náhrada paliva - príklady</a:t>
            </a:r>
            <a:endParaRPr lang="sk-SK" dirty="0"/>
          </a:p>
        </p:txBody>
      </p:sp>
    </p:spTree>
    <p:extLst>
      <p:ext uri="{BB962C8B-B14F-4D97-AF65-F5344CB8AC3E}">
        <p14:creationId xmlns:p14="http://schemas.microsoft.com/office/powerpoint/2010/main" val="2512815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0" y="1116569"/>
            <a:ext cx="8629135" cy="646331"/>
          </a:xfrm>
          <a:prstGeom prst="rect">
            <a:avLst/>
          </a:prstGeom>
          <a:noFill/>
        </p:spPr>
        <p:txBody>
          <a:bodyPr wrap="square" rtlCol="0">
            <a:spAutoFit/>
          </a:bodyPr>
          <a:lstStyle/>
          <a:p>
            <a:r>
              <a:rPr lang="sk-SK" dirty="0"/>
              <a:t>	</a:t>
            </a:r>
          </a:p>
          <a:p>
            <a:r>
              <a:rPr lang="sk-SK" dirty="0"/>
              <a:t>	</a:t>
            </a:r>
          </a:p>
        </p:txBody>
      </p:sp>
      <p:sp>
        <p:nvSpPr>
          <p:cNvPr id="9" name="Obdĺžnik 8"/>
          <p:cNvSpPr/>
          <p:nvPr/>
        </p:nvSpPr>
        <p:spPr>
          <a:xfrm>
            <a:off x="536372" y="2144926"/>
            <a:ext cx="8331660" cy="1754326"/>
          </a:xfrm>
          <a:prstGeom prst="rect">
            <a:avLst/>
          </a:prstGeom>
        </p:spPr>
        <p:txBody>
          <a:bodyPr wrap="square">
            <a:spAutoFit/>
          </a:bodyPr>
          <a:lstStyle/>
          <a:p>
            <a:pPr marL="342900" indent="-342900" algn="just">
              <a:buFont typeface="+mj-lt"/>
              <a:buAutoNum type="arabicPeriod"/>
            </a:pPr>
            <a:r>
              <a:rPr lang="sk-SK" dirty="0">
                <a:solidFill>
                  <a:schemeClr val="bg1">
                    <a:lumMod val="50000"/>
                  </a:schemeClr>
                </a:solidFill>
              </a:rPr>
              <a:t>verejná budova je </a:t>
            </a:r>
            <a:r>
              <a:rPr lang="sk-SK" dirty="0" smtClean="0">
                <a:solidFill>
                  <a:schemeClr val="bg1">
                    <a:lumMod val="50000"/>
                  </a:schemeClr>
                </a:solidFill>
              </a:rPr>
              <a:t>používaná </a:t>
            </a:r>
            <a:r>
              <a:rPr lang="sk-SK" dirty="0">
                <a:solidFill>
                  <a:schemeClr val="bg1">
                    <a:lumMod val="50000"/>
                  </a:schemeClr>
                </a:solidFill>
              </a:rPr>
              <a:t>na národnej/lokálnej úrovni využívaná verejnou správou - na poskytovanie verejných služieb nehospodárskych </a:t>
            </a:r>
            <a:r>
              <a:rPr lang="sk-SK" dirty="0" smtClean="0">
                <a:solidFill>
                  <a:schemeClr val="bg1">
                    <a:lumMod val="50000"/>
                  </a:schemeClr>
                </a:solidFill>
              </a:rPr>
              <a:t>služieb (max. 20% kapacity budovy môže byť používaných na hospodárske účely),</a:t>
            </a:r>
          </a:p>
          <a:p>
            <a:pPr marL="342900" indent="-342900" algn="just">
              <a:buFont typeface="+mj-lt"/>
              <a:buAutoNum type="arabicPeriod"/>
            </a:pPr>
            <a:r>
              <a:rPr lang="sk-SK" dirty="0" smtClean="0">
                <a:solidFill>
                  <a:schemeClr val="bg1">
                    <a:lumMod val="50000"/>
                  </a:schemeClr>
                </a:solidFill>
              </a:rPr>
              <a:t>realizáciou projektu nesmie </a:t>
            </a:r>
            <a:r>
              <a:rPr lang="sk-SK" dirty="0">
                <a:solidFill>
                  <a:schemeClr val="bg1">
                    <a:lumMod val="50000"/>
                  </a:schemeClr>
                </a:solidFill>
              </a:rPr>
              <a:t>dôjsť k zmene charakteru využívania </a:t>
            </a:r>
            <a:r>
              <a:rPr lang="sk-SK" dirty="0" smtClean="0">
                <a:solidFill>
                  <a:schemeClr val="bg1">
                    <a:lumMod val="50000"/>
                  </a:schemeClr>
                </a:solidFill>
              </a:rPr>
              <a:t>budovy,</a:t>
            </a:r>
          </a:p>
          <a:p>
            <a:pPr marL="342900" indent="-342900" algn="just">
              <a:buFont typeface="+mj-lt"/>
              <a:buAutoNum type="arabicPeriod"/>
            </a:pPr>
            <a:r>
              <a:rPr lang="sk-SK" dirty="0">
                <a:solidFill>
                  <a:schemeClr val="bg1">
                    <a:lumMod val="50000"/>
                  </a:schemeClr>
                </a:solidFill>
              </a:rPr>
              <a:t>verejná budova musí byť vo vlastníctve alebo správe žiadateľa, ktorý je oprávneným subjektom verejnej správy (žiadateľom)</a:t>
            </a:r>
          </a:p>
        </p:txBody>
      </p:sp>
      <p:sp>
        <p:nvSpPr>
          <p:cNvPr id="5" name="Obdĺžnik 4"/>
          <p:cNvSpPr/>
          <p:nvPr/>
        </p:nvSpPr>
        <p:spPr>
          <a:xfrm>
            <a:off x="536372" y="1439735"/>
            <a:ext cx="8331660" cy="400110"/>
          </a:xfrm>
          <a:prstGeom prst="rect">
            <a:avLst/>
          </a:prstGeom>
        </p:spPr>
        <p:txBody>
          <a:bodyPr wrap="square">
            <a:spAutoFit/>
          </a:bodyPr>
          <a:lstStyle/>
          <a:p>
            <a:pPr algn="just"/>
            <a:r>
              <a:rPr lang="sk-SK" sz="2000" dirty="0" smtClean="0">
                <a:solidFill>
                  <a:schemeClr val="bg1">
                    <a:lumMod val="50000"/>
                  </a:schemeClr>
                </a:solidFill>
              </a:rPr>
              <a:t>Verejná budova</a:t>
            </a:r>
            <a:endParaRPr lang="sk-SK" sz="2000" dirty="0">
              <a:solidFill>
                <a:schemeClr val="bg1">
                  <a:lumMod val="50000"/>
                </a:schemeClr>
              </a:solidFill>
            </a:endParaRPr>
          </a:p>
        </p:txBody>
      </p:sp>
    </p:spTree>
    <p:extLst>
      <p:ext uri="{BB962C8B-B14F-4D97-AF65-F5344CB8AC3E}">
        <p14:creationId xmlns:p14="http://schemas.microsoft.com/office/powerpoint/2010/main" val="3028394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99293"/>
            <a:ext cx="7886700" cy="776009"/>
          </a:xfrm>
        </p:spPr>
        <p:txBody>
          <a:bodyPr>
            <a:normAutofit/>
          </a:bodyPr>
          <a:lstStyle/>
          <a:p>
            <a:r>
              <a:rPr lang="sk-SK" sz="3200" b="1" dirty="0" smtClean="0">
                <a:latin typeface="Arial" panose="020B0604020202020204" pitchFamily="34" charset="0"/>
                <a:cs typeface="Arial" panose="020B0604020202020204" pitchFamily="34" charset="0"/>
              </a:rPr>
              <a:t>Účel výzvy</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96562" y="1392152"/>
            <a:ext cx="8612660" cy="4755148"/>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Kvalita ovzdušia</a:t>
            </a:r>
            <a:endParaRPr lang="sk-SK" sz="2800" dirty="0">
              <a:solidFill>
                <a:schemeClr val="bg1">
                  <a:lumMod val="50000"/>
                </a:schemeClr>
              </a:solidFill>
              <a:latin typeface="Arial" pitchFamily="34" charset="0"/>
              <a:cs typeface="Arial" pitchFamily="34" charset="0"/>
            </a:endParaRPr>
          </a:p>
          <a:p>
            <a:pPr marL="792163" indent="-342900" algn="just">
              <a:buFont typeface="+mj-lt"/>
              <a:buAutoNum type="arabicPeriod"/>
            </a:pPr>
            <a:r>
              <a:rPr lang="sk-SK" dirty="0" smtClean="0">
                <a:solidFill>
                  <a:schemeClr val="bg1">
                    <a:lumMod val="50000"/>
                  </a:schemeClr>
                </a:solidFill>
                <a:latin typeface="Arial" pitchFamily="34" charset="0"/>
                <a:cs typeface="Arial" pitchFamily="34" charset="0"/>
              </a:rPr>
              <a:t>Cieľom výzvy je </a:t>
            </a:r>
            <a:r>
              <a:rPr lang="sk-SK" u="sng" dirty="0" smtClean="0">
                <a:solidFill>
                  <a:schemeClr val="bg1">
                    <a:lumMod val="50000"/>
                  </a:schemeClr>
                </a:solidFill>
                <a:latin typeface="Arial" pitchFamily="34" charset="0"/>
                <a:cs typeface="Arial" pitchFamily="34" charset="0"/>
              </a:rPr>
              <a:t>primárne</a:t>
            </a:r>
            <a:r>
              <a:rPr lang="sk-SK" dirty="0" smtClean="0">
                <a:solidFill>
                  <a:schemeClr val="bg1">
                    <a:lumMod val="50000"/>
                  </a:schemeClr>
                </a:solidFill>
                <a:latin typeface="Arial" pitchFamily="34" charset="0"/>
                <a:cs typeface="Arial" pitchFamily="34" charset="0"/>
              </a:rPr>
              <a:t> zníženie znečisťovania ovzdušia a zlepšenie jeho kvality (najmä pokiaľ ide o znečisťujúce látky P</a:t>
            </a:r>
            <a:r>
              <a:rPr lang="de-DE" dirty="0" smtClean="0">
                <a:solidFill>
                  <a:schemeClr val="bg1">
                    <a:lumMod val="50000"/>
                  </a:schemeClr>
                </a:solidFill>
                <a:latin typeface="Arial" pitchFamily="34" charset="0"/>
                <a:cs typeface="Arial" pitchFamily="34" charset="0"/>
              </a:rPr>
              <a:t>M</a:t>
            </a:r>
            <a:r>
              <a:rPr lang="de-DE" baseline="-25000" dirty="0" smtClean="0">
                <a:solidFill>
                  <a:schemeClr val="bg1">
                    <a:lumMod val="50000"/>
                  </a:schemeClr>
                </a:solidFill>
                <a:latin typeface="Arial" pitchFamily="34" charset="0"/>
                <a:cs typeface="Arial" pitchFamily="34" charset="0"/>
              </a:rPr>
              <a:t>10</a:t>
            </a:r>
            <a:r>
              <a:rPr lang="de-DE" dirty="0">
                <a:solidFill>
                  <a:schemeClr val="bg1">
                    <a:lumMod val="50000"/>
                  </a:schemeClr>
                </a:solidFill>
                <a:latin typeface="Arial" pitchFamily="34" charset="0"/>
                <a:cs typeface="Arial" pitchFamily="34" charset="0"/>
              </a:rPr>
              <a:t>, </a:t>
            </a:r>
            <a:r>
              <a:rPr lang="de-DE" dirty="0" err="1">
                <a:solidFill>
                  <a:schemeClr val="bg1">
                    <a:lumMod val="50000"/>
                  </a:schemeClr>
                </a:solidFill>
                <a:latin typeface="Arial" pitchFamily="34" charset="0"/>
                <a:cs typeface="Arial" pitchFamily="34" charset="0"/>
              </a:rPr>
              <a:t>NOx</a:t>
            </a:r>
            <a:r>
              <a:rPr lang="de-DE" dirty="0">
                <a:solidFill>
                  <a:schemeClr val="bg1">
                    <a:lumMod val="50000"/>
                  </a:schemeClr>
                </a:solidFill>
                <a:latin typeface="Arial" pitchFamily="34" charset="0"/>
                <a:cs typeface="Arial" pitchFamily="34" charset="0"/>
              </a:rPr>
              <a:t>, NH</a:t>
            </a:r>
            <a:r>
              <a:rPr lang="de-DE" baseline="-25000" dirty="0">
                <a:solidFill>
                  <a:schemeClr val="bg1">
                    <a:lumMod val="50000"/>
                  </a:schemeClr>
                </a:solidFill>
                <a:latin typeface="Arial" pitchFamily="34" charset="0"/>
                <a:cs typeface="Arial" pitchFamily="34" charset="0"/>
              </a:rPr>
              <a:t>3</a:t>
            </a:r>
            <a:r>
              <a:rPr lang="de-DE" dirty="0">
                <a:solidFill>
                  <a:schemeClr val="bg1">
                    <a:lumMod val="50000"/>
                  </a:schemeClr>
                </a:solidFill>
                <a:latin typeface="Arial" pitchFamily="34" charset="0"/>
                <a:cs typeface="Arial" pitchFamily="34" charset="0"/>
              </a:rPr>
              <a:t>, VOC, </a:t>
            </a:r>
            <a:r>
              <a:rPr lang="de-DE" dirty="0" smtClean="0">
                <a:solidFill>
                  <a:schemeClr val="bg1">
                    <a:lumMod val="50000"/>
                  </a:schemeClr>
                </a:solidFill>
                <a:latin typeface="Arial" pitchFamily="34" charset="0"/>
                <a:cs typeface="Arial" pitchFamily="34" charset="0"/>
              </a:rPr>
              <a:t>SO</a:t>
            </a:r>
            <a:r>
              <a:rPr lang="de-DE" baseline="-25000" dirty="0" smtClean="0">
                <a:solidFill>
                  <a:schemeClr val="bg1">
                    <a:lumMod val="50000"/>
                  </a:schemeClr>
                </a:solidFill>
                <a:latin typeface="Arial" pitchFamily="34" charset="0"/>
                <a:cs typeface="Arial" pitchFamily="34" charset="0"/>
              </a:rPr>
              <a:t>2</a:t>
            </a:r>
            <a:r>
              <a:rPr lang="sk-SK" dirty="0" smtClean="0">
                <a:solidFill>
                  <a:schemeClr val="bg1">
                    <a:lumMod val="50000"/>
                  </a:schemeClr>
                </a:solidFill>
                <a:latin typeface="Arial" pitchFamily="34" charset="0"/>
                <a:cs typeface="Arial" pitchFamily="34" charset="0"/>
              </a:rPr>
              <a:t>).</a:t>
            </a:r>
          </a:p>
          <a:p>
            <a:pPr marL="792163" indent="-342900" algn="just">
              <a:buFont typeface="+mj-lt"/>
              <a:buAutoNum type="arabicPeriod"/>
            </a:pPr>
            <a:r>
              <a:rPr lang="sk-SK" dirty="0">
                <a:solidFill>
                  <a:schemeClr val="bg1">
                    <a:lumMod val="50000"/>
                  </a:schemeClr>
                </a:solidFill>
                <a:latin typeface="Arial" pitchFamily="34" charset="0"/>
                <a:cs typeface="Arial" pitchFamily="34" charset="0"/>
              </a:rPr>
              <a:t>Akékoľvek energetické nosiče, ktoré sa považujú za obnoviteľné zdroje, resp. ktorých transformácia predstavuje technológiu využívajúcu obnoviteľné zdroje energie nie sú </a:t>
            </a:r>
            <a:r>
              <a:rPr lang="sk-SK" dirty="0" smtClean="0">
                <a:solidFill>
                  <a:schemeClr val="bg1">
                    <a:lumMod val="50000"/>
                  </a:schemeClr>
                </a:solidFill>
                <a:latin typeface="Arial" pitchFamily="34" charset="0"/>
                <a:cs typeface="Arial" pitchFamily="34" charset="0"/>
              </a:rPr>
              <a:t>oprávnené (napr. spaľovanie biomasy),</a:t>
            </a:r>
            <a:endParaRPr lang="sk-SK" dirty="0">
              <a:solidFill>
                <a:schemeClr val="bg1">
                  <a:lumMod val="50000"/>
                </a:schemeClr>
              </a:solidFill>
              <a:latin typeface="Arial" pitchFamily="34" charset="0"/>
              <a:cs typeface="Arial" pitchFamily="34" charset="0"/>
            </a:endParaRPr>
          </a:p>
          <a:p>
            <a:pPr marL="792163" indent="-342900" algn="just">
              <a:buFont typeface="+mj-lt"/>
              <a:buAutoNum type="arabicPeriod"/>
            </a:pPr>
            <a:r>
              <a:rPr lang="sk-SK" dirty="0" smtClean="0">
                <a:solidFill>
                  <a:schemeClr val="bg1">
                    <a:lumMod val="50000"/>
                  </a:schemeClr>
                </a:solidFill>
                <a:latin typeface="Arial" pitchFamily="34" charset="0"/>
                <a:cs typeface="Arial" pitchFamily="34" charset="0"/>
              </a:rPr>
              <a:t>Tento cieľ je priamo spojený s energetickou efektívnosťou – ide o spaľovacie zariadenia na výrobu tepla, ktoré by mali byť energeticky efektívne a mali by sa vykurovať budovy, ktoré už majú ďalšie energetické opatrenia (s výnimkou výmeny spaľovacieho zariadenia/vykurovacieho systému) vykonané (napr. zateplené budovy),</a:t>
            </a:r>
          </a:p>
          <a:p>
            <a:pPr marL="792163" indent="-342900" algn="just">
              <a:buFont typeface="+mj-lt"/>
              <a:buAutoNum type="arabicPeriod"/>
            </a:pPr>
            <a:r>
              <a:rPr lang="sk-SK" dirty="0" smtClean="0">
                <a:solidFill>
                  <a:schemeClr val="bg1">
                    <a:lumMod val="50000"/>
                  </a:schemeClr>
                </a:solidFill>
                <a:latin typeface="Arial" pitchFamily="34" charset="0"/>
                <a:cs typeface="Arial" pitchFamily="34" charset="0"/>
              </a:rPr>
              <a:t>Cieľ výzvy si však netreba zamieňať za energetickú efektívnosť.</a:t>
            </a:r>
          </a:p>
          <a:p>
            <a:pPr marL="449263" algn="just"/>
            <a:endParaRPr lang="sk-SK" dirty="0" smtClean="0">
              <a:solidFill>
                <a:schemeClr val="bg1">
                  <a:lumMod val="50000"/>
                </a:schemeClr>
              </a:solidFill>
              <a:latin typeface="Arial" pitchFamily="34" charset="0"/>
              <a:cs typeface="Arial" pitchFamily="34" charset="0"/>
            </a:endParaRPr>
          </a:p>
          <a:p>
            <a:pPr marL="449263" algn="just"/>
            <a:r>
              <a:rPr lang="sk-SK" b="1" dirty="0" smtClean="0">
                <a:solidFill>
                  <a:srgbClr val="FF0000"/>
                </a:solidFill>
                <a:latin typeface="Arial" pitchFamily="34" charset="0"/>
                <a:cs typeface="Arial" pitchFamily="34" charset="0"/>
              </a:rPr>
              <a:t>Prioritou </a:t>
            </a:r>
            <a:r>
              <a:rPr lang="sk-SK" b="1" dirty="0">
                <a:solidFill>
                  <a:srgbClr val="FF0000"/>
                </a:solidFill>
                <a:latin typeface="Arial" pitchFamily="34" charset="0"/>
                <a:cs typeface="Arial" pitchFamily="34" charset="0"/>
              </a:rPr>
              <a:t>je výmena </a:t>
            </a:r>
            <a:r>
              <a:rPr lang="sk-SK" b="1" dirty="0" err="1" smtClean="0">
                <a:solidFill>
                  <a:srgbClr val="FF0000"/>
                </a:solidFill>
                <a:latin typeface="Arial" pitchFamily="34" charset="0"/>
                <a:cs typeface="Arial" pitchFamily="34" charset="0"/>
              </a:rPr>
              <a:t>vysokoemisnej</a:t>
            </a:r>
            <a:r>
              <a:rPr lang="sk-SK" b="1" dirty="0" smtClean="0">
                <a:solidFill>
                  <a:srgbClr val="FF0000"/>
                </a:solidFill>
                <a:latin typeface="Arial" pitchFamily="34" charset="0"/>
                <a:cs typeface="Arial" pitchFamily="34" charset="0"/>
              </a:rPr>
              <a:t> palivovej </a:t>
            </a:r>
            <a:r>
              <a:rPr lang="sk-SK" b="1" dirty="0">
                <a:solidFill>
                  <a:srgbClr val="FF0000"/>
                </a:solidFill>
                <a:latin typeface="Arial" pitchFamily="34" charset="0"/>
                <a:cs typeface="Arial" pitchFamily="34" charset="0"/>
              </a:rPr>
              <a:t>základne na </a:t>
            </a:r>
            <a:r>
              <a:rPr lang="sk-SK" b="1" dirty="0" err="1" smtClean="0">
                <a:solidFill>
                  <a:srgbClr val="FF0000"/>
                </a:solidFill>
                <a:latin typeface="Arial" pitchFamily="34" charset="0"/>
                <a:cs typeface="Arial" pitchFamily="34" charset="0"/>
              </a:rPr>
              <a:t>nízkoemisnú</a:t>
            </a:r>
            <a:r>
              <a:rPr lang="sk-SK" b="1" dirty="0" smtClean="0">
                <a:solidFill>
                  <a:srgbClr val="FF0000"/>
                </a:solidFill>
                <a:latin typeface="Arial" pitchFamily="34" charset="0"/>
                <a:cs typeface="Arial" pitchFamily="34" charset="0"/>
              </a:rPr>
              <a:t> palivovú základňu (napr. prechod z uhlia na zemný plyn) a tým zabezpečiť zníženie znečisťovania ovzdušia. </a:t>
            </a:r>
            <a:endParaRPr lang="sk-SK" dirty="0" smtClean="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987801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710037"/>
            <a:ext cx="7801233" cy="461665"/>
          </a:xfrm>
          <a:prstGeom prst="rect">
            <a:avLst/>
          </a:prstGeom>
          <a:noFill/>
        </p:spPr>
        <p:txBody>
          <a:bodyPr wrap="square" rtlCol="0">
            <a:spAutoFit/>
          </a:bodyPr>
          <a:lstStyle/>
          <a:p>
            <a:r>
              <a:rPr lang="sk-SK" sz="2400" b="1" u="sng" dirty="0">
                <a:solidFill>
                  <a:schemeClr val="bg1">
                    <a:lumMod val="50000"/>
                  </a:schemeClr>
                </a:solidFill>
              </a:rPr>
              <a:t>II. Oprávnenosť aktivít realizácie projektu:</a:t>
            </a:r>
            <a:endParaRPr lang="sk-SK" sz="2400" dirty="0"/>
          </a:p>
        </p:txBody>
      </p:sp>
      <p:graphicFrame>
        <p:nvGraphicFramePr>
          <p:cNvPr id="3" name="Tabuľka 2"/>
          <p:cNvGraphicFramePr>
            <a:graphicFrameLocks noGrp="1"/>
          </p:cNvGraphicFramePr>
          <p:nvPr>
            <p:extLst>
              <p:ext uri="{D42A27DB-BD31-4B8C-83A1-F6EECF244321}">
                <p14:modId xmlns:p14="http://schemas.microsoft.com/office/powerpoint/2010/main" val="1341592438"/>
              </p:ext>
            </p:extLst>
          </p:nvPr>
        </p:nvGraphicFramePr>
        <p:xfrm>
          <a:off x="642256" y="2254250"/>
          <a:ext cx="8103751" cy="2656840"/>
        </p:xfrm>
        <a:graphic>
          <a:graphicData uri="http://schemas.openxmlformats.org/drawingml/2006/table">
            <a:tbl>
              <a:tblPr firstRow="1" bandRow="1">
                <a:tableStyleId>{5C22544A-7EE6-4342-B048-85BDC9FD1C3A}</a:tableStyleId>
              </a:tblPr>
              <a:tblGrid>
                <a:gridCol w="512226">
                  <a:extLst>
                    <a:ext uri="{9D8B030D-6E8A-4147-A177-3AD203B41FA5}">
                      <a16:colId xmlns:a16="http://schemas.microsoft.com/office/drawing/2014/main" val="20000"/>
                    </a:ext>
                  </a:extLst>
                </a:gridCol>
                <a:gridCol w="2715897">
                  <a:extLst>
                    <a:ext uri="{9D8B030D-6E8A-4147-A177-3AD203B41FA5}">
                      <a16:colId xmlns:a16="http://schemas.microsoft.com/office/drawing/2014/main" val="20001"/>
                    </a:ext>
                  </a:extLst>
                </a:gridCol>
                <a:gridCol w="4875628">
                  <a:extLst>
                    <a:ext uri="{9D8B030D-6E8A-4147-A177-3AD203B41FA5}">
                      <a16:colId xmlns:a16="http://schemas.microsoft.com/office/drawing/2014/main" val="20002"/>
                    </a:ext>
                  </a:extLst>
                </a:gridCol>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extLst>
                  <a:ext uri="{0D108BD9-81ED-4DB2-BD59-A6C34878D82A}">
                    <a16:rowId xmlns:a16="http://schemas.microsoft.com/office/drawing/2014/main" val="10000"/>
                  </a:ext>
                </a:extLst>
              </a:tr>
              <a:tr h="370840">
                <a:tc>
                  <a:txBody>
                    <a:bodyPr/>
                    <a:lstStyle/>
                    <a:p>
                      <a:pPr marL="0" indent="0" algn="ctr">
                        <a:buFont typeface="+mj-lt"/>
                        <a:buNone/>
                      </a:pPr>
                      <a:r>
                        <a:rPr lang="sk-SK" dirty="0" smtClean="0"/>
                        <a:t>13.</a:t>
                      </a:r>
                      <a:endParaRPr lang="sk-SK" dirty="0"/>
                    </a:p>
                  </a:txBody>
                  <a:tcPr anchor="ctr"/>
                </a:tc>
                <a:tc>
                  <a:txBody>
                    <a:bodyPr/>
                    <a:lstStyle/>
                    <a:p>
                      <a:r>
                        <a:rPr lang="sk-SK" dirty="0" smtClean="0"/>
                        <a:t>Oprávnenosť</a:t>
                      </a:r>
                      <a:r>
                        <a:rPr lang="sk-SK" baseline="0" dirty="0" smtClean="0"/>
                        <a:t> aktivít projektu</a:t>
                      </a:r>
                      <a:endParaRPr lang="sk-SK" dirty="0"/>
                    </a:p>
                  </a:txBody>
                  <a:tcPr anchor="ctr"/>
                </a:tc>
                <a:tc>
                  <a:txBody>
                    <a:bodyPr/>
                    <a:lstStyle/>
                    <a:p>
                      <a:pPr algn="just"/>
                      <a:r>
                        <a:rPr lang="sk-SK" dirty="0" smtClean="0"/>
                        <a:t>Formulár</a:t>
                      </a:r>
                      <a:r>
                        <a:rPr lang="sk-SK" baseline="0" dirty="0" smtClean="0"/>
                        <a:t> ŽoNFP (7) – výpočet % využívania budovy na hospodárske účely</a:t>
                      </a:r>
                    </a:p>
                    <a:p>
                      <a:pPr algn="just"/>
                      <a:r>
                        <a:rPr lang="sk-SK" baseline="0" dirty="0" smtClean="0"/>
                        <a:t>Príloha č. 6 ŽoNFP – Podporná dokumentácia k oprávnenosti výdavkov</a:t>
                      </a:r>
                    </a:p>
                    <a:p>
                      <a:pPr algn="just"/>
                      <a:r>
                        <a:rPr lang="sk-SK" baseline="0" dirty="0" smtClean="0"/>
                        <a:t>Príloha č. 9 ŽoNFP – Povolenia na realizáciu projektu, vrátane projektovej dokumentácie</a:t>
                      </a:r>
                    </a:p>
                    <a:p>
                      <a:pPr algn="just"/>
                      <a:r>
                        <a:rPr lang="sk-SK" baseline="0" dirty="0" smtClean="0">
                          <a:solidFill>
                            <a:srgbClr val="FF0000"/>
                          </a:solidFill>
                        </a:rPr>
                        <a:t>Príloha č. 10 ŽoNFP - </a:t>
                      </a:r>
                      <a:r>
                        <a:rPr lang="sk-SK" sz="1800" kern="1200" dirty="0" smtClean="0">
                          <a:solidFill>
                            <a:srgbClr val="FF0000"/>
                          </a:solidFill>
                          <a:effectLst/>
                          <a:latin typeface="+mn-lt"/>
                          <a:ea typeface="+mn-ea"/>
                          <a:cs typeface="+mn-cs"/>
                        </a:rPr>
                        <a:t>Energetické environmentálne posúdenie</a:t>
                      </a:r>
                      <a:endParaRPr lang="sk-SK" dirty="0">
                        <a:solidFill>
                          <a:srgbClr val="FF0000"/>
                        </a:solidFill>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21321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710037"/>
            <a:ext cx="7801233" cy="461665"/>
          </a:xfrm>
          <a:prstGeom prst="rect">
            <a:avLst/>
          </a:prstGeom>
          <a:noFill/>
        </p:spPr>
        <p:txBody>
          <a:bodyPr wrap="square" rtlCol="0">
            <a:spAutoFit/>
          </a:bodyPr>
          <a:lstStyle/>
          <a:p>
            <a:r>
              <a:rPr lang="sk-SK" sz="2400" b="1" u="sng" dirty="0">
                <a:solidFill>
                  <a:schemeClr val="bg1">
                    <a:lumMod val="50000"/>
                  </a:schemeClr>
                </a:solidFill>
              </a:rPr>
              <a:t>II. Oprávnenosť aktivít realizácie projektu:</a:t>
            </a:r>
            <a:endParaRPr lang="sk-SK" sz="2400" dirty="0"/>
          </a:p>
        </p:txBody>
      </p:sp>
      <p:graphicFrame>
        <p:nvGraphicFramePr>
          <p:cNvPr id="3" name="Tabuľka 2"/>
          <p:cNvGraphicFramePr>
            <a:graphicFrameLocks noGrp="1"/>
          </p:cNvGraphicFramePr>
          <p:nvPr>
            <p:extLst>
              <p:ext uri="{D42A27DB-BD31-4B8C-83A1-F6EECF244321}">
                <p14:modId xmlns:p14="http://schemas.microsoft.com/office/powerpoint/2010/main" val="2037633351"/>
              </p:ext>
            </p:extLst>
          </p:nvPr>
        </p:nvGraphicFramePr>
        <p:xfrm>
          <a:off x="601214" y="2682875"/>
          <a:ext cx="8103751" cy="2656840"/>
        </p:xfrm>
        <a:graphic>
          <a:graphicData uri="http://schemas.openxmlformats.org/drawingml/2006/table">
            <a:tbl>
              <a:tblPr firstRow="1" bandRow="1">
                <a:tableStyleId>{5C22544A-7EE6-4342-B048-85BDC9FD1C3A}</a:tableStyleId>
              </a:tblPr>
              <a:tblGrid>
                <a:gridCol w="512226">
                  <a:extLst>
                    <a:ext uri="{9D8B030D-6E8A-4147-A177-3AD203B41FA5}">
                      <a16:colId xmlns:a16="http://schemas.microsoft.com/office/drawing/2014/main" val="20000"/>
                    </a:ext>
                  </a:extLst>
                </a:gridCol>
                <a:gridCol w="2715897">
                  <a:extLst>
                    <a:ext uri="{9D8B030D-6E8A-4147-A177-3AD203B41FA5}">
                      <a16:colId xmlns:a16="http://schemas.microsoft.com/office/drawing/2014/main" val="20001"/>
                    </a:ext>
                  </a:extLst>
                </a:gridCol>
                <a:gridCol w="4875628">
                  <a:extLst>
                    <a:ext uri="{9D8B030D-6E8A-4147-A177-3AD203B41FA5}">
                      <a16:colId xmlns:a16="http://schemas.microsoft.com/office/drawing/2014/main" val="20002"/>
                    </a:ext>
                  </a:extLst>
                </a:gridCol>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extLst>
                  <a:ext uri="{0D108BD9-81ED-4DB2-BD59-A6C34878D82A}">
                    <a16:rowId xmlns:a16="http://schemas.microsoft.com/office/drawing/2014/main" val="10000"/>
                  </a:ext>
                </a:extLst>
              </a:tr>
              <a:tr h="370840">
                <a:tc>
                  <a:txBody>
                    <a:bodyPr/>
                    <a:lstStyle/>
                    <a:p>
                      <a:pPr marL="0" indent="0" algn="ctr">
                        <a:buFont typeface="+mj-lt"/>
                        <a:buNone/>
                      </a:pPr>
                      <a:r>
                        <a:rPr lang="sk-SK" dirty="0" smtClean="0"/>
                        <a:t>14.</a:t>
                      </a:r>
                      <a:endParaRPr lang="sk-SK" dirty="0"/>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Neukončenie fyz. realizácie </a:t>
                      </a:r>
                      <a:r>
                        <a:rPr lang="sk-SK" sz="1800" kern="1200" baseline="0" dirty="0" smtClean="0">
                          <a:solidFill>
                            <a:schemeClr val="dk1"/>
                          </a:solidFill>
                          <a:latin typeface="+mn-lt"/>
                          <a:ea typeface="+mn-ea"/>
                          <a:cs typeface="+mn-cs"/>
                        </a:rPr>
                        <a:t> aktivity pred predložením ŽoNFP</a:t>
                      </a:r>
                    </a:p>
                  </a:txBody>
                  <a:tcPr anchor="ctr"/>
                </a:tc>
                <a:tc>
                  <a:txBody>
                    <a:bodyPr/>
                    <a:lstStyle/>
                    <a:p>
                      <a:pPr marL="0" indent="0"/>
                      <a:r>
                        <a:rPr lang="pl-PL" sz="1800" dirty="0" smtClean="0">
                          <a:solidFill>
                            <a:schemeClr val="tx1"/>
                          </a:solidFill>
                        </a:rPr>
                        <a:t>Realizácia</a:t>
                      </a:r>
                      <a:r>
                        <a:rPr lang="pl-PL" sz="1800" baseline="0" dirty="0" smtClean="0">
                          <a:solidFill>
                            <a:schemeClr val="tx1"/>
                          </a:solidFill>
                        </a:rPr>
                        <a:t> hlavnej aktivity sa považuje za ukončenú, ak</a:t>
                      </a:r>
                      <a:r>
                        <a:rPr lang="pl-PL" sz="1800" dirty="0" smtClean="0">
                          <a:solidFill>
                            <a:schemeClr val="tx1"/>
                          </a:solidFill>
                        </a:rPr>
                        <a:t>: </a:t>
                      </a:r>
                    </a:p>
                    <a:p>
                      <a:pPr marL="0" indent="0"/>
                      <a:r>
                        <a:rPr lang="sk-SK" sz="1800" dirty="0" smtClean="0">
                          <a:solidFill>
                            <a:schemeClr val="tx1"/>
                          </a:solidFill>
                        </a:rPr>
                        <a:t>-  bola fyzicky zrealizovaná</a:t>
                      </a:r>
                    </a:p>
                    <a:p>
                      <a:pPr marL="177800" indent="-177800"/>
                      <a:r>
                        <a:rPr lang="sk-SK" sz="1800" dirty="0" smtClean="0">
                          <a:solidFill>
                            <a:schemeClr val="tx1"/>
                          </a:solidFill>
                        </a:rPr>
                        <a:t>-  predmet projektu bol riadne dodaný, prijímateľ ho prevzal</a:t>
                      </a:r>
                      <a:r>
                        <a:rPr lang="sk-SK" sz="1800" baseline="0" dirty="0" smtClean="0">
                          <a:solidFill>
                            <a:schemeClr val="tx1"/>
                          </a:solidFill>
                        </a:rPr>
                        <a:t> a uhradil</a:t>
                      </a:r>
                      <a:r>
                        <a:rPr lang="sk-SK"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sk-SK" baseline="0" dirty="0" smtClean="0"/>
                    </a:p>
                    <a:p>
                      <a:r>
                        <a:rPr lang="sk-SK" dirty="0" smtClean="0"/>
                        <a:t>Formulár ŽoNFP</a:t>
                      </a:r>
                      <a:r>
                        <a:rPr lang="sk-SK" baseline="0" dirty="0" smtClean="0"/>
                        <a:t> (9)</a:t>
                      </a:r>
                    </a:p>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Formulár</a:t>
                      </a:r>
                      <a:r>
                        <a:rPr lang="sk-SK" baseline="0" dirty="0" smtClean="0"/>
                        <a:t> ŽoNFP (15) – čestné vyhlásenie</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39306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710037"/>
            <a:ext cx="7801233" cy="769441"/>
          </a:xfrm>
          <a:prstGeom prst="rect">
            <a:avLst/>
          </a:prstGeom>
          <a:noFill/>
        </p:spPr>
        <p:txBody>
          <a:bodyPr wrap="square" rtlCol="0">
            <a:spAutoFit/>
          </a:bodyPr>
          <a:lstStyle/>
          <a:p>
            <a:pPr algn="just"/>
            <a:r>
              <a:rPr lang="sk-SK" sz="2400" b="1" u="sng" dirty="0" smtClean="0">
                <a:solidFill>
                  <a:schemeClr val="bg1">
                    <a:lumMod val="50000"/>
                  </a:schemeClr>
                </a:solidFill>
              </a:rPr>
              <a:t>III. Oprávnenosť výdavkov realizácie projektu:</a:t>
            </a:r>
          </a:p>
          <a:p>
            <a:pPr algn="just"/>
            <a:r>
              <a:rPr lang="sk-SK" sz="2000" b="1" dirty="0">
                <a:solidFill>
                  <a:schemeClr val="bg1">
                    <a:lumMod val="50000"/>
                  </a:schemeClr>
                </a:solidFill>
              </a:rPr>
              <a:t>Definuje ich príloha č. 4 výzvy a horizontálny </a:t>
            </a:r>
            <a:r>
              <a:rPr lang="sk-SK" sz="2000" b="1" dirty="0" smtClean="0">
                <a:solidFill>
                  <a:schemeClr val="bg1">
                    <a:lumMod val="50000"/>
                  </a:schemeClr>
                </a:solidFill>
              </a:rPr>
              <a:t>dokument</a:t>
            </a:r>
            <a:endParaRPr lang="sk-SK" sz="2000" b="1" dirty="0">
              <a:solidFill>
                <a:schemeClr val="bg1">
                  <a:lumMod val="50000"/>
                </a:schemeClr>
              </a:solidFill>
            </a:endParaRPr>
          </a:p>
        </p:txBody>
      </p:sp>
      <p:graphicFrame>
        <p:nvGraphicFramePr>
          <p:cNvPr id="3" name="Tabuľka 2"/>
          <p:cNvGraphicFramePr>
            <a:graphicFrameLocks noGrp="1"/>
          </p:cNvGraphicFramePr>
          <p:nvPr>
            <p:extLst>
              <p:ext uri="{D42A27DB-BD31-4B8C-83A1-F6EECF244321}">
                <p14:modId xmlns:p14="http://schemas.microsoft.com/office/powerpoint/2010/main" val="2463020061"/>
              </p:ext>
            </p:extLst>
          </p:nvPr>
        </p:nvGraphicFramePr>
        <p:xfrm>
          <a:off x="560171" y="2818934"/>
          <a:ext cx="8049680" cy="1559560"/>
        </p:xfrm>
        <a:graphic>
          <a:graphicData uri="http://schemas.openxmlformats.org/drawingml/2006/table">
            <a:tbl>
              <a:tblPr firstRow="1" bandRow="1">
                <a:tableStyleId>{5C22544A-7EE6-4342-B048-85BDC9FD1C3A}</a:tableStyleId>
              </a:tblPr>
              <a:tblGrid>
                <a:gridCol w="500743">
                  <a:extLst>
                    <a:ext uri="{9D8B030D-6E8A-4147-A177-3AD203B41FA5}">
                      <a16:colId xmlns:a16="http://schemas.microsoft.com/office/drawing/2014/main" val="20000"/>
                    </a:ext>
                  </a:extLst>
                </a:gridCol>
                <a:gridCol w="2655011">
                  <a:extLst>
                    <a:ext uri="{9D8B030D-6E8A-4147-A177-3AD203B41FA5}">
                      <a16:colId xmlns:a16="http://schemas.microsoft.com/office/drawing/2014/main" val="20001"/>
                    </a:ext>
                  </a:extLst>
                </a:gridCol>
                <a:gridCol w="4893926">
                  <a:extLst>
                    <a:ext uri="{9D8B030D-6E8A-4147-A177-3AD203B41FA5}">
                      <a16:colId xmlns:a16="http://schemas.microsoft.com/office/drawing/2014/main" val="20002"/>
                    </a:ext>
                  </a:extLst>
                </a:gridCol>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extLst>
                  <a:ext uri="{0D108BD9-81ED-4DB2-BD59-A6C34878D82A}">
                    <a16:rowId xmlns:a16="http://schemas.microsoft.com/office/drawing/2014/main" val="10000"/>
                  </a:ext>
                </a:extLst>
              </a:tr>
              <a:tr h="370840">
                <a:tc>
                  <a:txBody>
                    <a:bodyPr/>
                    <a:lstStyle/>
                    <a:p>
                      <a:pPr marL="0" indent="0" algn="ctr">
                        <a:buFont typeface="+mj-lt"/>
                        <a:buNone/>
                      </a:pPr>
                      <a:r>
                        <a:rPr lang="sk-SK" dirty="0" smtClean="0"/>
                        <a:t>15.</a:t>
                      </a:r>
                      <a:endParaRPr lang="sk-SK" dirty="0"/>
                    </a:p>
                  </a:txBody>
                  <a:tcPr anchor="ctr"/>
                </a:tc>
                <a:tc>
                  <a:txBody>
                    <a:bodyPr/>
                    <a:lstStyle/>
                    <a:p>
                      <a:r>
                        <a:rPr lang="sk-SK" dirty="0" smtClean="0"/>
                        <a:t>Podmienka, že výdavky projektu sú oprávnené </a:t>
                      </a:r>
                      <a:endParaRPr lang="sk-SK" dirty="0"/>
                    </a:p>
                  </a:txBody>
                  <a:tcPr anchor="ctr"/>
                </a:tc>
                <a:tc>
                  <a:txBody>
                    <a:bodyPr/>
                    <a:lstStyle/>
                    <a:p>
                      <a:r>
                        <a:rPr lang="sk-SK" dirty="0" smtClean="0"/>
                        <a:t>Formulár</a:t>
                      </a:r>
                      <a:r>
                        <a:rPr lang="sk-SK" baseline="0" dirty="0" smtClean="0"/>
                        <a:t> ŽoNFP (7)</a:t>
                      </a:r>
                    </a:p>
                    <a:p>
                      <a:pPr>
                        <a:buFontTx/>
                        <a:buNone/>
                      </a:pPr>
                      <a:r>
                        <a:rPr lang="sk-SK" baseline="0" dirty="0" smtClean="0"/>
                        <a:t>Príloha č. 6 ŽoNFP - </a:t>
                      </a:r>
                      <a:r>
                        <a:rPr lang="sk-SK" sz="1800" kern="1200" dirty="0" smtClean="0">
                          <a:solidFill>
                            <a:schemeClr val="dk1"/>
                          </a:solidFill>
                          <a:effectLst/>
                          <a:latin typeface="+mn-lt"/>
                          <a:ea typeface="+mn-ea"/>
                          <a:cs typeface="+mn-cs"/>
                        </a:rPr>
                        <a:t>Podporná dokumentácia k OV</a:t>
                      </a:r>
                    </a:p>
                    <a:p>
                      <a:pPr algn="just"/>
                      <a:r>
                        <a:rPr lang="sk-SK" baseline="0" dirty="0" smtClean="0"/>
                        <a:t>Príloha č. 9 ŽoNFP – Povolenia na realizáciu projektu, vrátane projektovej dokumentácie</a:t>
                      </a:r>
                    </a:p>
                  </a:txBody>
                  <a:tcPr anchor="ctr"/>
                </a:tc>
                <a:extLst>
                  <a:ext uri="{0D108BD9-81ED-4DB2-BD59-A6C34878D82A}">
                    <a16:rowId xmlns:a16="http://schemas.microsoft.com/office/drawing/2014/main" val="10001"/>
                  </a:ext>
                </a:extLst>
              </a:tr>
            </a:tbl>
          </a:graphicData>
        </a:graphic>
      </p:graphicFrame>
      <p:sp>
        <p:nvSpPr>
          <p:cNvPr id="7" name="Obdĺžnik 6"/>
          <p:cNvSpPr/>
          <p:nvPr/>
        </p:nvSpPr>
        <p:spPr>
          <a:xfrm>
            <a:off x="560171" y="4502319"/>
            <a:ext cx="8185835" cy="400110"/>
          </a:xfrm>
          <a:prstGeom prst="rect">
            <a:avLst/>
          </a:prstGeom>
        </p:spPr>
        <p:txBody>
          <a:bodyPr wrap="square">
            <a:spAutoFit/>
          </a:bodyPr>
          <a:lstStyle/>
          <a:p>
            <a:pPr marL="0" lvl="1" algn="just"/>
            <a:r>
              <a:rPr lang="sk-SK" sz="2000" dirty="0">
                <a:solidFill>
                  <a:schemeClr val="bg1">
                    <a:lumMod val="50000"/>
                  </a:schemeClr>
                </a:solidFill>
              </a:rPr>
              <a:t>Informácie k Prílohe ŽoNFP č. </a:t>
            </a:r>
            <a:r>
              <a:rPr lang="sk-SK" sz="2000" dirty="0" smtClean="0">
                <a:solidFill>
                  <a:schemeClr val="bg1">
                    <a:lumMod val="50000"/>
                  </a:schemeClr>
                </a:solidFill>
              </a:rPr>
              <a:t>6 – Podporná dokumentácia k VO</a:t>
            </a:r>
          </a:p>
        </p:txBody>
      </p:sp>
    </p:spTree>
    <p:extLst>
      <p:ext uri="{BB962C8B-B14F-4D97-AF65-F5344CB8AC3E}">
        <p14:creationId xmlns:p14="http://schemas.microsoft.com/office/powerpoint/2010/main" val="3231801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40"/>
            <a:ext cx="8185836" cy="463226"/>
          </a:xfrm>
        </p:spPr>
        <p:txBody>
          <a:bodyPr>
            <a:normAutofit fontScale="90000"/>
          </a:bodyPr>
          <a:lstStyle/>
          <a:p>
            <a:r>
              <a:rPr lang="sk-SK" sz="3200" b="1" dirty="0">
                <a:latin typeface="Arial" panose="020B0604020202020204" pitchFamily="34" charset="0"/>
                <a:cs typeface="Arial" panose="020B0604020202020204" pitchFamily="34" charset="0"/>
              </a:rPr>
              <a:t>Spôsob preukazovania splnenia PPP</a:t>
            </a:r>
          </a:p>
        </p:txBody>
      </p:sp>
      <mc:AlternateContent xmlns:mc="http://schemas.openxmlformats.org/markup-compatibility/2006" xmlns:a14="http://schemas.microsoft.com/office/drawing/2010/main">
        <mc:Choice Requires="a14">
          <p:sp>
            <p:nvSpPr>
              <p:cNvPr id="4" name="TextovéPole 3"/>
              <p:cNvSpPr txBox="1"/>
              <p:nvPr/>
            </p:nvSpPr>
            <p:spPr>
              <a:xfrm>
                <a:off x="208230" y="1392866"/>
                <a:ext cx="8809021" cy="5388463"/>
              </a:xfrm>
              <a:prstGeom prst="rect">
                <a:avLst/>
              </a:prstGeom>
              <a:noFill/>
            </p:spPr>
            <p:txBody>
              <a:bodyPr wrap="square" rtlCol="0">
                <a:spAutoFit/>
              </a:bodyPr>
              <a:lstStyle/>
              <a:p>
                <a:pPr algn="just"/>
                <a:r>
                  <a:rPr lang="sk-SK" b="1" u="sng" dirty="0" smtClean="0">
                    <a:solidFill>
                      <a:schemeClr val="bg1">
                        <a:lumMod val="50000"/>
                      </a:schemeClr>
                    </a:solidFill>
                  </a:rPr>
                  <a:t>III. Oprávnenosť výdavkov realizácie projektu:</a:t>
                </a:r>
              </a:p>
              <a:p>
                <a:pPr lvl="1" algn="just"/>
                <a:r>
                  <a:rPr lang="sk-SK" dirty="0">
                    <a:solidFill>
                      <a:schemeClr val="bg1">
                        <a:lumMod val="50000"/>
                      </a:schemeClr>
                    </a:solidFill>
                  </a:rPr>
                  <a:t>Informácie k Prílohe ŽoNFP č. </a:t>
                </a:r>
                <a:r>
                  <a:rPr lang="sk-SK" dirty="0" smtClean="0">
                    <a:solidFill>
                      <a:schemeClr val="bg1">
                        <a:lumMod val="50000"/>
                      </a:schemeClr>
                    </a:solidFill>
                  </a:rPr>
                  <a:t>6 – </a:t>
                </a:r>
                <a:r>
                  <a:rPr lang="sk-SK" dirty="0">
                    <a:solidFill>
                      <a:schemeClr val="bg1">
                        <a:lumMod val="50000"/>
                      </a:schemeClr>
                    </a:solidFill>
                  </a:rPr>
                  <a:t>Podporná dokumentácia k oprávnenosti výdavkov</a:t>
                </a:r>
              </a:p>
              <a:p>
                <a:pPr lvl="1" algn="just"/>
                <a:r>
                  <a:rPr lang="sk-SK" dirty="0" smtClean="0">
                    <a:solidFill>
                      <a:schemeClr val="bg1">
                        <a:lumMod val="50000"/>
                      </a:schemeClr>
                    </a:solidFill>
                  </a:rPr>
                  <a:t>Príloha </a:t>
                </a:r>
                <a:r>
                  <a:rPr lang="sk-SK" dirty="0">
                    <a:solidFill>
                      <a:schemeClr val="bg1">
                        <a:lumMod val="50000"/>
                      </a:schemeClr>
                    </a:solidFill>
                  </a:rPr>
                  <a:t>slúži na preukázania oprávnenosti výdavkov a obsahuje:</a:t>
                </a:r>
              </a:p>
              <a:p>
                <a:pPr marL="800100" lvl="1" indent="-342900" algn="just">
                  <a:buFont typeface="Arial" panose="020B0604020202020204" pitchFamily="34" charset="0"/>
                  <a:buChar char="•"/>
                </a:pPr>
                <a:r>
                  <a:rPr lang="sk-SK" u="sng" dirty="0">
                    <a:solidFill>
                      <a:schemeClr val="bg1">
                        <a:lumMod val="50000"/>
                      </a:schemeClr>
                    </a:solidFill>
                  </a:rPr>
                  <a:t>Podrobný rozpočet projektu</a:t>
                </a:r>
              </a:p>
              <a:p>
                <a:pPr marL="812800" lvl="1" algn="just"/>
                <a:r>
                  <a:rPr lang="sk-SK" dirty="0">
                    <a:solidFill>
                      <a:schemeClr val="bg1">
                        <a:lumMod val="50000"/>
                      </a:schemeClr>
                    </a:solidFill>
                  </a:rPr>
                  <a:t>Určuje vecne oprávnené výdavky projektu a ich výšku. Taktiež špecifikuje spôsob stanovenia výdavku, popis výdavku a definovanie nevyhnutnosti výdavku pre realizáciu projektu. </a:t>
                </a:r>
              </a:p>
              <a:p>
                <a:pPr marL="800100" lvl="1" indent="-342900" algn="just">
                  <a:buFont typeface="Arial" panose="020B0604020202020204" pitchFamily="34" charset="0"/>
                  <a:buChar char="•"/>
                </a:pPr>
                <a:r>
                  <a:rPr lang="sk-SK" u="sng" dirty="0">
                    <a:solidFill>
                      <a:schemeClr val="bg1">
                        <a:lumMod val="50000"/>
                      </a:schemeClr>
                    </a:solidFill>
                  </a:rPr>
                  <a:t>Prieskum trhu</a:t>
                </a:r>
              </a:p>
              <a:p>
                <a:pPr marL="812800" lvl="1" algn="just"/>
                <a:r>
                  <a:rPr lang="sk-SK" dirty="0">
                    <a:solidFill>
                      <a:schemeClr val="bg1">
                        <a:lumMod val="50000"/>
                      </a:schemeClr>
                    </a:solidFill>
                  </a:rPr>
                  <a:t>Obsahuje záznam z vyhodnotenia prieskumu/</a:t>
                </a:r>
                <a:r>
                  <a:rPr lang="sk-SK" dirty="0" err="1">
                    <a:solidFill>
                      <a:schemeClr val="bg1">
                        <a:lumMod val="50000"/>
                      </a:schemeClr>
                    </a:solidFill>
                  </a:rPr>
                  <a:t>ov</a:t>
                </a:r>
                <a:r>
                  <a:rPr lang="sk-SK" dirty="0">
                    <a:solidFill>
                      <a:schemeClr val="bg1">
                        <a:lumMod val="50000"/>
                      </a:schemeClr>
                    </a:solidFill>
                  </a:rPr>
                  <a:t> trhu na základe ktorého určil žiadateľ priemernú výšku oprávneného výdavku do podrobného rozpočtu projektu (pokiaľ ju neurčil inou metódou). Žiadateľ nepredkladá samotné cenové ponuky (pokiaľ na to nie je osobitne vyzvaný).</a:t>
                </a:r>
              </a:p>
              <a:p>
                <a:pPr marL="800100" lvl="1" indent="-342900" algn="just">
                  <a:buFont typeface="Arial" panose="020B0604020202020204" pitchFamily="34" charset="0"/>
                  <a:buChar char="•"/>
                </a:pPr>
                <a:r>
                  <a:rPr lang="sk-SK" u="sng" dirty="0">
                    <a:solidFill>
                      <a:schemeClr val="bg1">
                        <a:lumMod val="50000"/>
                      </a:schemeClr>
                    </a:solidFill>
                  </a:rPr>
                  <a:t>Prieskum trhu</a:t>
                </a:r>
              </a:p>
              <a:p>
                <a:pPr marL="812800" lvl="1" algn="just"/>
                <a:r>
                  <a:rPr lang="sk-SK" dirty="0" err="1">
                    <a:solidFill>
                      <a:schemeClr val="bg1">
                        <a:lumMod val="50000"/>
                      </a:schemeClr>
                    </a:solidFill>
                  </a:rPr>
                  <a:t>Value</a:t>
                </a:r>
                <a:r>
                  <a:rPr lang="sk-SK" dirty="0">
                    <a:solidFill>
                      <a:schemeClr val="bg1">
                        <a:lumMod val="50000"/>
                      </a:schemeClr>
                    </a:solidFill>
                  </a:rPr>
                  <a:t> </a:t>
                </a:r>
                <a:r>
                  <a:rPr lang="sk-SK" dirty="0" err="1">
                    <a:solidFill>
                      <a:schemeClr val="bg1">
                        <a:lumMod val="50000"/>
                      </a:schemeClr>
                    </a:solidFill>
                  </a:rPr>
                  <a:t>for</a:t>
                </a:r>
                <a:r>
                  <a:rPr lang="sk-SK" dirty="0">
                    <a:solidFill>
                      <a:schemeClr val="bg1">
                        <a:lumMod val="50000"/>
                      </a:schemeClr>
                    </a:solidFill>
                  </a:rPr>
                  <a:t> </a:t>
                </a:r>
                <a:r>
                  <a:rPr lang="sk-SK" dirty="0" err="1">
                    <a:solidFill>
                      <a:schemeClr val="bg1">
                        <a:lumMod val="50000"/>
                      </a:schemeClr>
                    </a:solidFill>
                  </a:rPr>
                  <a:t>money</a:t>
                </a:r>
                <a:r>
                  <a:rPr lang="sk-SK" dirty="0">
                    <a:solidFill>
                      <a:schemeClr val="bg1">
                        <a:lumMod val="50000"/>
                      </a:schemeClr>
                    </a:solidFill>
                  </a:rPr>
                  <a:t> – hodnotenie pri kritériu </a:t>
                </a:r>
                <a:r>
                  <a:rPr lang="sk-SK" dirty="0" smtClean="0">
                    <a:solidFill>
                      <a:schemeClr val="bg1">
                        <a:lumMod val="50000"/>
                      </a:schemeClr>
                    </a:solidFill>
                  </a:rPr>
                  <a:t>1.2</a:t>
                </a:r>
              </a:p>
              <a:p>
                <a:pPr marL="812800" lvl="1" algn="just"/>
                <a:endParaRPr lang="sk-SK" dirty="0" smtClean="0">
                  <a:solidFill>
                    <a:schemeClr val="bg1">
                      <a:lumMod val="50000"/>
                    </a:schemeClr>
                  </a:solidFill>
                </a:endParaRPr>
              </a:p>
              <a:p>
                <a:pPr marL="812800" lvl="1" algn="just"/>
                <a14:m>
                  <m:oMathPara xmlns:m="http://schemas.openxmlformats.org/officeDocument/2006/math">
                    <m:oMathParaPr>
                      <m:jc m:val="centerGroup"/>
                    </m:oMathParaPr>
                    <m:oMath xmlns:m="http://schemas.openxmlformats.org/officeDocument/2006/math">
                      <m:f>
                        <m:fPr>
                          <m:ctrlPr>
                            <a:rPr lang="sk-SK" sz="1600" i="1">
                              <a:solidFill>
                                <a:schemeClr val="bg1">
                                  <a:lumMod val="50000"/>
                                </a:schemeClr>
                              </a:solidFill>
                              <a:latin typeface="Cambria Math" panose="02040503050406030204" pitchFamily="18" charset="0"/>
                            </a:rPr>
                          </m:ctrlPr>
                        </m:fPr>
                        <m:num>
                          <m:r>
                            <a:rPr lang="sk-SK" sz="1600" i="1">
                              <a:solidFill>
                                <a:schemeClr val="bg1">
                                  <a:lumMod val="50000"/>
                                </a:schemeClr>
                              </a:solidFill>
                              <a:latin typeface="Cambria Math" panose="02040503050406030204" pitchFamily="18" charset="0"/>
                            </a:rPr>
                            <m:t>𝑐𝑒𝑙𝑘𝑜𝑣</m:t>
                          </m:r>
                          <m:r>
                            <a:rPr lang="sk-SK" sz="1600" i="1">
                              <a:solidFill>
                                <a:schemeClr val="bg1">
                                  <a:lumMod val="50000"/>
                                </a:schemeClr>
                              </a:solidFill>
                              <a:latin typeface="Cambria Math" panose="02040503050406030204" pitchFamily="18" charset="0"/>
                            </a:rPr>
                            <m:t>é </m:t>
                          </m:r>
                          <m:r>
                            <a:rPr lang="sk-SK" sz="1600" i="1">
                              <a:solidFill>
                                <a:schemeClr val="bg1">
                                  <a:lumMod val="50000"/>
                                </a:schemeClr>
                              </a:solidFill>
                              <a:latin typeface="Cambria Math" panose="02040503050406030204" pitchFamily="18" charset="0"/>
                            </a:rPr>
                            <m:t>𝑜𝑝𝑟</m:t>
                          </m:r>
                          <m:r>
                            <a:rPr lang="sk-SK" sz="1600" i="1">
                              <a:solidFill>
                                <a:schemeClr val="bg1">
                                  <a:lumMod val="50000"/>
                                </a:schemeClr>
                              </a:solidFill>
                              <a:latin typeface="Cambria Math" panose="02040503050406030204" pitchFamily="18" charset="0"/>
                            </a:rPr>
                            <m:t>á</m:t>
                          </m:r>
                          <m:r>
                            <a:rPr lang="sk-SK" sz="1600" i="1">
                              <a:solidFill>
                                <a:schemeClr val="bg1">
                                  <a:lumMod val="50000"/>
                                </a:schemeClr>
                              </a:solidFill>
                              <a:latin typeface="Cambria Math" panose="02040503050406030204" pitchFamily="18" charset="0"/>
                            </a:rPr>
                            <m:t>𝑣𝑛𝑒𝑛</m:t>
                          </m:r>
                          <m:r>
                            <a:rPr lang="sk-SK" sz="1600" i="1">
                              <a:solidFill>
                                <a:schemeClr val="bg1">
                                  <a:lumMod val="50000"/>
                                </a:schemeClr>
                              </a:solidFill>
                              <a:latin typeface="Cambria Math" panose="02040503050406030204" pitchFamily="18" charset="0"/>
                            </a:rPr>
                            <m:t>é </m:t>
                          </m:r>
                          <m:r>
                            <a:rPr lang="sk-SK" sz="1600" i="1">
                              <a:solidFill>
                                <a:schemeClr val="bg1">
                                  <a:lumMod val="50000"/>
                                </a:schemeClr>
                              </a:solidFill>
                              <a:latin typeface="Cambria Math" panose="02040503050406030204" pitchFamily="18" charset="0"/>
                            </a:rPr>
                            <m:t>𝑣</m:t>
                          </m:r>
                          <m:r>
                            <a:rPr lang="sk-SK" sz="1600" i="1">
                              <a:solidFill>
                                <a:schemeClr val="bg1">
                                  <a:lumMod val="50000"/>
                                </a:schemeClr>
                              </a:solidFill>
                              <a:latin typeface="Cambria Math" panose="02040503050406030204" pitchFamily="18" charset="0"/>
                            </a:rPr>
                            <m:t>ý</m:t>
                          </m:r>
                          <m:r>
                            <a:rPr lang="sk-SK" sz="1600" i="1">
                              <a:solidFill>
                                <a:schemeClr val="bg1">
                                  <a:lumMod val="50000"/>
                                </a:schemeClr>
                              </a:solidFill>
                              <a:latin typeface="Cambria Math" panose="02040503050406030204" pitchFamily="18" charset="0"/>
                            </a:rPr>
                            <m:t>𝑑𝑎𝑣𝑘𝑦</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𝑝𝑟𝑜𝑗𝑒𝑘𝑡𝑢</m:t>
                          </m:r>
                          <m:r>
                            <a:rPr lang="sk-SK" sz="1600" i="1">
                              <a:solidFill>
                                <a:schemeClr val="bg1">
                                  <a:lumMod val="50000"/>
                                </a:schemeClr>
                              </a:solidFill>
                              <a:latin typeface="Cambria Math" panose="02040503050406030204" pitchFamily="18" charset="0"/>
                            </a:rPr>
                            <m:t> </m:t>
                          </m:r>
                          <m:r>
                            <a:rPr lang="sk-SK" sz="1600" b="0" i="1" smtClean="0">
                              <a:solidFill>
                                <a:schemeClr val="bg1">
                                  <a:lumMod val="50000"/>
                                </a:schemeClr>
                              </a:solidFill>
                              <a:latin typeface="Cambria Math" panose="02040503050406030204" pitchFamily="18" charset="0"/>
                            </a:rPr>
                            <m:t>𝑏𝑒𝑧</m:t>
                          </m:r>
                          <m:r>
                            <a:rPr lang="sk-SK" sz="1600" b="0" i="1" smtClean="0">
                              <a:solidFill>
                                <a:schemeClr val="bg1">
                                  <a:lumMod val="50000"/>
                                </a:schemeClr>
                              </a:solidFill>
                              <a:latin typeface="Cambria Math" panose="02040503050406030204" pitchFamily="18" charset="0"/>
                            </a:rPr>
                            <m:t> </m:t>
                          </m:r>
                          <m:r>
                            <a:rPr lang="sk-SK" sz="1600" b="0" i="1" smtClean="0">
                              <a:solidFill>
                                <a:schemeClr val="bg1">
                                  <a:lumMod val="50000"/>
                                </a:schemeClr>
                              </a:solidFill>
                              <a:latin typeface="Cambria Math" panose="02040503050406030204" pitchFamily="18" charset="0"/>
                            </a:rPr>
                            <m:t>𝐷𝑃𝐻</m:t>
                          </m:r>
                          <m:r>
                            <a:rPr lang="sk-SK" sz="1600" b="0" i="1" smtClean="0">
                              <a:solidFill>
                                <a:schemeClr val="bg1">
                                  <a:lumMod val="50000"/>
                                </a:schemeClr>
                              </a:solidFill>
                              <a:latin typeface="Cambria Math" panose="02040503050406030204" pitchFamily="18" charset="0"/>
                            </a:rPr>
                            <m:t> </m:t>
                          </m:r>
                          <m:r>
                            <a:rPr lang="sk-SK" sz="1600" b="0" i="1" smtClean="0">
                              <a:solidFill>
                                <a:schemeClr val="bg1">
                                  <a:lumMod val="50000"/>
                                </a:schemeClr>
                              </a:solidFill>
                              <a:latin typeface="Cambria Math" panose="02040503050406030204" pitchFamily="18" charset="0"/>
                            </a:rPr>
                            <m:t>𝑛𝑎</m:t>
                          </m:r>
                          <m:r>
                            <a:rPr lang="sk-SK" sz="1600" b="0" i="1" smtClean="0">
                              <a:solidFill>
                                <a:schemeClr val="bg1">
                                  <a:lumMod val="50000"/>
                                </a:schemeClr>
                              </a:solidFill>
                              <a:latin typeface="Cambria Math" panose="02040503050406030204" pitchFamily="18" charset="0"/>
                            </a:rPr>
                            <m:t> </m:t>
                          </m:r>
                          <m:r>
                            <a:rPr lang="sk-SK" sz="1600" b="0" i="1" smtClean="0">
                              <a:solidFill>
                                <a:schemeClr val="bg1">
                                  <a:lumMod val="50000"/>
                                </a:schemeClr>
                              </a:solidFill>
                              <a:latin typeface="Cambria Math" panose="02040503050406030204" pitchFamily="18" charset="0"/>
                            </a:rPr>
                            <m:t>𝑎𝑘𝑡𝑖𝑣𝑖𝑡𝑢</m:t>
                          </m:r>
                        </m:num>
                        <m:den>
                          <m:r>
                            <a:rPr lang="sk-SK" sz="1600" i="1">
                              <a:solidFill>
                                <a:schemeClr val="bg1">
                                  <a:lumMod val="50000"/>
                                </a:schemeClr>
                              </a:solidFill>
                              <a:latin typeface="Cambria Math" panose="02040503050406030204" pitchFamily="18" charset="0"/>
                            </a:rPr>
                            <m:t>𝑍𝑛</m:t>
                          </m:r>
                          <m:r>
                            <a:rPr lang="sk-SK" sz="1600" i="1">
                              <a:solidFill>
                                <a:schemeClr val="bg1">
                                  <a:lumMod val="50000"/>
                                </a:schemeClr>
                              </a:solidFill>
                              <a:latin typeface="Cambria Math" panose="02040503050406030204" pitchFamily="18" charset="0"/>
                            </a:rPr>
                            <m:t>íž</m:t>
                          </m:r>
                          <m:r>
                            <a:rPr lang="sk-SK" sz="1600" i="1">
                              <a:solidFill>
                                <a:schemeClr val="bg1">
                                  <a:lumMod val="50000"/>
                                </a:schemeClr>
                              </a:solidFill>
                              <a:latin typeface="Cambria Math" panose="02040503050406030204" pitchFamily="18" charset="0"/>
                            </a:rPr>
                            <m:t>𝑒𝑛𝑖𝑒</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𝑝𝑟𝑜𝑑𝑢𝑘𝑐𝑖𝑒</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𝑒𝑚𝑖𝑠𝑖</m:t>
                          </m:r>
                          <m:r>
                            <a:rPr lang="sk-SK" sz="1600" i="1">
                              <a:solidFill>
                                <a:schemeClr val="bg1">
                                  <a:lumMod val="50000"/>
                                </a:schemeClr>
                              </a:solidFill>
                              <a:latin typeface="Cambria Math" panose="02040503050406030204" pitchFamily="18" charset="0"/>
                            </a:rPr>
                            <m:t>í</m:t>
                          </m:r>
                        </m:den>
                      </m:f>
                    </m:oMath>
                  </m:oMathPara>
                </a14:m>
                <a:endParaRPr lang="sk-SK" sz="2000" i="1" dirty="0" smtClean="0">
                  <a:solidFill>
                    <a:schemeClr val="bg1">
                      <a:lumMod val="50000"/>
                    </a:schemeClr>
                  </a:solidFill>
                </a:endParaRPr>
              </a:p>
              <a:p>
                <a:pPr algn="just">
                  <a:spcAft>
                    <a:spcPts val="600"/>
                  </a:spcAft>
                </a:pPr>
                <a:r>
                  <a:rPr lang="sk-SK" b="1" dirty="0">
                    <a:solidFill>
                      <a:srgbClr val="FF0000"/>
                    </a:solidFill>
                  </a:rPr>
                  <a:t>Zníženie produkcie emisií =</a:t>
                </a:r>
              </a:p>
              <a:p>
                <a:pPr algn="just">
                  <a:spcAft>
                    <a:spcPts val="600"/>
                  </a:spcAft>
                </a:pPr>
                <a:r>
                  <a:rPr lang="sk-SK" b="1" dirty="0">
                    <a:solidFill>
                      <a:srgbClr val="FF0000"/>
                    </a:solidFill>
                  </a:rPr>
                  <a:t>1 x PM10  + 0,8 x </a:t>
                </a:r>
                <a:r>
                  <a:rPr lang="sk-SK" b="1" dirty="0" err="1">
                    <a:solidFill>
                      <a:srgbClr val="FF0000"/>
                    </a:solidFill>
                  </a:rPr>
                  <a:t>NOx</a:t>
                </a:r>
                <a:r>
                  <a:rPr lang="sk-SK" b="1" dirty="0">
                    <a:solidFill>
                      <a:srgbClr val="FF0000"/>
                    </a:solidFill>
                  </a:rPr>
                  <a:t> (ako NO2) +0,8 x NH3 + 0,6 x VOC + 0,6 x SO2</a:t>
                </a:r>
              </a:p>
            </p:txBody>
          </p:sp>
        </mc:Choice>
        <mc:Fallback xmlns="">
          <p:sp>
            <p:nvSpPr>
              <p:cNvPr id="4" name="TextovéPole 3"/>
              <p:cNvSpPr txBox="1">
                <a:spLocks noRot="1" noChangeAspect="1" noMove="1" noResize="1" noEditPoints="1" noAdjustHandles="1" noChangeArrowheads="1" noChangeShapeType="1" noTextEdit="1"/>
              </p:cNvSpPr>
              <p:nvPr/>
            </p:nvSpPr>
            <p:spPr>
              <a:xfrm>
                <a:off x="208230" y="1392866"/>
                <a:ext cx="8809021" cy="5388463"/>
              </a:xfrm>
              <a:prstGeom prst="rect">
                <a:avLst/>
              </a:prstGeom>
              <a:blipFill rotWithShape="0">
                <a:blip r:embed="rId2"/>
                <a:stretch>
                  <a:fillRect l="-554" t="-566" r="-623" b="-792"/>
                </a:stretch>
              </a:blipFill>
            </p:spPr>
            <p:txBody>
              <a:bodyPr/>
              <a:lstStyle/>
              <a:p>
                <a:r>
                  <a:rPr lang="sk-SK">
                    <a:noFill/>
                  </a:rPr>
                  <a:t> </a:t>
                </a:r>
              </a:p>
            </p:txBody>
          </p:sp>
        </mc:Fallback>
      </mc:AlternateContent>
    </p:spTree>
    <p:extLst>
      <p:ext uri="{BB962C8B-B14F-4D97-AF65-F5344CB8AC3E}">
        <p14:creationId xmlns:p14="http://schemas.microsoft.com/office/powerpoint/2010/main" val="4020885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710037"/>
            <a:ext cx="7801233" cy="2831544"/>
          </a:xfrm>
          <a:prstGeom prst="rect">
            <a:avLst/>
          </a:prstGeom>
          <a:noFill/>
        </p:spPr>
        <p:txBody>
          <a:bodyPr wrap="square" rtlCol="0">
            <a:spAutoFit/>
          </a:bodyPr>
          <a:lstStyle/>
          <a:p>
            <a:pPr algn="just"/>
            <a:r>
              <a:rPr lang="sk-SK" sz="2000" b="1" u="sng" dirty="0" smtClean="0">
                <a:solidFill>
                  <a:schemeClr val="bg1">
                    <a:lumMod val="50000"/>
                  </a:schemeClr>
                </a:solidFill>
              </a:rPr>
              <a:t>III. Oprávnenosť výdavkov realizácie projektu:</a:t>
            </a:r>
          </a:p>
          <a:p>
            <a:pPr algn="just"/>
            <a:endParaRPr lang="sk-SK" dirty="0" smtClean="0">
              <a:solidFill>
                <a:schemeClr val="bg1">
                  <a:lumMod val="50000"/>
                </a:schemeClr>
              </a:solidFill>
            </a:endParaRPr>
          </a:p>
          <a:p>
            <a:pPr algn="just"/>
            <a:r>
              <a:rPr lang="sk-SK" sz="2000" dirty="0" smtClean="0">
                <a:solidFill>
                  <a:schemeClr val="bg1">
                    <a:lumMod val="50000"/>
                  </a:schemeClr>
                </a:solidFill>
              </a:rPr>
              <a:t>Príloha č. 6 ŽoNFP sa zostavuje na základe:</a:t>
            </a:r>
          </a:p>
          <a:p>
            <a:pPr marL="342900" indent="-342900" algn="just">
              <a:buFontTx/>
              <a:buChar char="-"/>
            </a:pPr>
            <a:r>
              <a:rPr lang="sk-SK" sz="2000" dirty="0" smtClean="0">
                <a:solidFill>
                  <a:schemeClr val="bg1">
                    <a:lumMod val="50000"/>
                  </a:schemeClr>
                </a:solidFill>
              </a:rPr>
              <a:t>zmluvy s úspešným uchádzačom,</a:t>
            </a:r>
            <a:endParaRPr lang="sk-SK" sz="2000" dirty="0">
              <a:solidFill>
                <a:schemeClr val="bg1">
                  <a:lumMod val="50000"/>
                </a:schemeClr>
              </a:solidFill>
            </a:endParaRPr>
          </a:p>
          <a:p>
            <a:pPr marL="342900" indent="-342900" algn="just">
              <a:buFontTx/>
              <a:buChar char="-"/>
            </a:pPr>
            <a:r>
              <a:rPr lang="sk-SK" sz="2000" dirty="0">
                <a:solidFill>
                  <a:schemeClr val="bg1">
                    <a:lumMod val="50000"/>
                  </a:schemeClr>
                </a:solidFill>
              </a:rPr>
              <a:t>prieskumu trhu,</a:t>
            </a:r>
          </a:p>
          <a:p>
            <a:pPr marL="342900" indent="-342900" algn="just">
              <a:buFontTx/>
              <a:buChar char="-"/>
            </a:pPr>
            <a:r>
              <a:rPr lang="sk-SK" sz="2000" dirty="0">
                <a:solidFill>
                  <a:schemeClr val="bg1">
                    <a:lumMod val="50000"/>
                  </a:schemeClr>
                </a:solidFill>
              </a:rPr>
              <a:t>rozpočtu stavby potvrdeného odborne spôsobilou osobou,</a:t>
            </a:r>
          </a:p>
          <a:p>
            <a:pPr marL="342900" indent="-342900" algn="just">
              <a:buFontTx/>
              <a:buChar char="-"/>
            </a:pPr>
            <a:r>
              <a:rPr lang="sk-SK" sz="2000" dirty="0" smtClean="0">
                <a:solidFill>
                  <a:schemeClr val="bg1">
                    <a:lumMod val="50000"/>
                  </a:schemeClr>
                </a:solidFill>
              </a:rPr>
              <a:t>pracovnej </a:t>
            </a:r>
            <a:r>
              <a:rPr lang="sk-SK" sz="2000" dirty="0">
                <a:solidFill>
                  <a:schemeClr val="bg1">
                    <a:lumMod val="50000"/>
                  </a:schemeClr>
                </a:solidFill>
              </a:rPr>
              <a:t>zmluvy,</a:t>
            </a:r>
          </a:p>
          <a:p>
            <a:pPr marL="342900" indent="-342900" algn="just">
              <a:buFontTx/>
              <a:buChar char="-"/>
            </a:pPr>
            <a:r>
              <a:rPr lang="sk-SK" sz="2000" dirty="0">
                <a:solidFill>
                  <a:schemeClr val="bg1">
                    <a:lumMod val="50000"/>
                  </a:schemeClr>
                </a:solidFill>
              </a:rPr>
              <a:t>dohody o vykonaní práce,</a:t>
            </a:r>
          </a:p>
          <a:p>
            <a:pPr marL="342900" indent="-342900" algn="just">
              <a:buFontTx/>
              <a:buChar char="-"/>
            </a:pPr>
            <a:r>
              <a:rPr lang="sk-SK" sz="2000" dirty="0">
                <a:solidFill>
                  <a:schemeClr val="bg1">
                    <a:lumMod val="50000"/>
                  </a:schemeClr>
                </a:solidFill>
              </a:rPr>
              <a:t>finančného </a:t>
            </a:r>
            <a:r>
              <a:rPr lang="sk-SK" sz="2000" dirty="0" smtClean="0">
                <a:solidFill>
                  <a:schemeClr val="bg1">
                    <a:lumMod val="50000"/>
                  </a:schemeClr>
                </a:solidFill>
              </a:rPr>
              <a:t>limitu</a:t>
            </a:r>
            <a:endParaRPr lang="sk-SK" sz="2000" dirty="0">
              <a:solidFill>
                <a:schemeClr val="bg1">
                  <a:lumMod val="50000"/>
                </a:schemeClr>
              </a:solidFill>
            </a:endParaRPr>
          </a:p>
        </p:txBody>
      </p:sp>
    </p:spTree>
    <p:extLst>
      <p:ext uri="{BB962C8B-B14F-4D97-AF65-F5344CB8AC3E}">
        <p14:creationId xmlns:p14="http://schemas.microsoft.com/office/powerpoint/2010/main" val="3975537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7010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190500" y="1417937"/>
            <a:ext cx="8813800" cy="4770537"/>
          </a:xfrm>
          <a:prstGeom prst="rect">
            <a:avLst/>
          </a:prstGeom>
          <a:noFill/>
        </p:spPr>
        <p:txBody>
          <a:bodyPr wrap="square" rtlCol="0">
            <a:spAutoFit/>
          </a:bodyPr>
          <a:lstStyle/>
          <a:p>
            <a:pPr algn="just"/>
            <a:r>
              <a:rPr lang="sk-SK" sz="2400" b="1" u="sng" dirty="0" smtClean="0">
                <a:solidFill>
                  <a:schemeClr val="bg1">
                    <a:lumMod val="50000"/>
                  </a:schemeClr>
                </a:solidFill>
              </a:rPr>
              <a:t>IV. Oprávnenosť miesta realizácie projektu:</a:t>
            </a:r>
          </a:p>
          <a:p>
            <a:pPr algn="just"/>
            <a:endParaRPr lang="sk-SK" sz="2000" dirty="0" smtClean="0">
              <a:solidFill>
                <a:schemeClr val="bg1">
                  <a:lumMod val="50000"/>
                </a:schemeClr>
              </a:solidFill>
            </a:endParaRPr>
          </a:p>
          <a:p>
            <a:pPr algn="just"/>
            <a:r>
              <a:rPr lang="sk-SK" sz="2000" dirty="0">
                <a:solidFill>
                  <a:schemeClr val="bg1">
                    <a:lumMod val="50000"/>
                  </a:schemeClr>
                </a:solidFill>
              </a:rPr>
              <a:t>Pre túto výzvu je oprávneným miestom realizácie projektu celé územie Slovenskej republiky. V prípade projektov zmeny palivovej základne prostredníctvom prechodu z uhlia  na zemný plyn sú oprávneným územím výlučne v oblasti vyžadujúce osobitnú ochranu ovzdušia ako sú definované v § 8 zákona č. 137/2010 Z. z. o ovzduší v znení neskorších predpisov:</a:t>
            </a:r>
          </a:p>
          <a:p>
            <a:pPr algn="just"/>
            <a:r>
              <a:rPr lang="sk-SK" sz="2000" dirty="0">
                <a:solidFill>
                  <a:schemeClr val="bg1">
                    <a:lumMod val="50000"/>
                  </a:schemeClr>
                </a:solidFill>
              </a:rPr>
              <a:t>a)	oblasť riadenia kvality </a:t>
            </a:r>
            <a:r>
              <a:rPr lang="sk-SK" sz="2000" dirty="0" smtClean="0">
                <a:solidFill>
                  <a:schemeClr val="bg1">
                    <a:lumMod val="50000"/>
                  </a:schemeClr>
                </a:solidFill>
              </a:rPr>
              <a:t>ovzdušia,</a:t>
            </a:r>
            <a:endParaRPr lang="sk-SK" sz="2000" dirty="0">
              <a:solidFill>
                <a:schemeClr val="bg1">
                  <a:lumMod val="50000"/>
                </a:schemeClr>
              </a:solidFill>
            </a:endParaRPr>
          </a:p>
          <a:p>
            <a:pPr marL="901700" indent="-901700" algn="just"/>
            <a:r>
              <a:rPr lang="sk-SK" sz="2000" dirty="0">
                <a:solidFill>
                  <a:schemeClr val="bg1">
                    <a:lumMod val="50000"/>
                  </a:schemeClr>
                </a:solidFill>
              </a:rPr>
              <a:t>b)	oblasť s výskytom intenzívneho zápachu, ak ide o vymedzenú časť zóny alebo aglomerácie o rozlohe najmenej 50 km2, v ktorej sa vyskytujú pachové znečisťujúce látky v koncentráciách, ktoré znepríjemňujú život </a:t>
            </a:r>
            <a:r>
              <a:rPr lang="sk-SK" sz="2000" dirty="0" smtClean="0">
                <a:solidFill>
                  <a:schemeClr val="bg1">
                    <a:lumMod val="50000"/>
                  </a:schemeClr>
                </a:solidFill>
              </a:rPr>
              <a:t>obyvateľstvu </a:t>
            </a:r>
            <a:r>
              <a:rPr lang="sk-SK" sz="2000" dirty="0" smtClean="0">
                <a:solidFill>
                  <a:srgbClr val="FF0000"/>
                </a:solidFill>
              </a:rPr>
              <a:t>(aktuálne nie je definovaná žiadna takáto oblasť)</a:t>
            </a:r>
            <a:r>
              <a:rPr lang="sk-SK" sz="2000" dirty="0" smtClean="0">
                <a:solidFill>
                  <a:schemeClr val="bg1">
                    <a:lumMod val="50000"/>
                  </a:schemeClr>
                </a:solidFill>
              </a:rPr>
              <a:t>,</a:t>
            </a:r>
            <a:endParaRPr lang="sk-SK" sz="2000" dirty="0">
              <a:solidFill>
                <a:schemeClr val="bg1">
                  <a:lumMod val="50000"/>
                </a:schemeClr>
              </a:solidFill>
            </a:endParaRPr>
          </a:p>
          <a:p>
            <a:pPr algn="just"/>
            <a:r>
              <a:rPr lang="sk-SK" sz="2000" dirty="0">
                <a:solidFill>
                  <a:schemeClr val="bg1">
                    <a:lumMod val="50000"/>
                  </a:schemeClr>
                </a:solidFill>
              </a:rPr>
              <a:t>c)	národný </a:t>
            </a:r>
            <a:r>
              <a:rPr lang="sk-SK" sz="2000" dirty="0" smtClean="0">
                <a:solidFill>
                  <a:schemeClr val="bg1">
                    <a:lumMod val="50000"/>
                  </a:schemeClr>
                </a:solidFill>
              </a:rPr>
              <a:t>park,</a:t>
            </a:r>
            <a:endParaRPr lang="sk-SK" sz="2000" dirty="0">
              <a:solidFill>
                <a:schemeClr val="bg1">
                  <a:lumMod val="50000"/>
                </a:schemeClr>
              </a:solidFill>
            </a:endParaRPr>
          </a:p>
          <a:p>
            <a:pPr algn="just"/>
            <a:r>
              <a:rPr lang="sk-SK" sz="2000" dirty="0">
                <a:solidFill>
                  <a:schemeClr val="bg1">
                    <a:lumMod val="50000"/>
                  </a:schemeClr>
                </a:solidFill>
              </a:rPr>
              <a:t>d)	chránená krajinná </a:t>
            </a:r>
            <a:r>
              <a:rPr lang="sk-SK" sz="2000" dirty="0" smtClean="0">
                <a:solidFill>
                  <a:schemeClr val="bg1">
                    <a:lumMod val="50000"/>
                  </a:schemeClr>
                </a:solidFill>
              </a:rPr>
              <a:t>oblasť,</a:t>
            </a:r>
            <a:endParaRPr lang="sk-SK" sz="2000" dirty="0">
              <a:solidFill>
                <a:schemeClr val="bg1">
                  <a:lumMod val="50000"/>
                </a:schemeClr>
              </a:solidFill>
            </a:endParaRPr>
          </a:p>
          <a:p>
            <a:pPr algn="just"/>
            <a:r>
              <a:rPr lang="sk-SK" sz="2000" dirty="0">
                <a:solidFill>
                  <a:schemeClr val="bg1">
                    <a:lumMod val="50000"/>
                  </a:schemeClr>
                </a:solidFill>
              </a:rPr>
              <a:t>e)	kúpeľné mesto </a:t>
            </a:r>
          </a:p>
        </p:txBody>
      </p:sp>
    </p:spTree>
    <p:extLst>
      <p:ext uri="{BB962C8B-B14F-4D97-AF65-F5344CB8AC3E}">
        <p14:creationId xmlns:p14="http://schemas.microsoft.com/office/powerpoint/2010/main" val="4104978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7010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190500" y="1417937"/>
            <a:ext cx="8813800" cy="3231654"/>
          </a:xfrm>
          <a:prstGeom prst="rect">
            <a:avLst/>
          </a:prstGeom>
          <a:noFill/>
        </p:spPr>
        <p:txBody>
          <a:bodyPr wrap="square" rtlCol="0">
            <a:spAutoFit/>
          </a:bodyPr>
          <a:lstStyle/>
          <a:p>
            <a:pPr algn="just"/>
            <a:r>
              <a:rPr lang="sk-SK" sz="2400" b="1" u="sng" dirty="0" smtClean="0">
                <a:solidFill>
                  <a:schemeClr val="bg1">
                    <a:lumMod val="50000"/>
                  </a:schemeClr>
                </a:solidFill>
              </a:rPr>
              <a:t>IV. Oprávnenosť miesta realizácie projektu:</a:t>
            </a:r>
          </a:p>
          <a:p>
            <a:pPr algn="just"/>
            <a:endParaRPr lang="sk-SK" sz="2000" dirty="0" smtClean="0">
              <a:solidFill>
                <a:schemeClr val="bg1">
                  <a:lumMod val="50000"/>
                </a:schemeClr>
              </a:solidFill>
            </a:endParaRPr>
          </a:p>
          <a:p>
            <a:pPr algn="just"/>
            <a:r>
              <a:rPr lang="sk-SK" sz="2000" dirty="0" smtClean="0">
                <a:solidFill>
                  <a:schemeClr val="bg1">
                    <a:lumMod val="50000"/>
                  </a:schemeClr>
                </a:solidFill>
              </a:rPr>
              <a:t>Oblasti riadenia kvality ovzdušia</a:t>
            </a:r>
          </a:p>
          <a:p>
            <a:pPr algn="just"/>
            <a:r>
              <a:rPr lang="sk-SK" sz="2000" u="sng" dirty="0" smtClean="0"/>
              <a:t> </a:t>
            </a:r>
            <a:endParaRPr lang="sk-SK" sz="2000" dirty="0">
              <a:solidFill>
                <a:schemeClr val="bg1">
                  <a:lumMod val="50000"/>
                </a:schemeClr>
              </a:solidFill>
            </a:endParaRPr>
          </a:p>
          <a:p>
            <a:pPr algn="just"/>
            <a:r>
              <a:rPr lang="sk-SK" sz="2000" dirty="0" smtClean="0"/>
              <a:t>Zdroj:</a:t>
            </a:r>
          </a:p>
          <a:p>
            <a:pPr algn="just"/>
            <a:endParaRPr lang="sk-SK" sz="2000" dirty="0" smtClean="0"/>
          </a:p>
          <a:p>
            <a:pPr algn="just"/>
            <a:r>
              <a:rPr lang="sk-SK" sz="2000" dirty="0" smtClean="0"/>
              <a:t>Správa hodnotenia kvality ovzdušia (aktuálne rok 2017) - str</a:t>
            </a:r>
            <a:r>
              <a:rPr lang="sk-SK" sz="2000" dirty="0"/>
              <a:t>. 61 uvedený aktuálny zoznam oblastí riadenia kvality ovzdušia na rok 2018</a:t>
            </a:r>
            <a:r>
              <a:rPr lang="sk-SK" sz="2000" dirty="0" smtClean="0"/>
              <a:t>.</a:t>
            </a:r>
          </a:p>
          <a:p>
            <a:pPr algn="just"/>
            <a:r>
              <a:rPr lang="sk-SK" sz="2000" u="sng" dirty="0">
                <a:hlinkClick r:id="rId2"/>
              </a:rPr>
              <a:t>http://www.shmu.sk/sk/?page=996</a:t>
            </a:r>
            <a:endParaRPr lang="sk-SK" sz="2000" dirty="0">
              <a:solidFill>
                <a:schemeClr val="bg1">
                  <a:lumMod val="50000"/>
                </a:schemeClr>
              </a:solidFill>
            </a:endParaRPr>
          </a:p>
          <a:p>
            <a:pPr algn="just"/>
            <a:endParaRPr lang="sk-SK" sz="2000" dirty="0">
              <a:solidFill>
                <a:schemeClr val="bg1">
                  <a:lumMod val="50000"/>
                </a:schemeClr>
              </a:solidFill>
            </a:endParaRPr>
          </a:p>
        </p:txBody>
      </p:sp>
    </p:spTree>
    <p:extLst>
      <p:ext uri="{BB962C8B-B14F-4D97-AF65-F5344CB8AC3E}">
        <p14:creationId xmlns:p14="http://schemas.microsoft.com/office/powerpoint/2010/main" val="2286184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7010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190500" y="1417937"/>
            <a:ext cx="8813800" cy="461665"/>
          </a:xfrm>
          <a:prstGeom prst="rect">
            <a:avLst/>
          </a:prstGeom>
          <a:noFill/>
        </p:spPr>
        <p:txBody>
          <a:bodyPr wrap="square" rtlCol="0">
            <a:spAutoFit/>
          </a:bodyPr>
          <a:lstStyle/>
          <a:p>
            <a:pPr algn="just"/>
            <a:r>
              <a:rPr lang="sk-SK" sz="2400" b="1" u="sng" dirty="0" smtClean="0">
                <a:solidFill>
                  <a:schemeClr val="bg1">
                    <a:lumMod val="50000"/>
                  </a:schemeClr>
                </a:solidFill>
              </a:rPr>
              <a:t>IV. Oprávnenosť miesta realizácie projektu:</a:t>
            </a:r>
          </a:p>
        </p:txBody>
      </p:sp>
      <p:pic>
        <p:nvPicPr>
          <p:cNvPr id="5" name="Obrázok 4"/>
          <p:cNvPicPr>
            <a:picLocks noChangeAspect="1"/>
          </p:cNvPicPr>
          <p:nvPr/>
        </p:nvPicPr>
        <p:blipFill rotWithShape="1">
          <a:blip r:embed="rId2"/>
          <a:srcRect l="28229" t="30000" r="25729" b="17777"/>
          <a:stretch/>
        </p:blipFill>
        <p:spPr>
          <a:xfrm>
            <a:off x="560171" y="1879601"/>
            <a:ext cx="7621803" cy="4862779"/>
          </a:xfrm>
          <a:prstGeom prst="rect">
            <a:avLst/>
          </a:prstGeom>
        </p:spPr>
      </p:pic>
    </p:spTree>
    <p:extLst>
      <p:ext uri="{BB962C8B-B14F-4D97-AF65-F5344CB8AC3E}">
        <p14:creationId xmlns:p14="http://schemas.microsoft.com/office/powerpoint/2010/main" val="711213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7010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190500" y="1417937"/>
            <a:ext cx="8813800" cy="5386090"/>
          </a:xfrm>
          <a:prstGeom prst="rect">
            <a:avLst/>
          </a:prstGeom>
          <a:noFill/>
        </p:spPr>
        <p:txBody>
          <a:bodyPr wrap="square" rtlCol="0">
            <a:spAutoFit/>
          </a:bodyPr>
          <a:lstStyle/>
          <a:p>
            <a:pPr algn="just"/>
            <a:r>
              <a:rPr lang="sk-SK" sz="2400" b="1" u="sng" dirty="0" smtClean="0">
                <a:solidFill>
                  <a:schemeClr val="bg1">
                    <a:lumMod val="50000"/>
                  </a:schemeClr>
                </a:solidFill>
              </a:rPr>
              <a:t>IV. Oprávnenosť miesta realizácie projektu:</a:t>
            </a:r>
          </a:p>
          <a:p>
            <a:pPr algn="just"/>
            <a:r>
              <a:rPr lang="sk-SK" sz="2000" dirty="0" smtClean="0">
                <a:solidFill>
                  <a:schemeClr val="bg1">
                    <a:lumMod val="50000"/>
                  </a:schemeClr>
                </a:solidFill>
              </a:rPr>
              <a:t>Národný park (NP) a Chránená krajinná oblasť (CHKO)</a:t>
            </a:r>
            <a:endParaRPr lang="sk-SK" sz="2000" dirty="0">
              <a:solidFill>
                <a:schemeClr val="bg1">
                  <a:lumMod val="50000"/>
                </a:schemeClr>
              </a:solidFill>
            </a:endParaRPr>
          </a:p>
          <a:p>
            <a:pPr algn="just"/>
            <a:r>
              <a:rPr lang="sk-SK" sz="2000" dirty="0">
                <a:solidFill>
                  <a:schemeClr val="bg1">
                    <a:lumMod val="50000"/>
                  </a:schemeClr>
                </a:solidFill>
              </a:rPr>
              <a:t>Zdroj: </a:t>
            </a:r>
            <a:r>
              <a:rPr lang="sk-SK" sz="2000" dirty="0">
                <a:solidFill>
                  <a:schemeClr val="bg1">
                    <a:lumMod val="50000"/>
                  </a:schemeClr>
                </a:solidFill>
                <a:hlinkClick r:id="rId2"/>
              </a:rPr>
              <a:t>http://</a:t>
            </a:r>
            <a:r>
              <a:rPr lang="sk-SK" sz="2000" dirty="0" smtClean="0">
                <a:solidFill>
                  <a:schemeClr val="bg1">
                    <a:lumMod val="50000"/>
                  </a:schemeClr>
                </a:solidFill>
                <a:hlinkClick r:id="rId2"/>
              </a:rPr>
              <a:t>www.sopsr.sk/cinnost/doc/Mapka_VCHU.jpg</a:t>
            </a:r>
            <a:endParaRPr lang="sk-SK" sz="2000" dirty="0" smtClean="0">
              <a:solidFill>
                <a:schemeClr val="bg1">
                  <a:lumMod val="50000"/>
                </a:schemeClr>
              </a:solidFill>
            </a:endParaRPr>
          </a:p>
          <a:p>
            <a:pPr algn="just"/>
            <a:endParaRPr lang="sk-SK" sz="2000" dirty="0">
              <a:solidFill>
                <a:schemeClr val="bg1">
                  <a:lumMod val="50000"/>
                </a:schemeClr>
              </a:solidFill>
            </a:endParaRPr>
          </a:p>
          <a:p>
            <a:pPr algn="just"/>
            <a:endParaRPr lang="sk-SK" sz="2000" dirty="0" smtClean="0">
              <a:solidFill>
                <a:schemeClr val="bg1">
                  <a:lumMod val="50000"/>
                </a:schemeClr>
              </a:solidFill>
            </a:endParaRPr>
          </a:p>
          <a:p>
            <a:pPr algn="just"/>
            <a:endParaRPr lang="sk-SK" sz="2000" dirty="0">
              <a:solidFill>
                <a:schemeClr val="bg1">
                  <a:lumMod val="50000"/>
                </a:schemeClr>
              </a:solidFill>
            </a:endParaRPr>
          </a:p>
          <a:p>
            <a:pPr algn="just"/>
            <a:endParaRPr lang="sk-SK" sz="2000" dirty="0" smtClean="0">
              <a:solidFill>
                <a:schemeClr val="bg1">
                  <a:lumMod val="50000"/>
                </a:schemeClr>
              </a:solidFill>
            </a:endParaRPr>
          </a:p>
          <a:p>
            <a:pPr algn="just"/>
            <a:endParaRPr lang="sk-SK" sz="2000" dirty="0">
              <a:solidFill>
                <a:schemeClr val="bg1">
                  <a:lumMod val="50000"/>
                </a:schemeClr>
              </a:solidFill>
            </a:endParaRPr>
          </a:p>
          <a:p>
            <a:pPr algn="just"/>
            <a:endParaRPr lang="sk-SK" sz="2000" dirty="0" smtClean="0">
              <a:solidFill>
                <a:schemeClr val="bg1">
                  <a:lumMod val="50000"/>
                </a:schemeClr>
              </a:solidFill>
            </a:endParaRPr>
          </a:p>
          <a:p>
            <a:pPr algn="just"/>
            <a:endParaRPr lang="sk-SK" sz="2000" dirty="0">
              <a:solidFill>
                <a:schemeClr val="bg1">
                  <a:lumMod val="50000"/>
                </a:schemeClr>
              </a:solidFill>
            </a:endParaRPr>
          </a:p>
          <a:p>
            <a:pPr algn="just"/>
            <a:endParaRPr lang="sk-SK" sz="2000" dirty="0" smtClean="0">
              <a:solidFill>
                <a:schemeClr val="bg1">
                  <a:lumMod val="50000"/>
                </a:schemeClr>
              </a:solidFill>
            </a:endParaRPr>
          </a:p>
          <a:p>
            <a:pPr algn="just"/>
            <a:endParaRPr lang="sk-SK" sz="2000" dirty="0">
              <a:solidFill>
                <a:schemeClr val="bg1">
                  <a:lumMod val="50000"/>
                </a:schemeClr>
              </a:solidFill>
            </a:endParaRPr>
          </a:p>
          <a:p>
            <a:pPr algn="just"/>
            <a:endParaRPr lang="sk-SK" sz="2000" dirty="0" smtClean="0">
              <a:solidFill>
                <a:schemeClr val="bg1">
                  <a:lumMod val="50000"/>
                </a:schemeClr>
              </a:solidFill>
            </a:endParaRPr>
          </a:p>
          <a:p>
            <a:pPr algn="just"/>
            <a:endParaRPr lang="sk-SK" sz="2000" dirty="0">
              <a:solidFill>
                <a:schemeClr val="bg1">
                  <a:lumMod val="50000"/>
                </a:schemeClr>
              </a:solidFill>
            </a:endParaRPr>
          </a:p>
          <a:p>
            <a:pPr algn="just"/>
            <a:endParaRPr lang="sk-SK" sz="2000" dirty="0" smtClean="0">
              <a:solidFill>
                <a:schemeClr val="bg1">
                  <a:lumMod val="50000"/>
                </a:schemeClr>
              </a:solidFill>
            </a:endParaRPr>
          </a:p>
          <a:p>
            <a:pPr algn="just"/>
            <a:endParaRPr lang="sk-SK" sz="2000" dirty="0">
              <a:solidFill>
                <a:schemeClr val="bg1">
                  <a:lumMod val="50000"/>
                </a:schemeClr>
              </a:solidFill>
            </a:endParaRPr>
          </a:p>
          <a:p>
            <a:pPr algn="just"/>
            <a:r>
              <a:rPr lang="sk-SK" sz="2000" dirty="0">
                <a:solidFill>
                  <a:schemeClr val="bg1">
                    <a:lumMod val="50000"/>
                  </a:schemeClr>
                </a:solidFill>
              </a:rPr>
              <a:t>Detail</a:t>
            </a:r>
            <a:r>
              <a:rPr lang="sk-SK" sz="2000" dirty="0" smtClean="0">
                <a:solidFill>
                  <a:schemeClr val="bg1">
                    <a:lumMod val="50000"/>
                  </a:schemeClr>
                </a:solidFill>
              </a:rPr>
              <a:t>: </a:t>
            </a:r>
            <a:r>
              <a:rPr lang="sk-SK" sz="2000" dirty="0" smtClean="0">
                <a:solidFill>
                  <a:schemeClr val="bg1">
                    <a:lumMod val="50000"/>
                  </a:schemeClr>
                </a:solidFill>
                <a:hlinkClick r:id="rId3"/>
              </a:rPr>
              <a:t>http</a:t>
            </a:r>
            <a:r>
              <a:rPr lang="sk-SK" sz="2000" dirty="0">
                <a:solidFill>
                  <a:schemeClr val="bg1">
                    <a:lumMod val="50000"/>
                  </a:schemeClr>
                </a:solidFill>
                <a:hlinkClick r:id="rId3"/>
              </a:rPr>
              <a:t>://webgis.biomonitoring.sk</a:t>
            </a:r>
            <a:r>
              <a:rPr lang="sk-SK" sz="2000" dirty="0" smtClean="0">
                <a:solidFill>
                  <a:schemeClr val="bg1">
                    <a:lumMod val="50000"/>
                  </a:schemeClr>
                </a:solidFill>
                <a:hlinkClick r:id="rId3"/>
              </a:rPr>
              <a:t>/</a:t>
            </a:r>
            <a:r>
              <a:rPr lang="sk-SK" sz="2000" dirty="0" smtClean="0">
                <a:solidFill>
                  <a:schemeClr val="bg1">
                    <a:lumMod val="50000"/>
                  </a:schemeClr>
                </a:solidFill>
              </a:rPr>
              <a:t>   </a:t>
            </a:r>
          </a:p>
        </p:txBody>
      </p:sp>
      <p:pic>
        <p:nvPicPr>
          <p:cNvPr id="3" name="Obrázok 2"/>
          <p:cNvPicPr>
            <a:picLocks noChangeAspect="1"/>
          </p:cNvPicPr>
          <p:nvPr/>
        </p:nvPicPr>
        <p:blipFill rotWithShape="1">
          <a:blip r:embed="rId4"/>
          <a:srcRect l="8096" t="13705" r="7301" b="12927"/>
          <a:stretch/>
        </p:blipFill>
        <p:spPr>
          <a:xfrm>
            <a:off x="453472" y="2495155"/>
            <a:ext cx="7884886" cy="3846286"/>
          </a:xfrm>
          <a:prstGeom prst="rect">
            <a:avLst/>
          </a:prstGeom>
        </p:spPr>
      </p:pic>
    </p:spTree>
    <p:extLst>
      <p:ext uri="{BB962C8B-B14F-4D97-AF65-F5344CB8AC3E}">
        <p14:creationId xmlns:p14="http://schemas.microsoft.com/office/powerpoint/2010/main" val="2400699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7010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190500" y="1417937"/>
            <a:ext cx="8813800" cy="461665"/>
          </a:xfrm>
          <a:prstGeom prst="rect">
            <a:avLst/>
          </a:prstGeom>
          <a:noFill/>
        </p:spPr>
        <p:txBody>
          <a:bodyPr wrap="square" rtlCol="0">
            <a:spAutoFit/>
          </a:bodyPr>
          <a:lstStyle/>
          <a:p>
            <a:pPr algn="just"/>
            <a:r>
              <a:rPr lang="sk-SK" sz="2400" b="1" u="sng" dirty="0" smtClean="0">
                <a:solidFill>
                  <a:schemeClr val="bg1">
                    <a:lumMod val="50000"/>
                  </a:schemeClr>
                </a:solidFill>
              </a:rPr>
              <a:t>IV. Oprávnenosť miesta realizácie projektu:</a:t>
            </a:r>
          </a:p>
        </p:txBody>
      </p:sp>
      <p:graphicFrame>
        <p:nvGraphicFramePr>
          <p:cNvPr id="6" name="Tabuľka 5"/>
          <p:cNvGraphicFramePr>
            <a:graphicFrameLocks noGrp="1"/>
          </p:cNvGraphicFramePr>
          <p:nvPr>
            <p:extLst>
              <p:ext uri="{D42A27DB-BD31-4B8C-83A1-F6EECF244321}">
                <p14:modId xmlns:p14="http://schemas.microsoft.com/office/powerpoint/2010/main" val="1975407755"/>
              </p:ext>
            </p:extLst>
          </p:nvPr>
        </p:nvGraphicFramePr>
        <p:xfrm>
          <a:off x="190500" y="2139504"/>
          <a:ext cx="8813800" cy="1289495"/>
        </p:xfrm>
        <a:graphic>
          <a:graphicData uri="http://schemas.openxmlformats.org/drawingml/2006/table">
            <a:tbl>
              <a:tblPr firstRow="1" bandRow="1">
                <a:tableStyleId>{5C22544A-7EE6-4342-B048-85BDC9FD1C3A}</a:tableStyleId>
              </a:tblPr>
              <a:tblGrid>
                <a:gridCol w="548869">
                  <a:extLst>
                    <a:ext uri="{9D8B030D-6E8A-4147-A177-3AD203B41FA5}">
                      <a16:colId xmlns:a16="http://schemas.microsoft.com/office/drawing/2014/main" val="20000"/>
                    </a:ext>
                  </a:extLst>
                </a:gridCol>
                <a:gridCol w="2910183">
                  <a:extLst>
                    <a:ext uri="{9D8B030D-6E8A-4147-A177-3AD203B41FA5}">
                      <a16:colId xmlns:a16="http://schemas.microsoft.com/office/drawing/2014/main" val="20001"/>
                    </a:ext>
                  </a:extLst>
                </a:gridCol>
                <a:gridCol w="5354748">
                  <a:extLst>
                    <a:ext uri="{9D8B030D-6E8A-4147-A177-3AD203B41FA5}">
                      <a16:colId xmlns:a16="http://schemas.microsoft.com/office/drawing/2014/main" val="20002"/>
                    </a:ext>
                  </a:extLst>
                </a:gridCol>
              </a:tblGrid>
              <a:tr h="368427">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extLst>
                  <a:ext uri="{0D108BD9-81ED-4DB2-BD59-A6C34878D82A}">
                    <a16:rowId xmlns:a16="http://schemas.microsoft.com/office/drawing/2014/main" val="10000"/>
                  </a:ext>
                </a:extLst>
              </a:tr>
              <a:tr h="921068">
                <a:tc>
                  <a:txBody>
                    <a:bodyPr/>
                    <a:lstStyle/>
                    <a:p>
                      <a:pPr marL="0" indent="0" algn="ctr">
                        <a:buFont typeface="+mj-lt"/>
                        <a:buNone/>
                      </a:pPr>
                      <a:r>
                        <a:rPr lang="sk-SK" dirty="0" smtClean="0"/>
                        <a:t>16.</a:t>
                      </a:r>
                      <a:endParaRPr lang="sk-SK" dirty="0"/>
                    </a:p>
                  </a:txBody>
                  <a:tcPr anchor="ctr"/>
                </a:tc>
                <a:tc>
                  <a:txBody>
                    <a:bodyPr/>
                    <a:lstStyle/>
                    <a:p>
                      <a:pPr algn="just"/>
                      <a:r>
                        <a:rPr lang="sk-SK" dirty="0" smtClean="0"/>
                        <a:t>Podmienka, že projekt je realizovaný na oprávnenom území</a:t>
                      </a:r>
                      <a:endParaRPr lang="sk-SK" dirty="0"/>
                    </a:p>
                  </a:txBody>
                  <a:tcPr anchor="ctr"/>
                </a:tc>
                <a:tc>
                  <a:txBody>
                    <a:bodyPr/>
                    <a:lstStyle/>
                    <a:p>
                      <a:r>
                        <a:rPr lang="sk-SK" dirty="0" smtClean="0"/>
                        <a:t>Formulár</a:t>
                      </a:r>
                      <a:r>
                        <a:rPr lang="sk-SK" baseline="0" dirty="0" smtClean="0"/>
                        <a:t> </a:t>
                      </a:r>
                      <a:r>
                        <a:rPr lang="sk-SK" baseline="0" dirty="0" err="1" smtClean="0"/>
                        <a:t>ŽoNFP</a:t>
                      </a:r>
                      <a:r>
                        <a:rPr lang="sk-SK" baseline="0" dirty="0" smtClean="0"/>
                        <a:t> (6A)</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631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889823"/>
            <a:ext cx="7886700" cy="879253"/>
          </a:xfrm>
        </p:spPr>
        <p:txBody>
          <a:bodyPr>
            <a:normAutofit/>
          </a:bodyPr>
          <a:lstStyle/>
          <a:p>
            <a:r>
              <a:rPr lang="sk-SK" sz="3200" b="1" dirty="0" smtClean="0">
                <a:latin typeface="Arial" panose="020B0604020202020204" pitchFamily="34" charset="0"/>
                <a:cs typeface="Arial" panose="020B0604020202020204" pitchFamily="34" charset="0"/>
              </a:rPr>
              <a:t>Účel výzvy</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96562" y="1690910"/>
            <a:ext cx="8612660" cy="2970044"/>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sk-SK" sz="2800" dirty="0">
                <a:solidFill>
                  <a:schemeClr val="bg1">
                    <a:lumMod val="50000"/>
                  </a:schemeClr>
                </a:solidFill>
                <a:latin typeface="Arial" pitchFamily="34" charset="0"/>
                <a:cs typeface="Arial" pitchFamily="34" charset="0"/>
              </a:rPr>
              <a:t>Energetická efektívnosť</a:t>
            </a:r>
          </a:p>
          <a:p>
            <a:pPr marL="792163" indent="-342900" algn="just">
              <a:spcAft>
                <a:spcPts val="600"/>
              </a:spcAft>
              <a:buFont typeface="+mj-lt"/>
              <a:buAutoNum type="arabicPeriod"/>
            </a:pPr>
            <a:r>
              <a:rPr lang="sk-SK" dirty="0" smtClean="0">
                <a:solidFill>
                  <a:schemeClr val="bg1">
                    <a:lumMod val="50000"/>
                  </a:schemeClr>
                </a:solidFill>
                <a:latin typeface="Arial" pitchFamily="34" charset="0"/>
                <a:cs typeface="Arial" pitchFamily="34" charset="0"/>
              </a:rPr>
              <a:t>RO pre OP KŽP podporuje primárne energetickú efektívnosť v rámci iných výziev:</a:t>
            </a:r>
          </a:p>
          <a:p>
            <a:pPr marL="449263" algn="just">
              <a:spcAft>
                <a:spcPts val="600"/>
              </a:spcAft>
            </a:pPr>
            <a:r>
              <a:rPr lang="sk-SK" dirty="0" smtClean="0">
                <a:solidFill>
                  <a:schemeClr val="bg1">
                    <a:lumMod val="50000"/>
                  </a:schemeClr>
                </a:solidFill>
                <a:latin typeface="Arial" pitchFamily="34" charset="0"/>
                <a:cs typeface="Arial" pitchFamily="34" charset="0"/>
              </a:rPr>
              <a:t>	a)</a:t>
            </a:r>
            <a:r>
              <a:rPr lang="sk-SK" dirty="0">
                <a:solidFill>
                  <a:schemeClr val="bg1">
                    <a:lumMod val="50000"/>
                  </a:schemeClr>
                </a:solidFill>
                <a:latin typeface="Arial" pitchFamily="34" charset="0"/>
                <a:cs typeface="Arial" pitchFamily="34" charset="0"/>
              </a:rPr>
              <a:t>	</a:t>
            </a:r>
            <a:r>
              <a:rPr lang="sk-SK" dirty="0" smtClean="0">
                <a:solidFill>
                  <a:schemeClr val="bg1">
                    <a:lumMod val="50000"/>
                  </a:schemeClr>
                </a:solidFill>
                <a:latin typeface="Arial" pitchFamily="34" charset="0"/>
                <a:cs typeface="Arial" pitchFamily="34" charset="0"/>
              </a:rPr>
              <a:t>OPKZP-PO4-SC431-2018-48 - výzva </a:t>
            </a:r>
            <a:r>
              <a:rPr lang="sk-SK" dirty="0">
                <a:solidFill>
                  <a:schemeClr val="bg1">
                    <a:lumMod val="50000"/>
                  </a:schemeClr>
                </a:solidFill>
                <a:latin typeface="Arial" pitchFamily="34" charset="0"/>
                <a:cs typeface="Arial" pitchFamily="34" charset="0"/>
              </a:rPr>
              <a:t>zameraná na </a:t>
            </a:r>
            <a:r>
              <a:rPr lang="sk-SK" dirty="0" smtClean="0">
                <a:solidFill>
                  <a:schemeClr val="bg1">
                    <a:lumMod val="50000"/>
                  </a:schemeClr>
                </a:solidFill>
                <a:latin typeface="Arial" pitchFamily="34" charset="0"/>
                <a:cs typeface="Arial" pitchFamily="34" charset="0"/>
              </a:rPr>
              <a:t>zníženie 			energetickej </a:t>
            </a:r>
            <a:r>
              <a:rPr lang="sk-SK" dirty="0">
                <a:solidFill>
                  <a:schemeClr val="bg1">
                    <a:lumMod val="50000"/>
                  </a:schemeClr>
                </a:solidFill>
                <a:latin typeface="Arial" pitchFamily="34" charset="0"/>
                <a:cs typeface="Arial" pitchFamily="34" charset="0"/>
              </a:rPr>
              <a:t>náročnosti verejných </a:t>
            </a:r>
            <a:r>
              <a:rPr lang="sk-SK" dirty="0" smtClean="0">
                <a:solidFill>
                  <a:schemeClr val="bg1">
                    <a:lumMod val="50000"/>
                  </a:schemeClr>
                </a:solidFill>
                <a:latin typeface="Arial" pitchFamily="34" charset="0"/>
                <a:cs typeface="Arial" pitchFamily="34" charset="0"/>
              </a:rPr>
              <a:t>budov</a:t>
            </a:r>
          </a:p>
          <a:p>
            <a:pPr marL="449263" algn="just">
              <a:spcAft>
                <a:spcPts val="600"/>
              </a:spcAft>
            </a:pPr>
            <a:r>
              <a:rPr lang="sk-SK" dirty="0">
                <a:solidFill>
                  <a:schemeClr val="bg1">
                    <a:lumMod val="50000"/>
                  </a:schemeClr>
                </a:solidFill>
                <a:latin typeface="Arial" pitchFamily="34" charset="0"/>
                <a:cs typeface="Arial" pitchFamily="34" charset="0"/>
              </a:rPr>
              <a:t>	</a:t>
            </a:r>
            <a:r>
              <a:rPr lang="sk-SK" dirty="0" smtClean="0">
                <a:solidFill>
                  <a:schemeClr val="bg1">
                    <a:lumMod val="50000"/>
                  </a:schemeClr>
                </a:solidFill>
                <a:latin typeface="Arial" pitchFamily="34" charset="0"/>
                <a:cs typeface="Arial" pitchFamily="34" charset="0"/>
              </a:rPr>
              <a:t>b)</a:t>
            </a:r>
            <a:r>
              <a:rPr lang="sk-SK" dirty="0">
                <a:solidFill>
                  <a:schemeClr val="bg1">
                    <a:lumMod val="50000"/>
                  </a:schemeClr>
                </a:solidFill>
                <a:latin typeface="Arial" pitchFamily="34" charset="0"/>
                <a:cs typeface="Arial" pitchFamily="34" charset="0"/>
              </a:rPr>
              <a:t>	OPKZP-PO4-SC411-2018-41 - výzva zameraná na výstavbu </a:t>
            </a:r>
            <a:r>
              <a:rPr lang="sk-SK" dirty="0" smtClean="0">
                <a:solidFill>
                  <a:schemeClr val="bg1">
                    <a:lumMod val="50000"/>
                  </a:schemeClr>
                </a:solidFill>
                <a:latin typeface="Arial" pitchFamily="34" charset="0"/>
                <a:cs typeface="Arial" pitchFamily="34" charset="0"/>
              </a:rPr>
              <a:t>			zariadení </a:t>
            </a:r>
            <a:r>
              <a:rPr lang="sk-SK" dirty="0">
                <a:solidFill>
                  <a:schemeClr val="bg1">
                    <a:lumMod val="50000"/>
                  </a:schemeClr>
                </a:solidFill>
                <a:latin typeface="Arial" pitchFamily="34" charset="0"/>
                <a:cs typeface="Arial" pitchFamily="34" charset="0"/>
              </a:rPr>
              <a:t>na využitie </a:t>
            </a:r>
            <a:r>
              <a:rPr lang="sk-SK" dirty="0" err="1">
                <a:solidFill>
                  <a:schemeClr val="bg1">
                    <a:lumMod val="50000"/>
                  </a:schemeClr>
                </a:solidFill>
                <a:latin typeface="Arial" pitchFamily="34" charset="0"/>
                <a:cs typeface="Arial" pitchFamily="34" charset="0"/>
              </a:rPr>
              <a:t>aerotermálnej</a:t>
            </a:r>
            <a:r>
              <a:rPr lang="sk-SK" dirty="0">
                <a:solidFill>
                  <a:schemeClr val="bg1">
                    <a:lumMod val="50000"/>
                  </a:schemeClr>
                </a:solidFill>
                <a:latin typeface="Arial" pitchFamily="34" charset="0"/>
                <a:cs typeface="Arial" pitchFamily="34" charset="0"/>
              </a:rPr>
              <a:t>, </a:t>
            </a:r>
            <a:r>
              <a:rPr lang="sk-SK" dirty="0" err="1">
                <a:solidFill>
                  <a:schemeClr val="bg1">
                    <a:lumMod val="50000"/>
                  </a:schemeClr>
                </a:solidFill>
                <a:latin typeface="Arial" pitchFamily="34" charset="0"/>
                <a:cs typeface="Arial" pitchFamily="34" charset="0"/>
              </a:rPr>
              <a:t>hydrotermálnej</a:t>
            </a:r>
            <a:r>
              <a:rPr lang="sk-SK" dirty="0">
                <a:solidFill>
                  <a:schemeClr val="bg1">
                    <a:lumMod val="50000"/>
                  </a:schemeClr>
                </a:solidFill>
                <a:latin typeface="Arial" pitchFamily="34" charset="0"/>
                <a:cs typeface="Arial" pitchFamily="34" charset="0"/>
              </a:rPr>
              <a:t> alebo </a:t>
            </a:r>
            <a:r>
              <a:rPr lang="sk-SK" dirty="0" smtClean="0">
                <a:solidFill>
                  <a:schemeClr val="bg1">
                    <a:lumMod val="50000"/>
                  </a:schemeClr>
                </a:solidFill>
                <a:latin typeface="Arial" pitchFamily="34" charset="0"/>
                <a:cs typeface="Arial" pitchFamily="34" charset="0"/>
              </a:rPr>
              <a:t>			geotermálnej </a:t>
            </a:r>
            <a:r>
              <a:rPr lang="sk-SK" dirty="0">
                <a:solidFill>
                  <a:schemeClr val="bg1">
                    <a:lumMod val="50000"/>
                  </a:schemeClr>
                </a:solidFill>
                <a:latin typeface="Arial" pitchFamily="34" charset="0"/>
                <a:cs typeface="Arial" pitchFamily="34" charset="0"/>
              </a:rPr>
              <a:t>energie, výrobu a energetické využívanie </a:t>
            </a:r>
            <a:r>
              <a:rPr lang="sk-SK" dirty="0" smtClean="0">
                <a:solidFill>
                  <a:schemeClr val="bg1">
                    <a:lumMod val="50000"/>
                  </a:schemeClr>
                </a:solidFill>
                <a:latin typeface="Arial" pitchFamily="34" charset="0"/>
                <a:cs typeface="Arial" pitchFamily="34" charset="0"/>
              </a:rPr>
              <a:t>			skládkového </a:t>
            </a:r>
            <a:r>
              <a:rPr lang="sk-SK" dirty="0">
                <a:solidFill>
                  <a:schemeClr val="bg1">
                    <a:lumMod val="50000"/>
                  </a:schemeClr>
                </a:solidFill>
                <a:latin typeface="Arial" pitchFamily="34" charset="0"/>
                <a:cs typeface="Arial" pitchFamily="34" charset="0"/>
              </a:rPr>
              <a:t>plynu a plynu z čistiarní odpadových </a:t>
            </a:r>
            <a:r>
              <a:rPr lang="sk-SK" dirty="0" smtClean="0">
                <a:solidFill>
                  <a:schemeClr val="bg1">
                    <a:lumMod val="50000"/>
                  </a:schemeClr>
                </a:solidFill>
                <a:latin typeface="Arial" pitchFamily="34" charset="0"/>
                <a:cs typeface="Arial" pitchFamily="34" charset="0"/>
              </a:rPr>
              <a:t>vôd</a:t>
            </a:r>
            <a:endParaRPr lang="sk-SK"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7591490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642365" y="1627845"/>
            <a:ext cx="7801233" cy="2369880"/>
          </a:xfrm>
          <a:prstGeom prst="rect">
            <a:avLst/>
          </a:prstGeom>
          <a:noFill/>
        </p:spPr>
        <p:txBody>
          <a:bodyPr wrap="square" rtlCol="0">
            <a:spAutoFit/>
          </a:bodyPr>
          <a:lstStyle/>
          <a:p>
            <a:pPr algn="just"/>
            <a:r>
              <a:rPr lang="sk-SK" sz="2400" b="1" u="sng" dirty="0" smtClean="0">
                <a:solidFill>
                  <a:schemeClr val="bg1">
                    <a:lumMod val="50000"/>
                  </a:schemeClr>
                </a:solidFill>
              </a:rPr>
              <a:t>V. Kritériá pre výber projektu:</a:t>
            </a:r>
          </a:p>
          <a:p>
            <a:pPr algn="just"/>
            <a:endParaRPr lang="sk-SK" sz="24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marL="914400" lvl="1" indent="-457200" algn="just"/>
            <a:endParaRPr lang="sk-SK" sz="2000" b="1" dirty="0">
              <a:solidFill>
                <a:schemeClr val="bg1">
                  <a:lumMod val="50000"/>
                </a:schemeClr>
              </a:solidFill>
            </a:endParaRPr>
          </a:p>
        </p:txBody>
      </p:sp>
      <p:graphicFrame>
        <p:nvGraphicFramePr>
          <p:cNvPr id="5" name="Tabuľka 4"/>
          <p:cNvGraphicFramePr>
            <a:graphicFrameLocks noGrp="1"/>
          </p:cNvGraphicFramePr>
          <p:nvPr>
            <p:extLst>
              <p:ext uri="{D42A27DB-BD31-4B8C-83A1-F6EECF244321}">
                <p14:modId xmlns:p14="http://schemas.microsoft.com/office/powerpoint/2010/main" val="3110409628"/>
              </p:ext>
            </p:extLst>
          </p:nvPr>
        </p:nvGraphicFramePr>
        <p:xfrm>
          <a:off x="692050" y="2206890"/>
          <a:ext cx="8174548" cy="2931160"/>
        </p:xfrm>
        <a:graphic>
          <a:graphicData uri="http://schemas.openxmlformats.org/drawingml/2006/table">
            <a:tbl>
              <a:tblPr firstRow="1" bandRow="1">
                <a:tableStyleId>{5C22544A-7EE6-4342-B048-85BDC9FD1C3A}</a:tableStyleId>
              </a:tblPr>
              <a:tblGrid>
                <a:gridCol w="516701">
                  <a:extLst>
                    <a:ext uri="{9D8B030D-6E8A-4147-A177-3AD203B41FA5}">
                      <a16:colId xmlns:a16="http://schemas.microsoft.com/office/drawing/2014/main" val="20000"/>
                    </a:ext>
                  </a:extLst>
                </a:gridCol>
                <a:gridCol w="2739624">
                  <a:extLst>
                    <a:ext uri="{9D8B030D-6E8A-4147-A177-3AD203B41FA5}">
                      <a16:colId xmlns:a16="http://schemas.microsoft.com/office/drawing/2014/main" val="20001"/>
                    </a:ext>
                  </a:extLst>
                </a:gridCol>
                <a:gridCol w="4918223">
                  <a:extLst>
                    <a:ext uri="{9D8B030D-6E8A-4147-A177-3AD203B41FA5}">
                      <a16:colId xmlns:a16="http://schemas.microsoft.com/office/drawing/2014/main" val="20002"/>
                    </a:ext>
                  </a:extLst>
                </a:gridCol>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extLst>
                  <a:ext uri="{0D108BD9-81ED-4DB2-BD59-A6C34878D82A}">
                    <a16:rowId xmlns:a16="http://schemas.microsoft.com/office/drawing/2014/main" val="10000"/>
                  </a:ext>
                </a:extLst>
              </a:tr>
              <a:tr h="370840">
                <a:tc>
                  <a:txBody>
                    <a:bodyPr/>
                    <a:lstStyle/>
                    <a:p>
                      <a:pPr marL="0" indent="0" algn="l" defTabSz="914400" rtl="0" eaLnBrk="1" latinLnBrk="0" hangingPunct="1">
                        <a:buFont typeface="+mj-lt"/>
                        <a:buNone/>
                      </a:pPr>
                      <a:r>
                        <a:rPr lang="sk-SK" sz="1800" kern="1200" dirty="0" smtClean="0">
                          <a:solidFill>
                            <a:schemeClr val="dk1"/>
                          </a:solidFill>
                          <a:latin typeface="+mn-lt"/>
                          <a:ea typeface="+mn-ea"/>
                          <a:cs typeface="+mn-cs"/>
                        </a:rPr>
                        <a:t>17.</a:t>
                      </a:r>
                      <a:endParaRPr lang="sk-SK" sz="1800" kern="1200" dirty="0">
                        <a:solidFill>
                          <a:schemeClr val="dk1"/>
                        </a:solidFill>
                        <a:latin typeface="+mn-lt"/>
                        <a:ea typeface="+mn-ea"/>
                        <a:cs typeface="+mn-cs"/>
                      </a:endParaRPr>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Splnenia kritérií na výber projektov</a:t>
                      </a:r>
                      <a:endParaRPr lang="sk-SK" sz="1800" kern="1200" dirty="0">
                        <a:solidFill>
                          <a:schemeClr val="dk1"/>
                        </a:solidFill>
                        <a:latin typeface="+mn-lt"/>
                        <a:ea typeface="+mn-ea"/>
                        <a:cs typeface="+mn-cs"/>
                      </a:endParaRPr>
                    </a:p>
                  </a:txBody>
                  <a:tcPr anchor="ctr"/>
                </a:tc>
                <a:tc>
                  <a:txBody>
                    <a:bodyPr/>
                    <a:lstStyle/>
                    <a:p>
                      <a:pPr algn="just"/>
                      <a:r>
                        <a:rPr lang="sk-SK" dirty="0" smtClean="0"/>
                        <a:t>Formulár</a:t>
                      </a:r>
                      <a:r>
                        <a:rPr lang="sk-SK" baseline="0" dirty="0" smtClean="0"/>
                        <a:t> </a:t>
                      </a:r>
                      <a:r>
                        <a:rPr lang="sk-SK" baseline="0" dirty="0" err="1" smtClean="0"/>
                        <a:t>ŽoNFP</a:t>
                      </a:r>
                      <a:r>
                        <a:rPr lang="sk-SK" baseline="0" dirty="0" smtClean="0"/>
                        <a:t> </a:t>
                      </a:r>
                    </a:p>
                    <a:p>
                      <a:pPr marL="0" marR="0" indent="0" algn="just" defTabSz="914400" rtl="0" eaLnBrk="1" fontAlgn="auto" latinLnBrk="0" hangingPunct="1">
                        <a:lnSpc>
                          <a:spcPct val="100000"/>
                        </a:lnSpc>
                        <a:spcBef>
                          <a:spcPts val="0"/>
                        </a:spcBef>
                        <a:spcAft>
                          <a:spcPts val="0"/>
                        </a:spcAft>
                        <a:buClrTx/>
                        <a:buSzTx/>
                        <a:buFontTx/>
                        <a:buNone/>
                        <a:tabLst/>
                        <a:defRPr/>
                      </a:pPr>
                      <a:r>
                        <a:rPr lang="sk-SK" dirty="0" smtClean="0"/>
                        <a:t>Formulára ŽoNFP (15) – čestné vyhlásenie</a:t>
                      </a:r>
                    </a:p>
                    <a:p>
                      <a:pPr marL="0" marR="0" indent="0" algn="just"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Príloha č. 6 ŽoNFP –  Podporná dokumentácia k OV</a:t>
                      </a:r>
                    </a:p>
                    <a:p>
                      <a:pPr marL="0" marR="0" indent="0" algn="just"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Príloha č. 7 ŽoNFP –  Ukazovatele </a:t>
                      </a:r>
                      <a:r>
                        <a:rPr lang="sk-SK" sz="1800" kern="1200" dirty="0" smtClean="0">
                          <a:solidFill>
                            <a:schemeClr val="dk1"/>
                          </a:solidFill>
                          <a:effectLst/>
                          <a:latin typeface="+mn-lt"/>
                          <a:ea typeface="+mn-ea"/>
                          <a:cs typeface="+mn-cs"/>
                        </a:rPr>
                        <a:t>finančnej situácie žiadateľa</a:t>
                      </a:r>
                    </a:p>
                    <a:p>
                      <a:pPr marL="0" marR="0" lvl="0" indent="0" algn="just"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effectLst/>
                          <a:latin typeface="+mn-lt"/>
                          <a:ea typeface="+mn-ea"/>
                          <a:cs typeface="+mn-cs"/>
                        </a:rPr>
                        <a:t>Príloha č. 9 ŽoNFP – Povolenie na realizáciu projektu, vrátane projektovej dokumentácie</a:t>
                      </a:r>
                    </a:p>
                    <a:p>
                      <a:pPr marL="0" marR="0" lvl="0" indent="0" algn="just"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effectLst/>
                          <a:latin typeface="+mn-lt"/>
                          <a:ea typeface="+mn-ea"/>
                          <a:cs typeface="+mn-cs"/>
                        </a:rPr>
                        <a:t>Príloha č. 10 ŽoNFP – Energetické environmentálne posúdenie</a:t>
                      </a:r>
                      <a:endParaRPr lang="sk-SK" dirty="0" smtClean="0"/>
                    </a:p>
                  </a:txBody>
                  <a:tcPr anchor="ctr"/>
                </a:tc>
                <a:extLst>
                  <a:ext uri="{0D108BD9-81ED-4DB2-BD59-A6C34878D82A}">
                    <a16:rowId xmlns:a16="http://schemas.microsoft.com/office/drawing/2014/main" val="10001"/>
                  </a:ext>
                </a:extLst>
              </a:tr>
            </a:tbl>
          </a:graphicData>
        </a:graphic>
      </p:graphicFrame>
      <p:sp>
        <p:nvSpPr>
          <p:cNvPr id="8" name="Obdĺžnik 7"/>
          <p:cNvSpPr/>
          <p:nvPr/>
        </p:nvSpPr>
        <p:spPr>
          <a:xfrm>
            <a:off x="560173" y="5483013"/>
            <a:ext cx="8185835" cy="400110"/>
          </a:xfrm>
          <a:prstGeom prst="rect">
            <a:avLst/>
          </a:prstGeom>
        </p:spPr>
        <p:txBody>
          <a:bodyPr wrap="square">
            <a:spAutoFit/>
          </a:bodyPr>
          <a:lstStyle/>
          <a:p>
            <a:pPr marL="0" lvl="1" algn="just"/>
            <a:r>
              <a:rPr lang="sk-SK" sz="2000" dirty="0">
                <a:solidFill>
                  <a:schemeClr val="bg1">
                    <a:lumMod val="50000"/>
                  </a:schemeClr>
                </a:solidFill>
              </a:rPr>
              <a:t>Informácie k Prílohe ŽoNFP č. </a:t>
            </a:r>
            <a:r>
              <a:rPr lang="sk-SK" sz="2000" dirty="0" smtClean="0">
                <a:solidFill>
                  <a:schemeClr val="bg1">
                    <a:lumMod val="50000"/>
                  </a:schemeClr>
                </a:solidFill>
              </a:rPr>
              <a:t>7 – Ukazovatele finančnej situácie žiadateľa</a:t>
            </a:r>
          </a:p>
        </p:txBody>
      </p:sp>
    </p:spTree>
    <p:extLst>
      <p:ext uri="{BB962C8B-B14F-4D97-AF65-F5344CB8AC3E}">
        <p14:creationId xmlns:p14="http://schemas.microsoft.com/office/powerpoint/2010/main" val="32318016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549396"/>
            <a:ext cx="8612660" cy="2246769"/>
          </a:xfrm>
          <a:prstGeom prst="rect">
            <a:avLst/>
          </a:prstGeom>
          <a:noFill/>
        </p:spPr>
        <p:txBody>
          <a:bodyPr wrap="square" rtlCol="0">
            <a:spAutoFit/>
          </a:bodyPr>
          <a:lstStyle/>
          <a:p>
            <a:pPr lvl="1" algn="just"/>
            <a:r>
              <a:rPr lang="sk-SK" sz="2000" dirty="0" smtClean="0">
                <a:solidFill>
                  <a:schemeClr val="bg1">
                    <a:lumMod val="50000"/>
                  </a:schemeClr>
                </a:solidFill>
              </a:rPr>
              <a:t>Informácie </a:t>
            </a:r>
            <a:r>
              <a:rPr lang="sk-SK" sz="2000" dirty="0">
                <a:solidFill>
                  <a:schemeClr val="bg1">
                    <a:lumMod val="50000"/>
                  </a:schemeClr>
                </a:solidFill>
              </a:rPr>
              <a:t>k Prílohe ŽoNFP č. </a:t>
            </a:r>
            <a:r>
              <a:rPr lang="sk-SK" sz="2000" dirty="0" smtClean="0">
                <a:solidFill>
                  <a:schemeClr val="bg1">
                    <a:lumMod val="50000"/>
                  </a:schemeClr>
                </a:solidFill>
              </a:rPr>
              <a:t>9 – Ukazovatele finančnej situácie žiadateľa</a:t>
            </a:r>
            <a:endParaRPr lang="sk-SK" sz="2000" dirty="0">
              <a:solidFill>
                <a:schemeClr val="bg1">
                  <a:lumMod val="50000"/>
                </a:schemeClr>
              </a:solidFill>
            </a:endParaRPr>
          </a:p>
          <a:p>
            <a:pPr lvl="1" algn="just"/>
            <a:endParaRPr lang="sk-SK" sz="2000" b="1" u="sng" dirty="0" smtClean="0">
              <a:solidFill>
                <a:schemeClr val="bg1">
                  <a:lumMod val="50000"/>
                </a:schemeClr>
              </a:solidFill>
            </a:endParaRPr>
          </a:p>
          <a:p>
            <a:pPr lvl="1" algn="just"/>
            <a:r>
              <a:rPr lang="sk-SK" sz="2000" dirty="0">
                <a:solidFill>
                  <a:schemeClr val="bg1">
                    <a:lumMod val="50000"/>
                  </a:schemeClr>
                </a:solidFill>
              </a:rPr>
              <a:t>Rôzne modely posudzovania pre verejný sektor a sektor súkromný:</a:t>
            </a:r>
          </a:p>
          <a:p>
            <a:pPr marL="800100" lvl="1" indent="-342900" algn="just">
              <a:buFont typeface="Arial" panose="020B0604020202020204" pitchFamily="34" charset="0"/>
              <a:buChar char="•"/>
            </a:pPr>
            <a:r>
              <a:rPr lang="sk-SK" sz="2000" dirty="0">
                <a:solidFill>
                  <a:schemeClr val="bg1">
                    <a:lumMod val="50000"/>
                  </a:schemeClr>
                </a:solidFill>
              </a:rPr>
              <a:t>Verejný </a:t>
            </a:r>
            <a:r>
              <a:rPr lang="sk-SK" sz="2000" dirty="0" smtClean="0">
                <a:solidFill>
                  <a:schemeClr val="bg1">
                    <a:lumMod val="50000"/>
                  </a:schemeClr>
                </a:solidFill>
              </a:rPr>
              <a:t>sektor a NÚJ </a:t>
            </a:r>
            <a:r>
              <a:rPr lang="sk-SK" sz="2000" dirty="0">
                <a:solidFill>
                  <a:schemeClr val="bg1">
                    <a:lumMod val="50000"/>
                  </a:schemeClr>
                </a:solidFill>
              </a:rPr>
              <a:t>– </a:t>
            </a:r>
            <a:r>
              <a:rPr lang="sk-SK" sz="2000" dirty="0" smtClean="0">
                <a:solidFill>
                  <a:schemeClr val="bg1">
                    <a:lumMod val="50000"/>
                  </a:schemeClr>
                </a:solidFill>
              </a:rPr>
              <a:t>Index bonity verejnej správy</a:t>
            </a:r>
            <a:endParaRPr lang="sk-SK" sz="2000" dirty="0">
              <a:solidFill>
                <a:schemeClr val="bg1">
                  <a:lumMod val="50000"/>
                </a:schemeClr>
              </a:solidFill>
            </a:endParaRPr>
          </a:p>
          <a:p>
            <a:pPr marL="800100" lvl="1" indent="-342900" algn="just">
              <a:buFont typeface="Arial" panose="020B0604020202020204" pitchFamily="34" charset="0"/>
              <a:buChar char="•"/>
            </a:pPr>
            <a:r>
              <a:rPr lang="sk-SK" sz="2000" dirty="0">
                <a:solidFill>
                  <a:schemeClr val="bg1">
                    <a:lumMod val="50000"/>
                  </a:schemeClr>
                </a:solidFill>
              </a:rPr>
              <a:t>Súkromný sektor – </a:t>
            </a:r>
            <a:r>
              <a:rPr lang="sk-SK" sz="2000" dirty="0" err="1">
                <a:solidFill>
                  <a:schemeClr val="bg1">
                    <a:lumMod val="50000"/>
                  </a:schemeClr>
                </a:solidFill>
              </a:rPr>
              <a:t>Altmanov</a:t>
            </a:r>
            <a:r>
              <a:rPr lang="sk-SK" sz="2000" dirty="0">
                <a:solidFill>
                  <a:schemeClr val="bg1">
                    <a:lumMod val="50000"/>
                  </a:schemeClr>
                </a:solidFill>
              </a:rPr>
              <a:t> index</a:t>
            </a:r>
          </a:p>
          <a:p>
            <a:pPr lvl="1" algn="just"/>
            <a:endParaRPr lang="sk-SK" sz="2000" dirty="0">
              <a:solidFill>
                <a:schemeClr val="bg1">
                  <a:lumMod val="50000"/>
                </a:schemeClr>
              </a:solidFill>
            </a:endParaRPr>
          </a:p>
          <a:p>
            <a:pPr lvl="1" algn="just"/>
            <a:r>
              <a:rPr lang="sk-SK" sz="2000" dirty="0" smtClean="0">
                <a:solidFill>
                  <a:schemeClr val="bg1">
                    <a:lumMod val="50000"/>
                  </a:schemeClr>
                </a:solidFill>
              </a:rPr>
              <a:t>Do formulára sa vypĺňajú údaje z poslednej schválenej účtovnej závierky.</a:t>
            </a:r>
            <a:endParaRPr lang="sk-SK" sz="2000" dirty="0">
              <a:solidFill>
                <a:schemeClr val="bg1">
                  <a:lumMod val="50000"/>
                </a:schemeClr>
              </a:solidFill>
            </a:endParaRPr>
          </a:p>
        </p:txBody>
      </p:sp>
    </p:spTree>
    <p:extLst>
      <p:ext uri="{BB962C8B-B14F-4D97-AF65-F5344CB8AC3E}">
        <p14:creationId xmlns:p14="http://schemas.microsoft.com/office/powerpoint/2010/main" val="983431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6" name="Obdĺžnik 5"/>
          <p:cNvSpPr/>
          <p:nvPr/>
        </p:nvSpPr>
        <p:spPr>
          <a:xfrm>
            <a:off x="560172" y="1578059"/>
            <a:ext cx="3316485" cy="461665"/>
          </a:xfrm>
          <a:prstGeom prst="rect">
            <a:avLst/>
          </a:prstGeom>
        </p:spPr>
        <p:txBody>
          <a:bodyPr wrap="none">
            <a:spAutoFit/>
          </a:bodyPr>
          <a:lstStyle/>
          <a:p>
            <a:pPr algn="just"/>
            <a:r>
              <a:rPr lang="sk-SK" sz="2400" b="1" u="sng" dirty="0" smtClean="0">
                <a:solidFill>
                  <a:schemeClr val="bg1">
                    <a:lumMod val="50000"/>
                  </a:schemeClr>
                </a:solidFill>
              </a:rPr>
              <a:t>VI. Spôsob </a:t>
            </a:r>
            <a:r>
              <a:rPr lang="sk-SK" sz="2400" b="1" u="sng" dirty="0">
                <a:solidFill>
                  <a:schemeClr val="bg1">
                    <a:lumMod val="50000"/>
                  </a:schemeClr>
                </a:solidFill>
              </a:rPr>
              <a:t>financovania:</a:t>
            </a:r>
          </a:p>
        </p:txBody>
      </p:sp>
      <p:graphicFrame>
        <p:nvGraphicFramePr>
          <p:cNvPr id="7" name="Tabuľka 6"/>
          <p:cNvGraphicFramePr>
            <a:graphicFrameLocks noGrp="1"/>
          </p:cNvGraphicFramePr>
          <p:nvPr>
            <p:extLst>
              <p:ext uri="{D42A27DB-BD31-4B8C-83A1-F6EECF244321}">
                <p14:modId xmlns:p14="http://schemas.microsoft.com/office/powerpoint/2010/main" val="3170705594"/>
              </p:ext>
            </p:extLst>
          </p:nvPr>
        </p:nvGraphicFramePr>
        <p:xfrm>
          <a:off x="560172" y="2086472"/>
          <a:ext cx="8103643" cy="3479800"/>
        </p:xfrm>
        <a:graphic>
          <a:graphicData uri="http://schemas.openxmlformats.org/drawingml/2006/table">
            <a:tbl>
              <a:tblPr firstRow="1" bandRow="1">
                <a:tableStyleId>{5C22544A-7EE6-4342-B048-85BDC9FD1C3A}</a:tableStyleId>
              </a:tblPr>
              <a:tblGrid>
                <a:gridCol w="512219">
                  <a:extLst>
                    <a:ext uri="{9D8B030D-6E8A-4147-A177-3AD203B41FA5}">
                      <a16:colId xmlns:a16="http://schemas.microsoft.com/office/drawing/2014/main" val="20000"/>
                    </a:ext>
                  </a:extLst>
                </a:gridCol>
                <a:gridCol w="2715861">
                  <a:extLst>
                    <a:ext uri="{9D8B030D-6E8A-4147-A177-3AD203B41FA5}">
                      <a16:colId xmlns:a16="http://schemas.microsoft.com/office/drawing/2014/main" val="20001"/>
                    </a:ext>
                  </a:extLst>
                </a:gridCol>
                <a:gridCol w="4875563">
                  <a:extLst>
                    <a:ext uri="{9D8B030D-6E8A-4147-A177-3AD203B41FA5}">
                      <a16:colId xmlns:a16="http://schemas.microsoft.com/office/drawing/2014/main" val="20002"/>
                    </a:ext>
                  </a:extLst>
                </a:gridCol>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sz="1800" kern="1200" dirty="0" smtClean="0">
                          <a:solidFill>
                            <a:schemeClr val="dk1"/>
                          </a:solidFill>
                          <a:effectLst/>
                          <a:latin typeface="+mn-lt"/>
                          <a:ea typeface="+mn-ea"/>
                          <a:cs typeface="+mn-cs"/>
                        </a:rPr>
                        <a:t>Spôsob preukázania, resp. overenia </a:t>
                      </a:r>
                      <a:r>
                        <a:rPr lang="sk-SK" sz="1800" kern="1200" dirty="0" err="1" smtClean="0">
                          <a:solidFill>
                            <a:schemeClr val="dk1"/>
                          </a:solidFill>
                          <a:effectLst/>
                          <a:latin typeface="+mn-lt"/>
                          <a:ea typeface="+mn-ea"/>
                          <a:cs typeface="+mn-cs"/>
                        </a:rPr>
                        <a:t>PPP</a:t>
                      </a:r>
                      <a:endParaRPr lang="sk-SK"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sk-SK" sz="1800" kern="1200" dirty="0" smtClean="0">
                          <a:solidFill>
                            <a:schemeClr val="dk1"/>
                          </a:solidFill>
                          <a:effectLst/>
                          <a:latin typeface="+mn-lt"/>
                          <a:ea typeface="+mn-ea"/>
                          <a:cs typeface="+mn-cs"/>
                        </a:rPr>
                        <a:t>18.</a:t>
                      </a:r>
                      <a:endParaRPr lang="sk-SK" sz="1800" kern="1200" dirty="0">
                        <a:solidFill>
                          <a:schemeClr val="dk1"/>
                        </a:solidFill>
                        <a:effectLst/>
                        <a:latin typeface="+mn-lt"/>
                        <a:ea typeface="+mn-ea"/>
                        <a:cs typeface="+mn-cs"/>
                      </a:endParaRPr>
                    </a:p>
                  </a:txBody>
                  <a:tcPr anchor="ctr"/>
                </a:tc>
                <a:tc>
                  <a:txBody>
                    <a:bodyPr/>
                    <a:lstStyle/>
                    <a:p>
                      <a:r>
                        <a:rPr lang="sk-SK" sz="1800" kern="1200" dirty="0" smtClean="0">
                          <a:solidFill>
                            <a:schemeClr val="dk1"/>
                          </a:solidFill>
                          <a:effectLst/>
                          <a:latin typeface="+mn-lt"/>
                          <a:ea typeface="+mn-ea"/>
                          <a:cs typeface="+mn-cs"/>
                        </a:rPr>
                        <a:t>Podmienka relevantného spôsobu financovania – </a:t>
                      </a:r>
                      <a:r>
                        <a:rPr lang="sk-SK" sz="1800" kern="1200" dirty="0" err="1" smtClean="0">
                          <a:solidFill>
                            <a:schemeClr val="dk1"/>
                          </a:solidFill>
                          <a:effectLst/>
                          <a:latin typeface="+mn-lt"/>
                          <a:ea typeface="+mn-ea"/>
                          <a:cs typeface="+mn-cs"/>
                        </a:rPr>
                        <a:t>predfinancovanie</a:t>
                      </a:r>
                      <a:r>
                        <a:rPr lang="sk-SK" sz="1800" kern="1200" dirty="0" smtClean="0">
                          <a:solidFill>
                            <a:schemeClr val="dk1"/>
                          </a:solidFill>
                          <a:effectLst/>
                          <a:latin typeface="+mn-lt"/>
                          <a:ea typeface="+mn-ea"/>
                          <a:cs typeface="+mn-cs"/>
                        </a:rPr>
                        <a:t>, zálohové platby, refundácia</a:t>
                      </a:r>
                      <a:endParaRPr lang="sk-SK" sz="1800" kern="1200" dirty="0">
                        <a:solidFill>
                          <a:schemeClr val="dk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800" dirty="0" smtClean="0"/>
                        <a:t>Nepredkladá žiadny osobitný dokument.</a:t>
                      </a:r>
                    </a:p>
                    <a:p>
                      <a:pPr marL="0" indent="0">
                        <a:buFont typeface="Arial" panose="020B0604020202020204" pitchFamily="34" charset="0"/>
                        <a:buNone/>
                      </a:pPr>
                      <a:endParaRPr lang="sk-SK" sz="1800" kern="1200" dirty="0" smtClean="0">
                        <a:solidFill>
                          <a:schemeClr val="dk1"/>
                        </a:solidFill>
                        <a:effectLst/>
                        <a:latin typeface="+mn-lt"/>
                        <a:ea typeface="+mn-ea"/>
                        <a:cs typeface="+mn-cs"/>
                      </a:endParaRPr>
                    </a:p>
                    <a:p>
                      <a:pPr marL="0" indent="0">
                        <a:buFont typeface="Arial" panose="020B0604020202020204" pitchFamily="34" charset="0"/>
                        <a:buNone/>
                      </a:pPr>
                      <a:r>
                        <a:rPr lang="sk-SK" sz="1800" kern="1200" dirty="0" smtClean="0">
                          <a:solidFill>
                            <a:schemeClr val="dk1"/>
                          </a:solidFill>
                          <a:effectLst/>
                          <a:latin typeface="+mn-lt"/>
                          <a:ea typeface="+mn-ea"/>
                          <a:cs typeface="+mn-cs"/>
                        </a:rPr>
                        <a:t>V rámci tejto výzvy sa uplatňujú nasledovné spôsoby financovania:</a:t>
                      </a:r>
                    </a:p>
                    <a:p>
                      <a:pPr marL="285750" lvl="0" indent="-285750">
                        <a:buFont typeface="Arial" panose="020B0604020202020204" pitchFamily="34" charset="0"/>
                        <a:buChar char="•"/>
                      </a:pPr>
                      <a:r>
                        <a:rPr lang="sk-SK" sz="1800" kern="1200" dirty="0" smtClean="0">
                          <a:solidFill>
                            <a:schemeClr val="dk1"/>
                          </a:solidFill>
                          <a:effectLst/>
                          <a:latin typeface="+mn-lt"/>
                          <a:ea typeface="+mn-ea"/>
                          <a:cs typeface="+mn-cs"/>
                        </a:rPr>
                        <a:t>zálohové platby;</a:t>
                      </a:r>
                    </a:p>
                    <a:p>
                      <a:pPr marL="285750" lvl="0" indent="-285750">
                        <a:buFont typeface="Arial" panose="020B0604020202020204" pitchFamily="34" charset="0"/>
                        <a:buChar char="•"/>
                      </a:pPr>
                      <a:r>
                        <a:rPr lang="sk-SK" sz="1800" kern="1200" dirty="0" err="1" smtClean="0">
                          <a:solidFill>
                            <a:schemeClr val="dk1"/>
                          </a:solidFill>
                          <a:effectLst/>
                          <a:latin typeface="+mn-lt"/>
                          <a:ea typeface="+mn-ea"/>
                          <a:cs typeface="+mn-cs"/>
                        </a:rPr>
                        <a:t>predfinancovanie</a:t>
                      </a:r>
                      <a:r>
                        <a:rPr lang="sk-SK" sz="1800" kern="1200" dirty="0" smtClean="0">
                          <a:solidFill>
                            <a:schemeClr val="dk1"/>
                          </a:solidFill>
                          <a:effectLst/>
                          <a:latin typeface="+mn-lt"/>
                          <a:ea typeface="+mn-ea"/>
                          <a:cs typeface="+mn-cs"/>
                        </a:rPr>
                        <a:t>;</a:t>
                      </a:r>
                    </a:p>
                    <a:p>
                      <a:pPr marL="285750" lvl="0" indent="-285750">
                        <a:buFont typeface="Arial" panose="020B0604020202020204" pitchFamily="34" charset="0"/>
                        <a:buChar char="•"/>
                      </a:pPr>
                      <a:r>
                        <a:rPr lang="sk-SK" sz="1800" kern="1200" dirty="0" smtClean="0">
                          <a:solidFill>
                            <a:schemeClr val="dk1"/>
                          </a:solidFill>
                          <a:effectLst/>
                          <a:latin typeface="+mn-lt"/>
                          <a:ea typeface="+mn-ea"/>
                          <a:cs typeface="+mn-cs"/>
                        </a:rPr>
                        <a:t>refundácia;</a:t>
                      </a:r>
                    </a:p>
                    <a:p>
                      <a:pPr marL="285750" lvl="0" indent="-285750">
                        <a:buFont typeface="Arial" panose="020B0604020202020204" pitchFamily="34" charset="0"/>
                        <a:buChar char="•"/>
                      </a:pPr>
                      <a:r>
                        <a:rPr lang="sk-SK" sz="1800" kern="1200" dirty="0" smtClean="0">
                          <a:solidFill>
                            <a:schemeClr val="dk1"/>
                          </a:solidFill>
                          <a:effectLst/>
                          <a:latin typeface="+mn-lt"/>
                          <a:ea typeface="+mn-ea"/>
                          <a:cs typeface="+mn-cs"/>
                        </a:rPr>
                        <a:t>resp. kombinácia </a:t>
                      </a:r>
                      <a:r>
                        <a:rPr lang="sk-SK" sz="1800" kern="1200" dirty="0" err="1" smtClean="0">
                          <a:solidFill>
                            <a:schemeClr val="dk1"/>
                          </a:solidFill>
                          <a:effectLst/>
                          <a:latin typeface="+mn-lt"/>
                          <a:ea typeface="+mn-ea"/>
                          <a:cs typeface="+mn-cs"/>
                        </a:rPr>
                        <a:t>predfinancovania</a:t>
                      </a:r>
                      <a:r>
                        <a:rPr lang="sk-SK" sz="1800" kern="1200" dirty="0" smtClean="0">
                          <a:solidFill>
                            <a:schemeClr val="dk1"/>
                          </a:solidFill>
                          <a:effectLst/>
                          <a:latin typeface="+mn-lt"/>
                          <a:ea typeface="+mn-ea"/>
                          <a:cs typeface="+mn-cs"/>
                        </a:rPr>
                        <a:t> a refundácie</a:t>
                      </a:r>
                    </a:p>
                    <a:p>
                      <a:pPr marL="0" lvl="0" indent="0">
                        <a:buFont typeface="Arial" panose="020B0604020202020204" pitchFamily="34" charset="0"/>
                        <a:buNone/>
                      </a:pPr>
                      <a:endParaRPr lang="sk-SK" sz="1800" kern="1200" dirty="0" smtClean="0">
                        <a:solidFill>
                          <a:schemeClr val="dk1"/>
                        </a:solidFill>
                        <a:effectLst/>
                        <a:latin typeface="+mn-lt"/>
                        <a:ea typeface="+mn-ea"/>
                        <a:cs typeface="+mn-cs"/>
                      </a:endParaRPr>
                    </a:p>
                    <a:p>
                      <a:pPr marL="0" lvl="0" indent="0">
                        <a:buFont typeface="Arial" panose="020B0604020202020204" pitchFamily="34" charset="0"/>
                        <a:buNone/>
                      </a:pPr>
                      <a:r>
                        <a:rPr lang="sk-SK" sz="1800" kern="1200" dirty="0" smtClean="0">
                          <a:solidFill>
                            <a:schemeClr val="dk1"/>
                          </a:solidFill>
                          <a:effectLst/>
                          <a:latin typeface="+mn-lt"/>
                          <a:ea typeface="+mn-ea"/>
                          <a:cs typeface="+mn-cs"/>
                        </a:rPr>
                        <a:t>Podmienky budú</a:t>
                      </a:r>
                      <a:r>
                        <a:rPr lang="sk-SK" sz="1800" kern="1200" baseline="0" dirty="0" smtClean="0">
                          <a:solidFill>
                            <a:schemeClr val="dk1"/>
                          </a:solidFill>
                          <a:effectLst/>
                          <a:latin typeface="+mn-lt"/>
                          <a:ea typeface="+mn-ea"/>
                          <a:cs typeface="+mn-cs"/>
                        </a:rPr>
                        <a:t> stanovené v zmluve o NFP.</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219756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500809"/>
          </a:xfrm>
        </p:spPr>
        <p:txBody>
          <a:bodyPr>
            <a:normAutofit fontScale="90000"/>
          </a:bodyPr>
          <a:lstStyle/>
          <a:p>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560172" y="1293583"/>
            <a:ext cx="7801233" cy="461665"/>
          </a:xfrm>
          <a:prstGeom prst="rect">
            <a:avLst/>
          </a:prstGeom>
          <a:noFill/>
        </p:spPr>
        <p:txBody>
          <a:bodyPr wrap="square" rtlCol="0">
            <a:spAutoFit/>
          </a:bodyPr>
          <a:lstStyle/>
          <a:p>
            <a:pPr algn="just"/>
            <a:r>
              <a:rPr lang="sk-SK" sz="2400" b="1" u="sng" dirty="0" smtClean="0">
                <a:solidFill>
                  <a:schemeClr val="bg1">
                    <a:lumMod val="50000"/>
                  </a:schemeClr>
                </a:solidFill>
              </a:rPr>
              <a:t>VII. PPP vyplývajúce z osobitných predpisov:</a:t>
            </a:r>
            <a:endParaRPr lang="sk-SK" sz="2000" b="1" dirty="0">
              <a:solidFill>
                <a:schemeClr val="bg1">
                  <a:lumMod val="50000"/>
                </a:schemeClr>
              </a:solidFill>
            </a:endParaRPr>
          </a:p>
        </p:txBody>
      </p:sp>
      <p:graphicFrame>
        <p:nvGraphicFramePr>
          <p:cNvPr id="5" name="Tabuľka 4"/>
          <p:cNvGraphicFramePr>
            <a:graphicFrameLocks noGrp="1"/>
          </p:cNvGraphicFramePr>
          <p:nvPr>
            <p:extLst>
              <p:ext uri="{D42A27DB-BD31-4B8C-83A1-F6EECF244321}">
                <p14:modId xmlns:p14="http://schemas.microsoft.com/office/powerpoint/2010/main" val="1519365612"/>
              </p:ext>
            </p:extLst>
          </p:nvPr>
        </p:nvGraphicFramePr>
        <p:xfrm>
          <a:off x="551119" y="1804877"/>
          <a:ext cx="8276010" cy="2080442"/>
        </p:xfrm>
        <a:graphic>
          <a:graphicData uri="http://schemas.openxmlformats.org/drawingml/2006/table">
            <a:tbl>
              <a:tblPr firstRow="1" bandRow="1">
                <a:tableStyleId>{5C22544A-7EE6-4342-B048-85BDC9FD1C3A}</a:tableStyleId>
              </a:tblPr>
              <a:tblGrid>
                <a:gridCol w="523115">
                  <a:extLst>
                    <a:ext uri="{9D8B030D-6E8A-4147-A177-3AD203B41FA5}">
                      <a16:colId xmlns:a16="http://schemas.microsoft.com/office/drawing/2014/main" val="20000"/>
                    </a:ext>
                  </a:extLst>
                </a:gridCol>
                <a:gridCol w="2773628">
                  <a:extLst>
                    <a:ext uri="{9D8B030D-6E8A-4147-A177-3AD203B41FA5}">
                      <a16:colId xmlns:a16="http://schemas.microsoft.com/office/drawing/2014/main" val="20001"/>
                    </a:ext>
                  </a:extLst>
                </a:gridCol>
                <a:gridCol w="4979267">
                  <a:extLst>
                    <a:ext uri="{9D8B030D-6E8A-4147-A177-3AD203B41FA5}">
                      <a16:colId xmlns:a16="http://schemas.microsoft.com/office/drawing/2014/main" val="20002"/>
                    </a:ext>
                  </a:extLst>
                </a:gridCol>
              </a:tblGrid>
              <a:tr h="338140">
                <a:tc>
                  <a:txBody>
                    <a:bodyPr/>
                    <a:lstStyle/>
                    <a:p>
                      <a:r>
                        <a:rPr lang="sk-SK" sz="1600" dirty="0" err="1" smtClean="0"/>
                        <a:t>P.č</a:t>
                      </a:r>
                      <a:r>
                        <a:rPr lang="sk-SK" sz="1600" dirty="0" smtClean="0"/>
                        <a:t>.</a:t>
                      </a:r>
                      <a:endParaRPr lang="sk-SK" sz="1600" dirty="0"/>
                    </a:p>
                  </a:txBody>
                  <a:tcPr/>
                </a:tc>
                <a:tc>
                  <a:txBody>
                    <a:bodyPr/>
                    <a:lstStyle/>
                    <a:p>
                      <a:r>
                        <a:rPr lang="sk-SK" sz="1600" dirty="0" err="1" smtClean="0"/>
                        <a:t>PPP</a:t>
                      </a:r>
                      <a:endParaRPr lang="sk-SK" sz="1600" dirty="0"/>
                    </a:p>
                  </a:txBody>
                  <a:tcPr/>
                </a:tc>
                <a:tc>
                  <a:txBody>
                    <a:bodyPr/>
                    <a:lstStyle/>
                    <a:p>
                      <a:r>
                        <a:rPr lang="sk-SK" sz="1600" dirty="0" smtClean="0"/>
                        <a:t>Spôsob preukázania, resp. overenia </a:t>
                      </a:r>
                      <a:r>
                        <a:rPr lang="sk-SK" sz="1600" dirty="0" err="1" smtClean="0"/>
                        <a:t>PPP</a:t>
                      </a:r>
                      <a:endParaRPr lang="sk-SK" sz="1600" dirty="0"/>
                    </a:p>
                  </a:txBody>
                  <a:tcPr/>
                </a:tc>
                <a:extLst>
                  <a:ext uri="{0D108BD9-81ED-4DB2-BD59-A6C34878D82A}">
                    <a16:rowId xmlns:a16="http://schemas.microsoft.com/office/drawing/2014/main" val="10000"/>
                  </a:ext>
                </a:extLst>
              </a:tr>
              <a:tr h="374004">
                <a:tc>
                  <a:txBody>
                    <a:bodyPr/>
                    <a:lstStyle/>
                    <a:p>
                      <a:pPr marL="0" indent="0" algn="ctr">
                        <a:buFont typeface="+mj-lt"/>
                        <a:buNone/>
                      </a:pPr>
                      <a:r>
                        <a:rPr lang="sk-SK" sz="1600" dirty="0" smtClean="0"/>
                        <a:t>19.</a:t>
                      </a:r>
                      <a:endParaRPr lang="sk-SK" sz="1600" dirty="0"/>
                    </a:p>
                  </a:txBody>
                  <a:tcPr anchor="ctr"/>
                </a:tc>
                <a:tc>
                  <a:txBody>
                    <a:bodyPr/>
                    <a:lstStyle/>
                    <a:p>
                      <a:r>
                        <a:rPr lang="sk-SK" sz="1600" dirty="0" smtClean="0"/>
                        <a:t>Podmienky štátnej pomoci/de </a:t>
                      </a:r>
                      <a:r>
                        <a:rPr lang="sk-SK" sz="1600" dirty="0" err="1" smtClean="0"/>
                        <a:t>minimis</a:t>
                      </a:r>
                      <a:endParaRPr lang="sk-SK"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600" dirty="0" smtClean="0"/>
                        <a:t>Formulára ŽoNFP (15) – čestné vyhlásenie</a:t>
                      </a:r>
                    </a:p>
                    <a:p>
                      <a:pPr marL="0" marR="0" indent="0" algn="l" defTabSz="914400" rtl="0" eaLnBrk="1" fontAlgn="auto" latinLnBrk="0" hangingPunct="1">
                        <a:lnSpc>
                          <a:spcPct val="100000"/>
                        </a:lnSpc>
                        <a:spcBef>
                          <a:spcPts val="0"/>
                        </a:spcBef>
                        <a:spcAft>
                          <a:spcPts val="0"/>
                        </a:spcAft>
                        <a:buClrTx/>
                        <a:buSzTx/>
                        <a:buFontTx/>
                        <a:buNone/>
                        <a:tabLst/>
                        <a:defRPr/>
                      </a:pPr>
                      <a:r>
                        <a:rPr lang="sk-SK" sz="1600" dirty="0" smtClean="0"/>
                        <a:t>Nejde o štátnu pomoc/pomoc</a:t>
                      </a:r>
                      <a:r>
                        <a:rPr lang="sk-SK" sz="1600" baseline="0" dirty="0" smtClean="0"/>
                        <a:t> de </a:t>
                      </a:r>
                      <a:r>
                        <a:rPr lang="sk-SK" sz="1600" baseline="0" dirty="0" err="1" smtClean="0"/>
                        <a:t>minimis</a:t>
                      </a:r>
                      <a:endParaRPr lang="sk-SK" sz="1600" dirty="0" smtClean="0"/>
                    </a:p>
                  </a:txBody>
                  <a:tcPr anchor="ctr"/>
                </a:tc>
                <a:extLst>
                  <a:ext uri="{0D108BD9-81ED-4DB2-BD59-A6C34878D82A}">
                    <a16:rowId xmlns:a16="http://schemas.microsoft.com/office/drawing/2014/main" val="10001"/>
                  </a:ext>
                </a:extLst>
              </a:tr>
              <a:tr h="584062">
                <a:tc>
                  <a:txBody>
                    <a:bodyPr/>
                    <a:lstStyle/>
                    <a:p>
                      <a:pPr marL="0" indent="0" algn="ctr">
                        <a:buFont typeface="+mj-lt"/>
                        <a:buNone/>
                      </a:pPr>
                      <a:r>
                        <a:rPr lang="sk-SK" sz="1600" dirty="0" smtClean="0"/>
                        <a:t>20.</a:t>
                      </a:r>
                      <a:endParaRPr lang="sk-SK" sz="1600" dirty="0"/>
                    </a:p>
                  </a:txBody>
                  <a:tcPr anchor="ctr"/>
                </a:tc>
                <a:tc>
                  <a:txBody>
                    <a:bodyPr/>
                    <a:lstStyle/>
                    <a:p>
                      <a:r>
                        <a:rPr lang="sk-SK" sz="1600" dirty="0" smtClean="0"/>
                        <a:t>Nelegálne zamestnávanie</a:t>
                      </a:r>
                      <a:endParaRPr lang="sk-SK" sz="1600" dirty="0"/>
                    </a:p>
                  </a:txBody>
                  <a:tcPr anchor="ctr"/>
                </a:tc>
                <a:tc>
                  <a:txBody>
                    <a:bodyPr/>
                    <a:lstStyle/>
                    <a:p>
                      <a:r>
                        <a:rPr lang="sk-SK" sz="1600" dirty="0" smtClean="0"/>
                        <a:t>Nepredkladá žiadny osobitný dokument</a:t>
                      </a:r>
                    </a:p>
                    <a:p>
                      <a:pPr>
                        <a:buFontTx/>
                        <a:buNone/>
                      </a:pPr>
                      <a:r>
                        <a:rPr lang="sk-SK" sz="1600" dirty="0" smtClean="0"/>
                        <a:t>Integračná funkcia </a:t>
                      </a:r>
                      <a:r>
                        <a:rPr lang="sk-SK" sz="1600" baseline="0" dirty="0" smtClean="0"/>
                        <a:t>ITMS 2014+</a:t>
                      </a:r>
                      <a:endParaRPr lang="sk-SK" sz="1600" dirty="0"/>
                    </a:p>
                  </a:txBody>
                  <a:tcPr anchor="ctr"/>
                </a:tc>
                <a:extLst>
                  <a:ext uri="{0D108BD9-81ED-4DB2-BD59-A6C34878D82A}">
                    <a16:rowId xmlns:a16="http://schemas.microsoft.com/office/drawing/2014/main" val="10002"/>
                  </a:ext>
                </a:extLst>
              </a:tr>
              <a:tr h="529201">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sk-SK" sz="1600" dirty="0" smtClean="0"/>
                        <a:t>21.</a:t>
                      </a:r>
                    </a:p>
                  </a:txBody>
                  <a:tcPr anchor="ctr"/>
                </a:tc>
                <a:tc>
                  <a:txBody>
                    <a:bodyPr/>
                    <a:lstStyle/>
                    <a:p>
                      <a:r>
                        <a:rPr lang="sk-SK" sz="1600" dirty="0" smtClean="0"/>
                        <a:t>Oprávnenosť z hľadiska súladu s horizontálnymi princípmi</a:t>
                      </a:r>
                      <a:endParaRPr lang="sk-SK"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600" dirty="0" smtClean="0"/>
                        <a:t>Formulára ŽoNFP (5) – Identifikácia projektu</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600" dirty="0" smtClean="0"/>
                        <a:t>Formulára ŽoNFP (15) – čestné vyhlásenie</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1801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6" name="Obdĺžnik 5"/>
          <p:cNvSpPr/>
          <p:nvPr/>
        </p:nvSpPr>
        <p:spPr>
          <a:xfrm>
            <a:off x="531869" y="1578059"/>
            <a:ext cx="2183611" cy="461665"/>
          </a:xfrm>
          <a:prstGeom prst="rect">
            <a:avLst/>
          </a:prstGeom>
        </p:spPr>
        <p:txBody>
          <a:bodyPr wrap="none">
            <a:spAutoFit/>
          </a:bodyPr>
          <a:lstStyle/>
          <a:p>
            <a:pPr algn="just"/>
            <a:r>
              <a:rPr lang="sk-SK" sz="2400" b="1" u="sng" dirty="0" smtClean="0">
                <a:solidFill>
                  <a:schemeClr val="bg1">
                    <a:lumMod val="50000"/>
                  </a:schemeClr>
                </a:solidFill>
              </a:rPr>
              <a:t>VIII. Ďalšie </a:t>
            </a:r>
            <a:r>
              <a:rPr lang="sk-SK" sz="2400" b="1" u="sng" dirty="0">
                <a:solidFill>
                  <a:schemeClr val="bg1">
                    <a:lumMod val="50000"/>
                  </a:schemeClr>
                </a:solidFill>
              </a:rPr>
              <a:t>PPP:</a:t>
            </a:r>
          </a:p>
        </p:txBody>
      </p:sp>
      <p:graphicFrame>
        <p:nvGraphicFramePr>
          <p:cNvPr id="7" name="Tabuľka 6"/>
          <p:cNvGraphicFramePr>
            <a:graphicFrameLocks noGrp="1"/>
          </p:cNvGraphicFramePr>
          <p:nvPr>
            <p:extLst>
              <p:ext uri="{D42A27DB-BD31-4B8C-83A1-F6EECF244321}">
                <p14:modId xmlns:p14="http://schemas.microsoft.com/office/powerpoint/2010/main" val="115276645"/>
              </p:ext>
            </p:extLst>
          </p:nvPr>
        </p:nvGraphicFramePr>
        <p:xfrm>
          <a:off x="545516" y="2040755"/>
          <a:ext cx="8186843" cy="4319101"/>
        </p:xfrm>
        <a:graphic>
          <a:graphicData uri="http://schemas.openxmlformats.org/drawingml/2006/table">
            <a:tbl>
              <a:tblPr firstRow="1" bandRow="1">
                <a:tableStyleId>{5C22544A-7EE6-4342-B048-85BDC9FD1C3A}</a:tableStyleId>
              </a:tblPr>
              <a:tblGrid>
                <a:gridCol w="517478">
                  <a:extLst>
                    <a:ext uri="{9D8B030D-6E8A-4147-A177-3AD203B41FA5}">
                      <a16:colId xmlns:a16="http://schemas.microsoft.com/office/drawing/2014/main" val="20000"/>
                    </a:ext>
                  </a:extLst>
                </a:gridCol>
                <a:gridCol w="2743745">
                  <a:extLst>
                    <a:ext uri="{9D8B030D-6E8A-4147-A177-3AD203B41FA5}">
                      <a16:colId xmlns:a16="http://schemas.microsoft.com/office/drawing/2014/main" val="20001"/>
                    </a:ext>
                  </a:extLst>
                </a:gridCol>
                <a:gridCol w="4925620">
                  <a:extLst>
                    <a:ext uri="{9D8B030D-6E8A-4147-A177-3AD203B41FA5}">
                      <a16:colId xmlns:a16="http://schemas.microsoft.com/office/drawing/2014/main" val="20002"/>
                    </a:ext>
                  </a:extLst>
                </a:gridCol>
              </a:tblGrid>
              <a:tr h="372248">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extLst>
                  <a:ext uri="{0D108BD9-81ED-4DB2-BD59-A6C34878D82A}">
                    <a16:rowId xmlns:a16="http://schemas.microsoft.com/office/drawing/2014/main" val="10000"/>
                  </a:ext>
                </a:extLst>
              </a:tr>
              <a:tr h="3946853">
                <a:tc>
                  <a:txBody>
                    <a:bodyPr/>
                    <a:lstStyle/>
                    <a:p>
                      <a:pPr marL="0" indent="0" algn="l" defTabSz="914400" rtl="0" eaLnBrk="1" latinLnBrk="0" hangingPunct="1">
                        <a:buFontTx/>
                        <a:buNone/>
                      </a:pPr>
                      <a:r>
                        <a:rPr lang="sk-SK" sz="1800" kern="1200" dirty="0" smtClean="0">
                          <a:solidFill>
                            <a:schemeClr val="dk1"/>
                          </a:solidFill>
                          <a:latin typeface="+mn-lt"/>
                          <a:ea typeface="+mn-ea"/>
                          <a:cs typeface="+mn-cs"/>
                        </a:rPr>
                        <a:t>22.</a:t>
                      </a:r>
                      <a:endParaRPr lang="sk-SK" sz="1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Oprávnenosť z hľadiska VO</a:t>
                      </a:r>
                      <a:endParaRPr lang="sk-SK" sz="1800" kern="1200" dirty="0">
                        <a:solidFill>
                          <a:schemeClr val="dk1"/>
                        </a:solidFill>
                        <a:latin typeface="+mn-lt"/>
                        <a:ea typeface="+mn-ea"/>
                        <a:cs typeface="+mn-cs"/>
                      </a:endParaRPr>
                    </a:p>
                  </a:txBody>
                  <a:tcPr anchor="ctr"/>
                </a:tc>
                <a:tc>
                  <a:txBody>
                    <a:bodyPr/>
                    <a:lstStyle/>
                    <a:p>
                      <a:r>
                        <a:rPr lang="sk-SK" dirty="0" smtClean="0"/>
                        <a:t>Formulár ŽoNFP (12) – Verejné obstarávanie</a:t>
                      </a:r>
                    </a:p>
                    <a:p>
                      <a:r>
                        <a:rPr lang="sk-SK" dirty="0" smtClean="0"/>
                        <a:t>Formulár ŽoNFP (15) – Čestné vyhlásenie</a:t>
                      </a:r>
                    </a:p>
                    <a:p>
                      <a:endParaRPr lang="sk-SK" dirty="0" smtClean="0"/>
                    </a:p>
                    <a:p>
                      <a:r>
                        <a:rPr lang="sk-SK" dirty="0" smtClean="0"/>
                        <a:t>Všetky VO na hlavné aktivity vyhlásené s výnimkou:</a:t>
                      </a:r>
                    </a:p>
                    <a:p>
                      <a:endParaRPr lang="sk-SK" dirty="0" smtClean="0"/>
                    </a:p>
                    <a:p>
                      <a:pPr marL="285750" indent="-285750" algn="just">
                        <a:buFont typeface="Arial" panose="020B0604020202020204" pitchFamily="34" charset="0"/>
                        <a:buChar char="•"/>
                      </a:pPr>
                      <a:r>
                        <a:rPr lang="sk-SK" dirty="0" smtClean="0"/>
                        <a:t>zákaziek</a:t>
                      </a:r>
                      <a:r>
                        <a:rPr lang="sk-SK" baseline="0" dirty="0" smtClean="0"/>
                        <a:t> s nízkou hodnotou</a:t>
                      </a:r>
                    </a:p>
                    <a:p>
                      <a:pPr marL="285750" indent="-285750" algn="just">
                        <a:buFont typeface="Arial" panose="020B0604020202020204" pitchFamily="34" charset="0"/>
                        <a:buChar char="•"/>
                      </a:pPr>
                      <a:r>
                        <a:rPr lang="sk-SK" baseline="0" dirty="0" smtClean="0"/>
                        <a:t>zákaziek podliehajúcich výnimká zo zákona o VO § 1</a:t>
                      </a:r>
                    </a:p>
                    <a:p>
                      <a:pPr>
                        <a:buFontTx/>
                        <a:buNone/>
                      </a:pPr>
                      <a:endParaRPr lang="sk-SK" baseline="0" dirty="0" smtClean="0">
                        <a:solidFill>
                          <a:schemeClr val="tx1"/>
                        </a:solidFill>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04467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21463" y="1003857"/>
            <a:ext cx="7886700" cy="625767"/>
          </a:xfrm>
        </p:spPr>
        <p:txBody>
          <a:bodyPr>
            <a:normAutofit/>
          </a:bodyPr>
          <a:lstStyle/>
          <a:p>
            <a:r>
              <a:rPr lang="sk-SK" sz="3200" b="1" dirty="0" smtClean="0">
                <a:latin typeface="Arial" panose="020B0604020202020204" pitchFamily="34" charset="0"/>
                <a:cs typeface="Arial" panose="020B0604020202020204" pitchFamily="34" charset="0"/>
              </a:rPr>
              <a:t>Verejné obstarávanie</a:t>
            </a:r>
            <a:endParaRPr lang="sk-SK" sz="3200" dirty="0"/>
          </a:p>
        </p:txBody>
      </p:sp>
      <p:sp>
        <p:nvSpPr>
          <p:cNvPr id="4" name="Obdĺžnik 3"/>
          <p:cNvSpPr/>
          <p:nvPr/>
        </p:nvSpPr>
        <p:spPr>
          <a:xfrm>
            <a:off x="976045" y="1726057"/>
            <a:ext cx="7777537" cy="923330"/>
          </a:xfrm>
          <a:prstGeom prst="rect">
            <a:avLst/>
          </a:prstGeom>
        </p:spPr>
        <p:txBody>
          <a:bodyPr wrap="square">
            <a:spAutoFit/>
          </a:bodyPr>
          <a:lstStyle/>
          <a:p>
            <a:pPr algn="just"/>
            <a:r>
              <a:rPr lang="sk-SK" b="1" i="1" u="sng" dirty="0" smtClean="0">
                <a:hlinkClick r:id="rId2"/>
              </a:rPr>
              <a:t>Príručka </a:t>
            </a:r>
            <a:r>
              <a:rPr lang="sk-SK" b="1" i="1" u="sng" dirty="0">
                <a:hlinkClick r:id="rId2"/>
              </a:rPr>
              <a:t>k procesu verejného obstarávania Operačného programu Kvalita životného prostredia pre oblasti podpory: Prioritná os 1, Prioritná os 2, Prioritná os 3 (špecifický cieľ 2)</a:t>
            </a:r>
            <a:r>
              <a:rPr lang="sk-SK" dirty="0" smtClean="0">
                <a:solidFill>
                  <a:schemeClr val="bg1">
                    <a:lumMod val="50000"/>
                  </a:schemeClr>
                </a:solidFill>
              </a:rPr>
              <a:t>  </a:t>
            </a:r>
            <a:endParaRPr lang="sk-SK" dirty="0">
              <a:solidFill>
                <a:schemeClr val="bg1">
                  <a:lumMod val="50000"/>
                </a:schemeClr>
              </a:solidFill>
            </a:endParaRPr>
          </a:p>
        </p:txBody>
      </p:sp>
    </p:spTree>
    <p:extLst>
      <p:ext uri="{BB962C8B-B14F-4D97-AF65-F5344CB8AC3E}">
        <p14:creationId xmlns:p14="http://schemas.microsoft.com/office/powerpoint/2010/main" val="3369291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887108"/>
            <a:ext cx="8185836" cy="622714"/>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380424"/>
            <a:ext cx="7801233" cy="461665"/>
          </a:xfrm>
          <a:prstGeom prst="rect">
            <a:avLst/>
          </a:prstGeom>
          <a:noFill/>
        </p:spPr>
        <p:txBody>
          <a:bodyPr wrap="square" rtlCol="0">
            <a:spAutoFit/>
          </a:bodyPr>
          <a:lstStyle/>
          <a:p>
            <a:pPr algn="just"/>
            <a:r>
              <a:rPr lang="sk-SK" sz="2400" b="1" u="sng" dirty="0" smtClean="0">
                <a:solidFill>
                  <a:schemeClr val="bg1">
                    <a:lumMod val="50000"/>
                  </a:schemeClr>
                </a:solidFill>
              </a:rPr>
              <a:t>VIII. Ďalšie PPP:</a:t>
            </a:r>
            <a:endParaRPr lang="sk-SK" sz="2000" b="1" dirty="0">
              <a:solidFill>
                <a:schemeClr val="bg1">
                  <a:lumMod val="50000"/>
                </a:schemeClr>
              </a:solidFill>
            </a:endParaRPr>
          </a:p>
        </p:txBody>
      </p:sp>
      <p:graphicFrame>
        <p:nvGraphicFramePr>
          <p:cNvPr id="3" name="Tabuľka 2"/>
          <p:cNvGraphicFramePr>
            <a:graphicFrameLocks noGrp="1"/>
          </p:cNvGraphicFramePr>
          <p:nvPr>
            <p:extLst>
              <p:ext uri="{D42A27DB-BD31-4B8C-83A1-F6EECF244321}">
                <p14:modId xmlns:p14="http://schemas.microsoft.com/office/powerpoint/2010/main" val="308243469"/>
              </p:ext>
            </p:extLst>
          </p:nvPr>
        </p:nvGraphicFramePr>
        <p:xfrm>
          <a:off x="337507" y="1892736"/>
          <a:ext cx="8246562" cy="3230880"/>
        </p:xfrm>
        <a:graphic>
          <a:graphicData uri="http://schemas.openxmlformats.org/drawingml/2006/table">
            <a:tbl>
              <a:tblPr firstRow="1" bandRow="1">
                <a:tableStyleId>{5C22544A-7EE6-4342-B048-85BDC9FD1C3A}</a:tableStyleId>
              </a:tblPr>
              <a:tblGrid>
                <a:gridCol w="500743">
                  <a:extLst>
                    <a:ext uri="{9D8B030D-6E8A-4147-A177-3AD203B41FA5}">
                      <a16:colId xmlns:a16="http://schemas.microsoft.com/office/drawing/2014/main" val="20000"/>
                    </a:ext>
                  </a:extLst>
                </a:gridCol>
                <a:gridCol w="2655011">
                  <a:extLst>
                    <a:ext uri="{9D8B030D-6E8A-4147-A177-3AD203B41FA5}">
                      <a16:colId xmlns:a16="http://schemas.microsoft.com/office/drawing/2014/main" val="20001"/>
                    </a:ext>
                  </a:extLst>
                </a:gridCol>
                <a:gridCol w="5090808">
                  <a:extLst>
                    <a:ext uri="{9D8B030D-6E8A-4147-A177-3AD203B41FA5}">
                      <a16:colId xmlns:a16="http://schemas.microsoft.com/office/drawing/2014/main" val="20002"/>
                    </a:ext>
                  </a:extLst>
                </a:gridCol>
              </a:tblGrid>
              <a:tr h="301787">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extLst>
                  <a:ext uri="{0D108BD9-81ED-4DB2-BD59-A6C34878D82A}">
                    <a16:rowId xmlns:a16="http://schemas.microsoft.com/office/drawing/2014/main" val="10000"/>
                  </a:ext>
                </a:extLst>
              </a:tr>
              <a:tr h="1066588">
                <a:tc>
                  <a:txBody>
                    <a:bodyPr/>
                    <a:lstStyle/>
                    <a:p>
                      <a:pPr marL="0" indent="0" algn="l" defTabSz="914400" rtl="0" eaLnBrk="1" latinLnBrk="0" hangingPunct="1">
                        <a:buFont typeface="+mj-lt"/>
                        <a:buNone/>
                      </a:pPr>
                      <a:r>
                        <a:rPr lang="sk-SK" sz="1600" kern="1200" dirty="0" smtClean="0">
                          <a:solidFill>
                            <a:schemeClr val="dk1"/>
                          </a:solidFill>
                          <a:latin typeface="+mn-lt"/>
                          <a:ea typeface="+mn-ea"/>
                          <a:cs typeface="+mn-cs"/>
                        </a:rPr>
                        <a:t>23.</a:t>
                      </a:r>
                      <a:endParaRPr lang="sk-SK" sz="1600" kern="1200" dirty="0">
                        <a:solidFill>
                          <a:schemeClr val="dk1"/>
                        </a:solidFill>
                        <a:latin typeface="+mn-lt"/>
                        <a:ea typeface="+mn-ea"/>
                        <a:cs typeface="+mn-cs"/>
                      </a:endParaRPr>
                    </a:p>
                  </a:txBody>
                  <a:tcPr anchor="ctr"/>
                </a:tc>
                <a:tc>
                  <a:txBody>
                    <a:bodyPr/>
                    <a:lstStyle/>
                    <a:p>
                      <a:pPr marL="0" algn="l" defTabSz="914400" rtl="0" eaLnBrk="1" latinLnBrk="0" hangingPunct="1"/>
                      <a:r>
                        <a:rPr lang="sk-SK" sz="1600" kern="1200" dirty="0" smtClean="0">
                          <a:solidFill>
                            <a:schemeClr val="dk1"/>
                          </a:solidFill>
                          <a:latin typeface="+mn-lt"/>
                          <a:ea typeface="+mn-ea"/>
                          <a:cs typeface="+mn-cs"/>
                        </a:rPr>
                        <a:t>Vysporiadané majetkovo-právne vzťahy a povolenia na realizáciu aktivít projektu</a:t>
                      </a:r>
                      <a:endParaRPr lang="sk-SK" sz="1600" kern="1200" dirty="0">
                        <a:solidFill>
                          <a:schemeClr val="dk1"/>
                        </a:solidFill>
                        <a:latin typeface="+mn-lt"/>
                        <a:ea typeface="+mn-ea"/>
                        <a:cs typeface="+mn-cs"/>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sk-SK" sz="1600" b="0" kern="1200" dirty="0" smtClean="0">
                          <a:solidFill>
                            <a:schemeClr val="dk1"/>
                          </a:solidFill>
                          <a:effectLst/>
                          <a:latin typeface="+mn-lt"/>
                          <a:ea typeface="+mn-ea"/>
                          <a:cs typeface="+mn-cs"/>
                        </a:rPr>
                        <a:t>Príloha č. 8 ŽoNFP –  Dokumenty preukazujúce vysporiadanie majetkovo-právnych vzťahov (ak relevantné) – výlučné vlastníctvo alebo</a:t>
                      </a:r>
                      <a:r>
                        <a:rPr lang="sk-SK" sz="1600" b="0" kern="1200" baseline="0" dirty="0" smtClean="0">
                          <a:solidFill>
                            <a:schemeClr val="dk1"/>
                          </a:solidFill>
                          <a:effectLst/>
                          <a:latin typeface="+mn-lt"/>
                          <a:ea typeface="+mn-ea"/>
                          <a:cs typeface="+mn-cs"/>
                        </a:rPr>
                        <a:t> správa</a:t>
                      </a:r>
                      <a:endParaRPr lang="sk-SK" sz="1600" b="0" kern="1200" dirty="0" smtClean="0">
                        <a:solidFill>
                          <a:schemeClr val="dk1"/>
                        </a:solidFill>
                        <a:effectLst/>
                        <a:latin typeface="+mn-lt"/>
                        <a:ea typeface="+mn-ea"/>
                        <a:cs typeface="+mn-cs"/>
                      </a:endParaRPr>
                    </a:p>
                    <a:p>
                      <a:pPr algn="just"/>
                      <a:r>
                        <a:rPr lang="sk-SK" sz="1600" b="0" kern="1200" dirty="0" smtClean="0">
                          <a:solidFill>
                            <a:schemeClr val="dk1"/>
                          </a:solidFill>
                          <a:effectLst/>
                          <a:latin typeface="+mn-lt"/>
                          <a:ea typeface="+mn-ea"/>
                          <a:cs typeface="+mn-cs"/>
                        </a:rPr>
                        <a:t>Príloha č. 9 ŽoNFP – Povolenie </a:t>
                      </a:r>
                      <a:r>
                        <a:rPr lang="sk-SK" sz="1600" kern="1200" dirty="0" smtClean="0">
                          <a:solidFill>
                            <a:schemeClr val="dk1"/>
                          </a:solidFill>
                          <a:effectLst/>
                          <a:latin typeface="+mn-lt"/>
                          <a:ea typeface="+mn-ea"/>
                          <a:cs typeface="+mn-cs"/>
                        </a:rPr>
                        <a:t>na realizáciu projektu, vrátane projektovej dokumentácie</a:t>
                      </a:r>
                    </a:p>
                  </a:txBody>
                  <a:tcPr anchor="ctr"/>
                </a:tc>
                <a:extLst>
                  <a:ext uri="{0D108BD9-81ED-4DB2-BD59-A6C34878D82A}">
                    <a16:rowId xmlns:a16="http://schemas.microsoft.com/office/drawing/2014/main" val="10001"/>
                  </a:ext>
                </a:extLst>
              </a:tr>
              <a:tr h="1265023">
                <a:tc>
                  <a:txBody>
                    <a:bodyPr/>
                    <a:lstStyle/>
                    <a:p>
                      <a:pPr marL="0" indent="0" algn="ctr">
                        <a:buFont typeface="+mj-lt"/>
                        <a:buNone/>
                      </a:pPr>
                      <a:r>
                        <a:rPr lang="sk-SK" sz="1600" dirty="0" smtClean="0"/>
                        <a:t>24.</a:t>
                      </a:r>
                      <a:endParaRPr lang="sk-SK" sz="1600" dirty="0"/>
                    </a:p>
                  </a:txBody>
                  <a:tcPr anchor="ctr"/>
                </a:tc>
                <a:tc>
                  <a:txBody>
                    <a:bodyPr/>
                    <a:lstStyle/>
                    <a:p>
                      <a:r>
                        <a:rPr lang="sk-SK" sz="1600" dirty="0" smtClean="0">
                          <a:solidFill>
                            <a:schemeClr val="tx1"/>
                          </a:solidFill>
                        </a:rPr>
                        <a:t>Vplyv na život. prostredie</a:t>
                      </a:r>
                      <a:endParaRPr lang="sk-SK" sz="1600" dirty="0">
                        <a:solidFill>
                          <a:schemeClr val="tx1"/>
                        </a:solidFill>
                      </a:endParaRPr>
                    </a:p>
                  </a:txBody>
                  <a:tcPr anchor="ctr"/>
                </a:tc>
                <a:tc>
                  <a:txBody>
                    <a:bodyPr/>
                    <a:lstStyle/>
                    <a:p>
                      <a:pPr algn="just"/>
                      <a:r>
                        <a:rPr lang="sk-SK" sz="1600" b="0" kern="1200" dirty="0" smtClean="0">
                          <a:solidFill>
                            <a:schemeClr val="dk1"/>
                          </a:solidFill>
                          <a:effectLst/>
                          <a:latin typeface="+mn-lt"/>
                          <a:ea typeface="+mn-ea"/>
                          <a:cs typeface="+mn-cs"/>
                        </a:rPr>
                        <a:t>Príloha č. 11 ŽoNFP – </a:t>
                      </a:r>
                      <a:r>
                        <a:rPr lang="sk-SK" sz="1600" kern="1200" dirty="0" smtClean="0">
                          <a:solidFill>
                            <a:schemeClr val="dk1"/>
                          </a:solidFill>
                          <a:effectLst/>
                          <a:latin typeface="+mn-lt"/>
                          <a:ea typeface="+mn-ea"/>
                          <a:cs typeface="+mn-cs"/>
                        </a:rPr>
                        <a:t>Dokumenty preukazujúce oprávnenosť z hľadiska plnenia požiadaviek v oblasti posudzovania vplyvov na ŽP</a:t>
                      </a:r>
                    </a:p>
                    <a:p>
                      <a:pPr algn="just"/>
                      <a:r>
                        <a:rPr lang="sk-SK" sz="1600" kern="1200" dirty="0" smtClean="0">
                          <a:solidFill>
                            <a:srgbClr val="FF0000"/>
                          </a:solidFill>
                          <a:effectLst/>
                          <a:latin typeface="+mn-lt"/>
                          <a:ea typeface="+mn-ea"/>
                          <a:cs typeface="+mn-cs"/>
                        </a:rPr>
                        <a:t>Možnosť</a:t>
                      </a:r>
                      <a:r>
                        <a:rPr lang="sk-SK" sz="1600" kern="1200" baseline="0" dirty="0" smtClean="0">
                          <a:solidFill>
                            <a:srgbClr val="FF0000"/>
                          </a:solidFill>
                          <a:effectLst/>
                          <a:latin typeface="+mn-lt"/>
                          <a:ea typeface="+mn-ea"/>
                          <a:cs typeface="+mn-cs"/>
                        </a:rPr>
                        <a:t> nahradenia príloh uvedením odkazu na </a:t>
                      </a:r>
                      <a:r>
                        <a:rPr lang="sk-SK" sz="1600" kern="1200" baseline="0" dirty="0" smtClean="0">
                          <a:solidFill>
                            <a:srgbClr val="FF0000"/>
                          </a:solidFill>
                          <a:effectLst/>
                          <a:latin typeface="+mn-lt"/>
                          <a:ea typeface="+mn-ea"/>
                          <a:cs typeface="+mn-cs"/>
                          <a:hlinkClick r:id="rId2"/>
                        </a:rPr>
                        <a:t>www.enviroportal.sk</a:t>
                      </a:r>
                      <a:r>
                        <a:rPr lang="sk-SK" sz="1600" kern="1200" baseline="0" dirty="0" smtClean="0">
                          <a:solidFill>
                            <a:srgbClr val="FF0000"/>
                          </a:solidFill>
                          <a:effectLst/>
                          <a:latin typeface="+mn-lt"/>
                          <a:ea typeface="+mn-ea"/>
                          <a:cs typeface="+mn-cs"/>
                        </a:rPr>
                        <a:t> kde je zverejnená relevantná dokumentácia. Uvádza v tab. 7.1 formulára ŽoNFP.</a:t>
                      </a:r>
                      <a:endParaRPr lang="sk-SK" sz="1600" kern="1200" dirty="0">
                        <a:solidFill>
                          <a:srgbClr val="FF0000"/>
                        </a:solidFill>
                        <a:effectLst/>
                        <a:latin typeface="+mn-lt"/>
                        <a:ea typeface="+mn-ea"/>
                        <a:cs typeface="+mn-cs"/>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318016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555129"/>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411282"/>
            <a:ext cx="7801233" cy="461665"/>
          </a:xfrm>
          <a:prstGeom prst="rect">
            <a:avLst/>
          </a:prstGeom>
          <a:noFill/>
        </p:spPr>
        <p:txBody>
          <a:bodyPr wrap="square" rtlCol="0">
            <a:spAutoFit/>
          </a:bodyPr>
          <a:lstStyle/>
          <a:p>
            <a:pPr algn="just"/>
            <a:r>
              <a:rPr lang="sk-SK" sz="2400" b="1" u="sng" dirty="0" smtClean="0">
                <a:solidFill>
                  <a:schemeClr val="bg1">
                    <a:lumMod val="50000"/>
                  </a:schemeClr>
                </a:solidFill>
              </a:rPr>
              <a:t>VIII. Ďalšie PPP:</a:t>
            </a:r>
            <a:endParaRPr lang="sk-SK" sz="2000" b="1" dirty="0">
              <a:solidFill>
                <a:schemeClr val="bg1">
                  <a:lumMod val="50000"/>
                </a:schemeClr>
              </a:solidFill>
            </a:endParaRPr>
          </a:p>
        </p:txBody>
      </p:sp>
      <p:graphicFrame>
        <p:nvGraphicFramePr>
          <p:cNvPr id="3" name="Tabuľka 2"/>
          <p:cNvGraphicFramePr>
            <a:graphicFrameLocks noGrp="1"/>
          </p:cNvGraphicFramePr>
          <p:nvPr>
            <p:extLst>
              <p:ext uri="{D42A27DB-BD31-4B8C-83A1-F6EECF244321}">
                <p14:modId xmlns:p14="http://schemas.microsoft.com/office/powerpoint/2010/main" val="1874034690"/>
              </p:ext>
            </p:extLst>
          </p:nvPr>
        </p:nvGraphicFramePr>
        <p:xfrm>
          <a:off x="324846" y="1891989"/>
          <a:ext cx="8627765" cy="2473960"/>
        </p:xfrm>
        <a:graphic>
          <a:graphicData uri="http://schemas.openxmlformats.org/drawingml/2006/table">
            <a:tbl>
              <a:tblPr firstRow="1" bandRow="1">
                <a:tableStyleId>{5C22544A-7EE6-4342-B048-85BDC9FD1C3A}</a:tableStyleId>
              </a:tblPr>
              <a:tblGrid>
                <a:gridCol w="528257">
                  <a:extLst>
                    <a:ext uri="{9D8B030D-6E8A-4147-A177-3AD203B41FA5}">
                      <a16:colId xmlns:a16="http://schemas.microsoft.com/office/drawing/2014/main" val="20000"/>
                    </a:ext>
                  </a:extLst>
                </a:gridCol>
                <a:gridCol w="2800893">
                  <a:extLst>
                    <a:ext uri="{9D8B030D-6E8A-4147-A177-3AD203B41FA5}">
                      <a16:colId xmlns:a16="http://schemas.microsoft.com/office/drawing/2014/main" val="20001"/>
                    </a:ext>
                  </a:extLst>
                </a:gridCol>
                <a:gridCol w="5298615">
                  <a:extLst>
                    <a:ext uri="{9D8B030D-6E8A-4147-A177-3AD203B41FA5}">
                      <a16:colId xmlns:a16="http://schemas.microsoft.com/office/drawing/2014/main" val="20002"/>
                    </a:ext>
                  </a:extLst>
                </a:gridCol>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extLst>
                  <a:ext uri="{0D108BD9-81ED-4DB2-BD59-A6C34878D82A}">
                    <a16:rowId xmlns:a16="http://schemas.microsoft.com/office/drawing/2014/main" val="10000"/>
                  </a:ext>
                </a:extLst>
              </a:tr>
              <a:tr h="370840">
                <a:tc>
                  <a:txBody>
                    <a:bodyPr/>
                    <a:lstStyle/>
                    <a:p>
                      <a:pPr marL="0" indent="0" algn="ctr">
                        <a:buFont typeface="+mj-lt"/>
                        <a:buNone/>
                      </a:pPr>
                      <a:r>
                        <a:rPr lang="sk-SK" dirty="0" smtClean="0"/>
                        <a:t>25.</a:t>
                      </a:r>
                      <a:endParaRPr lang="sk-SK" dirty="0"/>
                    </a:p>
                  </a:txBody>
                  <a:tcPr anchor="ctr"/>
                </a:tc>
                <a:tc>
                  <a:txBody>
                    <a:bodyPr/>
                    <a:lstStyle/>
                    <a:p>
                      <a:r>
                        <a:rPr lang="sk-SK" dirty="0" smtClean="0">
                          <a:solidFill>
                            <a:schemeClr val="tx1"/>
                          </a:solidFill>
                        </a:rPr>
                        <a:t>Min. a max. výška príspevku</a:t>
                      </a:r>
                      <a:endParaRPr lang="sk-SK" dirty="0">
                        <a:solidFill>
                          <a:schemeClr val="tx1"/>
                        </a:solidFill>
                      </a:endParaRPr>
                    </a:p>
                  </a:txBody>
                  <a:tcPr anchor="ctr"/>
                </a:tc>
                <a:tc>
                  <a:txBody>
                    <a:bodyPr/>
                    <a:lstStyle/>
                    <a:p>
                      <a:r>
                        <a:rPr lang="sk-SK" sz="1800" kern="1200" dirty="0" smtClean="0">
                          <a:solidFill>
                            <a:schemeClr val="dk1"/>
                          </a:solidFill>
                          <a:effectLst/>
                          <a:latin typeface="+mn-lt"/>
                          <a:ea typeface="+mn-ea"/>
                          <a:cs typeface="+mn-cs"/>
                        </a:rPr>
                        <a:t>Formulár ŽoNFP</a:t>
                      </a:r>
                    </a:p>
                    <a:p>
                      <a:r>
                        <a:rPr lang="sk-SK" sz="1800" kern="1200" dirty="0" smtClean="0">
                          <a:solidFill>
                            <a:schemeClr val="dk1"/>
                          </a:solidFill>
                          <a:effectLst/>
                          <a:latin typeface="+mn-lt"/>
                          <a:ea typeface="+mn-ea"/>
                          <a:cs typeface="+mn-cs"/>
                        </a:rPr>
                        <a:t>Minimálna výška celkových oprávnených výdavkov na projekt sa stanovuje vo výške 25 000 EUR.</a:t>
                      </a:r>
                    </a:p>
                    <a:p>
                      <a:r>
                        <a:rPr lang="sk-SK" sz="1800" kern="1200" dirty="0" smtClean="0">
                          <a:solidFill>
                            <a:schemeClr val="dk1"/>
                          </a:solidFill>
                          <a:effectLst/>
                          <a:latin typeface="+mn-lt"/>
                          <a:ea typeface="+mn-ea"/>
                          <a:cs typeface="+mn-cs"/>
                        </a:rPr>
                        <a:t>Maximálna výška celkových oprávnených výdavkov na projekt nesmie presiahnuť 1 000 000 EUR</a:t>
                      </a:r>
                    </a:p>
                  </a:txBody>
                  <a:tcPr anchor="ctr"/>
                </a:tc>
                <a:extLst>
                  <a:ext uri="{0D108BD9-81ED-4DB2-BD59-A6C34878D82A}">
                    <a16:rowId xmlns:a16="http://schemas.microsoft.com/office/drawing/2014/main" val="10001"/>
                  </a:ext>
                </a:extLst>
              </a:tr>
              <a:tr h="370840">
                <a:tc>
                  <a:txBody>
                    <a:bodyPr/>
                    <a:lstStyle/>
                    <a:p>
                      <a:pPr marL="0" indent="0" algn="ctr">
                        <a:buFont typeface="+mj-lt"/>
                        <a:buNone/>
                      </a:pPr>
                      <a:r>
                        <a:rPr lang="sk-SK" dirty="0" smtClean="0"/>
                        <a:t>26.</a:t>
                      </a:r>
                      <a:endParaRPr lang="sk-SK" dirty="0"/>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Merateľné</a:t>
                      </a:r>
                      <a:r>
                        <a:rPr lang="sk-SK" sz="1800" kern="1200" baseline="0" dirty="0" smtClean="0">
                          <a:solidFill>
                            <a:schemeClr val="dk1"/>
                          </a:solidFill>
                          <a:latin typeface="+mn-lt"/>
                          <a:ea typeface="+mn-ea"/>
                          <a:cs typeface="+mn-cs"/>
                        </a:rPr>
                        <a:t> ukazovatele</a:t>
                      </a:r>
                      <a:endParaRPr lang="sk-SK" sz="1800" kern="1200" dirty="0">
                        <a:solidFill>
                          <a:schemeClr val="dk1"/>
                        </a:solidFill>
                        <a:latin typeface="+mn-lt"/>
                        <a:ea typeface="+mn-ea"/>
                        <a:cs typeface="+mn-cs"/>
                      </a:endParaRPr>
                    </a:p>
                  </a:txBody>
                  <a:tcPr anchor="ctr"/>
                </a:tc>
                <a:tc>
                  <a:txBody>
                    <a:bodyPr/>
                    <a:lstStyle/>
                    <a:p>
                      <a:pPr algn="just"/>
                      <a:r>
                        <a:rPr lang="sk-SK" baseline="0" dirty="0" smtClean="0"/>
                        <a:t>Formulár ŽoNFP (10) - Aktivity projektu a očakávané merateľné ukazovatele</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318016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555129"/>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graphicFrame>
        <p:nvGraphicFramePr>
          <p:cNvPr id="5" name="Tabuľka 4"/>
          <p:cNvGraphicFramePr>
            <a:graphicFrameLocks noGrp="1"/>
          </p:cNvGraphicFramePr>
          <p:nvPr>
            <p:extLst>
              <p:ext uri="{D42A27DB-BD31-4B8C-83A1-F6EECF244321}">
                <p14:modId xmlns:p14="http://schemas.microsoft.com/office/powerpoint/2010/main" val="864828573"/>
              </p:ext>
            </p:extLst>
          </p:nvPr>
        </p:nvGraphicFramePr>
        <p:xfrm>
          <a:off x="140501" y="1890670"/>
          <a:ext cx="8890781" cy="4632960"/>
        </p:xfrm>
        <a:graphic>
          <a:graphicData uri="http://schemas.openxmlformats.org/drawingml/2006/table">
            <a:tbl>
              <a:tblPr firstRow="1" firstCol="1" bandRow="1">
                <a:tableStyleId>{5C22544A-7EE6-4342-B048-85BDC9FD1C3A}</a:tableStyleId>
              </a:tblPr>
              <a:tblGrid>
                <a:gridCol w="1025789">
                  <a:extLst>
                    <a:ext uri="{9D8B030D-6E8A-4147-A177-3AD203B41FA5}">
                      <a16:colId xmlns:a16="http://schemas.microsoft.com/office/drawing/2014/main" val="20000"/>
                    </a:ext>
                  </a:extLst>
                </a:gridCol>
                <a:gridCol w="208491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1653304">
                  <a:extLst>
                    <a:ext uri="{9D8B030D-6E8A-4147-A177-3AD203B41FA5}">
                      <a16:colId xmlns:a16="http://schemas.microsoft.com/office/drawing/2014/main" val="20003"/>
                    </a:ext>
                  </a:extLst>
                </a:gridCol>
                <a:gridCol w="1114074">
                  <a:extLst>
                    <a:ext uri="{9D8B030D-6E8A-4147-A177-3AD203B41FA5}">
                      <a16:colId xmlns:a16="http://schemas.microsoft.com/office/drawing/2014/main" val="20004"/>
                    </a:ext>
                  </a:extLst>
                </a:gridCol>
                <a:gridCol w="1055502">
                  <a:extLst>
                    <a:ext uri="{9D8B030D-6E8A-4147-A177-3AD203B41FA5}">
                      <a16:colId xmlns:a16="http://schemas.microsoft.com/office/drawing/2014/main" val="20005"/>
                    </a:ext>
                  </a:extLst>
                </a:gridCol>
                <a:gridCol w="1055502">
                  <a:extLst>
                    <a:ext uri="{9D8B030D-6E8A-4147-A177-3AD203B41FA5}">
                      <a16:colId xmlns:a16="http://schemas.microsoft.com/office/drawing/2014/main" val="20006"/>
                    </a:ext>
                  </a:extLst>
                </a:gridCol>
              </a:tblGrid>
              <a:tr h="358682">
                <a:tc>
                  <a:txBody>
                    <a:bodyPr/>
                    <a:lstStyle/>
                    <a:p>
                      <a:pPr algn="ctr">
                        <a:spcBef>
                          <a:spcPts val="600"/>
                        </a:spcBef>
                        <a:spcAft>
                          <a:spcPts val="600"/>
                        </a:spcAft>
                      </a:pPr>
                      <a:r>
                        <a:rPr lang="sk-SK" sz="1600" dirty="0">
                          <a:effectLst/>
                        </a:rPr>
                        <a:t>Kód ukazovateľa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a:effectLst/>
                        </a:rPr>
                        <a:t>Názov </a:t>
                      </a:r>
                    </a:p>
                    <a:p>
                      <a:pPr algn="ctr">
                        <a:spcAft>
                          <a:spcPts val="0"/>
                        </a:spcAft>
                      </a:pPr>
                      <a:r>
                        <a:rPr lang="sk-SK" sz="1600" dirty="0">
                          <a:effectLst/>
                        </a:rPr>
                        <a:t>ukazovateľa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dirty="0">
                          <a:effectLst/>
                        </a:rPr>
                        <a:t>Merná jednotka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a:effectLst/>
                        </a:rPr>
                        <a:t>Povinný ukazovateľ</a:t>
                      </a:r>
                      <a:endParaRPr lang="sk-SK" sz="160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a:effectLst/>
                        </a:rPr>
                        <a:t>Čas </a:t>
                      </a:r>
                    </a:p>
                    <a:p>
                      <a:pPr algn="ctr">
                        <a:spcAft>
                          <a:spcPts val="0"/>
                        </a:spcAft>
                      </a:pPr>
                      <a:r>
                        <a:rPr lang="sk-SK" sz="1600">
                          <a:effectLst/>
                        </a:rPr>
                        <a:t>plnenia</a:t>
                      </a:r>
                      <a:endParaRPr lang="sk-SK" sz="160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a:effectLst/>
                        </a:rPr>
                        <a:t>Príznak rizika</a:t>
                      </a:r>
                      <a:endParaRPr lang="sk-SK" sz="160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dirty="0" smtClean="0">
                          <a:effectLst/>
                          <a:latin typeface="Times New Roman" panose="02020603050405020304" pitchFamily="18" charset="0"/>
                          <a:ea typeface="Times New Roman" panose="02020603050405020304" pitchFamily="18" charset="0"/>
                        </a:rPr>
                        <a:t>Sankcia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extLst>
                  <a:ext uri="{0D108BD9-81ED-4DB2-BD59-A6C34878D82A}">
                    <a16:rowId xmlns:a16="http://schemas.microsoft.com/office/drawing/2014/main" val="10000"/>
                  </a:ext>
                </a:extLst>
              </a:tr>
              <a:tr h="1040861">
                <a:tc>
                  <a:txBody>
                    <a:bodyPr/>
                    <a:lstStyle/>
                    <a:p>
                      <a:pPr algn="ctr">
                        <a:spcAft>
                          <a:spcPts val="0"/>
                        </a:spcAft>
                      </a:pPr>
                      <a:r>
                        <a:rPr lang="sk-SK" sz="1600" dirty="0" smtClean="0">
                          <a:effectLst/>
                        </a:rPr>
                        <a:t>P0064</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Inštalovaný výkon </a:t>
                      </a:r>
                      <a:r>
                        <a:rPr lang="sk-SK" sz="1600" dirty="0" err="1" smtClean="0">
                          <a:effectLst/>
                        </a:rPr>
                        <a:t>nízkoemisných</a:t>
                      </a:r>
                      <a:r>
                        <a:rPr lang="sk-SK" sz="1600" dirty="0" smtClean="0">
                          <a:effectLst/>
                        </a:rPr>
                        <a:t> zariadení nahradzujúcich zastarané spaľovacie zariadenia na výrobu tepla na vykurovanie</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MW</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Áno</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a:effectLst/>
                        </a:rPr>
                        <a:t>k dátumu ukončenia realizácie aktivít projektu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a:effectLst/>
                        </a:rPr>
                        <a:t>bez príznaku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just">
                        <a:spcAft>
                          <a:spcPts val="0"/>
                        </a:spcAft>
                      </a:pPr>
                      <a:r>
                        <a:rPr lang="sk-SK" sz="1600" kern="1200" dirty="0" smtClean="0">
                          <a:solidFill>
                            <a:srgbClr val="FF0000"/>
                          </a:solidFill>
                          <a:effectLst/>
                          <a:latin typeface="+mn-lt"/>
                          <a:ea typeface="+mn-ea"/>
                          <a:cs typeface="+mn-cs"/>
                        </a:rPr>
                        <a:t>Odchýlka vyššia ako 5%</a:t>
                      </a:r>
                      <a:endParaRPr lang="sk-SK" sz="1600" kern="1200" dirty="0">
                        <a:solidFill>
                          <a:srgbClr val="FF0000"/>
                        </a:solidFill>
                        <a:effectLst/>
                        <a:latin typeface="+mn-lt"/>
                        <a:ea typeface="+mn-ea"/>
                        <a:cs typeface="+mn-cs"/>
                      </a:endParaRPr>
                    </a:p>
                  </a:txBody>
                  <a:tcPr marL="21033" marR="21033" marT="0" marB="0" anchor="ctr"/>
                </a:tc>
                <a:extLst>
                  <a:ext uri="{0D108BD9-81ED-4DB2-BD59-A6C34878D82A}">
                    <a16:rowId xmlns:a16="http://schemas.microsoft.com/office/drawing/2014/main" val="10001"/>
                  </a:ext>
                </a:extLst>
              </a:tr>
              <a:tr h="1214339">
                <a:tc>
                  <a:txBody>
                    <a:bodyPr/>
                    <a:lstStyle/>
                    <a:p>
                      <a:pPr algn="ctr">
                        <a:spcAft>
                          <a:spcPts val="0"/>
                        </a:spcAft>
                      </a:pPr>
                      <a:r>
                        <a:rPr lang="sk-SK" sz="1600" dirty="0" smtClean="0">
                          <a:effectLst/>
                        </a:rPr>
                        <a:t>P0192</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Počet nahradených zastaraných spaľovacích zariadení</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a:effectLst/>
                        </a:rPr>
                        <a:t>počet</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Áno</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a:effectLst/>
                        </a:rPr>
                        <a:t>k dátumu ukončenia realizácie aktivít projektu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s príznakom</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kern="1200" dirty="0" smtClean="0">
                          <a:solidFill>
                            <a:srgbClr val="FF0000"/>
                          </a:solidFill>
                          <a:effectLst/>
                          <a:latin typeface="+mn-lt"/>
                          <a:ea typeface="+mn-ea"/>
                          <a:cs typeface="+mn-cs"/>
                        </a:rPr>
                        <a:t>Tolerancia 50%. Vzniká v dôsledku opísaného rizika</a:t>
                      </a:r>
                      <a:endParaRPr lang="sk-SK" sz="1600" kern="1200" dirty="0">
                        <a:solidFill>
                          <a:srgbClr val="FF0000"/>
                        </a:solidFill>
                        <a:effectLst/>
                        <a:latin typeface="+mn-lt"/>
                        <a:ea typeface="+mn-ea"/>
                        <a:cs typeface="+mn-cs"/>
                      </a:endParaRPr>
                    </a:p>
                  </a:txBody>
                  <a:tcPr marL="21033" marR="21033" marT="0" marB="0" anchor="ctr"/>
                </a:tc>
                <a:extLst>
                  <a:ext uri="{0D108BD9-81ED-4DB2-BD59-A6C34878D82A}">
                    <a16:rowId xmlns:a16="http://schemas.microsoft.com/office/drawing/2014/main" val="10002"/>
                  </a:ext>
                </a:extLst>
              </a:tr>
              <a:tr h="1068806">
                <a:tc>
                  <a:txBody>
                    <a:bodyPr/>
                    <a:lstStyle/>
                    <a:p>
                      <a:pPr algn="ctr">
                        <a:spcAft>
                          <a:spcPts val="0"/>
                        </a:spcAft>
                      </a:pPr>
                      <a:r>
                        <a:rPr lang="sk-SK" sz="1600" dirty="0" smtClean="0">
                          <a:effectLst/>
                        </a:rPr>
                        <a:t>P0690</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Zníženie produkcie emisií NH3</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kg/rok</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Áno, ak sa znižuje táto znečisťujúca látka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a:effectLst/>
                        </a:rPr>
                        <a:t>po ukončení realizácie aktivít projektu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a:effectLst/>
                        </a:rPr>
                        <a:t>s príznakom</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kern="1200" dirty="0" smtClean="0">
                          <a:solidFill>
                            <a:srgbClr val="FF0000"/>
                          </a:solidFill>
                          <a:effectLst/>
                          <a:latin typeface="+mn-lt"/>
                          <a:ea typeface="+mn-ea"/>
                          <a:cs typeface="+mn-cs"/>
                        </a:rPr>
                        <a:t>Tolerancia 50%. Vzniká v dôsledku opísaného rizika</a:t>
                      </a:r>
                      <a:endParaRPr lang="sk-SK" sz="1600" kern="1200" dirty="0">
                        <a:solidFill>
                          <a:srgbClr val="FF0000"/>
                        </a:solidFill>
                        <a:effectLst/>
                        <a:latin typeface="+mn-lt"/>
                        <a:ea typeface="+mn-ea"/>
                        <a:cs typeface="+mn-cs"/>
                      </a:endParaRPr>
                    </a:p>
                  </a:txBody>
                  <a:tcPr marL="21033" marR="21033" marT="0" marB="0" anchor="ctr"/>
                </a:tc>
                <a:extLst>
                  <a:ext uri="{0D108BD9-81ED-4DB2-BD59-A6C34878D82A}">
                    <a16:rowId xmlns:a16="http://schemas.microsoft.com/office/drawing/2014/main" val="10003"/>
                  </a:ext>
                </a:extLst>
              </a:tr>
            </a:tbl>
          </a:graphicData>
        </a:graphic>
      </p:graphicFrame>
      <p:sp>
        <p:nvSpPr>
          <p:cNvPr id="9" name="TextovéPole 3"/>
          <p:cNvSpPr txBox="1"/>
          <p:nvPr/>
        </p:nvSpPr>
        <p:spPr>
          <a:xfrm>
            <a:off x="712572" y="1386259"/>
            <a:ext cx="7801233" cy="461665"/>
          </a:xfrm>
          <a:prstGeom prst="rect">
            <a:avLst/>
          </a:prstGeom>
          <a:noFill/>
        </p:spPr>
        <p:txBody>
          <a:bodyPr wrap="square" rtlCol="0">
            <a:spAutoFit/>
          </a:bodyPr>
          <a:lstStyle/>
          <a:p>
            <a:pPr algn="just"/>
            <a:r>
              <a:rPr lang="sk-SK" sz="2400" b="1" u="sng" dirty="0" smtClean="0">
                <a:solidFill>
                  <a:schemeClr val="bg1">
                    <a:lumMod val="50000"/>
                  </a:schemeClr>
                </a:solidFill>
              </a:rPr>
              <a:t>VIII. Ďalšie PPP:</a:t>
            </a:r>
            <a:endParaRPr lang="sk-SK" sz="2000" b="1" dirty="0">
              <a:solidFill>
                <a:schemeClr val="bg1">
                  <a:lumMod val="50000"/>
                </a:schemeClr>
              </a:solidFill>
            </a:endParaRPr>
          </a:p>
        </p:txBody>
      </p:sp>
    </p:spTree>
    <p:extLst>
      <p:ext uri="{BB962C8B-B14F-4D97-AF65-F5344CB8AC3E}">
        <p14:creationId xmlns:p14="http://schemas.microsoft.com/office/powerpoint/2010/main" val="39949613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ľka 4"/>
          <p:cNvGraphicFramePr>
            <a:graphicFrameLocks noGrp="1"/>
          </p:cNvGraphicFramePr>
          <p:nvPr>
            <p:extLst>
              <p:ext uri="{D42A27DB-BD31-4B8C-83A1-F6EECF244321}">
                <p14:modId xmlns:p14="http://schemas.microsoft.com/office/powerpoint/2010/main" val="2104019756"/>
              </p:ext>
            </p:extLst>
          </p:nvPr>
        </p:nvGraphicFramePr>
        <p:xfrm>
          <a:off x="140501" y="1115970"/>
          <a:ext cx="8890781" cy="5608320"/>
        </p:xfrm>
        <a:graphic>
          <a:graphicData uri="http://schemas.openxmlformats.org/drawingml/2006/table">
            <a:tbl>
              <a:tblPr firstRow="1" firstCol="1" bandRow="1">
                <a:tableStyleId>{5C22544A-7EE6-4342-B048-85BDC9FD1C3A}</a:tableStyleId>
              </a:tblPr>
              <a:tblGrid>
                <a:gridCol w="1025789">
                  <a:extLst>
                    <a:ext uri="{9D8B030D-6E8A-4147-A177-3AD203B41FA5}">
                      <a16:colId xmlns:a16="http://schemas.microsoft.com/office/drawing/2014/main" val="20000"/>
                    </a:ext>
                  </a:extLst>
                </a:gridCol>
                <a:gridCol w="208491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1653304">
                  <a:extLst>
                    <a:ext uri="{9D8B030D-6E8A-4147-A177-3AD203B41FA5}">
                      <a16:colId xmlns:a16="http://schemas.microsoft.com/office/drawing/2014/main" val="20003"/>
                    </a:ext>
                  </a:extLst>
                </a:gridCol>
                <a:gridCol w="1114074">
                  <a:extLst>
                    <a:ext uri="{9D8B030D-6E8A-4147-A177-3AD203B41FA5}">
                      <a16:colId xmlns:a16="http://schemas.microsoft.com/office/drawing/2014/main" val="20004"/>
                    </a:ext>
                  </a:extLst>
                </a:gridCol>
                <a:gridCol w="1055502">
                  <a:extLst>
                    <a:ext uri="{9D8B030D-6E8A-4147-A177-3AD203B41FA5}">
                      <a16:colId xmlns:a16="http://schemas.microsoft.com/office/drawing/2014/main" val="20005"/>
                    </a:ext>
                  </a:extLst>
                </a:gridCol>
                <a:gridCol w="1055502">
                  <a:extLst>
                    <a:ext uri="{9D8B030D-6E8A-4147-A177-3AD203B41FA5}">
                      <a16:colId xmlns:a16="http://schemas.microsoft.com/office/drawing/2014/main" val="20006"/>
                    </a:ext>
                  </a:extLst>
                </a:gridCol>
              </a:tblGrid>
              <a:tr h="358682">
                <a:tc>
                  <a:txBody>
                    <a:bodyPr/>
                    <a:lstStyle/>
                    <a:p>
                      <a:pPr algn="ctr">
                        <a:spcBef>
                          <a:spcPts val="600"/>
                        </a:spcBef>
                        <a:spcAft>
                          <a:spcPts val="600"/>
                        </a:spcAft>
                      </a:pPr>
                      <a:r>
                        <a:rPr lang="sk-SK" sz="1600" dirty="0">
                          <a:effectLst/>
                        </a:rPr>
                        <a:t>Kód ukazovateľa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a:effectLst/>
                        </a:rPr>
                        <a:t>Názov </a:t>
                      </a:r>
                    </a:p>
                    <a:p>
                      <a:pPr algn="ctr">
                        <a:spcAft>
                          <a:spcPts val="0"/>
                        </a:spcAft>
                      </a:pPr>
                      <a:r>
                        <a:rPr lang="sk-SK" sz="1600" dirty="0">
                          <a:effectLst/>
                        </a:rPr>
                        <a:t>ukazovateľa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dirty="0">
                          <a:effectLst/>
                        </a:rPr>
                        <a:t>Merná jednotka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a:effectLst/>
                        </a:rPr>
                        <a:t>Povinný ukazovateľ</a:t>
                      </a:r>
                      <a:endParaRPr lang="sk-SK" sz="160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a:effectLst/>
                        </a:rPr>
                        <a:t>Čas </a:t>
                      </a:r>
                    </a:p>
                    <a:p>
                      <a:pPr algn="ctr">
                        <a:spcAft>
                          <a:spcPts val="0"/>
                        </a:spcAft>
                      </a:pPr>
                      <a:r>
                        <a:rPr lang="sk-SK" sz="1600">
                          <a:effectLst/>
                        </a:rPr>
                        <a:t>plnenia</a:t>
                      </a:r>
                      <a:endParaRPr lang="sk-SK" sz="160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dirty="0">
                          <a:effectLst/>
                        </a:rPr>
                        <a:t>Príznak rizika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dirty="0" smtClean="0">
                          <a:effectLst/>
                          <a:latin typeface="Times New Roman" panose="02020603050405020304" pitchFamily="18" charset="0"/>
                          <a:ea typeface="Times New Roman" panose="02020603050405020304" pitchFamily="18" charset="0"/>
                        </a:rPr>
                        <a:t>Sankcia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extLst>
                  <a:ext uri="{0D108BD9-81ED-4DB2-BD59-A6C34878D82A}">
                    <a16:rowId xmlns:a16="http://schemas.microsoft.com/office/drawing/2014/main" val="10000"/>
                  </a:ext>
                </a:extLst>
              </a:tr>
              <a:tr h="1040861">
                <a:tc>
                  <a:txBody>
                    <a:bodyPr/>
                    <a:lstStyle/>
                    <a:p>
                      <a:pPr algn="ctr">
                        <a:spcAft>
                          <a:spcPts val="0"/>
                        </a:spcAft>
                      </a:pPr>
                      <a:r>
                        <a:rPr lang="sk-SK" sz="1600" dirty="0" smtClean="0">
                          <a:effectLst/>
                        </a:rPr>
                        <a:t>P0691</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Zníženie produkcie emisií </a:t>
                      </a:r>
                      <a:r>
                        <a:rPr lang="sk-SK" sz="1600" dirty="0" err="1" smtClean="0">
                          <a:effectLst/>
                        </a:rPr>
                        <a:t>NOx</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kg/rok</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600" dirty="0" smtClean="0">
                          <a:effectLst/>
                        </a:rPr>
                        <a:t>Áno, ak sa znižuje táto znečisťujúca látka</a:t>
                      </a:r>
                      <a:endParaRPr lang="sk-SK" sz="1600" dirty="0" smtClean="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po ukončení realizácie aktivít projektu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s príznakom</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kern="1200" dirty="0" smtClean="0">
                          <a:solidFill>
                            <a:srgbClr val="FF0000"/>
                          </a:solidFill>
                          <a:effectLst/>
                          <a:latin typeface="+mn-lt"/>
                          <a:ea typeface="+mn-ea"/>
                          <a:cs typeface="+mn-cs"/>
                        </a:rPr>
                        <a:t>Tolerancia 50%. Vzniká v dôsledku opísaného rizika</a:t>
                      </a:r>
                      <a:endParaRPr lang="sk-SK" sz="1600" kern="1200" dirty="0">
                        <a:solidFill>
                          <a:srgbClr val="FF0000"/>
                        </a:solidFill>
                        <a:effectLst/>
                        <a:latin typeface="+mn-lt"/>
                        <a:ea typeface="+mn-ea"/>
                        <a:cs typeface="+mn-cs"/>
                      </a:endParaRPr>
                    </a:p>
                  </a:txBody>
                  <a:tcPr marL="21033" marR="21033" marT="0" marB="0" anchor="ctr"/>
                </a:tc>
                <a:extLst>
                  <a:ext uri="{0D108BD9-81ED-4DB2-BD59-A6C34878D82A}">
                    <a16:rowId xmlns:a16="http://schemas.microsoft.com/office/drawing/2014/main" val="10001"/>
                  </a:ext>
                </a:extLst>
              </a:tr>
              <a:tr h="1214339">
                <a:tc>
                  <a:txBody>
                    <a:bodyPr/>
                    <a:lstStyle/>
                    <a:p>
                      <a:pPr algn="ctr">
                        <a:spcAft>
                          <a:spcPts val="0"/>
                        </a:spcAft>
                      </a:pPr>
                      <a:r>
                        <a:rPr lang="sk-SK" sz="1600" dirty="0" smtClean="0">
                          <a:effectLst/>
                        </a:rPr>
                        <a:t>P0692</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Zníženie produkcie emisií PM10</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kg/rok</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600" dirty="0" smtClean="0">
                          <a:effectLst/>
                        </a:rPr>
                        <a:t>Áno, ak sa znižuje táto znečisťujúca látka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po ukončení realizácie aktivít projektu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s príznakom</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kern="1200" dirty="0" smtClean="0">
                          <a:solidFill>
                            <a:srgbClr val="FF0000"/>
                          </a:solidFill>
                          <a:effectLst/>
                          <a:latin typeface="+mn-lt"/>
                          <a:ea typeface="+mn-ea"/>
                          <a:cs typeface="+mn-cs"/>
                        </a:rPr>
                        <a:t>Tolerancia 50%. Vzniká v dôsledku opísaného rizika</a:t>
                      </a:r>
                      <a:endParaRPr lang="sk-SK" sz="1600" kern="1200" dirty="0">
                        <a:solidFill>
                          <a:srgbClr val="FF0000"/>
                        </a:solidFill>
                        <a:effectLst/>
                        <a:latin typeface="+mn-lt"/>
                        <a:ea typeface="+mn-ea"/>
                        <a:cs typeface="+mn-cs"/>
                      </a:endParaRPr>
                    </a:p>
                  </a:txBody>
                  <a:tcPr marL="21033" marR="21033" marT="0" marB="0" anchor="ctr"/>
                </a:tc>
                <a:extLst>
                  <a:ext uri="{0D108BD9-81ED-4DB2-BD59-A6C34878D82A}">
                    <a16:rowId xmlns:a16="http://schemas.microsoft.com/office/drawing/2014/main" val="10002"/>
                  </a:ext>
                </a:extLst>
              </a:tr>
              <a:tr h="1068806">
                <a:tc>
                  <a:txBody>
                    <a:bodyPr/>
                    <a:lstStyle/>
                    <a:p>
                      <a:pPr algn="ctr">
                        <a:spcAft>
                          <a:spcPts val="0"/>
                        </a:spcAft>
                      </a:pPr>
                      <a:r>
                        <a:rPr lang="sk-SK" sz="1600" dirty="0" smtClean="0">
                          <a:effectLst/>
                        </a:rPr>
                        <a:t>P0694</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Zníženie produkcie emisií SO2</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kg/rok</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Áno, ak sa znižuje táto znečisťujúca látka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a:effectLst/>
                        </a:rPr>
                        <a:t>po ukončení realizácie aktivít projektu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a:effectLst/>
                        </a:rPr>
                        <a:t>s príznakom</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kern="1200" dirty="0" smtClean="0">
                          <a:solidFill>
                            <a:srgbClr val="FF0000"/>
                          </a:solidFill>
                          <a:effectLst/>
                          <a:latin typeface="+mn-lt"/>
                          <a:ea typeface="+mn-ea"/>
                          <a:cs typeface="+mn-cs"/>
                        </a:rPr>
                        <a:t>Tolerancia 50%. Vzniká v dôsledku opísaného rizika</a:t>
                      </a:r>
                      <a:endParaRPr lang="sk-SK" sz="1600" kern="1200" dirty="0">
                        <a:solidFill>
                          <a:srgbClr val="FF0000"/>
                        </a:solidFill>
                        <a:effectLst/>
                        <a:latin typeface="+mn-lt"/>
                        <a:ea typeface="+mn-ea"/>
                        <a:cs typeface="+mn-cs"/>
                      </a:endParaRPr>
                    </a:p>
                  </a:txBody>
                  <a:tcPr marL="21033" marR="21033" marT="0" marB="0" anchor="ctr"/>
                </a:tc>
                <a:extLst>
                  <a:ext uri="{0D108BD9-81ED-4DB2-BD59-A6C34878D82A}">
                    <a16:rowId xmlns:a16="http://schemas.microsoft.com/office/drawing/2014/main" val="10003"/>
                  </a:ext>
                </a:extLst>
              </a:tr>
              <a:tr h="1068806">
                <a:tc>
                  <a:txBody>
                    <a:bodyPr/>
                    <a:lstStyle/>
                    <a:p>
                      <a:pPr algn="ctr">
                        <a:spcAft>
                          <a:spcPts val="0"/>
                        </a:spcAft>
                      </a:pPr>
                      <a:r>
                        <a:rPr lang="sk-SK" sz="1600" b="1" kern="1200" dirty="0" smtClean="0">
                          <a:solidFill>
                            <a:schemeClr val="lt1"/>
                          </a:solidFill>
                          <a:effectLst/>
                          <a:latin typeface="+mn-lt"/>
                          <a:ea typeface="+mn-ea"/>
                          <a:cs typeface="+mn-cs"/>
                        </a:rPr>
                        <a:t>P0695</a:t>
                      </a:r>
                      <a:endParaRPr lang="sk-SK" sz="1600" b="1" kern="1200" dirty="0">
                        <a:solidFill>
                          <a:schemeClr val="lt1"/>
                        </a:solidFill>
                        <a:effectLst/>
                        <a:latin typeface="+mn-lt"/>
                        <a:ea typeface="+mn-ea"/>
                        <a:cs typeface="+mn-cs"/>
                      </a:endParaRPr>
                    </a:p>
                  </a:txBody>
                  <a:tcPr marL="21033" marR="21033" marT="0" marB="0" anchor="ctr"/>
                </a:tc>
                <a:tc>
                  <a:txBody>
                    <a:bodyPr/>
                    <a:lstStyle/>
                    <a:p>
                      <a:pPr>
                        <a:spcAft>
                          <a:spcPts val="0"/>
                        </a:spcAft>
                      </a:pPr>
                      <a:r>
                        <a:rPr lang="sk-SK" sz="1600" kern="1200" dirty="0" smtClean="0">
                          <a:solidFill>
                            <a:schemeClr val="dk1"/>
                          </a:solidFill>
                          <a:effectLst/>
                          <a:latin typeface="+mn-lt"/>
                          <a:ea typeface="+mn-ea"/>
                          <a:cs typeface="+mn-cs"/>
                        </a:rPr>
                        <a:t>Zníženie produkcie emisií VOC</a:t>
                      </a:r>
                      <a:endParaRPr lang="sk-SK" sz="1600" kern="1200" dirty="0">
                        <a:solidFill>
                          <a:schemeClr val="dk1"/>
                        </a:solidFill>
                        <a:effectLst/>
                        <a:latin typeface="+mn-lt"/>
                        <a:ea typeface="+mn-ea"/>
                        <a:cs typeface="+mn-cs"/>
                      </a:endParaRPr>
                    </a:p>
                  </a:txBody>
                  <a:tcPr marL="21033" marR="21033" marT="0" marB="0" anchor="ctr"/>
                </a:tc>
                <a:tc>
                  <a:txBody>
                    <a:bodyPr/>
                    <a:lstStyle/>
                    <a:p>
                      <a:pPr algn="ctr">
                        <a:spcAft>
                          <a:spcPts val="0"/>
                        </a:spcAft>
                      </a:pPr>
                      <a:r>
                        <a:rPr lang="sk-SK" sz="1600" kern="1200" dirty="0" smtClean="0">
                          <a:solidFill>
                            <a:schemeClr val="dk1"/>
                          </a:solidFill>
                          <a:effectLst/>
                          <a:latin typeface="+mn-lt"/>
                          <a:ea typeface="+mn-ea"/>
                          <a:cs typeface="+mn-cs"/>
                        </a:rPr>
                        <a:t>kg/rok</a:t>
                      </a:r>
                      <a:endParaRPr lang="sk-SK" sz="1600" kern="1200" dirty="0">
                        <a:solidFill>
                          <a:schemeClr val="dk1"/>
                        </a:solidFill>
                        <a:effectLst/>
                        <a:latin typeface="+mn-lt"/>
                        <a:ea typeface="+mn-ea"/>
                        <a:cs typeface="+mn-cs"/>
                      </a:endParaRPr>
                    </a:p>
                  </a:txBody>
                  <a:tcPr marL="21033" marR="2103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600" dirty="0" smtClean="0">
                          <a:effectLst/>
                        </a:rPr>
                        <a:t>Áno, ak sa znižuje táto znečisťujúca látka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600" dirty="0" smtClean="0">
                          <a:effectLst/>
                        </a:rPr>
                        <a:t>po ukončení realizácie aktivít projektu</a:t>
                      </a:r>
                      <a:endParaRPr lang="sk-SK" sz="1600" dirty="0" smtClean="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a:effectLst/>
                        </a:rPr>
                        <a:t>s príznakom</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kern="1200" dirty="0" smtClean="0">
                          <a:solidFill>
                            <a:srgbClr val="FF0000"/>
                          </a:solidFill>
                          <a:effectLst/>
                          <a:latin typeface="+mn-lt"/>
                          <a:ea typeface="+mn-ea"/>
                          <a:cs typeface="+mn-cs"/>
                        </a:rPr>
                        <a:t>Tolerancia 50%. Vzniká v dôsledku opísaného rizika</a:t>
                      </a:r>
                      <a:endParaRPr lang="sk-SK" sz="1600" kern="1200" dirty="0">
                        <a:solidFill>
                          <a:srgbClr val="FF0000"/>
                        </a:solidFill>
                        <a:effectLst/>
                        <a:latin typeface="+mn-lt"/>
                        <a:ea typeface="+mn-ea"/>
                        <a:cs typeface="+mn-cs"/>
                      </a:endParaRPr>
                    </a:p>
                  </a:txBody>
                  <a:tcPr marL="21033" marR="21033"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77748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889823"/>
            <a:ext cx="7886700" cy="879253"/>
          </a:xfrm>
        </p:spPr>
        <p:txBody>
          <a:bodyPr>
            <a:normAutofit/>
          </a:bodyPr>
          <a:lstStyle/>
          <a:p>
            <a:r>
              <a:rPr lang="sk-SK" sz="3200" b="1" dirty="0" smtClean="0">
                <a:latin typeface="Arial" panose="020B0604020202020204" pitchFamily="34" charset="0"/>
                <a:cs typeface="Arial" panose="020B0604020202020204" pitchFamily="34" charset="0"/>
              </a:rPr>
              <a:t>Práca s výzvou a dokumentmi k výzve</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96562" y="1690910"/>
            <a:ext cx="8612660" cy="4585871"/>
          </a:xfrm>
          <a:prstGeom prst="rect">
            <a:avLst/>
          </a:prstGeom>
          <a:noFill/>
        </p:spPr>
        <p:txBody>
          <a:bodyPr wrap="square" rtlCol="0">
            <a:spAutoFit/>
          </a:bodyPr>
          <a:lstStyle/>
          <a:p>
            <a:pPr algn="just"/>
            <a:r>
              <a:rPr lang="sk-SK" sz="2400" dirty="0" smtClean="0">
                <a:solidFill>
                  <a:schemeClr val="bg1">
                    <a:lumMod val="50000"/>
                  </a:schemeClr>
                </a:solidFill>
              </a:rPr>
              <a:t>Dokumenty k výzve, s ktorými, resp. na základe ktorých sa žiadateľ pracuje a vypracúva žiadosť o NFP sú:</a:t>
            </a:r>
          </a:p>
          <a:p>
            <a:pPr marL="342900" indent="-342900">
              <a:buFont typeface="Wingdings" pitchFamily="2" charset="2"/>
              <a:buChar char="Ø"/>
            </a:pPr>
            <a:endParaRPr lang="sk-SK" sz="2000" dirty="0">
              <a:solidFill>
                <a:schemeClr val="bg1">
                  <a:lumMod val="50000"/>
                </a:schemeClr>
              </a:solidFill>
              <a:latin typeface="Arial" pitchFamily="34" charset="0"/>
              <a:cs typeface="Arial" pitchFamily="34" charset="0"/>
            </a:endParaRPr>
          </a:p>
          <a:p>
            <a:pPr marL="457200" indent="-457200">
              <a:buAutoNum type="arabicPeriod"/>
            </a:pPr>
            <a:r>
              <a:rPr lang="sk-SK" sz="2000" dirty="0" smtClean="0">
                <a:solidFill>
                  <a:schemeClr val="bg1">
                    <a:lumMod val="50000"/>
                  </a:schemeClr>
                </a:solidFill>
                <a:latin typeface="Arial" pitchFamily="34" charset="0"/>
                <a:cs typeface="Arial" pitchFamily="34" charset="0"/>
              </a:rPr>
              <a:t>Prierezové dokumenty pre OP KŽP, ktoré platia pre všetky výzvy</a:t>
            </a:r>
          </a:p>
          <a:p>
            <a:endParaRPr lang="sk-SK" sz="2000" dirty="0" smtClean="0">
              <a:solidFill>
                <a:schemeClr val="bg1">
                  <a:lumMod val="50000"/>
                </a:schemeClr>
              </a:solidFill>
              <a:latin typeface="Arial" pitchFamily="34" charset="0"/>
              <a:cs typeface="Arial" pitchFamily="34" charset="0"/>
            </a:endParaRPr>
          </a:p>
          <a:p>
            <a:pPr marL="449263" algn="just"/>
            <a:r>
              <a:rPr lang="sk-SK" dirty="0" smtClean="0">
                <a:solidFill>
                  <a:schemeClr val="bg1">
                    <a:lumMod val="50000"/>
                  </a:schemeClr>
                </a:solidFill>
                <a:latin typeface="Arial" pitchFamily="34" charset="0"/>
                <a:cs typeface="Arial" pitchFamily="34" charset="0"/>
              </a:rPr>
              <a:t>Prierezový charakter dokumentov vyvoláva potrebu riadneho oboznámenia sa s dokumentom a aplikácie tých ustanovení dokumentu, ktoré sú relevantné vzhľadom na špecifiká uvedené v predmetnej výzve, zameranie žiadosti o NFP, oprávnenosti žiadateľov a pod.</a:t>
            </a:r>
          </a:p>
          <a:p>
            <a:endParaRPr lang="sk-SK" sz="2000" dirty="0" smtClean="0">
              <a:solidFill>
                <a:schemeClr val="bg1">
                  <a:lumMod val="50000"/>
                </a:schemeClr>
              </a:solidFill>
              <a:latin typeface="Arial" pitchFamily="34" charset="0"/>
              <a:cs typeface="Arial" pitchFamily="34" charset="0"/>
            </a:endParaRPr>
          </a:p>
          <a:p>
            <a:pPr marL="457200" indent="-457200">
              <a:buFont typeface="+mj-lt"/>
              <a:buAutoNum type="arabicPeriod" startAt="2"/>
            </a:pPr>
            <a:r>
              <a:rPr lang="sk-SK" sz="2000" dirty="0" smtClean="0">
                <a:solidFill>
                  <a:schemeClr val="bg1">
                    <a:lumMod val="50000"/>
                  </a:schemeClr>
                </a:solidFill>
                <a:latin typeface="Arial" pitchFamily="34" charset="0"/>
                <a:cs typeface="Arial" pitchFamily="34" charset="0"/>
              </a:rPr>
              <a:t>Výzva a prílohy k výzve</a:t>
            </a:r>
          </a:p>
          <a:p>
            <a:pPr marL="449263" algn="just"/>
            <a:r>
              <a:rPr lang="sk-SK" dirty="0">
                <a:solidFill>
                  <a:schemeClr val="bg1">
                    <a:lumMod val="50000"/>
                  </a:schemeClr>
                </a:solidFill>
                <a:latin typeface="Arial" pitchFamily="34" charset="0"/>
                <a:cs typeface="Arial" pitchFamily="34" charset="0"/>
              </a:rPr>
              <a:t>Obsahujú bližšie „na mieru šité“ informácie k vypracovaniu žiadosti o NFP, resp. povinných príloh žiadosti o </a:t>
            </a:r>
            <a:r>
              <a:rPr lang="sk-SK" dirty="0" smtClean="0">
                <a:solidFill>
                  <a:schemeClr val="bg1">
                    <a:lumMod val="50000"/>
                  </a:schemeClr>
                </a:solidFill>
                <a:latin typeface="Arial" pitchFamily="34" charset="0"/>
                <a:cs typeface="Arial" pitchFamily="34" charset="0"/>
              </a:rPr>
              <a:t>NFP.</a:t>
            </a:r>
            <a:endParaRPr lang="sk-SK" dirty="0">
              <a:solidFill>
                <a:schemeClr val="bg1">
                  <a:lumMod val="50000"/>
                </a:schemeClr>
              </a:solidFill>
              <a:latin typeface="Arial" pitchFamily="34" charset="0"/>
              <a:cs typeface="Arial" pitchFamily="34" charset="0"/>
            </a:endParaRPr>
          </a:p>
          <a:p>
            <a:pPr algn="just"/>
            <a:endParaRPr lang="sk-SK" b="1" dirty="0" smtClean="0">
              <a:solidFill>
                <a:schemeClr val="bg1">
                  <a:lumMod val="50000"/>
                </a:schemeClr>
              </a:solidFill>
              <a:latin typeface="Arial" pitchFamily="34" charset="0"/>
              <a:cs typeface="Arial" pitchFamily="34" charset="0"/>
            </a:endParaRPr>
          </a:p>
          <a:p>
            <a:pPr algn="just"/>
            <a:r>
              <a:rPr lang="sk-SK" b="1" dirty="0" smtClean="0">
                <a:solidFill>
                  <a:schemeClr val="bg1">
                    <a:lumMod val="50000"/>
                  </a:schemeClr>
                </a:solidFill>
                <a:latin typeface="Arial" pitchFamily="34" charset="0"/>
                <a:cs typeface="Arial" pitchFamily="34" charset="0"/>
              </a:rPr>
              <a:t>Žiadateľ pracuje s obidvoma typmi dokumentov</a:t>
            </a:r>
            <a:endParaRPr lang="sk-SK" b="1"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3050503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555129"/>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411282"/>
            <a:ext cx="7801233" cy="461665"/>
          </a:xfrm>
          <a:prstGeom prst="rect">
            <a:avLst/>
          </a:prstGeom>
          <a:noFill/>
        </p:spPr>
        <p:txBody>
          <a:bodyPr wrap="square" rtlCol="0">
            <a:spAutoFit/>
          </a:bodyPr>
          <a:lstStyle/>
          <a:p>
            <a:pPr algn="just"/>
            <a:r>
              <a:rPr lang="sk-SK" sz="2400" b="1" u="sng" dirty="0" smtClean="0">
                <a:solidFill>
                  <a:schemeClr val="bg1">
                    <a:lumMod val="50000"/>
                  </a:schemeClr>
                </a:solidFill>
              </a:rPr>
              <a:t>VIII. Ďalšie PPP:</a:t>
            </a:r>
            <a:endParaRPr lang="sk-SK" sz="2000" b="1" dirty="0">
              <a:solidFill>
                <a:schemeClr val="bg1">
                  <a:lumMod val="50000"/>
                </a:schemeClr>
              </a:solidFill>
            </a:endParaRPr>
          </a:p>
        </p:txBody>
      </p:sp>
      <p:graphicFrame>
        <p:nvGraphicFramePr>
          <p:cNvPr id="3" name="Tabuľka 2"/>
          <p:cNvGraphicFramePr>
            <a:graphicFrameLocks noGrp="1"/>
          </p:cNvGraphicFramePr>
          <p:nvPr>
            <p:extLst>
              <p:ext uri="{D42A27DB-BD31-4B8C-83A1-F6EECF244321}">
                <p14:modId xmlns:p14="http://schemas.microsoft.com/office/powerpoint/2010/main" val="2503371050"/>
              </p:ext>
            </p:extLst>
          </p:nvPr>
        </p:nvGraphicFramePr>
        <p:xfrm>
          <a:off x="324846" y="1891989"/>
          <a:ext cx="8627765" cy="1010920"/>
        </p:xfrm>
        <a:graphic>
          <a:graphicData uri="http://schemas.openxmlformats.org/drawingml/2006/table">
            <a:tbl>
              <a:tblPr firstRow="1" bandRow="1">
                <a:tableStyleId>{5C22544A-7EE6-4342-B048-85BDC9FD1C3A}</a:tableStyleId>
              </a:tblPr>
              <a:tblGrid>
                <a:gridCol w="528257">
                  <a:extLst>
                    <a:ext uri="{9D8B030D-6E8A-4147-A177-3AD203B41FA5}">
                      <a16:colId xmlns:a16="http://schemas.microsoft.com/office/drawing/2014/main" val="20000"/>
                    </a:ext>
                  </a:extLst>
                </a:gridCol>
                <a:gridCol w="2800893">
                  <a:extLst>
                    <a:ext uri="{9D8B030D-6E8A-4147-A177-3AD203B41FA5}">
                      <a16:colId xmlns:a16="http://schemas.microsoft.com/office/drawing/2014/main" val="20001"/>
                    </a:ext>
                  </a:extLst>
                </a:gridCol>
                <a:gridCol w="5298615">
                  <a:extLst>
                    <a:ext uri="{9D8B030D-6E8A-4147-A177-3AD203B41FA5}">
                      <a16:colId xmlns:a16="http://schemas.microsoft.com/office/drawing/2014/main" val="20002"/>
                    </a:ext>
                  </a:extLst>
                </a:gridCol>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extLst>
                  <a:ext uri="{0D108BD9-81ED-4DB2-BD59-A6C34878D82A}">
                    <a16:rowId xmlns:a16="http://schemas.microsoft.com/office/drawing/2014/main" val="10000"/>
                  </a:ext>
                </a:extLst>
              </a:tr>
              <a:tr h="370840">
                <a:tc>
                  <a:txBody>
                    <a:bodyPr/>
                    <a:lstStyle/>
                    <a:p>
                      <a:pPr marL="0" indent="0" algn="ctr">
                        <a:buFont typeface="+mj-lt"/>
                        <a:buNone/>
                      </a:pPr>
                      <a:r>
                        <a:rPr lang="sk-SK" dirty="0" smtClean="0"/>
                        <a:t>27.</a:t>
                      </a:r>
                      <a:endParaRPr lang="sk-SK" dirty="0"/>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Zákaz predloženia rovnakého</a:t>
                      </a:r>
                      <a:r>
                        <a:rPr lang="sk-SK" sz="1800" kern="1200" baseline="0" dirty="0" smtClean="0">
                          <a:solidFill>
                            <a:schemeClr val="dk1"/>
                          </a:solidFill>
                          <a:latin typeface="+mn-lt"/>
                          <a:ea typeface="+mn-ea"/>
                          <a:cs typeface="+mn-cs"/>
                        </a:rPr>
                        <a:t> projektu</a:t>
                      </a:r>
                      <a:endParaRPr lang="sk-SK" sz="1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Formulára ŽoNFP (15) – Čestné vyhlásenie</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991628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271848" y="1153297"/>
            <a:ext cx="8517925" cy="840258"/>
          </a:xfrm>
        </p:spPr>
        <p:txBody>
          <a:bodyPr>
            <a:noAutofit/>
          </a:bodyPr>
          <a:lstStyle/>
          <a:p>
            <a:r>
              <a:rPr lang="sk-SK" sz="3200" b="1" dirty="0" smtClean="0">
                <a:latin typeface="Arial" panose="020B0604020202020204" pitchFamily="34" charset="0"/>
                <a:cs typeface="Arial" panose="020B0604020202020204" pitchFamily="34" charset="0"/>
              </a:rPr>
              <a:t>Kritériá pre výber </a:t>
            </a:r>
            <a:r>
              <a:rPr lang="sk-SK" sz="3200" b="1" dirty="0">
                <a:latin typeface="Arial" panose="020B0604020202020204" pitchFamily="34" charset="0"/>
                <a:cs typeface="Arial" panose="020B0604020202020204" pitchFamily="34" charset="0"/>
              </a:rPr>
              <a:t>projektov</a:t>
            </a:r>
          </a:p>
        </p:txBody>
      </p:sp>
      <p:sp>
        <p:nvSpPr>
          <p:cNvPr id="4" name="TextovéPole 3"/>
          <p:cNvSpPr txBox="1"/>
          <p:nvPr/>
        </p:nvSpPr>
        <p:spPr>
          <a:xfrm>
            <a:off x="667264" y="2069163"/>
            <a:ext cx="7924801" cy="4185761"/>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Kritériá pre výber projektov pozostávajú z </a:t>
            </a:r>
            <a:r>
              <a:rPr lang="sk-SK" b="1" dirty="0">
                <a:solidFill>
                  <a:schemeClr val="bg1">
                    <a:lumMod val="50000"/>
                  </a:schemeClr>
                </a:solidFill>
                <a:latin typeface="Arial" pitchFamily="34" charset="0"/>
                <a:cs typeface="Arial" pitchFamily="34" charset="0"/>
              </a:rPr>
              <a:t>hodnotiacich kritérií </a:t>
            </a:r>
            <a:r>
              <a:rPr lang="sk-SK" dirty="0">
                <a:solidFill>
                  <a:schemeClr val="bg1">
                    <a:lumMod val="50000"/>
                  </a:schemeClr>
                </a:solidFill>
                <a:latin typeface="Arial" pitchFamily="34" charset="0"/>
                <a:cs typeface="Arial" pitchFamily="34" charset="0"/>
              </a:rPr>
              <a:t>a </a:t>
            </a:r>
            <a:r>
              <a:rPr lang="sk-SK" dirty="0" smtClean="0">
                <a:solidFill>
                  <a:schemeClr val="bg1">
                    <a:lumMod val="50000"/>
                  </a:schemeClr>
                </a:solidFill>
                <a:latin typeface="Arial" pitchFamily="34" charset="0"/>
                <a:cs typeface="Arial" pitchFamily="34" charset="0"/>
              </a:rPr>
              <a:t>           z </a:t>
            </a:r>
            <a:r>
              <a:rPr lang="sk-SK" b="1" dirty="0">
                <a:solidFill>
                  <a:schemeClr val="bg1">
                    <a:lumMod val="50000"/>
                  </a:schemeClr>
                </a:solidFill>
                <a:latin typeface="Arial" pitchFamily="34" charset="0"/>
                <a:cs typeface="Arial" pitchFamily="34" charset="0"/>
              </a:rPr>
              <a:t>výberových kritérií</a:t>
            </a:r>
            <a:r>
              <a:rPr lang="sk-SK" dirty="0">
                <a:solidFill>
                  <a:schemeClr val="bg1">
                    <a:lumMod val="50000"/>
                  </a:schemeClr>
                </a:solidFill>
                <a:latin typeface="Arial" pitchFamily="34" charset="0"/>
                <a:cs typeface="Arial" pitchFamily="34" charset="0"/>
              </a:rPr>
              <a:t>.</a:t>
            </a:r>
          </a:p>
          <a:p>
            <a:pPr algn="just">
              <a:spcAft>
                <a:spcPts val="600"/>
              </a:spcAft>
            </a:pPr>
            <a:endParaRPr lang="sk-SK" sz="500" dirty="0">
              <a:solidFill>
                <a:schemeClr val="bg1">
                  <a:lumMod val="50000"/>
                </a:schemeClr>
              </a:solidFill>
              <a:latin typeface="Arial" pitchFamily="34" charset="0"/>
              <a:cs typeface="Arial" pitchFamily="34" charset="0"/>
            </a:endParaRP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Výberové a hodnotiace kritériá sú uvedené v dokumente </a:t>
            </a:r>
            <a:r>
              <a:rPr lang="sk-SK" b="1" dirty="0">
                <a:solidFill>
                  <a:schemeClr val="bg1">
                    <a:lumMod val="50000"/>
                  </a:schemeClr>
                </a:solidFill>
                <a:latin typeface="Arial" pitchFamily="34" charset="0"/>
                <a:cs typeface="Arial" pitchFamily="34" charset="0"/>
              </a:rPr>
              <a:t>Kritériá pre výber projektov Operačného programu Kvalita životného prostredia, </a:t>
            </a:r>
            <a:r>
              <a:rPr lang="sk-SK" dirty="0">
                <a:solidFill>
                  <a:schemeClr val="bg1">
                    <a:lumMod val="50000"/>
                  </a:schemeClr>
                </a:solidFill>
                <a:latin typeface="Arial" pitchFamily="34" charset="0"/>
                <a:cs typeface="Arial" pitchFamily="34" charset="0"/>
              </a:rPr>
              <a:t>verzia </a:t>
            </a:r>
            <a:r>
              <a:rPr lang="sk-SK" dirty="0" smtClean="0">
                <a:solidFill>
                  <a:schemeClr val="bg1">
                    <a:lumMod val="50000"/>
                  </a:schemeClr>
                </a:solidFill>
                <a:latin typeface="Arial" pitchFamily="34" charset="0"/>
                <a:cs typeface="Arial" pitchFamily="34" charset="0"/>
              </a:rPr>
              <a:t>2.1</a:t>
            </a:r>
            <a:endParaRPr lang="sk-SK" dirty="0">
              <a:solidFill>
                <a:schemeClr val="bg1">
                  <a:lumMod val="50000"/>
                </a:schemeClr>
              </a:solidFill>
              <a:latin typeface="Arial" pitchFamily="34" charset="0"/>
              <a:cs typeface="Arial" pitchFamily="34" charset="0"/>
            </a:endParaRPr>
          </a:p>
          <a:p>
            <a:pPr algn="just">
              <a:spcAft>
                <a:spcPts val="600"/>
              </a:spcAft>
            </a:pPr>
            <a:endParaRPr lang="sk-SK" sz="500" dirty="0">
              <a:solidFill>
                <a:schemeClr val="bg1">
                  <a:lumMod val="50000"/>
                </a:schemeClr>
              </a:solidFill>
              <a:latin typeface="Arial" pitchFamily="34" charset="0"/>
              <a:cs typeface="Arial" pitchFamily="34" charset="0"/>
            </a:endParaRP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Hodnotiace kritériá sú definované ako kombinácia </a:t>
            </a:r>
            <a:r>
              <a:rPr lang="sk-SK" b="1" dirty="0">
                <a:solidFill>
                  <a:schemeClr val="bg1">
                    <a:lumMod val="50000"/>
                  </a:schemeClr>
                </a:solidFill>
                <a:latin typeface="Arial" pitchFamily="34" charset="0"/>
                <a:cs typeface="Arial" pitchFamily="34" charset="0"/>
              </a:rPr>
              <a:t>vylučujúcich a bodovaných kritérií. </a:t>
            </a:r>
          </a:p>
          <a:p>
            <a:pPr algn="just">
              <a:spcAft>
                <a:spcPts val="600"/>
              </a:spcAft>
            </a:pPr>
            <a:endParaRPr lang="sk-SK" sz="500" b="1" dirty="0">
              <a:solidFill>
                <a:schemeClr val="bg1">
                  <a:lumMod val="50000"/>
                </a:schemeClr>
              </a:solidFill>
              <a:latin typeface="Arial" pitchFamily="34" charset="0"/>
              <a:cs typeface="Arial" pitchFamily="34" charset="0"/>
            </a:endParaRP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Na splnenie hodnotiacich kritérií je potrebné </a:t>
            </a:r>
            <a:r>
              <a:rPr lang="sk-SK" b="1" dirty="0">
                <a:solidFill>
                  <a:schemeClr val="bg1">
                    <a:lumMod val="50000"/>
                  </a:schemeClr>
                </a:solidFill>
                <a:latin typeface="Arial" pitchFamily="34" charset="0"/>
                <a:cs typeface="Arial" pitchFamily="34" charset="0"/>
              </a:rPr>
              <a:t>kladné hodnotenie vylučujúcich kritérií a zároveň minimálna hranica bodovaných hodnotiacich kritérií </a:t>
            </a:r>
            <a:r>
              <a:rPr lang="sk-SK" dirty="0">
                <a:solidFill>
                  <a:schemeClr val="bg1">
                    <a:lumMod val="50000"/>
                  </a:schemeClr>
                </a:solidFill>
                <a:latin typeface="Arial" pitchFamily="34" charset="0"/>
                <a:cs typeface="Arial" pitchFamily="34" charset="0"/>
              </a:rPr>
              <a:t>(60% z maximálneho počtu bodov bodovaných kritérií</a:t>
            </a:r>
            <a:r>
              <a:rPr lang="sk-SK" dirty="0" smtClean="0">
                <a:solidFill>
                  <a:schemeClr val="bg1">
                    <a:lumMod val="50000"/>
                  </a:schemeClr>
                </a:solidFill>
                <a:latin typeface="Arial" pitchFamily="34" charset="0"/>
                <a:cs typeface="Arial" pitchFamily="34" charset="0"/>
              </a:rPr>
              <a:t>).</a:t>
            </a: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Hodnotiace kritériá sú kategorizované </a:t>
            </a:r>
            <a:r>
              <a:rPr lang="sk-SK" b="1" dirty="0">
                <a:solidFill>
                  <a:schemeClr val="bg1">
                    <a:lumMod val="50000"/>
                  </a:schemeClr>
                </a:solidFill>
                <a:latin typeface="Arial" pitchFamily="34" charset="0"/>
                <a:cs typeface="Arial" pitchFamily="34" charset="0"/>
              </a:rPr>
              <a:t>do 4 oblastí</a:t>
            </a:r>
            <a:r>
              <a:rPr lang="sk-SK" b="1" dirty="0" smtClean="0">
                <a:solidFill>
                  <a:schemeClr val="bg1">
                    <a:lumMod val="50000"/>
                  </a:schemeClr>
                </a:solidFill>
                <a:latin typeface="Arial" pitchFamily="34" charset="0"/>
                <a:cs typeface="Arial" pitchFamily="34" charset="0"/>
              </a:rPr>
              <a:t>.</a:t>
            </a:r>
            <a:endParaRPr lang="sk-SK"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0598172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7714" y="1051584"/>
            <a:ext cx="8788979" cy="5604882"/>
          </a:xfrm>
          <a:prstGeom prst="rect">
            <a:avLst/>
          </a:prstGeom>
        </p:spPr>
      </p:pic>
    </p:spTree>
    <p:extLst>
      <p:ext uri="{BB962C8B-B14F-4D97-AF65-F5344CB8AC3E}">
        <p14:creationId xmlns:p14="http://schemas.microsoft.com/office/powerpoint/2010/main" val="3504145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271848" y="749259"/>
            <a:ext cx="8517925" cy="840258"/>
          </a:xfrm>
        </p:spPr>
        <p:txBody>
          <a:bodyPr>
            <a:noAutofit/>
          </a:bodyPr>
          <a:lstStyle/>
          <a:p>
            <a:r>
              <a:rPr lang="sk-SK" sz="3200" b="1" dirty="0" smtClean="0">
                <a:latin typeface="Arial" panose="020B0604020202020204" pitchFamily="34" charset="0"/>
                <a:cs typeface="Arial" panose="020B0604020202020204" pitchFamily="34" charset="0"/>
              </a:rPr>
              <a:t>Kritériá pre výber </a:t>
            </a:r>
            <a:r>
              <a:rPr lang="sk-SK" sz="3200" b="1" dirty="0">
                <a:latin typeface="Arial" panose="020B0604020202020204" pitchFamily="34" charset="0"/>
                <a:cs typeface="Arial" panose="020B0604020202020204" pitchFamily="34" charset="0"/>
              </a:rPr>
              <a:t>projektov</a:t>
            </a:r>
          </a:p>
        </p:txBody>
      </p:sp>
      <mc:AlternateContent xmlns:mc="http://schemas.openxmlformats.org/markup-compatibility/2006" xmlns:a14="http://schemas.microsoft.com/office/drawing/2010/main">
        <mc:Choice Requires="a14">
          <p:sp>
            <p:nvSpPr>
              <p:cNvPr id="4" name="TextovéPole 3"/>
              <p:cNvSpPr txBox="1"/>
              <p:nvPr/>
            </p:nvSpPr>
            <p:spPr>
              <a:xfrm>
                <a:off x="340241" y="1324886"/>
                <a:ext cx="8676167" cy="4649799"/>
              </a:xfrm>
              <a:prstGeom prst="rect">
                <a:avLst/>
              </a:prstGeom>
              <a:noFill/>
            </p:spPr>
            <p:txBody>
              <a:bodyPr wrap="square" rtlCol="0">
                <a:spAutoFit/>
              </a:bodyPr>
              <a:lstStyle/>
              <a:p>
                <a:pPr algn="just">
                  <a:spcAft>
                    <a:spcPts val="600"/>
                  </a:spcAft>
                </a:pPr>
                <a:r>
                  <a:rPr lang="sk-SK" sz="1600" u="sng" dirty="0" smtClean="0">
                    <a:solidFill>
                      <a:schemeClr val="bg1">
                        <a:lumMod val="50000"/>
                      </a:schemeClr>
                    </a:solidFill>
                    <a:latin typeface="Arial" panose="020B0604020202020204" pitchFamily="34" charset="0"/>
                    <a:cs typeface="Arial" pitchFamily="34" charset="0"/>
                  </a:rPr>
                  <a:t>Výberové kritériá (aplikujú sa len v prípade, ak nie je dostatočná alokácia výzvy)</a:t>
                </a:r>
                <a:r>
                  <a:rPr lang="sk-SK" sz="1600" dirty="0" smtClean="0">
                    <a:solidFill>
                      <a:schemeClr val="bg1">
                        <a:lumMod val="50000"/>
                      </a:schemeClr>
                    </a:solidFill>
                    <a:latin typeface="Arial" pitchFamily="34" charset="0"/>
                    <a:cs typeface="Arial" pitchFamily="34" charset="0"/>
                  </a:rPr>
                  <a:t>:</a:t>
                </a:r>
              </a:p>
              <a:p>
                <a:pPr algn="just">
                  <a:spcAft>
                    <a:spcPts val="600"/>
                  </a:spcAft>
                </a:pPr>
                <a:endParaRPr lang="sk-SK" sz="1600" dirty="0" smtClean="0">
                  <a:solidFill>
                    <a:schemeClr val="bg1">
                      <a:lumMod val="50000"/>
                    </a:schemeClr>
                  </a:solidFill>
                  <a:latin typeface="Arial" pitchFamily="34" charset="0"/>
                  <a:cs typeface="Arial" pitchFamily="34" charset="0"/>
                </a:endParaRPr>
              </a:p>
              <a:p>
                <a:pPr marL="342900" indent="-342900" algn="just">
                  <a:spcAft>
                    <a:spcPts val="600"/>
                  </a:spcAft>
                  <a:buAutoNum type="arabicPeriod"/>
                </a:pPr>
                <a:r>
                  <a:rPr lang="sk-SK" sz="1600" dirty="0" smtClean="0">
                    <a:solidFill>
                      <a:schemeClr val="bg1">
                        <a:lumMod val="50000"/>
                      </a:schemeClr>
                    </a:solidFill>
                    <a:latin typeface="Arial" pitchFamily="34" charset="0"/>
                    <a:cs typeface="Arial" pitchFamily="34" charset="0"/>
                  </a:rPr>
                  <a:t>výberové </a:t>
                </a:r>
                <a:r>
                  <a:rPr lang="sk-SK" sz="1600" dirty="0">
                    <a:solidFill>
                      <a:schemeClr val="bg1">
                        <a:lumMod val="50000"/>
                      </a:schemeClr>
                    </a:solidFill>
                    <a:latin typeface="Arial" pitchFamily="34" charset="0"/>
                    <a:cs typeface="Arial" pitchFamily="34" charset="0"/>
                  </a:rPr>
                  <a:t>kritérium: </a:t>
                </a:r>
                <a:r>
                  <a:rPr lang="sk-SK" sz="1600" b="1" dirty="0" err="1" smtClean="0">
                    <a:solidFill>
                      <a:schemeClr val="bg1">
                        <a:lumMod val="50000"/>
                      </a:schemeClr>
                    </a:solidFill>
                    <a:latin typeface="Arial" pitchFamily="34" charset="0"/>
                    <a:cs typeface="Arial" pitchFamily="34" charset="0"/>
                  </a:rPr>
                  <a:t>Value</a:t>
                </a:r>
                <a:r>
                  <a:rPr lang="sk-SK" sz="1600" b="1" dirty="0" smtClean="0">
                    <a:solidFill>
                      <a:schemeClr val="bg1">
                        <a:lumMod val="50000"/>
                      </a:schemeClr>
                    </a:solidFill>
                    <a:latin typeface="Arial" pitchFamily="34" charset="0"/>
                    <a:cs typeface="Arial" pitchFamily="34" charset="0"/>
                  </a:rPr>
                  <a:t> </a:t>
                </a:r>
                <a:r>
                  <a:rPr lang="sk-SK" sz="1600" b="1" dirty="0" err="1" smtClean="0">
                    <a:solidFill>
                      <a:schemeClr val="bg1">
                        <a:lumMod val="50000"/>
                      </a:schemeClr>
                    </a:solidFill>
                    <a:latin typeface="Arial" pitchFamily="34" charset="0"/>
                    <a:cs typeface="Arial" pitchFamily="34" charset="0"/>
                  </a:rPr>
                  <a:t>for</a:t>
                </a:r>
                <a:r>
                  <a:rPr lang="sk-SK" sz="1600" b="1" dirty="0" smtClean="0">
                    <a:solidFill>
                      <a:schemeClr val="bg1">
                        <a:lumMod val="50000"/>
                      </a:schemeClr>
                    </a:solidFill>
                    <a:latin typeface="Arial" pitchFamily="34" charset="0"/>
                    <a:cs typeface="Arial" pitchFamily="34" charset="0"/>
                  </a:rPr>
                  <a:t> Money</a:t>
                </a:r>
              </a:p>
              <a:p>
                <a:pPr algn="just">
                  <a:spcAft>
                    <a:spcPts val="600"/>
                  </a:spcAft>
                </a:pPr>
                <a14:m>
                  <m:oMathPara xmlns:m="http://schemas.openxmlformats.org/officeDocument/2006/math">
                    <m:oMathParaPr>
                      <m:jc m:val="centerGroup"/>
                    </m:oMathParaPr>
                    <m:oMath xmlns:m="http://schemas.openxmlformats.org/officeDocument/2006/math">
                      <m:f>
                        <m:fPr>
                          <m:ctrlPr>
                            <a:rPr lang="sk-SK" sz="1600" i="1">
                              <a:solidFill>
                                <a:schemeClr val="bg1">
                                  <a:lumMod val="50000"/>
                                </a:schemeClr>
                              </a:solidFill>
                              <a:latin typeface="Cambria Math" panose="02040503050406030204" pitchFamily="18" charset="0"/>
                            </a:rPr>
                          </m:ctrlPr>
                        </m:fPr>
                        <m:num>
                          <m:r>
                            <a:rPr lang="sk-SK" sz="1600" i="1">
                              <a:solidFill>
                                <a:schemeClr val="bg1">
                                  <a:lumMod val="50000"/>
                                </a:schemeClr>
                              </a:solidFill>
                              <a:latin typeface="Cambria Math" panose="02040503050406030204" pitchFamily="18" charset="0"/>
                            </a:rPr>
                            <m:t>𝑐𝑒𝑙𝑘𝑜𝑣</m:t>
                          </m:r>
                          <m:r>
                            <a:rPr lang="sk-SK" sz="1600" i="1">
                              <a:solidFill>
                                <a:schemeClr val="bg1">
                                  <a:lumMod val="50000"/>
                                </a:schemeClr>
                              </a:solidFill>
                              <a:latin typeface="Cambria Math" panose="02040503050406030204" pitchFamily="18" charset="0"/>
                            </a:rPr>
                            <m:t>é </m:t>
                          </m:r>
                          <m:r>
                            <a:rPr lang="sk-SK" sz="1600" i="1">
                              <a:solidFill>
                                <a:schemeClr val="bg1">
                                  <a:lumMod val="50000"/>
                                </a:schemeClr>
                              </a:solidFill>
                              <a:latin typeface="Cambria Math" panose="02040503050406030204" pitchFamily="18" charset="0"/>
                            </a:rPr>
                            <m:t>𝑜𝑝𝑟</m:t>
                          </m:r>
                          <m:r>
                            <a:rPr lang="sk-SK" sz="1600" i="1">
                              <a:solidFill>
                                <a:schemeClr val="bg1">
                                  <a:lumMod val="50000"/>
                                </a:schemeClr>
                              </a:solidFill>
                              <a:latin typeface="Cambria Math" panose="02040503050406030204" pitchFamily="18" charset="0"/>
                            </a:rPr>
                            <m:t>á</m:t>
                          </m:r>
                          <m:r>
                            <a:rPr lang="sk-SK" sz="1600" i="1">
                              <a:solidFill>
                                <a:schemeClr val="bg1">
                                  <a:lumMod val="50000"/>
                                </a:schemeClr>
                              </a:solidFill>
                              <a:latin typeface="Cambria Math" panose="02040503050406030204" pitchFamily="18" charset="0"/>
                            </a:rPr>
                            <m:t>𝑣𝑛𝑒𝑛</m:t>
                          </m:r>
                          <m:r>
                            <a:rPr lang="sk-SK" sz="1600" i="1">
                              <a:solidFill>
                                <a:schemeClr val="bg1">
                                  <a:lumMod val="50000"/>
                                </a:schemeClr>
                              </a:solidFill>
                              <a:latin typeface="Cambria Math" panose="02040503050406030204" pitchFamily="18" charset="0"/>
                            </a:rPr>
                            <m:t>é </m:t>
                          </m:r>
                          <m:r>
                            <a:rPr lang="sk-SK" sz="1600" i="1">
                              <a:solidFill>
                                <a:schemeClr val="bg1">
                                  <a:lumMod val="50000"/>
                                </a:schemeClr>
                              </a:solidFill>
                              <a:latin typeface="Cambria Math" panose="02040503050406030204" pitchFamily="18" charset="0"/>
                            </a:rPr>
                            <m:t>𝑣</m:t>
                          </m:r>
                          <m:r>
                            <a:rPr lang="sk-SK" sz="1600" i="1">
                              <a:solidFill>
                                <a:schemeClr val="bg1">
                                  <a:lumMod val="50000"/>
                                </a:schemeClr>
                              </a:solidFill>
                              <a:latin typeface="Cambria Math" panose="02040503050406030204" pitchFamily="18" charset="0"/>
                            </a:rPr>
                            <m:t>ý</m:t>
                          </m:r>
                          <m:r>
                            <a:rPr lang="sk-SK" sz="1600" i="1">
                              <a:solidFill>
                                <a:schemeClr val="bg1">
                                  <a:lumMod val="50000"/>
                                </a:schemeClr>
                              </a:solidFill>
                              <a:latin typeface="Cambria Math" panose="02040503050406030204" pitchFamily="18" charset="0"/>
                            </a:rPr>
                            <m:t>𝑑𝑎𝑣𝑘𝑦</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𝑝𝑟𝑜𝑗𝑒𝑘𝑡𝑢</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𝑏𝑒𝑧</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𝐷𝑃𝐻</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𝑛𝑎</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𝑎𝑘𝑡𝑖𝑣𝑖𝑡𝑢</m:t>
                          </m:r>
                        </m:num>
                        <m:den>
                          <m:r>
                            <a:rPr lang="sk-SK" sz="1600" i="1">
                              <a:solidFill>
                                <a:schemeClr val="bg1">
                                  <a:lumMod val="50000"/>
                                </a:schemeClr>
                              </a:solidFill>
                              <a:latin typeface="Cambria Math" panose="02040503050406030204" pitchFamily="18" charset="0"/>
                            </a:rPr>
                            <m:t>𝑍𝑛</m:t>
                          </m:r>
                          <m:r>
                            <a:rPr lang="sk-SK" sz="1600" i="1">
                              <a:solidFill>
                                <a:schemeClr val="bg1">
                                  <a:lumMod val="50000"/>
                                </a:schemeClr>
                              </a:solidFill>
                              <a:latin typeface="Cambria Math" panose="02040503050406030204" pitchFamily="18" charset="0"/>
                            </a:rPr>
                            <m:t>íž</m:t>
                          </m:r>
                          <m:r>
                            <a:rPr lang="sk-SK" sz="1600" i="1">
                              <a:solidFill>
                                <a:schemeClr val="bg1">
                                  <a:lumMod val="50000"/>
                                </a:schemeClr>
                              </a:solidFill>
                              <a:latin typeface="Cambria Math" panose="02040503050406030204" pitchFamily="18" charset="0"/>
                            </a:rPr>
                            <m:t>𝑒𝑛𝑖𝑒</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𝑝𝑟𝑜𝑑𝑢𝑘𝑐𝑖𝑒</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𝑒𝑚𝑖𝑠𝑖</m:t>
                          </m:r>
                          <m:r>
                            <a:rPr lang="sk-SK" sz="1600" i="1">
                              <a:solidFill>
                                <a:schemeClr val="bg1">
                                  <a:lumMod val="50000"/>
                                </a:schemeClr>
                              </a:solidFill>
                              <a:latin typeface="Cambria Math" panose="02040503050406030204" pitchFamily="18" charset="0"/>
                            </a:rPr>
                            <m:t>í</m:t>
                          </m:r>
                        </m:den>
                      </m:f>
                    </m:oMath>
                  </m:oMathPara>
                </a14:m>
                <a:endParaRPr lang="sk-SK" sz="1600" dirty="0" smtClean="0">
                  <a:solidFill>
                    <a:schemeClr val="bg1">
                      <a:lumMod val="50000"/>
                    </a:schemeClr>
                  </a:solidFill>
                  <a:latin typeface="Arial" pitchFamily="34" charset="0"/>
                  <a:cs typeface="Arial" pitchFamily="34" charset="0"/>
                </a:endParaRPr>
              </a:p>
              <a:p>
                <a:pPr algn="just">
                  <a:spcAft>
                    <a:spcPts val="600"/>
                  </a:spcAft>
                </a:pPr>
                <a:r>
                  <a:rPr lang="sk-SK" sz="1600" dirty="0">
                    <a:solidFill>
                      <a:schemeClr val="bg1">
                        <a:lumMod val="50000"/>
                      </a:schemeClr>
                    </a:solidFill>
                    <a:latin typeface="Arial" pitchFamily="34" charset="0"/>
                    <a:cs typeface="Arial" pitchFamily="34" charset="0"/>
                  </a:rPr>
                  <a:t>Zníženie produkcie </a:t>
                </a:r>
                <a:r>
                  <a:rPr lang="sk-SK" sz="1600" dirty="0" smtClean="0">
                    <a:solidFill>
                      <a:schemeClr val="bg1">
                        <a:lumMod val="50000"/>
                      </a:schemeClr>
                    </a:solidFill>
                    <a:latin typeface="Arial" pitchFamily="34" charset="0"/>
                    <a:cs typeface="Arial" pitchFamily="34" charset="0"/>
                  </a:rPr>
                  <a:t>emisií =</a:t>
                </a:r>
              </a:p>
              <a:p>
                <a:pPr algn="just">
                  <a:spcAft>
                    <a:spcPts val="600"/>
                  </a:spcAft>
                </a:pPr>
                <a:r>
                  <a:rPr lang="sk-SK" sz="1600" dirty="0" smtClean="0">
                    <a:solidFill>
                      <a:schemeClr val="bg1">
                        <a:lumMod val="50000"/>
                      </a:schemeClr>
                    </a:solidFill>
                    <a:latin typeface="Arial" pitchFamily="34" charset="0"/>
                    <a:cs typeface="Arial" pitchFamily="34" charset="0"/>
                  </a:rPr>
                  <a:t>1 </a:t>
                </a:r>
                <a:r>
                  <a:rPr lang="sk-SK" sz="1600" dirty="0">
                    <a:solidFill>
                      <a:schemeClr val="bg1">
                        <a:lumMod val="50000"/>
                      </a:schemeClr>
                    </a:solidFill>
                    <a:latin typeface="Arial" pitchFamily="34" charset="0"/>
                    <a:cs typeface="Arial" pitchFamily="34" charset="0"/>
                  </a:rPr>
                  <a:t>x PM10  + 0,8 x </a:t>
                </a:r>
                <a:r>
                  <a:rPr lang="sk-SK" sz="1600" dirty="0" err="1">
                    <a:solidFill>
                      <a:schemeClr val="bg1">
                        <a:lumMod val="50000"/>
                      </a:schemeClr>
                    </a:solidFill>
                    <a:latin typeface="Arial" pitchFamily="34" charset="0"/>
                    <a:cs typeface="Arial" pitchFamily="34" charset="0"/>
                  </a:rPr>
                  <a:t>NOx</a:t>
                </a:r>
                <a:r>
                  <a:rPr lang="sk-SK" sz="1600" dirty="0">
                    <a:solidFill>
                      <a:schemeClr val="bg1">
                        <a:lumMod val="50000"/>
                      </a:schemeClr>
                    </a:solidFill>
                    <a:latin typeface="Arial" pitchFamily="34" charset="0"/>
                    <a:cs typeface="Arial" pitchFamily="34" charset="0"/>
                  </a:rPr>
                  <a:t> (ako NO2) +0,8 x NH3 + 0,6 x VOC + 0,6 x </a:t>
                </a:r>
                <a:r>
                  <a:rPr lang="sk-SK" sz="1600" dirty="0" smtClean="0">
                    <a:solidFill>
                      <a:schemeClr val="bg1">
                        <a:lumMod val="50000"/>
                      </a:schemeClr>
                    </a:solidFill>
                    <a:latin typeface="Arial" pitchFamily="34" charset="0"/>
                    <a:cs typeface="Arial" pitchFamily="34" charset="0"/>
                  </a:rPr>
                  <a:t>SO2</a:t>
                </a:r>
              </a:p>
              <a:p>
                <a:pPr algn="just">
                  <a:spcAft>
                    <a:spcPts val="600"/>
                  </a:spcAft>
                </a:pPr>
                <a:endParaRPr lang="sk-SK" sz="1600" dirty="0" smtClean="0">
                  <a:solidFill>
                    <a:schemeClr val="bg1">
                      <a:lumMod val="50000"/>
                    </a:schemeClr>
                  </a:solidFill>
                  <a:latin typeface="Arial" pitchFamily="34" charset="0"/>
                  <a:cs typeface="Arial" pitchFamily="34" charset="0"/>
                </a:endParaRPr>
              </a:p>
              <a:p>
                <a:pPr algn="just">
                  <a:spcAft>
                    <a:spcPts val="600"/>
                  </a:spcAft>
                </a:pPr>
                <a:r>
                  <a:rPr lang="sk-SK" sz="1600" dirty="0" smtClean="0">
                    <a:solidFill>
                      <a:schemeClr val="bg1">
                        <a:lumMod val="50000"/>
                      </a:schemeClr>
                    </a:solidFill>
                    <a:latin typeface="Arial" pitchFamily="34" charset="0"/>
                    <a:cs typeface="Arial" pitchFamily="34" charset="0"/>
                  </a:rPr>
                  <a:t>2. výberové kritérium</a:t>
                </a:r>
              </a:p>
              <a:p>
                <a:pPr algn="just">
                  <a:spcAft>
                    <a:spcPts val="600"/>
                  </a:spcAft>
                </a:pPr>
                <a:r>
                  <a:rPr lang="sk-SK" sz="1600" dirty="0">
                    <a:solidFill>
                      <a:schemeClr val="bg1">
                        <a:lumMod val="50000"/>
                      </a:schemeClr>
                    </a:solidFill>
                    <a:latin typeface="Arial" pitchFamily="34" charset="0"/>
                    <a:cs typeface="Arial" pitchFamily="34" charset="0"/>
                  </a:rPr>
                  <a:t>Aplikuje sa, ak sa v poradí vytvorenom po aplikácii </a:t>
                </a:r>
                <a:r>
                  <a:rPr lang="sk-SK" sz="1600" dirty="0" err="1" smtClean="0">
                    <a:solidFill>
                      <a:schemeClr val="bg1">
                        <a:lumMod val="50000"/>
                      </a:schemeClr>
                    </a:solidFill>
                    <a:latin typeface="Arial" pitchFamily="34" charset="0"/>
                    <a:cs typeface="Arial" pitchFamily="34" charset="0"/>
                  </a:rPr>
                  <a:t>Value</a:t>
                </a:r>
                <a:r>
                  <a:rPr lang="sk-SK" sz="1600" dirty="0" smtClean="0">
                    <a:solidFill>
                      <a:schemeClr val="bg1">
                        <a:lumMod val="50000"/>
                      </a:schemeClr>
                    </a:solidFill>
                    <a:latin typeface="Arial" pitchFamily="34" charset="0"/>
                    <a:cs typeface="Arial" pitchFamily="34" charset="0"/>
                  </a:rPr>
                  <a:t> </a:t>
                </a:r>
                <a:r>
                  <a:rPr lang="sk-SK" sz="1600" dirty="0" err="1" smtClean="0">
                    <a:solidFill>
                      <a:schemeClr val="bg1">
                        <a:lumMod val="50000"/>
                      </a:schemeClr>
                    </a:solidFill>
                    <a:latin typeface="Arial" pitchFamily="34" charset="0"/>
                    <a:cs typeface="Arial" pitchFamily="34" charset="0"/>
                  </a:rPr>
                  <a:t>for</a:t>
                </a:r>
                <a:r>
                  <a:rPr lang="sk-SK" sz="1600" dirty="0" smtClean="0">
                    <a:solidFill>
                      <a:schemeClr val="bg1">
                        <a:lumMod val="50000"/>
                      </a:schemeClr>
                    </a:solidFill>
                    <a:latin typeface="Arial" pitchFamily="34" charset="0"/>
                    <a:cs typeface="Arial" pitchFamily="34" charset="0"/>
                  </a:rPr>
                  <a:t> Money nachádzajú </a:t>
                </a:r>
                <a:r>
                  <a:rPr lang="sk-SK" sz="1600" dirty="0">
                    <a:solidFill>
                      <a:schemeClr val="bg1">
                        <a:lumMod val="50000"/>
                      </a:schemeClr>
                    </a:solidFill>
                    <a:latin typeface="Arial" pitchFamily="34" charset="0"/>
                    <a:cs typeface="Arial" pitchFamily="34" charset="0"/>
                  </a:rPr>
                  <a:t>na hranici danej výškou alokácie na výzvu viaceré ŽoNFP na rovnakom mieste určí sa konečné poradie nasledovne</a:t>
                </a:r>
                <a:r>
                  <a:rPr lang="sk-SK" sz="1600" dirty="0" smtClean="0">
                    <a:solidFill>
                      <a:schemeClr val="bg1">
                        <a:lumMod val="50000"/>
                      </a:schemeClr>
                    </a:solidFill>
                    <a:latin typeface="Arial" pitchFamily="34" charset="0"/>
                    <a:cs typeface="Arial" pitchFamily="34" charset="0"/>
                  </a:rPr>
                  <a:t>:</a:t>
                </a:r>
              </a:p>
              <a:p>
                <a:pPr algn="just">
                  <a:spcAft>
                    <a:spcPts val="600"/>
                  </a:spcAft>
                </a:pPr>
                <a:endParaRPr lang="sk-SK" sz="1600" dirty="0">
                  <a:solidFill>
                    <a:schemeClr val="bg1">
                      <a:lumMod val="50000"/>
                    </a:schemeClr>
                  </a:solidFill>
                  <a:latin typeface="Arial" pitchFamily="34" charset="0"/>
                  <a:cs typeface="Arial" pitchFamily="34" charset="0"/>
                </a:endParaRPr>
              </a:p>
              <a:p>
                <a:pPr marL="808038" indent="-446088" algn="just">
                  <a:spcAft>
                    <a:spcPts val="600"/>
                  </a:spcAft>
                </a:pPr>
                <a:r>
                  <a:rPr lang="sk-SK" sz="1600" b="1" dirty="0">
                    <a:solidFill>
                      <a:schemeClr val="bg1">
                        <a:lumMod val="50000"/>
                      </a:schemeClr>
                    </a:solidFill>
                    <a:latin typeface="Arial" pitchFamily="34" charset="0"/>
                    <a:cs typeface="Arial" pitchFamily="34" charset="0"/>
                  </a:rPr>
                  <a:t>a. výsledný počet bodov dosiahnutý v odbornom hodnotení, </a:t>
                </a:r>
              </a:p>
              <a:p>
                <a:pPr marL="808038" indent="-446088" algn="just">
                  <a:spcAft>
                    <a:spcPts val="600"/>
                  </a:spcAft>
                </a:pPr>
                <a:r>
                  <a:rPr lang="sk-SK" sz="1600" b="1" dirty="0">
                    <a:solidFill>
                      <a:schemeClr val="bg1">
                        <a:lumMod val="50000"/>
                      </a:schemeClr>
                    </a:solidFill>
                    <a:latin typeface="Arial" pitchFamily="34" charset="0"/>
                    <a:cs typeface="Arial" pitchFamily="34" charset="0"/>
                  </a:rPr>
                  <a:t>b. skoršie prijatie </a:t>
                </a:r>
                <a:r>
                  <a:rPr lang="sk-SK" sz="1600" b="1" dirty="0" smtClean="0">
                    <a:solidFill>
                      <a:schemeClr val="bg1">
                        <a:lumMod val="50000"/>
                      </a:schemeClr>
                    </a:solidFill>
                    <a:latin typeface="Arial" pitchFamily="34" charset="0"/>
                    <a:cs typeface="Arial" pitchFamily="34" charset="0"/>
                  </a:rPr>
                  <a:t>ŽoNFP</a:t>
                </a:r>
                <a:endParaRPr lang="sk-SK" b="1" dirty="0">
                  <a:solidFill>
                    <a:schemeClr val="bg1">
                      <a:lumMod val="50000"/>
                    </a:schemeClr>
                  </a:solidFill>
                  <a:latin typeface="Arial" pitchFamily="34" charset="0"/>
                  <a:cs typeface="Arial" pitchFamily="34" charset="0"/>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340241" y="1324886"/>
                <a:ext cx="8676167" cy="4649799"/>
              </a:xfrm>
              <a:prstGeom prst="rect">
                <a:avLst/>
              </a:prstGeom>
              <a:blipFill rotWithShape="0">
                <a:blip r:embed="rId2"/>
                <a:stretch>
                  <a:fillRect l="-422" t="-393" r="-351" b="-786"/>
                </a:stretch>
              </a:blipFill>
            </p:spPr>
            <p:txBody>
              <a:bodyPr/>
              <a:lstStyle/>
              <a:p>
                <a:r>
                  <a:rPr lang="sk-SK">
                    <a:noFill/>
                  </a:rPr>
                  <a:t> </a:t>
                </a:r>
              </a:p>
            </p:txBody>
          </p:sp>
        </mc:Fallback>
      </mc:AlternateContent>
    </p:spTree>
    <p:extLst>
      <p:ext uri="{BB962C8B-B14F-4D97-AF65-F5344CB8AC3E}">
        <p14:creationId xmlns:p14="http://schemas.microsoft.com/office/powerpoint/2010/main" val="172189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62043" y="2078131"/>
            <a:ext cx="7886700" cy="1325563"/>
          </a:xfrm>
        </p:spPr>
        <p:txBody>
          <a:bodyPr>
            <a:normAutofit/>
          </a:bodyPr>
          <a:lstStyle/>
          <a:p>
            <a:r>
              <a:rPr lang="sk-SK" sz="3600" b="1" dirty="0">
                <a:latin typeface="Arial" panose="020B0604020202020204" pitchFamily="34" charset="0"/>
                <a:cs typeface="Arial" panose="020B0604020202020204" pitchFamily="34" charset="0"/>
              </a:rPr>
              <a:t>ĎAKUJEME ZA POZORNOSŤ</a:t>
            </a:r>
          </a:p>
        </p:txBody>
      </p:sp>
      <p:sp>
        <p:nvSpPr>
          <p:cNvPr id="3" name="BlokTextu 2"/>
          <p:cNvSpPr txBox="1"/>
          <p:nvPr/>
        </p:nvSpPr>
        <p:spPr>
          <a:xfrm>
            <a:off x="662043" y="3811182"/>
            <a:ext cx="7972094" cy="1231106"/>
          </a:xfrm>
          <a:prstGeom prst="rect">
            <a:avLst/>
          </a:prstGeom>
          <a:noFill/>
        </p:spPr>
        <p:txBody>
          <a:bodyPr wrap="square" rtlCol="0">
            <a:spAutoFit/>
          </a:bodyPr>
          <a:lstStyle/>
          <a:p>
            <a:pPr algn="ctr"/>
            <a:r>
              <a:rPr lang="sk-SK" sz="1600" b="1" dirty="0">
                <a:solidFill>
                  <a:schemeClr val="bg1">
                    <a:lumMod val="50000"/>
                  </a:schemeClr>
                </a:solidFill>
                <a:latin typeface="Arial" panose="020B0604020202020204" pitchFamily="34" charset="0"/>
                <a:cs typeface="Arial" panose="020B0604020202020204" pitchFamily="34" charset="0"/>
              </a:rPr>
              <a:t>Tím Odboru riadenia programov a Odboru posudzovania projektov</a:t>
            </a:r>
          </a:p>
          <a:p>
            <a:pPr algn="ctr"/>
            <a:r>
              <a:rPr lang="sk-SK" b="1" dirty="0">
                <a:solidFill>
                  <a:srgbClr val="55B848"/>
                </a:solidFill>
                <a:latin typeface="Arial" panose="020B0604020202020204" pitchFamily="34" charset="0"/>
                <a:cs typeface="Arial" panose="020B0604020202020204" pitchFamily="34" charset="0"/>
              </a:rPr>
              <a:t>Sekcia environmentálnych programov a projektov MŽP SR</a:t>
            </a:r>
          </a:p>
          <a:p>
            <a:pPr algn="ctr"/>
            <a:r>
              <a:rPr lang="sk-SK" sz="2000" b="1" dirty="0">
                <a:solidFill>
                  <a:schemeClr val="bg1">
                    <a:lumMod val="50000"/>
                  </a:schemeClr>
                </a:solidFill>
              </a:rPr>
              <a:t>Riadiaci orgán pre Operačný program Kvalita životného </a:t>
            </a:r>
            <a:r>
              <a:rPr lang="sk-SK" sz="2000" b="1" dirty="0" smtClean="0">
                <a:solidFill>
                  <a:schemeClr val="bg1">
                    <a:lumMod val="50000"/>
                  </a:schemeClr>
                </a:solidFill>
              </a:rPr>
              <a:t>prostredia</a:t>
            </a:r>
          </a:p>
          <a:p>
            <a:pPr algn="ctr"/>
            <a:r>
              <a:rPr lang="sk-SK" sz="2000" b="1" dirty="0" smtClean="0">
                <a:solidFill>
                  <a:schemeClr val="bg1">
                    <a:lumMod val="50000"/>
                  </a:schemeClr>
                </a:solidFill>
                <a:hlinkClick r:id="rId3"/>
              </a:rPr>
              <a:t>vyzvy.opkzp@enviro.gov.sk</a:t>
            </a:r>
            <a:r>
              <a:rPr lang="sk-SK" sz="2000" b="1" dirty="0" smtClean="0">
                <a:solidFill>
                  <a:schemeClr val="bg1">
                    <a:lumMod val="50000"/>
                  </a:schemeClr>
                </a:solidFill>
              </a:rPr>
              <a:t> </a:t>
            </a:r>
            <a:endParaRPr lang="sk-SK" sz="2000" b="1" dirty="0">
              <a:solidFill>
                <a:schemeClr val="bg1">
                  <a:lumMod val="50000"/>
                </a:schemeClr>
              </a:solidFill>
            </a:endParaRPr>
          </a:p>
        </p:txBody>
      </p:sp>
    </p:spTree>
    <p:extLst>
      <p:ext uri="{BB962C8B-B14F-4D97-AF65-F5344CB8AC3E}">
        <p14:creationId xmlns:p14="http://schemas.microsoft.com/office/powerpoint/2010/main" val="433251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16823"/>
            <a:ext cx="7886700" cy="879253"/>
          </a:xfrm>
        </p:spPr>
        <p:txBody>
          <a:bodyPr>
            <a:normAutofit/>
          </a:bodyPr>
          <a:lstStyle/>
          <a:p>
            <a:r>
              <a:rPr lang="sk-SK" sz="3200" b="1" dirty="0" smtClean="0">
                <a:latin typeface="Arial" panose="020B0604020202020204" pitchFamily="34" charset="0"/>
                <a:cs typeface="Arial" panose="020B0604020202020204" pitchFamily="34" charset="0"/>
              </a:rPr>
              <a:t>Prierezové dokumenty výzvy</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96562" y="1817910"/>
            <a:ext cx="8612660" cy="4401205"/>
          </a:xfrm>
          <a:prstGeom prst="rect">
            <a:avLst/>
          </a:prstGeom>
          <a:noFill/>
        </p:spPr>
        <p:txBody>
          <a:bodyPr wrap="square" rtlCol="0">
            <a:spAutoFit/>
          </a:bodyPr>
          <a:lstStyle/>
          <a:p>
            <a:r>
              <a:rPr lang="sk-SK" sz="2000" u="sng" dirty="0" smtClean="0">
                <a:solidFill>
                  <a:schemeClr val="bg1">
                    <a:lumMod val="50000"/>
                  </a:schemeClr>
                </a:solidFill>
              </a:rPr>
              <a:t>Prierezové dokumenty nevyhnutné k vypracovaniu žiadosti o NFP</a:t>
            </a:r>
          </a:p>
          <a:p>
            <a:pPr marL="342900" indent="-342900">
              <a:buFont typeface="Wingdings" pitchFamily="2" charset="2"/>
              <a:buChar char="Ø"/>
            </a:pPr>
            <a:r>
              <a:rPr lang="sk-SK" sz="2000" dirty="0" smtClean="0">
                <a:solidFill>
                  <a:schemeClr val="bg1">
                    <a:lumMod val="50000"/>
                  </a:schemeClr>
                </a:solidFill>
              </a:rPr>
              <a:t>Inštrukcia </a:t>
            </a:r>
            <a:r>
              <a:rPr lang="sk-SK" sz="2000" dirty="0">
                <a:solidFill>
                  <a:schemeClr val="bg1">
                    <a:lumMod val="50000"/>
                  </a:schemeClr>
                </a:solidFill>
              </a:rPr>
              <a:t>k určeniu podniku v ťažkostiach</a:t>
            </a:r>
            <a:r>
              <a:rPr lang="sk-SK" sz="2000" dirty="0" smtClean="0">
                <a:solidFill>
                  <a:schemeClr val="bg1">
                    <a:lumMod val="50000"/>
                  </a:schemeClr>
                </a:solidFill>
              </a:rPr>
              <a:t>,</a:t>
            </a:r>
          </a:p>
          <a:p>
            <a:pPr marL="342900" indent="-342900">
              <a:buFont typeface="Wingdings" pitchFamily="2" charset="2"/>
              <a:buChar char="Ø"/>
            </a:pPr>
            <a:r>
              <a:rPr lang="sk-SK" sz="2000" dirty="0">
                <a:solidFill>
                  <a:schemeClr val="bg1">
                    <a:lumMod val="50000"/>
                  </a:schemeClr>
                </a:solidFill>
              </a:rPr>
              <a:t>Príručka k oprávnenosti výdavkov,</a:t>
            </a:r>
          </a:p>
          <a:p>
            <a:pPr marL="342900" indent="-342900">
              <a:buFont typeface="Wingdings" pitchFamily="2" charset="2"/>
              <a:buChar char="Ø"/>
            </a:pPr>
            <a:r>
              <a:rPr lang="sk-SK" sz="2000" dirty="0" smtClean="0">
                <a:solidFill>
                  <a:schemeClr val="bg1">
                    <a:lumMod val="50000"/>
                  </a:schemeClr>
                </a:solidFill>
              </a:rPr>
              <a:t>Formulár </a:t>
            </a:r>
            <a:r>
              <a:rPr lang="sk-SK" sz="2000" dirty="0">
                <a:solidFill>
                  <a:schemeClr val="bg1">
                    <a:lumMod val="50000"/>
                  </a:schemeClr>
                </a:solidFill>
              </a:rPr>
              <a:t>pre výpočet ukazovateľov hodnotenia finančnej situácie žiadateľa,</a:t>
            </a:r>
          </a:p>
          <a:p>
            <a:pPr marL="342900" indent="-342900">
              <a:buFont typeface="Wingdings" pitchFamily="2" charset="2"/>
              <a:buChar char="Ø"/>
            </a:pPr>
            <a:r>
              <a:rPr lang="sk-SK" sz="2000" dirty="0" smtClean="0">
                <a:solidFill>
                  <a:schemeClr val="bg1">
                    <a:lumMod val="50000"/>
                  </a:schemeClr>
                </a:solidFill>
              </a:rPr>
              <a:t>Kritériá pre výber projektov,</a:t>
            </a:r>
          </a:p>
          <a:p>
            <a:endParaRPr lang="sk-SK" sz="2000" dirty="0" smtClean="0">
              <a:solidFill>
                <a:schemeClr val="bg1">
                  <a:lumMod val="50000"/>
                </a:schemeClr>
              </a:solidFill>
            </a:endParaRPr>
          </a:p>
          <a:p>
            <a:r>
              <a:rPr lang="sk-SK" sz="2000" u="sng" dirty="0" smtClean="0">
                <a:solidFill>
                  <a:schemeClr val="bg1">
                    <a:lumMod val="50000"/>
                  </a:schemeClr>
                </a:solidFill>
              </a:rPr>
              <a:t>Prierezové dokumenty k verejnému obstarávaniu:</a:t>
            </a:r>
          </a:p>
          <a:p>
            <a:pPr marL="342900" indent="-342900">
              <a:buFont typeface="Wingdings" pitchFamily="2" charset="2"/>
              <a:buChar char="Ø"/>
            </a:pPr>
            <a:r>
              <a:rPr lang="sk-SK" sz="2000" dirty="0">
                <a:solidFill>
                  <a:schemeClr val="bg1">
                    <a:lumMod val="50000"/>
                  </a:schemeClr>
                </a:solidFill>
              </a:rPr>
              <a:t>Podporné dokumenty k procesu verejného </a:t>
            </a:r>
            <a:r>
              <a:rPr lang="sk-SK" sz="2000" dirty="0" smtClean="0">
                <a:solidFill>
                  <a:schemeClr val="bg1">
                    <a:lumMod val="50000"/>
                  </a:schemeClr>
                </a:solidFill>
              </a:rPr>
              <a:t>obstarávania,</a:t>
            </a:r>
            <a:endParaRPr lang="sk-SK" sz="2000" dirty="0">
              <a:solidFill>
                <a:schemeClr val="bg1">
                  <a:lumMod val="50000"/>
                </a:schemeClr>
              </a:solidFill>
            </a:endParaRPr>
          </a:p>
          <a:p>
            <a:pPr marL="342900" indent="-342900">
              <a:buFont typeface="Wingdings" pitchFamily="2" charset="2"/>
              <a:buChar char="Ø"/>
            </a:pPr>
            <a:r>
              <a:rPr lang="sk-SK" sz="2000" dirty="0">
                <a:solidFill>
                  <a:schemeClr val="bg1">
                    <a:lumMod val="50000"/>
                  </a:schemeClr>
                </a:solidFill>
              </a:rPr>
              <a:t>Príručka k procesu verejného </a:t>
            </a:r>
            <a:r>
              <a:rPr lang="sk-SK" sz="2000" dirty="0" smtClean="0">
                <a:solidFill>
                  <a:schemeClr val="bg1">
                    <a:lumMod val="50000"/>
                  </a:schemeClr>
                </a:solidFill>
              </a:rPr>
              <a:t>obstarávania,</a:t>
            </a:r>
            <a:endParaRPr lang="sk-SK" sz="2000" dirty="0">
              <a:solidFill>
                <a:schemeClr val="bg1">
                  <a:lumMod val="50000"/>
                </a:schemeClr>
              </a:solidFill>
            </a:endParaRPr>
          </a:p>
          <a:p>
            <a:endParaRPr lang="sk-SK" sz="2000" dirty="0" smtClean="0">
              <a:solidFill>
                <a:schemeClr val="bg1">
                  <a:lumMod val="50000"/>
                </a:schemeClr>
              </a:solidFill>
            </a:endParaRPr>
          </a:p>
          <a:p>
            <a:r>
              <a:rPr lang="sk-SK" sz="2000" u="sng" dirty="0" smtClean="0">
                <a:solidFill>
                  <a:schemeClr val="bg1">
                    <a:lumMod val="50000"/>
                  </a:schemeClr>
                </a:solidFill>
              </a:rPr>
              <a:t>Prierezové dokumenty k implementačnej fáze žiadosti o NFP</a:t>
            </a:r>
            <a:endParaRPr lang="sk-SK" sz="2000" dirty="0">
              <a:solidFill>
                <a:schemeClr val="bg1">
                  <a:lumMod val="50000"/>
                </a:schemeClr>
              </a:solidFill>
            </a:endParaRPr>
          </a:p>
          <a:p>
            <a:pPr marL="342900" indent="-342900">
              <a:buFont typeface="Wingdings" pitchFamily="2" charset="2"/>
              <a:buChar char="Ø"/>
            </a:pPr>
            <a:r>
              <a:rPr lang="sk-SK" sz="2000" dirty="0" smtClean="0">
                <a:solidFill>
                  <a:schemeClr val="bg1">
                    <a:lumMod val="50000"/>
                  </a:schemeClr>
                </a:solidFill>
              </a:rPr>
              <a:t>Príručka </a:t>
            </a:r>
            <a:r>
              <a:rPr lang="sk-SK" sz="2000" dirty="0">
                <a:solidFill>
                  <a:schemeClr val="bg1">
                    <a:lumMod val="50000"/>
                  </a:schemeClr>
                </a:solidFill>
              </a:rPr>
              <a:t>pre prijímateľa</a:t>
            </a:r>
          </a:p>
          <a:p>
            <a:pPr marL="342900" indent="-342900">
              <a:buFont typeface="Wingdings" pitchFamily="2" charset="2"/>
              <a:buChar char="Ø"/>
            </a:pPr>
            <a:r>
              <a:rPr lang="sk-SK" sz="2000" dirty="0">
                <a:solidFill>
                  <a:schemeClr val="bg1">
                    <a:lumMod val="50000"/>
                  </a:schemeClr>
                </a:solidFill>
              </a:rPr>
              <a:t>Vzor zmluvy o poskytnutí </a:t>
            </a:r>
            <a:r>
              <a:rPr lang="sk-SK" sz="2000" dirty="0" smtClean="0">
                <a:solidFill>
                  <a:schemeClr val="bg1">
                    <a:lumMod val="50000"/>
                  </a:schemeClr>
                </a:solidFill>
              </a:rPr>
              <a:t>NFP</a:t>
            </a:r>
          </a:p>
          <a:p>
            <a:pPr marL="342900" indent="-342900">
              <a:buFont typeface="Wingdings" pitchFamily="2" charset="2"/>
              <a:buChar char="Ø"/>
            </a:pPr>
            <a:r>
              <a:rPr lang="sk-SK" sz="2000" dirty="0">
                <a:solidFill>
                  <a:schemeClr val="bg1">
                    <a:lumMod val="50000"/>
                  </a:schemeClr>
                </a:solidFill>
              </a:rPr>
              <a:t>Manuál pre informovanie a </a:t>
            </a:r>
            <a:r>
              <a:rPr lang="sk-SK" sz="2000" dirty="0" smtClean="0">
                <a:solidFill>
                  <a:schemeClr val="bg1">
                    <a:lumMod val="50000"/>
                  </a:schemeClr>
                </a:solidFill>
              </a:rPr>
              <a:t>komunikáciu</a:t>
            </a:r>
            <a:endParaRPr lang="sk-SK" sz="2000" dirty="0">
              <a:solidFill>
                <a:schemeClr val="bg1">
                  <a:lumMod val="50000"/>
                </a:schemeClr>
              </a:solidFill>
            </a:endParaRPr>
          </a:p>
        </p:txBody>
      </p:sp>
    </p:spTree>
    <p:extLst>
      <p:ext uri="{BB962C8B-B14F-4D97-AF65-F5344CB8AC3E}">
        <p14:creationId xmlns:p14="http://schemas.microsoft.com/office/powerpoint/2010/main" val="1821127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Výzva a prílohy k výzve</a:t>
            </a:r>
          </a:p>
        </p:txBody>
      </p:sp>
      <p:sp>
        <p:nvSpPr>
          <p:cNvPr id="4" name="TextovéPole 3"/>
          <p:cNvSpPr txBox="1"/>
          <p:nvPr/>
        </p:nvSpPr>
        <p:spPr>
          <a:xfrm>
            <a:off x="265670" y="2311396"/>
            <a:ext cx="8612660" cy="2246769"/>
          </a:xfrm>
          <a:prstGeom prst="rect">
            <a:avLst/>
          </a:prstGeom>
          <a:noFill/>
        </p:spPr>
        <p:txBody>
          <a:bodyPr wrap="square" rtlCol="0">
            <a:spAutoFit/>
          </a:bodyPr>
          <a:lstStyle/>
          <a:p>
            <a:r>
              <a:rPr lang="sk-SK" sz="2000" dirty="0" smtClean="0">
                <a:solidFill>
                  <a:schemeClr val="bg1">
                    <a:lumMod val="50000"/>
                  </a:schemeClr>
                </a:solidFill>
              </a:rPr>
              <a:t>Znenie výzvy vrátane jej príloh:</a:t>
            </a:r>
          </a:p>
          <a:p>
            <a:endParaRPr lang="sk-SK" sz="2000" dirty="0" smtClean="0">
              <a:solidFill>
                <a:schemeClr val="bg1">
                  <a:lumMod val="50000"/>
                </a:schemeClr>
              </a:solidFill>
            </a:endParaRPr>
          </a:p>
          <a:p>
            <a:pPr marL="342900" indent="-342900">
              <a:buFont typeface="Wingdings" pitchFamily="2" charset="2"/>
              <a:buChar char="Ø"/>
            </a:pPr>
            <a:r>
              <a:rPr lang="sk-SK" sz="2000" dirty="0" smtClean="0">
                <a:solidFill>
                  <a:schemeClr val="bg1">
                    <a:lumMod val="50000"/>
                  </a:schemeClr>
                </a:solidFill>
              </a:rPr>
              <a:t>Formulár ŽoNFP (vrátane preddefinovaných formulárov príloh ŽoNFP),</a:t>
            </a:r>
            <a:endParaRPr lang="sk-SK" sz="2000" dirty="0">
              <a:solidFill>
                <a:schemeClr val="bg1">
                  <a:lumMod val="50000"/>
                </a:schemeClr>
              </a:solidFill>
            </a:endParaRPr>
          </a:p>
          <a:p>
            <a:pPr marL="342900" indent="-342900">
              <a:buFont typeface="Wingdings" pitchFamily="2" charset="2"/>
              <a:buChar char="Ø"/>
            </a:pPr>
            <a:r>
              <a:rPr lang="sk-SK" sz="2000" dirty="0">
                <a:solidFill>
                  <a:schemeClr val="bg1">
                    <a:lumMod val="50000"/>
                  </a:schemeClr>
                </a:solidFill>
              </a:rPr>
              <a:t>Príručka pre </a:t>
            </a:r>
            <a:r>
              <a:rPr lang="sk-SK" sz="2000" dirty="0" smtClean="0">
                <a:solidFill>
                  <a:schemeClr val="bg1">
                    <a:lumMod val="50000"/>
                  </a:schemeClr>
                </a:solidFill>
              </a:rPr>
              <a:t>žiadateľa,</a:t>
            </a:r>
            <a:endParaRPr lang="sk-SK" sz="2000" dirty="0">
              <a:solidFill>
                <a:schemeClr val="bg1">
                  <a:lumMod val="50000"/>
                </a:schemeClr>
              </a:solidFill>
            </a:endParaRPr>
          </a:p>
          <a:p>
            <a:pPr marL="342900" indent="-342900">
              <a:buFont typeface="Wingdings" pitchFamily="2" charset="2"/>
              <a:buChar char="Ø"/>
            </a:pPr>
            <a:r>
              <a:rPr lang="sk-SK" sz="2000" dirty="0">
                <a:solidFill>
                  <a:schemeClr val="bg1">
                    <a:lumMod val="50000"/>
                  </a:schemeClr>
                </a:solidFill>
              </a:rPr>
              <a:t>Zoznam povinných merateľných ukazovateľov </a:t>
            </a:r>
            <a:r>
              <a:rPr lang="sk-SK" sz="2000" dirty="0" smtClean="0">
                <a:solidFill>
                  <a:schemeClr val="bg1">
                    <a:lumMod val="50000"/>
                  </a:schemeClr>
                </a:solidFill>
              </a:rPr>
              <a:t>projektu,</a:t>
            </a:r>
            <a:endParaRPr lang="sk-SK" sz="2000" dirty="0">
              <a:solidFill>
                <a:schemeClr val="bg1">
                  <a:lumMod val="50000"/>
                </a:schemeClr>
              </a:solidFill>
            </a:endParaRPr>
          </a:p>
          <a:p>
            <a:pPr marL="342900" indent="-342900">
              <a:buFont typeface="Wingdings" pitchFamily="2" charset="2"/>
              <a:buChar char="Ø"/>
            </a:pPr>
            <a:r>
              <a:rPr lang="sk-SK" sz="2000" dirty="0">
                <a:solidFill>
                  <a:schemeClr val="bg1">
                    <a:lumMod val="50000"/>
                  </a:schemeClr>
                </a:solidFill>
              </a:rPr>
              <a:t>Osobitné podmienky oprávnenosti </a:t>
            </a:r>
            <a:r>
              <a:rPr lang="sk-SK" sz="2000" dirty="0" smtClean="0">
                <a:solidFill>
                  <a:schemeClr val="bg1">
                    <a:lumMod val="50000"/>
                  </a:schemeClr>
                </a:solidFill>
              </a:rPr>
              <a:t>výdavkov,</a:t>
            </a:r>
            <a:endParaRPr lang="sk-SK" sz="2000" dirty="0">
              <a:solidFill>
                <a:schemeClr val="bg1">
                  <a:lumMod val="50000"/>
                </a:schemeClr>
              </a:solidFill>
            </a:endParaRPr>
          </a:p>
          <a:p>
            <a:pPr marL="342900" indent="-342900">
              <a:buFont typeface="Wingdings" pitchFamily="2" charset="2"/>
              <a:buChar char="Ø"/>
            </a:pPr>
            <a:r>
              <a:rPr lang="sk-SK" sz="2000" dirty="0" smtClean="0">
                <a:solidFill>
                  <a:schemeClr val="bg1">
                    <a:lumMod val="50000"/>
                  </a:schemeClr>
                </a:solidFill>
              </a:rPr>
              <a:t>Informácia pre žiadateľov</a:t>
            </a:r>
            <a:endParaRPr lang="sk-SK" sz="2000" dirty="0">
              <a:solidFill>
                <a:schemeClr val="bg1">
                  <a:lumMod val="50000"/>
                </a:schemeClr>
              </a:solidFill>
            </a:endParaRPr>
          </a:p>
        </p:txBody>
      </p:sp>
    </p:spTree>
    <p:extLst>
      <p:ext uri="{BB962C8B-B14F-4D97-AF65-F5344CB8AC3E}">
        <p14:creationId xmlns:p14="http://schemas.microsoft.com/office/powerpoint/2010/main" val="39943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flipV="1">
            <a:off x="1432690" y="3209656"/>
            <a:ext cx="93686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sp>
        <p:nvSpPr>
          <p:cNvPr id="11" name="Obdĺžnik 10"/>
          <p:cNvSpPr/>
          <p:nvPr/>
        </p:nvSpPr>
        <p:spPr>
          <a:xfrm>
            <a:off x="5724525" y="1574712"/>
            <a:ext cx="3190875" cy="646331"/>
          </a:xfrm>
          <a:prstGeom prst="rect">
            <a:avLst/>
          </a:prstGeom>
        </p:spPr>
        <p:txBody>
          <a:bodyPr wrap="square">
            <a:spAutoFit/>
          </a:bodyPr>
          <a:lstStyle/>
          <a:p>
            <a:r>
              <a:rPr lang="sk-SK" i="1" dirty="0"/>
              <a:t>podrobnejší popis obsahuje kapitola 3 Príručky pre žiadateľa</a:t>
            </a:r>
          </a:p>
        </p:txBody>
      </p:sp>
      <p:sp>
        <p:nvSpPr>
          <p:cNvPr id="13" name="Nadpis 1"/>
          <p:cNvSpPr>
            <a:spLocks noGrp="1"/>
          </p:cNvSpPr>
          <p:nvPr>
            <p:ph type="title"/>
          </p:nvPr>
        </p:nvSpPr>
        <p:spPr>
          <a:xfrm>
            <a:off x="628650" y="945115"/>
            <a:ext cx="7886700" cy="792246"/>
          </a:xfrm>
        </p:spPr>
        <p:txBody>
          <a:bodyPr>
            <a:normAutofit/>
          </a:bodyPr>
          <a:lstStyle/>
          <a:p>
            <a:r>
              <a:rPr lang="sk-SK" sz="3200" b="1" dirty="0" smtClean="0">
                <a:latin typeface="Arial" panose="020B0604020202020204" pitchFamily="34" charset="0"/>
                <a:cs typeface="Arial" panose="020B0604020202020204" pitchFamily="34" charset="0"/>
              </a:rPr>
              <a:t>Práca s výzvou a dokumentami k výzve</a:t>
            </a:r>
            <a:endParaRPr lang="sk-SK" sz="3200" b="1" dirty="0">
              <a:latin typeface="Arial" panose="020B0604020202020204" pitchFamily="34" charset="0"/>
              <a:cs typeface="Arial" panose="020B0604020202020204" pitchFamily="34" charset="0"/>
            </a:endParaRPr>
          </a:p>
        </p:txBody>
      </p:sp>
      <p:pic>
        <p:nvPicPr>
          <p:cNvPr id="2" name="Obrázok 1"/>
          <p:cNvPicPr>
            <a:picLocks noChangeAspect="1"/>
          </p:cNvPicPr>
          <p:nvPr/>
        </p:nvPicPr>
        <p:blipFill rotWithShape="1">
          <a:blip r:embed="rId2"/>
          <a:srcRect l="25000" t="29570" r="24677" b="31147"/>
          <a:stretch/>
        </p:blipFill>
        <p:spPr>
          <a:xfrm>
            <a:off x="358775" y="2624250"/>
            <a:ext cx="8324850" cy="3655464"/>
          </a:xfrm>
          <a:prstGeom prst="rect">
            <a:avLst/>
          </a:prstGeom>
        </p:spPr>
      </p:pic>
      <p:sp>
        <p:nvSpPr>
          <p:cNvPr id="9" name="Ovál 8"/>
          <p:cNvSpPr/>
          <p:nvPr/>
        </p:nvSpPr>
        <p:spPr>
          <a:xfrm>
            <a:off x="3382789" y="2577217"/>
            <a:ext cx="325613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 name="Rovná spojovacia šípka 9"/>
          <p:cNvCxnSpPr/>
          <p:nvPr/>
        </p:nvCxnSpPr>
        <p:spPr>
          <a:xfrm flipV="1">
            <a:off x="6438900" y="2186916"/>
            <a:ext cx="276225" cy="5207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831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flipV="1">
            <a:off x="1432690" y="3209656"/>
            <a:ext cx="93686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sp>
        <p:nvSpPr>
          <p:cNvPr id="11" name="Obdĺžnik 10"/>
          <p:cNvSpPr/>
          <p:nvPr/>
        </p:nvSpPr>
        <p:spPr>
          <a:xfrm>
            <a:off x="5027590" y="1955712"/>
            <a:ext cx="3754030" cy="923330"/>
          </a:xfrm>
          <a:prstGeom prst="rect">
            <a:avLst/>
          </a:prstGeom>
        </p:spPr>
        <p:txBody>
          <a:bodyPr wrap="square">
            <a:spAutoFit/>
          </a:bodyPr>
          <a:lstStyle/>
          <a:p>
            <a:r>
              <a:rPr lang="sk-SK" i="1" dirty="0"/>
              <a:t>identifikácia spôsobu preukázania/ overenia PPP – prepojenie na kapitolu 3.1 príručky pre žiadateľa</a:t>
            </a:r>
          </a:p>
        </p:txBody>
      </p:sp>
      <p:sp>
        <p:nvSpPr>
          <p:cNvPr id="13" name="Nadpis 1"/>
          <p:cNvSpPr>
            <a:spLocks noGrp="1"/>
          </p:cNvSpPr>
          <p:nvPr>
            <p:ph type="title"/>
          </p:nvPr>
        </p:nvSpPr>
        <p:spPr>
          <a:xfrm>
            <a:off x="628650" y="945115"/>
            <a:ext cx="7886700" cy="792246"/>
          </a:xfrm>
        </p:spPr>
        <p:txBody>
          <a:bodyPr>
            <a:normAutofit/>
          </a:bodyPr>
          <a:lstStyle/>
          <a:p>
            <a:r>
              <a:rPr lang="sk-SK" sz="3200" b="1" dirty="0" smtClean="0">
                <a:latin typeface="Arial" panose="020B0604020202020204" pitchFamily="34" charset="0"/>
                <a:cs typeface="Arial" panose="020B0604020202020204" pitchFamily="34" charset="0"/>
              </a:rPr>
              <a:t>Práca s výzvou a dokumentami k výzve</a:t>
            </a:r>
            <a:endParaRPr lang="sk-SK" sz="3200" b="1" dirty="0">
              <a:latin typeface="Arial" panose="020B0604020202020204" pitchFamily="34" charset="0"/>
              <a:cs typeface="Arial" panose="020B0604020202020204" pitchFamily="34" charset="0"/>
            </a:endParaRPr>
          </a:p>
        </p:txBody>
      </p:sp>
      <p:sp>
        <p:nvSpPr>
          <p:cNvPr id="12" name="BlokTextu 11"/>
          <p:cNvSpPr txBox="1"/>
          <p:nvPr/>
        </p:nvSpPr>
        <p:spPr>
          <a:xfrm>
            <a:off x="723634" y="2097621"/>
            <a:ext cx="3456384" cy="646331"/>
          </a:xfrm>
          <a:prstGeom prst="rect">
            <a:avLst/>
          </a:prstGeom>
          <a:noFill/>
        </p:spPr>
        <p:txBody>
          <a:bodyPr wrap="square" rtlCol="0">
            <a:spAutoFit/>
          </a:bodyPr>
          <a:lstStyle/>
          <a:p>
            <a:r>
              <a:rPr lang="sk-SK" i="1" dirty="0"/>
              <a:t>p</a:t>
            </a:r>
            <a:r>
              <a:rPr lang="sk-SK" i="1" dirty="0" smtClean="0"/>
              <a:t>odrobný popis každej PPP definovanej vo výzve</a:t>
            </a:r>
            <a:endParaRPr lang="sk-SK" i="1" dirty="0"/>
          </a:p>
        </p:txBody>
      </p:sp>
      <p:cxnSp>
        <p:nvCxnSpPr>
          <p:cNvPr id="14" name="Rovná spojovacia šípka 13"/>
          <p:cNvCxnSpPr/>
          <p:nvPr/>
        </p:nvCxnSpPr>
        <p:spPr>
          <a:xfrm flipH="1" flipV="1">
            <a:off x="1761705" y="2673009"/>
            <a:ext cx="1033158" cy="7935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Rovná spojovacia šípka 9"/>
          <p:cNvCxnSpPr>
            <a:stCxn id="15" idx="1"/>
          </p:cNvCxnSpPr>
          <p:nvPr/>
        </p:nvCxnSpPr>
        <p:spPr>
          <a:xfrm flipH="1" flipV="1">
            <a:off x="7067551" y="2862075"/>
            <a:ext cx="492012" cy="4857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Obrázok 2"/>
          <p:cNvPicPr>
            <a:picLocks noChangeAspect="1"/>
          </p:cNvPicPr>
          <p:nvPr/>
        </p:nvPicPr>
        <p:blipFill rotWithShape="1">
          <a:blip r:embed="rId2"/>
          <a:srcRect l="12619" t="26826" r="12063" b="33437"/>
          <a:stretch/>
        </p:blipFill>
        <p:spPr>
          <a:xfrm>
            <a:off x="203196" y="3398652"/>
            <a:ext cx="8900876" cy="2641600"/>
          </a:xfrm>
          <a:prstGeom prst="rect">
            <a:avLst/>
          </a:prstGeom>
        </p:spPr>
      </p:pic>
      <p:sp>
        <p:nvSpPr>
          <p:cNvPr id="9" name="Ovál 8"/>
          <p:cNvSpPr/>
          <p:nvPr/>
        </p:nvSpPr>
        <p:spPr>
          <a:xfrm>
            <a:off x="2046514" y="3328418"/>
            <a:ext cx="4675867"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vál 14"/>
          <p:cNvSpPr/>
          <p:nvPr/>
        </p:nvSpPr>
        <p:spPr>
          <a:xfrm>
            <a:off x="7376682" y="3253198"/>
            <a:ext cx="1248790" cy="64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253559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5535</TotalTime>
  <Words>3816</Words>
  <Application>Microsoft Office PowerPoint</Application>
  <PresentationFormat>Prezentácia na obrazovke (4:3)</PresentationFormat>
  <Paragraphs>604</Paragraphs>
  <Slides>54</Slides>
  <Notes>5</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54</vt:i4>
      </vt:variant>
    </vt:vector>
  </HeadingPairs>
  <TitlesOfParts>
    <vt:vector size="62" baseType="lpstr">
      <vt:lpstr>Arial</vt:lpstr>
      <vt:lpstr>Arial Narrow</vt:lpstr>
      <vt:lpstr>Calibri</vt:lpstr>
      <vt:lpstr>Cambria Math</vt:lpstr>
      <vt:lpstr>Myriad Pro</vt:lpstr>
      <vt:lpstr>Times New Roman</vt:lpstr>
      <vt:lpstr>Wingdings</vt:lpstr>
      <vt:lpstr>Motív Office</vt:lpstr>
      <vt:lpstr>Prezentácia programu PowerPoint</vt:lpstr>
      <vt:lpstr>OBSAH</vt:lpstr>
      <vt:lpstr>Účel výzvy</vt:lpstr>
      <vt:lpstr>Účel výzvy</vt:lpstr>
      <vt:lpstr>Práca s výzvou a dokumentmi k výzve</vt:lpstr>
      <vt:lpstr>Prierezové dokumenty výzvy</vt:lpstr>
      <vt:lpstr>Výzva a prílohy k výzve</vt:lpstr>
      <vt:lpstr>Práca s výzvou a dokumentami k výzve</vt:lpstr>
      <vt:lpstr>Práca s výzvou a dokumentami k výzve</vt:lpstr>
      <vt:lpstr>Práca s výzvou a dokumentami k výzve</vt:lpstr>
      <vt:lpstr>Financovanie projektu</vt:lpstr>
      <vt:lpstr>Financovanie projektu</vt:lpstr>
      <vt:lpstr>Podmienky poskytnutia príspevku</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Podnik v ťažkostiach verzia 3.1 (test)</vt:lpstr>
      <vt:lpstr>Spôsob preukazovania splnenia PPP</vt:lpstr>
      <vt:lpstr>Spôsob preukazovania splnenia PPP</vt:lpstr>
      <vt:lpstr>Spôsob preukazovania splnenia PPP</vt:lpstr>
      <vt:lpstr>II. Oprávnenosť aktivít realizácie projektu:</vt:lpstr>
      <vt:lpstr>Prezentácia programu PowerPoint</vt:lpstr>
      <vt:lpstr>Prezentácia programu PowerPoint</vt:lpstr>
      <vt:lpstr>Prezentácia programu PowerPoint</vt:lpstr>
      <vt:lpstr>Prezentácia programu PowerPoint</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Verejné obstarávanie</vt:lpstr>
      <vt:lpstr>Spôsob preukazovania splnenia PPP</vt:lpstr>
      <vt:lpstr>Spôsob preukazovania splnenia PPP</vt:lpstr>
      <vt:lpstr>Spôsob preukazovania splnenia PPP</vt:lpstr>
      <vt:lpstr>Prezentácia programu PowerPoint</vt:lpstr>
      <vt:lpstr>Spôsob preukazovania splnenia PPP</vt:lpstr>
      <vt:lpstr>Kritériá pre výber projektov</vt:lpstr>
      <vt:lpstr>Prezentácia programu PowerPoint</vt:lpstr>
      <vt:lpstr>Kritériá pre výber projektov</vt:lpstr>
      <vt:lpstr>ĎAKUJEME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Dranačka Ivan</dc:creator>
  <cp:lastModifiedBy>Schmidtová Ivana</cp:lastModifiedBy>
  <cp:revision>493</cp:revision>
  <cp:lastPrinted>2018-06-08T08:12:22Z</cp:lastPrinted>
  <dcterms:created xsi:type="dcterms:W3CDTF">2016-11-04T09:30:49Z</dcterms:created>
  <dcterms:modified xsi:type="dcterms:W3CDTF">2021-03-31T10:43:30Z</dcterms:modified>
</cp:coreProperties>
</file>