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handoutMasterIdLst>
    <p:handoutMasterId r:id="rId32"/>
  </p:handoutMasterIdLst>
  <p:sldIdLst>
    <p:sldId id="256" r:id="rId2"/>
    <p:sldId id="257" r:id="rId3"/>
    <p:sldId id="259" r:id="rId4"/>
    <p:sldId id="349" r:id="rId5"/>
    <p:sldId id="347" r:id="rId6"/>
    <p:sldId id="350" r:id="rId7"/>
    <p:sldId id="266" r:id="rId8"/>
    <p:sldId id="267" r:id="rId9"/>
    <p:sldId id="355" r:id="rId10"/>
    <p:sldId id="356" r:id="rId11"/>
    <p:sldId id="357" r:id="rId12"/>
    <p:sldId id="358" r:id="rId13"/>
    <p:sldId id="359" r:id="rId14"/>
    <p:sldId id="360" r:id="rId15"/>
    <p:sldId id="361" r:id="rId16"/>
    <p:sldId id="362" r:id="rId17"/>
    <p:sldId id="363" r:id="rId18"/>
    <p:sldId id="364" r:id="rId19"/>
    <p:sldId id="380" r:id="rId20"/>
    <p:sldId id="382" r:id="rId21"/>
    <p:sldId id="383" r:id="rId22"/>
    <p:sldId id="384" r:id="rId23"/>
    <p:sldId id="385" r:id="rId24"/>
    <p:sldId id="394" r:id="rId25"/>
    <p:sldId id="395" r:id="rId26"/>
    <p:sldId id="365" r:id="rId27"/>
    <p:sldId id="390" r:id="rId28"/>
    <p:sldId id="392" r:id="rId29"/>
    <p:sldId id="388" r:id="rId30"/>
    <p:sldId id="258" r:id="rId31"/>
  </p:sldIdLst>
  <p:sldSz cx="9144000" cy="6858000" type="screen4x3"/>
  <p:notesSz cx="6805613" cy="99441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B8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4660" autoAdjust="0"/>
  </p:normalViewPr>
  <p:slideViewPr>
    <p:cSldViewPr snapToGrid="0">
      <p:cViewPr varScale="1">
        <p:scale>
          <a:sx n="129" d="100"/>
          <a:sy n="129" d="100"/>
        </p:scale>
        <p:origin x="1002" y="12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72"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49099" cy="498932"/>
          </a:xfrm>
          <a:prstGeom prst="rect">
            <a:avLst/>
          </a:prstGeom>
        </p:spPr>
        <p:txBody>
          <a:bodyPr vert="horz" lIns="92263" tIns="46131" rIns="92263" bIns="46131" rtlCol="0"/>
          <a:lstStyle>
            <a:lvl1pPr algn="l">
              <a:defRPr sz="1200"/>
            </a:lvl1pPr>
          </a:lstStyle>
          <a:p>
            <a:endParaRPr lang="sk-SK"/>
          </a:p>
        </p:txBody>
      </p:sp>
      <p:sp>
        <p:nvSpPr>
          <p:cNvPr id="3" name="Zástupný symbol dátumu 2"/>
          <p:cNvSpPr>
            <a:spLocks noGrp="1"/>
          </p:cNvSpPr>
          <p:nvPr>
            <p:ph type="dt" sz="quarter" idx="1"/>
          </p:nvPr>
        </p:nvSpPr>
        <p:spPr>
          <a:xfrm>
            <a:off x="3854940" y="0"/>
            <a:ext cx="2949099" cy="498932"/>
          </a:xfrm>
          <a:prstGeom prst="rect">
            <a:avLst/>
          </a:prstGeom>
        </p:spPr>
        <p:txBody>
          <a:bodyPr vert="horz" lIns="92263" tIns="46131" rIns="92263" bIns="46131" rtlCol="0"/>
          <a:lstStyle>
            <a:lvl1pPr algn="r">
              <a:defRPr sz="1200"/>
            </a:lvl1pPr>
          </a:lstStyle>
          <a:p>
            <a:fld id="{CE87BEDB-97B9-41C8-856C-FADE51A5C186}" type="datetimeFigureOut">
              <a:rPr lang="sk-SK" smtClean="0"/>
              <a:pPr/>
              <a:t>22. 1. 2020</a:t>
            </a:fld>
            <a:endParaRPr lang="sk-SK"/>
          </a:p>
        </p:txBody>
      </p:sp>
      <p:sp>
        <p:nvSpPr>
          <p:cNvPr id="4" name="Zástupný symbol päty 3"/>
          <p:cNvSpPr>
            <a:spLocks noGrp="1"/>
          </p:cNvSpPr>
          <p:nvPr>
            <p:ph type="ftr" sz="quarter" idx="2"/>
          </p:nvPr>
        </p:nvSpPr>
        <p:spPr>
          <a:xfrm>
            <a:off x="0" y="9445169"/>
            <a:ext cx="2949099" cy="498931"/>
          </a:xfrm>
          <a:prstGeom prst="rect">
            <a:avLst/>
          </a:prstGeom>
        </p:spPr>
        <p:txBody>
          <a:bodyPr vert="horz" lIns="92263" tIns="46131" rIns="92263" bIns="46131"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3854940" y="9445169"/>
            <a:ext cx="2949099" cy="498931"/>
          </a:xfrm>
          <a:prstGeom prst="rect">
            <a:avLst/>
          </a:prstGeom>
        </p:spPr>
        <p:txBody>
          <a:bodyPr vert="horz" lIns="92263" tIns="46131" rIns="92263" bIns="46131" rtlCol="0" anchor="b"/>
          <a:lstStyle>
            <a:lvl1pPr algn="r">
              <a:defRPr sz="1200"/>
            </a:lvl1pPr>
          </a:lstStyle>
          <a:p>
            <a:fld id="{E41DF8AA-CDB8-4208-8219-7369B1F29475}" type="slidenum">
              <a:rPr lang="sk-SK" smtClean="0"/>
              <a:pPr/>
              <a:t>‹#›</a:t>
            </a:fld>
            <a:endParaRPr lang="sk-SK"/>
          </a:p>
        </p:txBody>
      </p:sp>
    </p:spTree>
    <p:extLst>
      <p:ext uri="{BB962C8B-B14F-4D97-AF65-F5344CB8AC3E}">
        <p14:creationId xmlns:p14="http://schemas.microsoft.com/office/powerpoint/2010/main" val="154376394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á snímk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47007" y="1730828"/>
            <a:ext cx="7772400" cy="1608365"/>
          </a:xfrm>
        </p:spPr>
        <p:txBody>
          <a:bodyPr anchor="b">
            <a:normAutofit/>
          </a:bodyPr>
          <a:lstStyle>
            <a:lvl1pPr algn="ctr">
              <a:defRPr sz="1400">
                <a:solidFill>
                  <a:schemeClr val="tx1"/>
                </a:solidFill>
              </a:defRPr>
            </a:lvl1pPr>
          </a:lstStyle>
          <a:p>
            <a:endParaRPr lang="en-US" dirty="0"/>
          </a:p>
        </p:txBody>
      </p:sp>
    </p:spTree>
    <p:extLst>
      <p:ext uri="{BB962C8B-B14F-4D97-AF65-F5344CB8AC3E}">
        <p14:creationId xmlns:p14="http://schemas.microsoft.com/office/powerpoint/2010/main" val="1669331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Len nadp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79665" y="1921612"/>
            <a:ext cx="7886700" cy="1325563"/>
          </a:xfrm>
        </p:spPr>
        <p:txBody>
          <a:bodyPr/>
          <a:lstStyle/>
          <a:p>
            <a:r>
              <a:rPr lang="sk-SK" dirty="0"/>
              <a:t>Upravte štýly predlohy textu</a:t>
            </a:r>
            <a:endParaRPr lang="en-US" dirty="0"/>
          </a:p>
        </p:txBody>
      </p:sp>
    </p:spTree>
    <p:extLst>
      <p:ext uri="{BB962C8B-B14F-4D97-AF65-F5344CB8AC3E}">
        <p14:creationId xmlns:p14="http://schemas.microsoft.com/office/powerpoint/2010/main" val="2307606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530679" y="2191034"/>
            <a:ext cx="7886700" cy="1325563"/>
          </a:xfrm>
        </p:spPr>
        <p:txBody>
          <a:bodyPr/>
          <a:lstStyle>
            <a:lvl1pPr>
              <a:defRPr/>
            </a:lvl1pPr>
          </a:lstStyle>
          <a:p>
            <a:r>
              <a:rPr lang="sk-SK" dirty="0"/>
              <a:t>ĎAKUJEME ZA POZORNOSŤ!</a:t>
            </a:r>
            <a:endParaRPr lang="en-US" dirty="0"/>
          </a:p>
        </p:txBody>
      </p:sp>
      <p:sp>
        <p:nvSpPr>
          <p:cNvPr id="6" name="Title 1"/>
          <p:cNvSpPr txBox="1">
            <a:spLocks/>
          </p:cNvSpPr>
          <p:nvPr userDrawn="1"/>
        </p:nvSpPr>
        <p:spPr>
          <a:xfrm>
            <a:off x="620485" y="4338824"/>
            <a:ext cx="2441123" cy="660952"/>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000" kern="1200">
                <a:solidFill>
                  <a:srgbClr val="55B848"/>
                </a:solidFill>
                <a:latin typeface="Myriad Pro" panose="020B0503030403020204" pitchFamily="34" charset="0"/>
                <a:ea typeface="+mj-ea"/>
                <a:cs typeface="+mj-cs"/>
              </a:defRPr>
            </a:lvl1pPr>
          </a:lstStyle>
          <a:p>
            <a:pPr algn="l"/>
            <a:r>
              <a:rPr lang="sk-SK" sz="1400" dirty="0">
                <a:solidFill>
                  <a:schemeClr val="tx1"/>
                </a:solidFill>
              </a:rPr>
              <a:t>Meno Priezvisko</a:t>
            </a:r>
            <a:endParaRPr lang="en-US" sz="1400" dirty="0">
              <a:solidFill>
                <a:schemeClr val="tx1"/>
              </a:solidFill>
            </a:endParaRPr>
          </a:p>
        </p:txBody>
      </p:sp>
    </p:spTree>
    <p:extLst>
      <p:ext uri="{BB962C8B-B14F-4D97-AF65-F5344CB8AC3E}">
        <p14:creationId xmlns:p14="http://schemas.microsoft.com/office/powerpoint/2010/main" val="11240598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652191"/>
            <a:ext cx="7886700" cy="1325563"/>
          </a:xfrm>
          <a:prstGeom prst="rect">
            <a:avLst/>
          </a:prstGeom>
        </p:spPr>
        <p:txBody>
          <a:bodyPr vert="horz" lIns="91440" tIns="45720" rIns="91440" bIns="45720" rtlCol="0" anchor="ctr">
            <a:normAutofit/>
          </a:bodyPr>
          <a:lstStyle/>
          <a:p>
            <a:r>
              <a:rPr lang="sk-SK" dirty="0"/>
              <a:t>OPERAČNÝ PROGRAM</a:t>
            </a:r>
            <a:br>
              <a:rPr lang="sk-SK" dirty="0"/>
            </a:br>
            <a:r>
              <a:rPr lang="sk-SK" dirty="0"/>
              <a:t>KVALITA ŽIVOTNÉHO PROSTREDIA</a:t>
            </a:r>
            <a:endParaRPr lang="en-US" dirty="0"/>
          </a:p>
        </p:txBody>
      </p:sp>
      <p:sp>
        <p:nvSpPr>
          <p:cNvPr id="3" name="Text Placeholder 2"/>
          <p:cNvSpPr>
            <a:spLocks noGrp="1"/>
          </p:cNvSpPr>
          <p:nvPr>
            <p:ph type="body" idx="1"/>
          </p:nvPr>
        </p:nvSpPr>
        <p:spPr>
          <a:xfrm>
            <a:off x="628650" y="3510642"/>
            <a:ext cx="7886700" cy="2261507"/>
          </a:xfrm>
          <a:prstGeom prst="rect">
            <a:avLst/>
          </a:prstGeom>
        </p:spPr>
        <p:txBody>
          <a:bodyPr vert="horz" lIns="91440" tIns="45720" rIns="91440" bIns="45720" rtlCol="0">
            <a:normAutofit/>
          </a:bodyPr>
          <a:lstStyle/>
          <a:p>
            <a:pPr lvl="0"/>
            <a:r>
              <a:rPr lang="sk-SK" dirty="0"/>
              <a:t>NÁZOV PREZENTÁCIE</a:t>
            </a:r>
          </a:p>
          <a:p>
            <a:pPr lvl="0"/>
            <a:endParaRPr lang="sk-SK" dirty="0"/>
          </a:p>
          <a:p>
            <a:pPr lvl="0"/>
            <a:endParaRPr lang="sk-SK" dirty="0"/>
          </a:p>
          <a:p>
            <a:pPr lvl="0"/>
            <a:r>
              <a:rPr lang="sk-SK" dirty="0"/>
              <a:t>DEŇ – MESIAC - ROK</a:t>
            </a:r>
          </a:p>
          <a:p>
            <a:pPr lvl="0"/>
            <a:endParaRPr lang="sk-SK" dirty="0"/>
          </a:p>
          <a:p>
            <a:pPr lvl="0"/>
            <a:endParaRPr lang="sk-SK" dirty="0"/>
          </a:p>
          <a:p>
            <a:pPr lvl="0"/>
            <a:endParaRPr lang="sk-SK" dirty="0"/>
          </a:p>
          <a:p>
            <a:pPr lvl="0"/>
            <a:endParaRPr lang="sk-SK" dirty="0"/>
          </a:p>
          <a:p>
            <a:pPr lvl="0"/>
            <a:endParaRPr lang="sk-SK" dirty="0"/>
          </a:p>
        </p:txBody>
      </p:sp>
    </p:spTree>
    <p:extLst>
      <p:ext uri="{BB962C8B-B14F-4D97-AF65-F5344CB8AC3E}">
        <p14:creationId xmlns:p14="http://schemas.microsoft.com/office/powerpoint/2010/main" val="1446874656"/>
      </p:ext>
    </p:extLst>
  </p:cSld>
  <p:clrMap bg1="lt1" tx1="dk1" bg2="lt2" tx2="dk2" accent1="accent1" accent2="accent2" accent3="accent3" accent4="accent4" accent5="accent5" accent6="accent6" hlink="hlink" folHlink="folHlink"/>
  <p:sldLayoutIdLst>
    <p:sldLayoutId id="2147483661" r:id="rId1"/>
    <p:sldLayoutId id="2147483666" r:id="rId2"/>
    <p:sldLayoutId id="2147483667" r:id="rId3"/>
  </p:sldLayoutIdLst>
  <p:txStyles>
    <p:titleStyle>
      <a:lvl1pPr algn="ctr" defTabSz="914400" rtl="0" eaLnBrk="1" latinLnBrk="0" hangingPunct="1">
        <a:lnSpc>
          <a:spcPct val="90000"/>
        </a:lnSpc>
        <a:spcBef>
          <a:spcPct val="0"/>
        </a:spcBef>
        <a:buNone/>
        <a:defRPr sz="4000" kern="1200">
          <a:solidFill>
            <a:srgbClr val="55B848"/>
          </a:solidFill>
          <a:latin typeface="Myriad Pro" panose="020B0503030403020204" pitchFamily="34" charset="0"/>
          <a:ea typeface="+mj-ea"/>
          <a:cs typeface="+mj-cs"/>
        </a:defRPr>
      </a:lvl1pPr>
    </p:titleStyle>
    <p:bodyStyle>
      <a:lvl1pPr marL="0" indent="0" algn="ctr" defTabSz="914400" rtl="0" eaLnBrk="1" latinLnBrk="0" hangingPunct="1">
        <a:lnSpc>
          <a:spcPct val="90000"/>
        </a:lnSpc>
        <a:spcBef>
          <a:spcPts val="1000"/>
        </a:spcBef>
        <a:buFont typeface="Arial" panose="020B0604020202020204" pitchFamily="34" charset="0"/>
        <a:buNone/>
        <a:defRPr sz="2800" kern="1200" baseline="0">
          <a:solidFill>
            <a:schemeClr val="tx1"/>
          </a:solidFill>
          <a:latin typeface="Myriad Pro" panose="020B0503030403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op-kzp.sk/obsah-dokumenty/instrukcia-k-urceniu-podniku-v-tazkostiach/"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op-kzp.sk/obsah-dokumenty/metodika-pre-vypracovanie-financnej-analyzy-projektu/"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2" Type="http://schemas.openxmlformats.org/officeDocument/2006/relationships/hyperlink" Target="http://www.op-kzp.sk/obsah-dokumenty/formular-pre-vypocet-ukazovatelov-hodnotenia-financnej-situacie-ziadatela/"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BlokTextu 3"/>
          <p:cNvSpPr txBox="1"/>
          <p:nvPr/>
        </p:nvSpPr>
        <p:spPr>
          <a:xfrm>
            <a:off x="749644" y="1694992"/>
            <a:ext cx="7644712" cy="1015663"/>
          </a:xfrm>
          <a:prstGeom prst="rect">
            <a:avLst/>
          </a:prstGeom>
          <a:noFill/>
        </p:spPr>
        <p:txBody>
          <a:bodyPr wrap="square" rtlCol="0">
            <a:spAutoFit/>
          </a:bodyPr>
          <a:lstStyle/>
          <a:p>
            <a:pPr algn="ctr"/>
            <a:r>
              <a:rPr lang="sk-SK" sz="3000" b="1" dirty="0">
                <a:solidFill>
                  <a:srgbClr val="55B848"/>
                </a:solidFill>
                <a:latin typeface="Arial" panose="020B0604020202020204" pitchFamily="34" charset="0"/>
                <a:cs typeface="Arial" panose="020B0604020202020204" pitchFamily="34" charset="0"/>
              </a:rPr>
              <a:t>OPERAČNÝ PROGRAM </a:t>
            </a:r>
          </a:p>
          <a:p>
            <a:pPr algn="ctr"/>
            <a:r>
              <a:rPr lang="sk-SK" sz="3000" b="1" dirty="0">
                <a:solidFill>
                  <a:srgbClr val="55B848"/>
                </a:solidFill>
                <a:latin typeface="Arial" panose="020B0604020202020204" pitchFamily="34" charset="0"/>
                <a:cs typeface="Arial" panose="020B0604020202020204" pitchFamily="34" charset="0"/>
              </a:rPr>
              <a:t>KVALITA ŽIVOTNÉHO PROSTREDIA</a:t>
            </a:r>
          </a:p>
        </p:txBody>
      </p:sp>
      <p:sp>
        <p:nvSpPr>
          <p:cNvPr id="5" name="BlokTextu 4"/>
          <p:cNvSpPr txBox="1"/>
          <p:nvPr/>
        </p:nvSpPr>
        <p:spPr>
          <a:xfrm>
            <a:off x="230659" y="2873398"/>
            <a:ext cx="8674444" cy="2000548"/>
          </a:xfrm>
          <a:prstGeom prst="rect">
            <a:avLst/>
          </a:prstGeom>
          <a:noFill/>
        </p:spPr>
        <p:txBody>
          <a:bodyPr wrap="square" rtlCol="0">
            <a:spAutoFit/>
          </a:bodyPr>
          <a:lstStyle/>
          <a:p>
            <a:pPr algn="ctr"/>
            <a:r>
              <a:rPr lang="sk-SK" sz="3200" b="1" dirty="0" smtClean="0">
                <a:solidFill>
                  <a:schemeClr val="bg1">
                    <a:lumMod val="50000"/>
                  </a:schemeClr>
                </a:solidFill>
                <a:latin typeface="Arial" panose="020B0604020202020204" pitchFamily="34" charset="0"/>
                <a:cs typeface="Arial" panose="020B0604020202020204" pitchFamily="34" charset="0"/>
              </a:rPr>
              <a:t>56. </a:t>
            </a:r>
            <a:r>
              <a:rPr lang="sk-SK" sz="3200" b="1" dirty="0">
                <a:solidFill>
                  <a:schemeClr val="bg1">
                    <a:lumMod val="50000"/>
                  </a:schemeClr>
                </a:solidFill>
                <a:latin typeface="Arial" panose="020B0604020202020204" pitchFamily="34" charset="0"/>
                <a:cs typeface="Arial" panose="020B0604020202020204" pitchFamily="34" charset="0"/>
              </a:rPr>
              <a:t>a </a:t>
            </a:r>
            <a:r>
              <a:rPr lang="sk-SK" sz="3200" b="1" dirty="0" smtClean="0">
                <a:solidFill>
                  <a:schemeClr val="bg1">
                    <a:lumMod val="50000"/>
                  </a:schemeClr>
                </a:solidFill>
                <a:latin typeface="Arial" panose="020B0604020202020204" pitchFamily="34" charset="0"/>
                <a:cs typeface="Arial" panose="020B0604020202020204" pitchFamily="34" charset="0"/>
              </a:rPr>
              <a:t>58. </a:t>
            </a:r>
            <a:r>
              <a:rPr lang="sk-SK" sz="3200" b="1" dirty="0">
                <a:solidFill>
                  <a:schemeClr val="bg1">
                    <a:lumMod val="50000"/>
                  </a:schemeClr>
                </a:solidFill>
                <a:latin typeface="Arial" panose="020B0604020202020204" pitchFamily="34" charset="0"/>
                <a:cs typeface="Arial" panose="020B0604020202020204" pitchFamily="34" charset="0"/>
              </a:rPr>
              <a:t>výzva na predkladanie </a:t>
            </a:r>
            <a:r>
              <a:rPr lang="sk-SK" sz="3200" b="1" dirty="0" err="1" smtClean="0">
                <a:solidFill>
                  <a:schemeClr val="bg1">
                    <a:lumMod val="50000"/>
                  </a:schemeClr>
                </a:solidFill>
                <a:latin typeface="Arial" panose="020B0604020202020204" pitchFamily="34" charset="0"/>
                <a:cs typeface="Arial" panose="020B0604020202020204" pitchFamily="34" charset="0"/>
              </a:rPr>
              <a:t>ŽoNFP</a:t>
            </a:r>
            <a:endParaRPr lang="sk-SK" sz="3200" b="1" dirty="0" smtClean="0">
              <a:solidFill>
                <a:schemeClr val="bg1">
                  <a:lumMod val="50000"/>
                </a:schemeClr>
              </a:solidFill>
              <a:latin typeface="Arial" panose="020B0604020202020204" pitchFamily="34" charset="0"/>
              <a:cs typeface="Arial" panose="020B0604020202020204" pitchFamily="34" charset="0"/>
            </a:endParaRPr>
          </a:p>
          <a:p>
            <a:pPr algn="ctr"/>
            <a:endParaRPr lang="sk-SK" sz="1000" b="1" dirty="0">
              <a:solidFill>
                <a:schemeClr val="bg1">
                  <a:lumMod val="50000"/>
                </a:schemeClr>
              </a:solidFill>
              <a:latin typeface="Arial" panose="020B0604020202020204" pitchFamily="34" charset="0"/>
              <a:cs typeface="Arial" panose="020B0604020202020204" pitchFamily="34" charset="0"/>
            </a:endParaRPr>
          </a:p>
          <a:p>
            <a:pPr algn="ctr"/>
            <a:endParaRPr lang="sk-SK" sz="1000" b="1" dirty="0" smtClean="0">
              <a:solidFill>
                <a:schemeClr val="bg1">
                  <a:lumMod val="50000"/>
                </a:schemeClr>
              </a:solidFill>
              <a:latin typeface="Arial" panose="020B0604020202020204" pitchFamily="34" charset="0"/>
              <a:cs typeface="Arial" panose="020B0604020202020204" pitchFamily="34" charset="0"/>
            </a:endParaRPr>
          </a:p>
          <a:p>
            <a:pPr algn="ctr"/>
            <a:r>
              <a:rPr lang="sk-SK" b="1" dirty="0" smtClean="0">
                <a:solidFill>
                  <a:schemeClr val="bg1">
                    <a:lumMod val="50000"/>
                  </a:schemeClr>
                </a:solidFill>
                <a:latin typeface="Arial" panose="020B0604020202020204" pitchFamily="34" charset="0"/>
                <a:cs typeface="Arial" panose="020B0604020202020204" pitchFamily="34" charset="0"/>
              </a:rPr>
              <a:t>56. Výzva zameraná na zhodnocovanie biologicky rozložiteľných komunálnych odpadov</a:t>
            </a:r>
          </a:p>
          <a:p>
            <a:pPr algn="ctr"/>
            <a:r>
              <a:rPr lang="sk-SK" b="1" dirty="0" smtClean="0">
                <a:solidFill>
                  <a:schemeClr val="bg1">
                    <a:lumMod val="50000"/>
                  </a:schemeClr>
                </a:solidFill>
                <a:latin typeface="Arial" panose="020B0604020202020204" pitchFamily="34" charset="0"/>
                <a:cs typeface="Arial" panose="020B0604020202020204" pitchFamily="34" charset="0"/>
              </a:rPr>
              <a:t>58. Výzva zameraná na mechanicko-biologickú úpravu zmesových komunálnych odpadov</a:t>
            </a:r>
            <a:endParaRPr lang="sk-SK" b="1" dirty="0">
              <a:solidFill>
                <a:schemeClr val="bg1">
                  <a:lumMod val="50000"/>
                </a:schemeClr>
              </a:solidFill>
              <a:latin typeface="Arial" panose="020B0604020202020204" pitchFamily="34" charset="0"/>
              <a:cs typeface="Arial" panose="020B0604020202020204" pitchFamily="34" charset="0"/>
            </a:endParaRPr>
          </a:p>
        </p:txBody>
      </p:sp>
      <p:sp>
        <p:nvSpPr>
          <p:cNvPr id="6" name="BlokTextu 5"/>
          <p:cNvSpPr txBox="1"/>
          <p:nvPr/>
        </p:nvSpPr>
        <p:spPr>
          <a:xfrm>
            <a:off x="2914650" y="5350999"/>
            <a:ext cx="3298371" cy="369332"/>
          </a:xfrm>
          <a:prstGeom prst="rect">
            <a:avLst/>
          </a:prstGeom>
          <a:noFill/>
        </p:spPr>
        <p:txBody>
          <a:bodyPr wrap="square" rtlCol="0">
            <a:spAutoFit/>
          </a:bodyPr>
          <a:lstStyle/>
          <a:p>
            <a:pPr algn="ctr"/>
            <a:r>
              <a:rPr lang="sk-SK" b="1" dirty="0" smtClean="0">
                <a:solidFill>
                  <a:schemeClr val="accent6"/>
                </a:solidFill>
                <a:latin typeface="Arial" panose="020B0604020202020204" pitchFamily="34" charset="0"/>
                <a:cs typeface="Arial" panose="020B0604020202020204" pitchFamily="34" charset="0"/>
              </a:rPr>
              <a:t>22. Január 2020</a:t>
            </a:r>
            <a:endParaRPr lang="sk-SK" b="1" dirty="0">
              <a:solidFill>
                <a:schemeClr val="accent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30028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60172" y="929639"/>
            <a:ext cx="8185836" cy="879253"/>
          </a:xfrm>
        </p:spPr>
        <p:txBody>
          <a:bodyPr>
            <a:normAutofit/>
          </a:bodyPr>
          <a:lstStyle/>
          <a:p>
            <a:r>
              <a:rPr lang="sk-SK" sz="3200" b="1" dirty="0">
                <a:latin typeface="Arial" panose="020B0604020202020204" pitchFamily="34" charset="0"/>
                <a:cs typeface="Arial" panose="020B0604020202020204" pitchFamily="34" charset="0"/>
              </a:rPr>
              <a:t>Spôsob preukazovania splnenia PPP</a:t>
            </a:r>
          </a:p>
        </p:txBody>
      </p:sp>
      <p:sp>
        <p:nvSpPr>
          <p:cNvPr id="4" name="TextovéPole 3"/>
          <p:cNvSpPr txBox="1"/>
          <p:nvPr/>
        </p:nvSpPr>
        <p:spPr>
          <a:xfrm>
            <a:off x="560172" y="1687735"/>
            <a:ext cx="7801233" cy="1908215"/>
          </a:xfrm>
          <a:prstGeom prst="rect">
            <a:avLst/>
          </a:prstGeom>
          <a:noFill/>
        </p:spPr>
        <p:txBody>
          <a:bodyPr wrap="square" rtlCol="0">
            <a:spAutoFit/>
          </a:bodyPr>
          <a:lstStyle/>
          <a:p>
            <a:pPr algn="just"/>
            <a:r>
              <a:rPr lang="sk-SK" b="1" u="sng" dirty="0"/>
              <a:t>Oprávnenosť žiadateľa:</a:t>
            </a:r>
          </a:p>
          <a:p>
            <a:pPr algn="just"/>
            <a:endParaRPr lang="sk-SK" sz="2000" b="1" u="sng" dirty="0" smtClean="0">
              <a:solidFill>
                <a:schemeClr val="bg1">
                  <a:lumMod val="50000"/>
                </a:schemeClr>
              </a:solidFill>
            </a:endParaRPr>
          </a:p>
          <a:p>
            <a:pPr algn="just"/>
            <a:endParaRPr lang="sk-SK" sz="2000" b="1" u="sng" dirty="0">
              <a:solidFill>
                <a:schemeClr val="bg1">
                  <a:lumMod val="50000"/>
                </a:schemeClr>
              </a:solidFill>
            </a:endParaRPr>
          </a:p>
          <a:p>
            <a:pPr algn="just"/>
            <a:endParaRPr lang="sk-SK" sz="2000" b="1" u="sng" dirty="0" smtClean="0">
              <a:solidFill>
                <a:schemeClr val="bg1">
                  <a:lumMod val="50000"/>
                </a:schemeClr>
              </a:solidFill>
            </a:endParaRPr>
          </a:p>
          <a:p>
            <a:pPr algn="just"/>
            <a:endParaRPr lang="sk-SK" sz="2000" b="1" u="sng" dirty="0">
              <a:solidFill>
                <a:schemeClr val="bg1">
                  <a:lumMod val="50000"/>
                </a:schemeClr>
              </a:solidFill>
            </a:endParaRPr>
          </a:p>
          <a:p>
            <a:pPr marL="914400" lvl="1" indent="-457200" algn="just">
              <a:buFont typeface="+mj-lt"/>
              <a:buAutoNum type="alphaLcParenR"/>
            </a:pPr>
            <a:r>
              <a:rPr lang="sk-SK" sz="2000" b="1" dirty="0">
                <a:solidFill>
                  <a:schemeClr val="bg1">
                    <a:lumMod val="50000"/>
                  </a:schemeClr>
                </a:solidFill>
              </a:rPr>
              <a:t>Právna forma </a:t>
            </a:r>
          </a:p>
        </p:txBody>
      </p:sp>
      <p:graphicFrame>
        <p:nvGraphicFramePr>
          <p:cNvPr id="3" name="Tabuľka 2"/>
          <p:cNvGraphicFramePr>
            <a:graphicFrameLocks noGrp="1"/>
          </p:cNvGraphicFramePr>
          <p:nvPr>
            <p:extLst>
              <p:ext uri="{D42A27DB-BD31-4B8C-83A1-F6EECF244321}">
                <p14:modId xmlns:p14="http://schemas.microsoft.com/office/powerpoint/2010/main" val="4153207578"/>
              </p:ext>
            </p:extLst>
          </p:nvPr>
        </p:nvGraphicFramePr>
        <p:xfrm>
          <a:off x="642257" y="2254250"/>
          <a:ext cx="7922078" cy="3789680"/>
        </p:xfrm>
        <a:graphic>
          <a:graphicData uri="http://schemas.openxmlformats.org/drawingml/2006/table">
            <a:tbl>
              <a:tblPr firstRow="1" bandRow="1">
                <a:tableStyleId>{5C22544A-7EE6-4342-B048-85BDC9FD1C3A}</a:tableStyleId>
              </a:tblPr>
              <a:tblGrid>
                <a:gridCol w="500743"/>
                <a:gridCol w="2655011"/>
                <a:gridCol w="4766324"/>
              </a:tblGrid>
              <a:tr h="370840">
                <a:tc>
                  <a:txBody>
                    <a:bodyPr/>
                    <a:lstStyle/>
                    <a:p>
                      <a:r>
                        <a:rPr lang="sk-SK" dirty="0" err="1" smtClean="0"/>
                        <a:t>P.č</a:t>
                      </a:r>
                      <a:r>
                        <a:rPr lang="sk-SK" dirty="0" smtClean="0"/>
                        <a:t>.</a:t>
                      </a:r>
                      <a:endParaRPr lang="sk-SK" dirty="0"/>
                    </a:p>
                  </a:txBody>
                  <a:tcPr/>
                </a:tc>
                <a:tc>
                  <a:txBody>
                    <a:bodyPr/>
                    <a:lstStyle/>
                    <a:p>
                      <a:r>
                        <a:rPr lang="sk-SK" dirty="0" err="1" smtClean="0"/>
                        <a:t>PPP</a:t>
                      </a:r>
                      <a:endParaRPr lang="sk-SK" dirty="0"/>
                    </a:p>
                  </a:txBody>
                  <a:tcPr/>
                </a:tc>
                <a:tc>
                  <a:txBody>
                    <a:bodyPr/>
                    <a:lstStyle/>
                    <a:p>
                      <a:r>
                        <a:rPr lang="sk-SK" dirty="0" smtClean="0"/>
                        <a:t>Spôsob preukázania, resp. overenia </a:t>
                      </a:r>
                      <a:r>
                        <a:rPr lang="sk-SK" dirty="0" err="1" smtClean="0"/>
                        <a:t>PPP</a:t>
                      </a:r>
                      <a:endParaRPr lang="sk-SK" dirty="0"/>
                    </a:p>
                  </a:txBody>
                  <a:tcPr/>
                </a:tc>
              </a:tr>
              <a:tr h="370840">
                <a:tc>
                  <a:txBody>
                    <a:bodyPr/>
                    <a:lstStyle/>
                    <a:p>
                      <a:pPr marL="0" indent="0" algn="ctr">
                        <a:buFont typeface="+mj-lt"/>
                        <a:buNone/>
                      </a:pPr>
                      <a:r>
                        <a:rPr lang="sk-SK" sz="1600" dirty="0" smtClean="0"/>
                        <a:t>9.</a:t>
                      </a:r>
                      <a:endParaRPr lang="sk-SK" sz="1600" dirty="0"/>
                    </a:p>
                  </a:txBody>
                  <a:tcPr anchor="ctr"/>
                </a:tc>
                <a:tc>
                  <a:txBody>
                    <a:bodyPr/>
                    <a:lstStyle/>
                    <a:p>
                      <a:r>
                        <a:rPr lang="sk-SK" sz="1600" dirty="0" smtClean="0"/>
                        <a:t>Program rozvoja obce a územnoplánovacia</a:t>
                      </a:r>
                      <a:r>
                        <a:rPr lang="sk-SK" sz="1600" baseline="0" dirty="0" smtClean="0"/>
                        <a:t> dokumentácia</a:t>
                      </a:r>
                      <a:endParaRPr lang="sk-SK"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600" dirty="0" smtClean="0"/>
                        <a:t>Príloha č. 4</a:t>
                      </a:r>
                      <a:r>
                        <a:rPr lang="sk-SK" sz="1600" baseline="0" dirty="0" smtClean="0"/>
                        <a:t> – uznesenie (výpis) o schválení programu rozvoja a územnoplánovacej dokumentácie</a:t>
                      </a:r>
                      <a:endParaRPr lang="sk-SK" sz="1600" dirty="0" smtClean="0"/>
                    </a:p>
                    <a:p>
                      <a:r>
                        <a:rPr lang="sk-SK" sz="1600" dirty="0" smtClean="0"/>
                        <a:t>Ak je uznesenie</a:t>
                      </a:r>
                      <a:r>
                        <a:rPr lang="sk-SK" sz="1600" baseline="0" dirty="0" smtClean="0"/>
                        <a:t> zverejnené na webovom sídle - u</a:t>
                      </a:r>
                      <a:r>
                        <a:rPr lang="sk-SK" sz="1600" dirty="0" smtClean="0"/>
                        <a:t>viesť funkčný odkaz </a:t>
                      </a:r>
                      <a:r>
                        <a:rPr lang="sk-SK" sz="1600" baseline="0" dirty="0" smtClean="0"/>
                        <a:t>vo formulári </a:t>
                      </a:r>
                      <a:r>
                        <a:rPr lang="sk-SK" sz="1600" baseline="0" dirty="0" err="1" smtClean="0"/>
                        <a:t>ŽoNFP</a:t>
                      </a:r>
                      <a:r>
                        <a:rPr lang="sk-SK" sz="1600" baseline="0" dirty="0" smtClean="0"/>
                        <a:t> v časti 7.1 Popis východiskovej situácie</a:t>
                      </a:r>
                      <a:endParaRPr lang="sk-SK" sz="1600" dirty="0" smtClean="0"/>
                    </a:p>
                  </a:txBody>
                  <a:tcPr anchor="ctr"/>
                </a:tc>
              </a:tr>
              <a:tr h="370840">
                <a:tc>
                  <a:txBody>
                    <a:bodyPr/>
                    <a:lstStyle/>
                    <a:p>
                      <a:pPr marL="0" marR="0" indent="0" algn="ctr" defTabSz="914400" rtl="0" eaLnBrk="1" fontAlgn="auto" latinLnBrk="0" hangingPunct="1">
                        <a:lnSpc>
                          <a:spcPct val="100000"/>
                        </a:lnSpc>
                        <a:spcBef>
                          <a:spcPts val="0"/>
                        </a:spcBef>
                        <a:spcAft>
                          <a:spcPts val="0"/>
                        </a:spcAft>
                        <a:buClrTx/>
                        <a:buSzTx/>
                        <a:buFont typeface="+mj-lt"/>
                        <a:buNone/>
                        <a:tabLst/>
                        <a:defRPr/>
                      </a:pPr>
                      <a:r>
                        <a:rPr lang="sk-SK" sz="1600" kern="1200" dirty="0" smtClean="0">
                          <a:solidFill>
                            <a:schemeClr val="dk1"/>
                          </a:solidFill>
                          <a:latin typeface="+mn-lt"/>
                          <a:ea typeface="+mn-ea"/>
                          <a:cs typeface="+mn-cs"/>
                        </a:rPr>
                        <a:t>10.</a:t>
                      </a:r>
                      <a:endParaRPr lang="sk-SK" sz="1600" kern="1200" dirty="0">
                        <a:solidFill>
                          <a:schemeClr val="dk1"/>
                        </a:solidFill>
                        <a:latin typeface="+mn-lt"/>
                        <a:ea typeface="+mn-ea"/>
                        <a:cs typeface="+mn-cs"/>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sz="1600" kern="1200" dirty="0" smtClean="0">
                          <a:solidFill>
                            <a:schemeClr val="dk1"/>
                          </a:solidFill>
                          <a:latin typeface="+mn-lt"/>
                          <a:ea typeface="+mn-ea"/>
                          <a:cs typeface="+mn-cs"/>
                        </a:rPr>
                        <a:t>Vrátenie</a:t>
                      </a:r>
                      <a:r>
                        <a:rPr lang="sk-SK" sz="1600" kern="1200" baseline="0" dirty="0" smtClean="0">
                          <a:solidFill>
                            <a:schemeClr val="dk1"/>
                          </a:solidFill>
                          <a:latin typeface="+mn-lt"/>
                          <a:ea typeface="+mn-ea"/>
                          <a:cs typeface="+mn-cs"/>
                        </a:rPr>
                        <a:t> pomoci na základe rozhodnutia EK</a:t>
                      </a:r>
                      <a:endParaRPr lang="sk-SK" sz="1600" kern="1200" dirty="0">
                        <a:solidFill>
                          <a:schemeClr val="dk1"/>
                        </a:solidFill>
                        <a:latin typeface="+mn-lt"/>
                        <a:ea typeface="+mn-ea"/>
                        <a:cs typeface="+mn-cs"/>
                      </a:endParaRPr>
                    </a:p>
                  </a:txBody>
                  <a:tcPr anchor="ctr"/>
                </a:tc>
                <a:tc>
                  <a:txBody>
                    <a:bodyPr/>
                    <a:lstStyle/>
                    <a:p>
                      <a:r>
                        <a:rPr lang="sk-SK" sz="1600" dirty="0" smtClean="0"/>
                        <a:t>Čestné vyhlásenie v rámci formulára </a:t>
                      </a:r>
                      <a:r>
                        <a:rPr lang="sk-SK" sz="1600" dirty="0" err="1" smtClean="0"/>
                        <a:t>ŽoNFP</a:t>
                      </a:r>
                      <a:r>
                        <a:rPr lang="sk-SK" sz="1600" dirty="0" smtClean="0"/>
                        <a:t> (časť 15)</a:t>
                      </a:r>
                      <a:endParaRPr lang="sk-SK" sz="1600" dirty="0"/>
                    </a:p>
                  </a:txBody>
                  <a:tcPr anchor="ctr"/>
                </a:tc>
              </a:tr>
              <a:tr h="370840">
                <a:tc>
                  <a:txBody>
                    <a:bodyPr/>
                    <a:lstStyle/>
                    <a:p>
                      <a:pPr marL="0" marR="0" indent="0" algn="ctr" defTabSz="914400" rtl="0" eaLnBrk="1" fontAlgn="auto" latinLnBrk="0" hangingPunct="1">
                        <a:lnSpc>
                          <a:spcPct val="100000"/>
                        </a:lnSpc>
                        <a:spcBef>
                          <a:spcPts val="0"/>
                        </a:spcBef>
                        <a:spcAft>
                          <a:spcPts val="0"/>
                        </a:spcAft>
                        <a:buClrTx/>
                        <a:buSzTx/>
                        <a:buFont typeface="+mj-lt"/>
                        <a:buNone/>
                        <a:tabLst/>
                        <a:defRPr/>
                      </a:pPr>
                      <a:r>
                        <a:rPr lang="sk-SK" sz="1600" kern="1200" dirty="0" smtClean="0">
                          <a:solidFill>
                            <a:schemeClr val="dk1"/>
                          </a:solidFill>
                          <a:latin typeface="+mn-lt"/>
                          <a:ea typeface="+mn-ea"/>
                          <a:cs typeface="+mn-cs"/>
                        </a:rPr>
                        <a:t>11.</a:t>
                      </a:r>
                      <a:endParaRPr lang="sk-SK" sz="1600" kern="1200" dirty="0">
                        <a:solidFill>
                          <a:schemeClr val="dk1"/>
                        </a:solidFill>
                        <a:latin typeface="+mn-lt"/>
                        <a:ea typeface="+mn-ea"/>
                        <a:cs typeface="+mn-cs"/>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sz="1600" kern="1200" dirty="0" smtClean="0">
                          <a:solidFill>
                            <a:schemeClr val="dk1"/>
                          </a:solidFill>
                          <a:latin typeface="+mn-lt"/>
                          <a:ea typeface="+mn-ea"/>
                          <a:cs typeface="+mn-cs"/>
                        </a:rPr>
                        <a:t>Trestný čin FO (štatutár)</a:t>
                      </a:r>
                      <a:endParaRPr lang="sk-SK" sz="1600" kern="1200" dirty="0">
                        <a:solidFill>
                          <a:schemeClr val="dk1"/>
                        </a:solidFill>
                        <a:latin typeface="+mn-lt"/>
                        <a:ea typeface="+mn-ea"/>
                        <a:cs typeface="+mn-cs"/>
                      </a:endParaRPr>
                    </a:p>
                  </a:txBody>
                  <a:tcPr anchor="ctr"/>
                </a:tc>
                <a:tc>
                  <a:txBody>
                    <a:bodyPr/>
                    <a:lstStyle/>
                    <a:p>
                      <a:r>
                        <a:rPr lang="sk-SK" sz="1600" baseline="0" smtClean="0"/>
                        <a:t>Príloha </a:t>
                      </a:r>
                      <a:r>
                        <a:rPr lang="sk-SK" sz="1600" baseline="0" dirty="0" smtClean="0"/>
                        <a:t>č</a:t>
                      </a:r>
                      <a:r>
                        <a:rPr lang="sk-SK" sz="1600" baseline="0" smtClean="0"/>
                        <a:t>. 5 Údaje na vyžiadanie Výpisu z registra trestov, resp. Výpis </a:t>
                      </a:r>
                      <a:r>
                        <a:rPr lang="sk-SK" sz="1600" baseline="0" dirty="0" smtClean="0"/>
                        <a:t>z </a:t>
                      </a:r>
                      <a:r>
                        <a:rPr lang="sk-SK" sz="1600" baseline="0" smtClean="0"/>
                        <a:t>registra trestov</a:t>
                      </a:r>
                      <a:endParaRPr lang="sk-SK" sz="1600" dirty="0"/>
                    </a:p>
                  </a:txBody>
                  <a:tcPr anchor="ctr"/>
                </a:tc>
              </a:tr>
              <a:tr h="370840">
                <a:tc>
                  <a:txBody>
                    <a:bodyPr/>
                    <a:lstStyle/>
                    <a:p>
                      <a:pPr marL="0" marR="0" indent="0" algn="ctr" defTabSz="914400" rtl="0" eaLnBrk="1" fontAlgn="auto" latinLnBrk="0" hangingPunct="1">
                        <a:lnSpc>
                          <a:spcPct val="100000"/>
                        </a:lnSpc>
                        <a:spcBef>
                          <a:spcPts val="0"/>
                        </a:spcBef>
                        <a:spcAft>
                          <a:spcPts val="0"/>
                        </a:spcAft>
                        <a:buClrTx/>
                        <a:buSzTx/>
                        <a:buFont typeface="+mj-lt"/>
                        <a:buNone/>
                        <a:tabLst/>
                        <a:defRPr/>
                      </a:pPr>
                      <a:r>
                        <a:rPr lang="sk-SK" sz="1600" kern="1200" dirty="0" smtClean="0">
                          <a:solidFill>
                            <a:schemeClr val="dk1"/>
                          </a:solidFill>
                          <a:latin typeface="+mn-lt"/>
                          <a:ea typeface="+mn-ea"/>
                          <a:cs typeface="+mn-cs"/>
                        </a:rPr>
                        <a:t>12.</a:t>
                      </a:r>
                      <a:endParaRPr lang="sk-SK" sz="1600" kern="1200" dirty="0">
                        <a:solidFill>
                          <a:schemeClr val="dk1"/>
                        </a:solidFill>
                        <a:latin typeface="+mn-lt"/>
                        <a:ea typeface="+mn-ea"/>
                        <a:cs typeface="+mn-cs"/>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sz="1600" kern="1200" dirty="0" smtClean="0">
                          <a:solidFill>
                            <a:schemeClr val="dk1"/>
                          </a:solidFill>
                          <a:latin typeface="+mn-lt"/>
                          <a:ea typeface="+mn-ea"/>
                          <a:cs typeface="+mn-cs"/>
                        </a:rPr>
                        <a:t>Trestný čin PO</a:t>
                      </a:r>
                      <a:endParaRPr lang="sk-SK" sz="1600" kern="1200" dirty="0">
                        <a:solidFill>
                          <a:schemeClr val="dk1"/>
                        </a:solidFill>
                        <a:latin typeface="+mn-lt"/>
                        <a:ea typeface="+mn-ea"/>
                        <a:cs typeface="+mn-cs"/>
                      </a:endParaRPr>
                    </a:p>
                  </a:txBody>
                  <a:tcPr anchor="ctr"/>
                </a:tc>
                <a:tc>
                  <a:txBody>
                    <a:bodyPr/>
                    <a:lstStyle/>
                    <a:p>
                      <a:r>
                        <a:rPr lang="sk-SK" sz="1600" dirty="0" smtClean="0"/>
                        <a:t>Čestné vyhlásenie v rámci formulára </a:t>
                      </a:r>
                      <a:r>
                        <a:rPr lang="sk-SK" sz="1600" dirty="0" err="1" smtClean="0"/>
                        <a:t>ŽoNFP</a:t>
                      </a:r>
                      <a:r>
                        <a:rPr lang="sk-SK" sz="1600" dirty="0" smtClean="0"/>
                        <a:t> (časť 15)</a:t>
                      </a:r>
                    </a:p>
                  </a:txBody>
                  <a:tcPr anchor="ctr"/>
                </a:tc>
              </a:tr>
              <a:tr h="370840">
                <a:tc>
                  <a:txBody>
                    <a:bodyPr/>
                    <a:lstStyle/>
                    <a:p>
                      <a:pPr marL="0" marR="0" indent="0" algn="ctr" defTabSz="914400" rtl="0" eaLnBrk="1" fontAlgn="auto" latinLnBrk="0" hangingPunct="1">
                        <a:lnSpc>
                          <a:spcPct val="100000"/>
                        </a:lnSpc>
                        <a:spcBef>
                          <a:spcPts val="0"/>
                        </a:spcBef>
                        <a:spcAft>
                          <a:spcPts val="0"/>
                        </a:spcAft>
                        <a:buClrTx/>
                        <a:buSzTx/>
                        <a:buFont typeface="+mj-lt"/>
                        <a:buNone/>
                        <a:tabLst/>
                        <a:defRPr/>
                      </a:pPr>
                      <a:r>
                        <a:rPr lang="sk-SK" sz="1600" kern="1200" dirty="0" smtClean="0">
                          <a:solidFill>
                            <a:schemeClr val="dk1"/>
                          </a:solidFill>
                          <a:latin typeface="+mn-lt"/>
                          <a:ea typeface="+mn-ea"/>
                          <a:cs typeface="+mn-cs"/>
                        </a:rPr>
                        <a:t>13.</a:t>
                      </a:r>
                      <a:endParaRPr lang="sk-SK" sz="1600" kern="1200" dirty="0">
                        <a:solidFill>
                          <a:schemeClr val="dk1"/>
                        </a:solidFill>
                        <a:latin typeface="+mn-lt"/>
                        <a:ea typeface="+mn-ea"/>
                        <a:cs typeface="+mn-cs"/>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sz="1600" kern="1200" dirty="0" smtClean="0">
                          <a:solidFill>
                            <a:schemeClr val="dk1"/>
                          </a:solidFill>
                          <a:latin typeface="+mn-lt"/>
                          <a:ea typeface="+mn-ea"/>
                          <a:cs typeface="+mn-cs"/>
                        </a:rPr>
                        <a:t>Žiadateľ nie je evidovaný v EDES </a:t>
                      </a:r>
                      <a:r>
                        <a:rPr lang="sk-SK" sz="1600" kern="1200" dirty="0" smtClean="0">
                          <a:solidFill>
                            <a:srgbClr val="FF0000"/>
                          </a:solidFill>
                          <a:latin typeface="+mn-lt"/>
                          <a:ea typeface="+mn-ea"/>
                          <a:cs typeface="+mn-cs"/>
                        </a:rPr>
                        <a:t>(58. výzva)</a:t>
                      </a:r>
                      <a:endParaRPr lang="sk-SK" sz="1600" kern="1200" dirty="0">
                        <a:solidFill>
                          <a:srgbClr val="FF0000"/>
                        </a:solidFill>
                        <a:latin typeface="+mn-lt"/>
                        <a:ea typeface="+mn-ea"/>
                        <a:cs typeface="+mn-cs"/>
                      </a:endParaRPr>
                    </a:p>
                  </a:txBody>
                  <a:tcPr anchor="ctr"/>
                </a:tc>
                <a:tc>
                  <a:txBody>
                    <a:bodyPr/>
                    <a:lstStyle/>
                    <a:p>
                      <a:r>
                        <a:rPr lang="sk-SK" sz="1600" dirty="0" smtClean="0"/>
                        <a:t>Čestné vyhlásenie v rámci formulára </a:t>
                      </a:r>
                      <a:r>
                        <a:rPr lang="sk-SK" sz="1600" dirty="0" err="1" smtClean="0"/>
                        <a:t>ŽoNFP</a:t>
                      </a:r>
                      <a:r>
                        <a:rPr lang="sk-SK" sz="1600" dirty="0" smtClean="0"/>
                        <a:t> (časť 15)</a:t>
                      </a:r>
                      <a:endParaRPr lang="sk-SK" sz="1600" dirty="0"/>
                    </a:p>
                  </a:txBody>
                  <a:tcPr anchor="ctr"/>
                </a:tc>
              </a:tr>
            </a:tbl>
          </a:graphicData>
        </a:graphic>
      </p:graphicFrame>
    </p:spTree>
    <p:extLst>
      <p:ext uri="{BB962C8B-B14F-4D97-AF65-F5344CB8AC3E}">
        <p14:creationId xmlns:p14="http://schemas.microsoft.com/office/powerpoint/2010/main" val="32318016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60172" y="929639"/>
            <a:ext cx="8185836" cy="879253"/>
          </a:xfrm>
        </p:spPr>
        <p:txBody>
          <a:bodyPr>
            <a:normAutofit/>
          </a:bodyPr>
          <a:lstStyle/>
          <a:p>
            <a:r>
              <a:rPr lang="sk-SK" sz="3200" b="1" dirty="0">
                <a:latin typeface="Arial" panose="020B0604020202020204" pitchFamily="34" charset="0"/>
                <a:cs typeface="Arial" panose="020B0604020202020204" pitchFamily="34" charset="0"/>
              </a:rPr>
              <a:t>Spôsob preukazovania splnenia PPP</a:t>
            </a:r>
          </a:p>
        </p:txBody>
      </p:sp>
      <p:sp>
        <p:nvSpPr>
          <p:cNvPr id="4" name="TextovéPole 3"/>
          <p:cNvSpPr txBox="1"/>
          <p:nvPr/>
        </p:nvSpPr>
        <p:spPr>
          <a:xfrm>
            <a:off x="560172" y="1710037"/>
            <a:ext cx="7801233" cy="1908215"/>
          </a:xfrm>
          <a:prstGeom prst="rect">
            <a:avLst/>
          </a:prstGeom>
          <a:noFill/>
        </p:spPr>
        <p:txBody>
          <a:bodyPr wrap="square" rtlCol="0">
            <a:spAutoFit/>
          </a:bodyPr>
          <a:lstStyle/>
          <a:p>
            <a:pPr algn="just"/>
            <a:r>
              <a:rPr lang="sk-SK" b="1" u="sng" dirty="0"/>
              <a:t>Oprávnenosť </a:t>
            </a:r>
            <a:r>
              <a:rPr lang="sk-SK" b="1" u="sng" dirty="0" smtClean="0"/>
              <a:t>aktivít realizácie projektu:</a:t>
            </a:r>
            <a:endParaRPr lang="sk-SK" b="1" u="sng" dirty="0"/>
          </a:p>
          <a:p>
            <a:pPr algn="just"/>
            <a:endParaRPr lang="sk-SK" sz="2000" b="1" u="sng" dirty="0" smtClean="0">
              <a:solidFill>
                <a:schemeClr val="bg1">
                  <a:lumMod val="50000"/>
                </a:schemeClr>
              </a:solidFill>
            </a:endParaRPr>
          </a:p>
          <a:p>
            <a:pPr algn="just"/>
            <a:endParaRPr lang="sk-SK" sz="2000" b="1" u="sng" dirty="0">
              <a:solidFill>
                <a:schemeClr val="bg1">
                  <a:lumMod val="50000"/>
                </a:schemeClr>
              </a:solidFill>
            </a:endParaRPr>
          </a:p>
          <a:p>
            <a:pPr algn="just"/>
            <a:endParaRPr lang="sk-SK" sz="2000" b="1" u="sng" dirty="0" smtClean="0">
              <a:solidFill>
                <a:schemeClr val="bg1">
                  <a:lumMod val="50000"/>
                </a:schemeClr>
              </a:solidFill>
            </a:endParaRPr>
          </a:p>
          <a:p>
            <a:pPr algn="just"/>
            <a:endParaRPr lang="sk-SK" sz="2000" b="1" u="sng" dirty="0">
              <a:solidFill>
                <a:schemeClr val="bg1">
                  <a:lumMod val="50000"/>
                </a:schemeClr>
              </a:solidFill>
            </a:endParaRPr>
          </a:p>
          <a:p>
            <a:pPr marL="914400" lvl="1" indent="-457200" algn="just">
              <a:buFont typeface="+mj-lt"/>
              <a:buAutoNum type="alphaLcParenR"/>
            </a:pPr>
            <a:r>
              <a:rPr lang="sk-SK" sz="2000" b="1" dirty="0">
                <a:solidFill>
                  <a:schemeClr val="bg1">
                    <a:lumMod val="50000"/>
                  </a:schemeClr>
                </a:solidFill>
              </a:rPr>
              <a:t>Právna forma </a:t>
            </a:r>
          </a:p>
        </p:txBody>
      </p:sp>
      <p:graphicFrame>
        <p:nvGraphicFramePr>
          <p:cNvPr id="3" name="Tabuľka 2"/>
          <p:cNvGraphicFramePr>
            <a:graphicFrameLocks noGrp="1"/>
          </p:cNvGraphicFramePr>
          <p:nvPr>
            <p:extLst>
              <p:ext uri="{D42A27DB-BD31-4B8C-83A1-F6EECF244321}">
                <p14:modId xmlns:p14="http://schemas.microsoft.com/office/powerpoint/2010/main" val="1643121234"/>
              </p:ext>
            </p:extLst>
          </p:nvPr>
        </p:nvGraphicFramePr>
        <p:xfrm>
          <a:off x="642257" y="2254250"/>
          <a:ext cx="7922078" cy="3815080"/>
        </p:xfrm>
        <a:graphic>
          <a:graphicData uri="http://schemas.openxmlformats.org/drawingml/2006/table">
            <a:tbl>
              <a:tblPr firstRow="1" bandRow="1">
                <a:tableStyleId>{5C22544A-7EE6-4342-B048-85BDC9FD1C3A}</a:tableStyleId>
              </a:tblPr>
              <a:tblGrid>
                <a:gridCol w="500743"/>
                <a:gridCol w="2655011"/>
                <a:gridCol w="4766324"/>
              </a:tblGrid>
              <a:tr h="370840">
                <a:tc>
                  <a:txBody>
                    <a:bodyPr/>
                    <a:lstStyle/>
                    <a:p>
                      <a:r>
                        <a:rPr lang="sk-SK" dirty="0" err="1" smtClean="0"/>
                        <a:t>P.č</a:t>
                      </a:r>
                      <a:r>
                        <a:rPr lang="sk-SK" dirty="0" smtClean="0"/>
                        <a:t>.</a:t>
                      </a:r>
                      <a:endParaRPr lang="sk-SK" dirty="0"/>
                    </a:p>
                  </a:txBody>
                  <a:tcPr/>
                </a:tc>
                <a:tc>
                  <a:txBody>
                    <a:bodyPr/>
                    <a:lstStyle/>
                    <a:p>
                      <a:r>
                        <a:rPr lang="sk-SK" dirty="0" err="1" smtClean="0"/>
                        <a:t>PPP</a:t>
                      </a:r>
                      <a:endParaRPr lang="sk-SK" dirty="0"/>
                    </a:p>
                  </a:txBody>
                  <a:tcPr/>
                </a:tc>
                <a:tc>
                  <a:txBody>
                    <a:bodyPr/>
                    <a:lstStyle/>
                    <a:p>
                      <a:r>
                        <a:rPr lang="sk-SK" dirty="0" smtClean="0"/>
                        <a:t>Spôsob preukázania, resp. overenia </a:t>
                      </a:r>
                      <a:r>
                        <a:rPr lang="sk-SK" dirty="0" err="1" smtClean="0"/>
                        <a:t>PPP</a:t>
                      </a:r>
                      <a:endParaRPr lang="sk-SK" dirty="0"/>
                    </a:p>
                  </a:txBody>
                  <a:tcPr/>
                </a:tc>
              </a:tr>
              <a:tr h="370840">
                <a:tc>
                  <a:txBody>
                    <a:bodyPr/>
                    <a:lstStyle/>
                    <a:p>
                      <a:pPr marL="0" indent="0" algn="ctr">
                        <a:buFont typeface="+mj-lt"/>
                        <a:buNone/>
                      </a:pPr>
                      <a:r>
                        <a:rPr lang="sk-SK" sz="1600" dirty="0" smtClean="0"/>
                        <a:t>14.</a:t>
                      </a:r>
                      <a:endParaRPr lang="sk-SK" sz="1600" dirty="0"/>
                    </a:p>
                  </a:txBody>
                  <a:tcPr anchor="ctr"/>
                </a:tc>
                <a:tc>
                  <a:txBody>
                    <a:bodyPr/>
                    <a:lstStyle/>
                    <a:p>
                      <a:r>
                        <a:rPr lang="sk-SK" sz="1600" dirty="0" smtClean="0"/>
                        <a:t>Oprávnenosť</a:t>
                      </a:r>
                      <a:r>
                        <a:rPr lang="sk-SK" sz="1600" baseline="0" dirty="0" smtClean="0"/>
                        <a:t> aktivít projektu</a:t>
                      </a:r>
                      <a:endParaRPr lang="sk-SK" sz="1600" dirty="0"/>
                    </a:p>
                  </a:txBody>
                  <a:tcPr anchor="ctr"/>
                </a:tc>
                <a:tc>
                  <a:txBody>
                    <a:bodyPr/>
                    <a:lstStyle/>
                    <a:p>
                      <a:r>
                        <a:rPr lang="sk-SK" sz="1600" dirty="0" smtClean="0"/>
                        <a:t>Formulár</a:t>
                      </a:r>
                      <a:r>
                        <a:rPr lang="sk-SK" sz="1600" baseline="0" dirty="0" smtClean="0"/>
                        <a:t> </a:t>
                      </a:r>
                      <a:r>
                        <a:rPr lang="sk-SK" sz="1600" baseline="0" dirty="0" err="1" smtClean="0"/>
                        <a:t>ŽoNFP</a:t>
                      </a:r>
                      <a:r>
                        <a:rPr lang="sk-SK" sz="1600" baseline="0" dirty="0" smtClean="0"/>
                        <a:t> (časť 7 – Popis projektu)</a:t>
                      </a:r>
                    </a:p>
                    <a:p>
                      <a:r>
                        <a:rPr lang="sk-SK" sz="1600" baseline="0" dirty="0" smtClean="0"/>
                        <a:t>Príloha č. 6 ŽoNFP – Podporná dokumentácia OV</a:t>
                      </a:r>
                    </a:p>
                    <a:p>
                      <a:r>
                        <a:rPr lang="sk-SK" sz="1600" baseline="0" dirty="0" smtClean="0"/>
                        <a:t>Príloha č. 7 </a:t>
                      </a:r>
                      <a:r>
                        <a:rPr lang="sk-SK" sz="1600" baseline="0" dirty="0" err="1" smtClean="0"/>
                        <a:t>ŽoNFP</a:t>
                      </a:r>
                      <a:r>
                        <a:rPr lang="sk-SK" sz="1600" baseline="0" dirty="0" smtClean="0"/>
                        <a:t> – Technické a </a:t>
                      </a:r>
                      <a:r>
                        <a:rPr lang="sk-SK" sz="1600" baseline="0" dirty="0" err="1" smtClean="0"/>
                        <a:t>enviro</a:t>
                      </a:r>
                      <a:r>
                        <a:rPr lang="sk-SK" sz="1600" baseline="0" dirty="0" smtClean="0"/>
                        <a:t>. ukazovatele</a:t>
                      </a:r>
                    </a:p>
                  </a:txBody>
                  <a:tcPr anchor="ctr"/>
                </a:tc>
              </a:tr>
              <a:tr h="370840">
                <a:tc>
                  <a:txBody>
                    <a:bodyPr/>
                    <a:lstStyle/>
                    <a:p>
                      <a:pPr marL="0" indent="0" algn="ctr">
                        <a:buFont typeface="+mj-lt"/>
                        <a:buNone/>
                      </a:pPr>
                      <a:r>
                        <a:rPr lang="sk-SK" sz="1600" dirty="0" smtClean="0"/>
                        <a:t>15.</a:t>
                      </a:r>
                      <a:endParaRPr lang="sk-SK" sz="1600" dirty="0"/>
                    </a:p>
                  </a:txBody>
                  <a:tcPr anchor="ctr"/>
                </a:tc>
                <a:tc>
                  <a:txBody>
                    <a:bodyPr/>
                    <a:lstStyle/>
                    <a:p>
                      <a:pPr marL="0" algn="l" defTabSz="914400" rtl="0" eaLnBrk="1" latinLnBrk="0" hangingPunct="1"/>
                      <a:r>
                        <a:rPr lang="sk-SK" sz="1600" kern="1200" dirty="0" smtClean="0">
                          <a:solidFill>
                            <a:schemeClr val="dk1"/>
                          </a:solidFill>
                          <a:latin typeface="+mn-lt"/>
                          <a:ea typeface="+mn-ea"/>
                          <a:cs typeface="+mn-cs"/>
                        </a:rPr>
                        <a:t>Neukončiť aktivity pred predložením </a:t>
                      </a:r>
                      <a:r>
                        <a:rPr lang="sk-SK" sz="1600" kern="1200" dirty="0" err="1" smtClean="0">
                          <a:solidFill>
                            <a:schemeClr val="dk1"/>
                          </a:solidFill>
                          <a:latin typeface="+mn-lt"/>
                          <a:ea typeface="+mn-ea"/>
                          <a:cs typeface="+mn-cs"/>
                        </a:rPr>
                        <a:t>ŽoNFP</a:t>
                      </a:r>
                      <a:r>
                        <a:rPr lang="sk-SK" sz="1600" kern="1200" dirty="0" smtClean="0">
                          <a:solidFill>
                            <a:schemeClr val="dk1"/>
                          </a:solidFill>
                          <a:latin typeface="+mn-lt"/>
                          <a:ea typeface="+mn-ea"/>
                          <a:cs typeface="+mn-cs"/>
                        </a:rPr>
                        <a:t> </a:t>
                      </a:r>
                      <a:r>
                        <a:rPr lang="sk-SK" sz="1600" kern="1200" dirty="0" smtClean="0">
                          <a:solidFill>
                            <a:srgbClr val="FF0000"/>
                          </a:solidFill>
                          <a:latin typeface="+mn-lt"/>
                          <a:ea typeface="+mn-ea"/>
                          <a:cs typeface="+mn-cs"/>
                        </a:rPr>
                        <a:t>(58. výzva)</a:t>
                      </a:r>
                      <a:endParaRPr lang="sk-SK" sz="1600" kern="1200" dirty="0">
                        <a:solidFill>
                          <a:srgbClr val="FF0000"/>
                        </a:solidFill>
                        <a:latin typeface="+mn-lt"/>
                        <a:ea typeface="+mn-ea"/>
                        <a:cs typeface="+mn-cs"/>
                      </a:endParaRPr>
                    </a:p>
                  </a:txBody>
                  <a:tcPr anchor="ctr"/>
                </a:tc>
                <a:tc>
                  <a:txBody>
                    <a:bodyPr/>
                    <a:lstStyle/>
                    <a:p>
                      <a:r>
                        <a:rPr lang="sk-SK" sz="1600" dirty="0" smtClean="0"/>
                        <a:t>Čestné vyhlásenie v rámci formulára </a:t>
                      </a:r>
                      <a:r>
                        <a:rPr lang="sk-SK" sz="1600" dirty="0" err="1" smtClean="0"/>
                        <a:t>ŽoNFP</a:t>
                      </a:r>
                      <a:r>
                        <a:rPr lang="sk-SK" sz="1600" dirty="0" smtClean="0"/>
                        <a:t> (časť 15)</a:t>
                      </a:r>
                    </a:p>
                    <a:p>
                      <a:r>
                        <a:rPr lang="sk-SK" sz="1600" dirty="0" smtClean="0">
                          <a:solidFill>
                            <a:srgbClr val="FF0000"/>
                          </a:solidFill>
                        </a:rPr>
                        <a:t>Relevantné pre žiadateľov </a:t>
                      </a:r>
                      <a:r>
                        <a:rPr lang="sk-SK" sz="1600" baseline="0" dirty="0" smtClean="0">
                          <a:solidFill>
                            <a:srgbClr val="FF0000"/>
                          </a:solidFill>
                        </a:rPr>
                        <a:t>mimo Schémy ŠP (obce a združenie obcí)</a:t>
                      </a:r>
                      <a:endParaRPr lang="sk-SK" sz="1600" dirty="0">
                        <a:solidFill>
                          <a:srgbClr val="FF0000"/>
                        </a:solidFill>
                      </a:endParaRPr>
                    </a:p>
                  </a:txBody>
                  <a:tcPr anchor="ctr"/>
                </a:tc>
              </a:tr>
              <a:tr h="370840">
                <a:tc>
                  <a:txBody>
                    <a:bodyPr/>
                    <a:lstStyle/>
                    <a:p>
                      <a:pPr marL="0" marR="0" indent="0" algn="ctr" defTabSz="914400" rtl="0" eaLnBrk="1" fontAlgn="auto" latinLnBrk="0" hangingPunct="1">
                        <a:lnSpc>
                          <a:spcPct val="100000"/>
                        </a:lnSpc>
                        <a:spcBef>
                          <a:spcPts val="0"/>
                        </a:spcBef>
                        <a:spcAft>
                          <a:spcPts val="0"/>
                        </a:spcAft>
                        <a:buClrTx/>
                        <a:buSzTx/>
                        <a:buFont typeface="+mj-lt"/>
                        <a:buNone/>
                        <a:tabLst/>
                        <a:defRPr/>
                      </a:pPr>
                      <a:r>
                        <a:rPr lang="sk-SK" sz="1600" kern="1200" dirty="0" smtClean="0">
                          <a:solidFill>
                            <a:schemeClr val="dk1"/>
                          </a:solidFill>
                          <a:latin typeface="+mn-lt"/>
                          <a:ea typeface="+mn-ea"/>
                          <a:cs typeface="+mn-cs"/>
                        </a:rPr>
                        <a:t>16.</a:t>
                      </a:r>
                      <a:endParaRPr lang="sk-SK" sz="1600" kern="1200" dirty="0">
                        <a:solidFill>
                          <a:schemeClr val="dk1"/>
                        </a:solidFill>
                        <a:latin typeface="+mn-lt"/>
                        <a:ea typeface="+mn-ea"/>
                        <a:cs typeface="+mn-cs"/>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sz="1600" kern="1200" dirty="0" smtClean="0">
                          <a:solidFill>
                            <a:schemeClr val="dk1"/>
                          </a:solidFill>
                          <a:latin typeface="+mn-lt"/>
                          <a:ea typeface="+mn-ea"/>
                          <a:cs typeface="+mn-cs"/>
                        </a:rPr>
                        <a:t>Zákaz začatia prác na projekte pred predložením </a:t>
                      </a:r>
                      <a:r>
                        <a:rPr lang="sk-SK" sz="1600" kern="1200" dirty="0" err="1" smtClean="0">
                          <a:solidFill>
                            <a:schemeClr val="dk1"/>
                          </a:solidFill>
                          <a:latin typeface="+mn-lt"/>
                          <a:ea typeface="+mn-ea"/>
                          <a:cs typeface="+mn-cs"/>
                        </a:rPr>
                        <a:t>ŽoNFP</a:t>
                      </a:r>
                      <a:r>
                        <a:rPr lang="sk-SK" sz="1600" kern="1200" dirty="0" smtClean="0">
                          <a:solidFill>
                            <a:schemeClr val="dk1"/>
                          </a:solidFill>
                          <a:latin typeface="+mn-lt"/>
                          <a:ea typeface="+mn-ea"/>
                          <a:cs typeface="+mn-cs"/>
                        </a:rPr>
                        <a:t> </a:t>
                      </a:r>
                      <a:r>
                        <a:rPr lang="sk-SK" sz="1600" kern="1200" dirty="0" smtClean="0">
                          <a:solidFill>
                            <a:srgbClr val="FF0000"/>
                          </a:solidFill>
                          <a:latin typeface="+mn-lt"/>
                          <a:ea typeface="+mn-ea"/>
                          <a:cs typeface="+mn-cs"/>
                        </a:rPr>
                        <a:t>(58. výzva)</a:t>
                      </a:r>
                      <a:endParaRPr lang="sk-SK" sz="1600" kern="1200" dirty="0">
                        <a:solidFill>
                          <a:srgbClr val="FF0000"/>
                        </a:solidFill>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600" dirty="0" smtClean="0"/>
                        <a:t>Čestné vyhlásenie v rámci formulára </a:t>
                      </a:r>
                      <a:r>
                        <a:rPr lang="sk-SK" sz="1600" dirty="0" err="1" smtClean="0"/>
                        <a:t>ŽoNFP</a:t>
                      </a:r>
                      <a:r>
                        <a:rPr lang="sk-SK" sz="1600" dirty="0" smtClean="0"/>
                        <a:t> (časť 15)</a:t>
                      </a:r>
                    </a:p>
                    <a:p>
                      <a:pPr marL="0" marR="0" lvl="0" indent="0" algn="l" defTabSz="914400" rtl="0" eaLnBrk="1" fontAlgn="auto" latinLnBrk="0" hangingPunct="1">
                        <a:lnSpc>
                          <a:spcPct val="100000"/>
                        </a:lnSpc>
                        <a:spcBef>
                          <a:spcPts val="0"/>
                        </a:spcBef>
                        <a:spcAft>
                          <a:spcPts val="0"/>
                        </a:spcAft>
                        <a:buClrTx/>
                        <a:buSzTx/>
                        <a:buFontTx/>
                        <a:buNone/>
                        <a:tabLst/>
                        <a:defRPr/>
                      </a:pPr>
                      <a:r>
                        <a:rPr lang="sk-SK" sz="1600" baseline="0" dirty="0" smtClean="0"/>
                        <a:t>Príloha č. 6 </a:t>
                      </a:r>
                      <a:r>
                        <a:rPr lang="sk-SK" sz="1600" baseline="0" dirty="0" err="1" smtClean="0"/>
                        <a:t>ŽoNFP</a:t>
                      </a:r>
                      <a:r>
                        <a:rPr lang="sk-SK" sz="1600" baseline="0" dirty="0" smtClean="0"/>
                        <a:t> – Podporná dokumentácia OV</a:t>
                      </a:r>
                    </a:p>
                    <a:p>
                      <a:r>
                        <a:rPr lang="sk-SK" sz="1600" baseline="0" dirty="0" smtClean="0"/>
                        <a:t>Príloha č. 13 </a:t>
                      </a:r>
                      <a:r>
                        <a:rPr lang="sk-SK" sz="1600" baseline="0" dirty="0" err="1" smtClean="0"/>
                        <a:t>ŽoNFP</a:t>
                      </a:r>
                      <a:r>
                        <a:rPr lang="sk-SK" sz="1600" baseline="0" dirty="0" smtClean="0"/>
                        <a:t> – Povolenie na realizáciu projektu, vrátane projektovej dokumentácie</a:t>
                      </a:r>
                    </a:p>
                    <a:p>
                      <a:r>
                        <a:rPr lang="sk-SK" sz="1600" baseline="0" dirty="0" smtClean="0">
                          <a:solidFill>
                            <a:srgbClr val="FF0000"/>
                          </a:solidFill>
                        </a:rPr>
                        <a:t>Relevantné pre žiadateľov spadajúcich pod Schému ŠP</a:t>
                      </a:r>
                    </a:p>
                    <a:p>
                      <a:r>
                        <a:rPr lang="sk-SK" sz="1600" baseline="0" dirty="0" smtClean="0">
                          <a:solidFill>
                            <a:srgbClr val="FF0000"/>
                          </a:solidFill>
                        </a:rPr>
                        <a:t>56. Výzva – v rámci PPP č. 18 týkajúcej sa  štátnej pomoci</a:t>
                      </a:r>
                      <a:endParaRPr lang="sk-SK" sz="1600" dirty="0">
                        <a:solidFill>
                          <a:srgbClr val="FF0000"/>
                        </a:solidFill>
                      </a:endParaRPr>
                    </a:p>
                  </a:txBody>
                  <a:tcPr anchor="ctr"/>
                </a:tc>
              </a:tr>
            </a:tbl>
          </a:graphicData>
        </a:graphic>
      </p:graphicFrame>
    </p:spTree>
    <p:extLst>
      <p:ext uri="{BB962C8B-B14F-4D97-AF65-F5344CB8AC3E}">
        <p14:creationId xmlns:p14="http://schemas.microsoft.com/office/powerpoint/2010/main" val="32318016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60172" y="929639"/>
            <a:ext cx="8185836" cy="879253"/>
          </a:xfrm>
        </p:spPr>
        <p:txBody>
          <a:bodyPr>
            <a:normAutofit/>
          </a:bodyPr>
          <a:lstStyle/>
          <a:p>
            <a:r>
              <a:rPr lang="sk-SK" sz="3200" b="1" dirty="0">
                <a:latin typeface="Arial" panose="020B0604020202020204" pitchFamily="34" charset="0"/>
                <a:cs typeface="Arial" panose="020B0604020202020204" pitchFamily="34" charset="0"/>
              </a:rPr>
              <a:t>Spôsob preukazovania splnenia PPP</a:t>
            </a:r>
          </a:p>
        </p:txBody>
      </p:sp>
      <p:sp>
        <p:nvSpPr>
          <p:cNvPr id="4" name="TextovéPole 3"/>
          <p:cNvSpPr txBox="1"/>
          <p:nvPr/>
        </p:nvSpPr>
        <p:spPr>
          <a:xfrm>
            <a:off x="560172" y="1710037"/>
            <a:ext cx="7801233" cy="1908215"/>
          </a:xfrm>
          <a:prstGeom prst="rect">
            <a:avLst/>
          </a:prstGeom>
          <a:noFill/>
        </p:spPr>
        <p:txBody>
          <a:bodyPr wrap="square" rtlCol="0">
            <a:spAutoFit/>
          </a:bodyPr>
          <a:lstStyle/>
          <a:p>
            <a:pPr algn="just"/>
            <a:r>
              <a:rPr lang="sk-SK" b="1" u="sng" dirty="0"/>
              <a:t>Oprávnenosť </a:t>
            </a:r>
            <a:r>
              <a:rPr lang="sk-SK" b="1" u="sng" dirty="0" smtClean="0"/>
              <a:t>výdavkov realizácie projektu:</a:t>
            </a:r>
            <a:endParaRPr lang="sk-SK" b="1" u="sng" dirty="0"/>
          </a:p>
          <a:p>
            <a:pPr algn="just"/>
            <a:endParaRPr lang="sk-SK" sz="2000" b="1" u="sng" dirty="0" smtClean="0">
              <a:solidFill>
                <a:schemeClr val="bg1">
                  <a:lumMod val="50000"/>
                </a:schemeClr>
              </a:solidFill>
            </a:endParaRPr>
          </a:p>
          <a:p>
            <a:pPr algn="just"/>
            <a:endParaRPr lang="sk-SK" sz="2000" b="1" u="sng" dirty="0">
              <a:solidFill>
                <a:schemeClr val="bg1">
                  <a:lumMod val="50000"/>
                </a:schemeClr>
              </a:solidFill>
            </a:endParaRPr>
          </a:p>
          <a:p>
            <a:pPr algn="just"/>
            <a:endParaRPr lang="sk-SK" sz="2000" b="1" u="sng" dirty="0" smtClean="0">
              <a:solidFill>
                <a:schemeClr val="bg1">
                  <a:lumMod val="50000"/>
                </a:schemeClr>
              </a:solidFill>
            </a:endParaRPr>
          </a:p>
          <a:p>
            <a:pPr algn="just"/>
            <a:endParaRPr lang="sk-SK" sz="2000" b="1" u="sng" dirty="0">
              <a:solidFill>
                <a:schemeClr val="bg1">
                  <a:lumMod val="50000"/>
                </a:schemeClr>
              </a:solidFill>
            </a:endParaRPr>
          </a:p>
          <a:p>
            <a:pPr marL="914400" lvl="1" indent="-457200" algn="just">
              <a:buFont typeface="+mj-lt"/>
              <a:buAutoNum type="alphaLcParenR"/>
            </a:pPr>
            <a:r>
              <a:rPr lang="sk-SK" sz="2000" b="1" dirty="0">
                <a:solidFill>
                  <a:schemeClr val="bg1">
                    <a:lumMod val="50000"/>
                  </a:schemeClr>
                </a:solidFill>
              </a:rPr>
              <a:t>Právna forma </a:t>
            </a:r>
          </a:p>
        </p:txBody>
      </p:sp>
      <p:graphicFrame>
        <p:nvGraphicFramePr>
          <p:cNvPr id="3" name="Tabuľka 2"/>
          <p:cNvGraphicFramePr>
            <a:graphicFrameLocks noGrp="1"/>
          </p:cNvGraphicFramePr>
          <p:nvPr>
            <p:extLst>
              <p:ext uri="{D42A27DB-BD31-4B8C-83A1-F6EECF244321}">
                <p14:modId xmlns:p14="http://schemas.microsoft.com/office/powerpoint/2010/main" val="3323271948"/>
              </p:ext>
            </p:extLst>
          </p:nvPr>
        </p:nvGraphicFramePr>
        <p:xfrm>
          <a:off x="642257" y="2254250"/>
          <a:ext cx="7922078" cy="1849120"/>
        </p:xfrm>
        <a:graphic>
          <a:graphicData uri="http://schemas.openxmlformats.org/drawingml/2006/table">
            <a:tbl>
              <a:tblPr firstRow="1" bandRow="1">
                <a:tableStyleId>{5C22544A-7EE6-4342-B048-85BDC9FD1C3A}</a:tableStyleId>
              </a:tblPr>
              <a:tblGrid>
                <a:gridCol w="500743"/>
                <a:gridCol w="2655011"/>
                <a:gridCol w="4766324"/>
              </a:tblGrid>
              <a:tr h="370840">
                <a:tc>
                  <a:txBody>
                    <a:bodyPr/>
                    <a:lstStyle/>
                    <a:p>
                      <a:r>
                        <a:rPr lang="sk-SK" dirty="0" err="1" smtClean="0"/>
                        <a:t>P.č</a:t>
                      </a:r>
                      <a:r>
                        <a:rPr lang="sk-SK" dirty="0" smtClean="0"/>
                        <a:t>.</a:t>
                      </a:r>
                      <a:endParaRPr lang="sk-SK" dirty="0"/>
                    </a:p>
                  </a:txBody>
                  <a:tcPr/>
                </a:tc>
                <a:tc>
                  <a:txBody>
                    <a:bodyPr/>
                    <a:lstStyle/>
                    <a:p>
                      <a:r>
                        <a:rPr lang="sk-SK" dirty="0" err="1" smtClean="0"/>
                        <a:t>PPP</a:t>
                      </a:r>
                      <a:endParaRPr lang="sk-SK" dirty="0"/>
                    </a:p>
                  </a:txBody>
                  <a:tcPr/>
                </a:tc>
                <a:tc>
                  <a:txBody>
                    <a:bodyPr/>
                    <a:lstStyle/>
                    <a:p>
                      <a:r>
                        <a:rPr lang="sk-SK" dirty="0" smtClean="0"/>
                        <a:t>Spôsob preukázania, resp. overenia </a:t>
                      </a:r>
                      <a:r>
                        <a:rPr lang="sk-SK" dirty="0" err="1" smtClean="0"/>
                        <a:t>PPP</a:t>
                      </a:r>
                      <a:endParaRPr lang="sk-SK" dirty="0"/>
                    </a:p>
                  </a:txBody>
                  <a:tcPr/>
                </a:tc>
              </a:tr>
              <a:tr h="370840">
                <a:tc>
                  <a:txBody>
                    <a:bodyPr/>
                    <a:lstStyle/>
                    <a:p>
                      <a:pPr marL="0" indent="0" algn="ctr">
                        <a:buFont typeface="+mj-lt"/>
                        <a:buNone/>
                      </a:pPr>
                      <a:r>
                        <a:rPr lang="sk-SK" sz="1700" dirty="0" smtClean="0"/>
                        <a:t>17.</a:t>
                      </a:r>
                      <a:endParaRPr lang="sk-SK" sz="1700" dirty="0"/>
                    </a:p>
                  </a:txBody>
                  <a:tcPr anchor="ctr"/>
                </a:tc>
                <a:tc>
                  <a:txBody>
                    <a:bodyPr/>
                    <a:lstStyle/>
                    <a:p>
                      <a:r>
                        <a:rPr lang="sk-SK" sz="1700" dirty="0" smtClean="0"/>
                        <a:t>Oprávnenosť</a:t>
                      </a:r>
                      <a:r>
                        <a:rPr lang="sk-SK" sz="1700" baseline="0" dirty="0" smtClean="0"/>
                        <a:t> výdavkov projektu</a:t>
                      </a:r>
                      <a:endParaRPr lang="sk-SK" sz="1700" dirty="0"/>
                    </a:p>
                  </a:txBody>
                  <a:tcPr anchor="ctr"/>
                </a:tc>
                <a:tc>
                  <a:txBody>
                    <a:bodyPr/>
                    <a:lstStyle/>
                    <a:p>
                      <a:r>
                        <a:rPr lang="sk-SK" sz="1700" dirty="0" smtClean="0"/>
                        <a:t>Formulár</a:t>
                      </a:r>
                      <a:r>
                        <a:rPr lang="sk-SK" sz="1700" baseline="0" dirty="0" smtClean="0"/>
                        <a:t> </a:t>
                      </a:r>
                      <a:r>
                        <a:rPr lang="sk-SK" sz="1700" baseline="0" dirty="0" err="1" smtClean="0"/>
                        <a:t>ŽoNFP</a:t>
                      </a:r>
                      <a:r>
                        <a:rPr lang="sk-SK" sz="1700" baseline="0" dirty="0" smtClean="0"/>
                        <a:t> (časť 7 – Popis projektu)</a:t>
                      </a:r>
                    </a:p>
                    <a:p>
                      <a:r>
                        <a:rPr lang="sk-SK" sz="1700" baseline="0" dirty="0" smtClean="0"/>
                        <a:t>Príloha č. 6 ŽoNFP – Podporná dokumentácia OV</a:t>
                      </a:r>
                    </a:p>
                  </a:txBody>
                  <a:tcPr anchor="ctr"/>
                </a:tc>
              </a:tr>
              <a:tr h="370840">
                <a:tc>
                  <a:txBody>
                    <a:bodyPr/>
                    <a:lstStyle/>
                    <a:p>
                      <a:pPr marL="0" indent="0" algn="ctr">
                        <a:buFont typeface="+mj-lt"/>
                        <a:buNone/>
                      </a:pPr>
                      <a:r>
                        <a:rPr lang="sk-SK" sz="1700" dirty="0" smtClean="0"/>
                        <a:t>18.</a:t>
                      </a:r>
                      <a:endParaRPr lang="sk-SK" sz="1700" dirty="0"/>
                    </a:p>
                  </a:txBody>
                  <a:tcPr anchor="ctr"/>
                </a:tc>
                <a:tc>
                  <a:txBody>
                    <a:bodyPr/>
                    <a:lstStyle/>
                    <a:p>
                      <a:pPr marL="0" algn="l" defTabSz="914400" rtl="0" eaLnBrk="1" latinLnBrk="0" hangingPunct="1"/>
                      <a:r>
                        <a:rPr lang="sk-SK" sz="1700" kern="1200" dirty="0" smtClean="0">
                          <a:solidFill>
                            <a:schemeClr val="dk1"/>
                          </a:solidFill>
                          <a:latin typeface="+mn-lt"/>
                          <a:ea typeface="+mn-ea"/>
                          <a:cs typeface="+mn-cs"/>
                        </a:rPr>
                        <a:t>Oprávnenosť</a:t>
                      </a:r>
                      <a:r>
                        <a:rPr lang="sk-SK" sz="1700" kern="1200" baseline="0" dirty="0" smtClean="0">
                          <a:solidFill>
                            <a:schemeClr val="dk1"/>
                          </a:solidFill>
                          <a:latin typeface="+mn-lt"/>
                          <a:ea typeface="+mn-ea"/>
                          <a:cs typeface="+mn-cs"/>
                        </a:rPr>
                        <a:t> výdavkov pre projekty generujúce príjem</a:t>
                      </a:r>
                    </a:p>
                    <a:p>
                      <a:pPr marL="0" algn="l" defTabSz="914400" rtl="0" eaLnBrk="1" latinLnBrk="0" hangingPunct="1"/>
                      <a:r>
                        <a:rPr lang="sk-SK" sz="1700" kern="1200" baseline="0" dirty="0" smtClean="0">
                          <a:solidFill>
                            <a:srgbClr val="FF0000"/>
                          </a:solidFill>
                          <a:latin typeface="+mn-lt"/>
                          <a:ea typeface="+mn-ea"/>
                          <a:cs typeface="+mn-cs"/>
                        </a:rPr>
                        <a:t>(58. výzva)</a:t>
                      </a:r>
                      <a:endParaRPr lang="sk-SK" sz="1700" kern="1200" dirty="0">
                        <a:solidFill>
                          <a:srgbClr val="FF0000"/>
                        </a:solidFill>
                        <a:latin typeface="+mn-lt"/>
                        <a:ea typeface="+mn-ea"/>
                        <a:cs typeface="+mn-cs"/>
                      </a:endParaRPr>
                    </a:p>
                  </a:txBody>
                  <a:tcPr anchor="ctr"/>
                </a:tc>
                <a:tc>
                  <a:txBody>
                    <a:bodyPr/>
                    <a:lstStyle/>
                    <a:p>
                      <a:r>
                        <a:rPr lang="sk-SK" sz="1700" dirty="0" smtClean="0"/>
                        <a:t>Príloha</a:t>
                      </a:r>
                      <a:r>
                        <a:rPr lang="sk-SK" sz="1700" baseline="0" dirty="0" smtClean="0"/>
                        <a:t> č. 9 </a:t>
                      </a:r>
                      <a:r>
                        <a:rPr lang="sk-SK" sz="1700" baseline="0" dirty="0" err="1" smtClean="0"/>
                        <a:t>ŽoNFP</a:t>
                      </a:r>
                      <a:r>
                        <a:rPr lang="sk-SK" sz="1700" baseline="0" dirty="0" smtClean="0"/>
                        <a:t> – Finančná analýza projektu</a:t>
                      </a:r>
                    </a:p>
                    <a:p>
                      <a:pPr marL="0" marR="0" lvl="0" indent="0" algn="l" defTabSz="914400" rtl="0" eaLnBrk="1" fontAlgn="auto" latinLnBrk="0" hangingPunct="1">
                        <a:lnSpc>
                          <a:spcPct val="100000"/>
                        </a:lnSpc>
                        <a:spcBef>
                          <a:spcPts val="0"/>
                        </a:spcBef>
                        <a:spcAft>
                          <a:spcPts val="0"/>
                        </a:spcAft>
                        <a:buClrTx/>
                        <a:buSzTx/>
                        <a:buFontTx/>
                        <a:buNone/>
                        <a:tabLst/>
                        <a:defRPr/>
                      </a:pPr>
                      <a:r>
                        <a:rPr lang="sk-SK" sz="1700" baseline="0" dirty="0" smtClean="0">
                          <a:solidFill>
                            <a:srgbClr val="FF0000"/>
                          </a:solidFill>
                        </a:rPr>
                        <a:t>56. Výzva – v rámci PPP č. 18 týkajúcej sa  štátnej pomoci</a:t>
                      </a:r>
                      <a:endParaRPr lang="sk-SK" sz="1700" dirty="0" smtClean="0">
                        <a:solidFill>
                          <a:srgbClr val="FF0000"/>
                        </a:solidFill>
                      </a:endParaRPr>
                    </a:p>
                  </a:txBody>
                  <a:tcPr anchor="ctr"/>
                </a:tc>
              </a:tr>
            </a:tbl>
          </a:graphicData>
        </a:graphic>
      </p:graphicFrame>
    </p:spTree>
    <p:extLst>
      <p:ext uri="{BB962C8B-B14F-4D97-AF65-F5344CB8AC3E}">
        <p14:creationId xmlns:p14="http://schemas.microsoft.com/office/powerpoint/2010/main" val="32318016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60172" y="929639"/>
            <a:ext cx="8185836" cy="879253"/>
          </a:xfrm>
        </p:spPr>
        <p:txBody>
          <a:bodyPr>
            <a:normAutofit/>
          </a:bodyPr>
          <a:lstStyle/>
          <a:p>
            <a:r>
              <a:rPr lang="sk-SK" sz="3200" b="1" dirty="0" smtClean="0">
                <a:latin typeface="Arial" panose="020B0604020202020204" pitchFamily="34" charset="0"/>
                <a:cs typeface="Arial" panose="020B0604020202020204" pitchFamily="34" charset="0"/>
              </a:rPr>
              <a:t>Spôsob preukazovania splnenia PPP</a:t>
            </a:r>
            <a:endParaRPr lang="sk-SK" sz="3200" b="1" dirty="0">
              <a:latin typeface="Arial" panose="020B0604020202020204" pitchFamily="34" charset="0"/>
              <a:cs typeface="Arial" panose="020B0604020202020204" pitchFamily="34" charset="0"/>
            </a:endParaRPr>
          </a:p>
        </p:txBody>
      </p:sp>
      <p:sp>
        <p:nvSpPr>
          <p:cNvPr id="4" name="TextovéPole 3"/>
          <p:cNvSpPr txBox="1"/>
          <p:nvPr/>
        </p:nvSpPr>
        <p:spPr>
          <a:xfrm>
            <a:off x="563092" y="1643130"/>
            <a:ext cx="7801233" cy="3662541"/>
          </a:xfrm>
          <a:prstGeom prst="rect">
            <a:avLst/>
          </a:prstGeom>
          <a:noFill/>
        </p:spPr>
        <p:txBody>
          <a:bodyPr wrap="square" rtlCol="0">
            <a:spAutoFit/>
          </a:bodyPr>
          <a:lstStyle/>
          <a:p>
            <a:pPr algn="just"/>
            <a:r>
              <a:rPr lang="sk-SK" b="1" u="sng" dirty="0"/>
              <a:t>Oprávnenosť </a:t>
            </a:r>
            <a:r>
              <a:rPr lang="sk-SK" b="1" u="sng" dirty="0" smtClean="0"/>
              <a:t>miesta realizácie projektu:</a:t>
            </a:r>
          </a:p>
          <a:p>
            <a:pPr algn="just"/>
            <a:endParaRPr lang="sk-SK" sz="2400" b="1" u="sng" dirty="0" smtClean="0">
              <a:solidFill>
                <a:schemeClr val="bg1">
                  <a:lumMod val="50000"/>
                </a:schemeClr>
              </a:solidFill>
            </a:endParaRPr>
          </a:p>
          <a:p>
            <a:pPr algn="just"/>
            <a:endParaRPr lang="sk-SK" sz="2400" b="1" u="sng" dirty="0" smtClean="0">
              <a:solidFill>
                <a:schemeClr val="bg1">
                  <a:lumMod val="50000"/>
                </a:schemeClr>
              </a:solidFill>
            </a:endParaRPr>
          </a:p>
          <a:p>
            <a:pPr algn="just"/>
            <a:endParaRPr lang="sk-SK" sz="2400" b="1" u="sng" dirty="0" smtClean="0">
              <a:solidFill>
                <a:schemeClr val="bg1">
                  <a:lumMod val="50000"/>
                </a:schemeClr>
              </a:solidFill>
            </a:endParaRPr>
          </a:p>
          <a:p>
            <a:pPr algn="just"/>
            <a:r>
              <a:rPr lang="sk-SK" b="1" u="sng" dirty="0" smtClean="0"/>
              <a:t>Kritériá pre výber projektu:</a:t>
            </a:r>
          </a:p>
          <a:p>
            <a:pPr algn="just"/>
            <a:endParaRPr lang="sk-SK" sz="2400" b="1" u="sng" dirty="0">
              <a:solidFill>
                <a:schemeClr val="bg1">
                  <a:lumMod val="50000"/>
                </a:schemeClr>
              </a:solidFill>
            </a:endParaRPr>
          </a:p>
          <a:p>
            <a:pPr algn="just"/>
            <a:endParaRPr lang="sk-SK" sz="2000" b="1" u="sng" dirty="0" smtClean="0">
              <a:solidFill>
                <a:schemeClr val="bg1">
                  <a:lumMod val="50000"/>
                </a:schemeClr>
              </a:solidFill>
            </a:endParaRPr>
          </a:p>
          <a:p>
            <a:pPr algn="just"/>
            <a:endParaRPr lang="sk-SK" sz="2000" b="1" u="sng" dirty="0">
              <a:solidFill>
                <a:schemeClr val="bg1">
                  <a:lumMod val="50000"/>
                </a:schemeClr>
              </a:solidFill>
            </a:endParaRPr>
          </a:p>
          <a:p>
            <a:pPr algn="just"/>
            <a:endParaRPr lang="sk-SK" sz="2000" b="1" u="sng" dirty="0" smtClean="0">
              <a:solidFill>
                <a:schemeClr val="bg1">
                  <a:lumMod val="50000"/>
                </a:schemeClr>
              </a:solidFill>
            </a:endParaRPr>
          </a:p>
          <a:p>
            <a:pPr algn="just"/>
            <a:endParaRPr lang="sk-SK" sz="2000" b="1" u="sng" dirty="0">
              <a:solidFill>
                <a:schemeClr val="bg1">
                  <a:lumMod val="50000"/>
                </a:schemeClr>
              </a:solidFill>
            </a:endParaRPr>
          </a:p>
          <a:p>
            <a:pPr marL="914400" lvl="1" indent="-457200" algn="just"/>
            <a:endParaRPr lang="sk-SK" sz="2000" b="1" dirty="0">
              <a:solidFill>
                <a:schemeClr val="bg1">
                  <a:lumMod val="50000"/>
                </a:schemeClr>
              </a:solidFill>
            </a:endParaRPr>
          </a:p>
        </p:txBody>
      </p:sp>
      <p:graphicFrame>
        <p:nvGraphicFramePr>
          <p:cNvPr id="3" name="Tabuľka 2"/>
          <p:cNvGraphicFramePr>
            <a:graphicFrameLocks noGrp="1"/>
          </p:cNvGraphicFramePr>
          <p:nvPr>
            <p:extLst>
              <p:ext uri="{D42A27DB-BD31-4B8C-83A1-F6EECF244321}">
                <p14:modId xmlns:p14="http://schemas.microsoft.com/office/powerpoint/2010/main" val="234883204"/>
              </p:ext>
            </p:extLst>
          </p:nvPr>
        </p:nvGraphicFramePr>
        <p:xfrm>
          <a:off x="633089" y="2083327"/>
          <a:ext cx="7922078" cy="949960"/>
        </p:xfrm>
        <a:graphic>
          <a:graphicData uri="http://schemas.openxmlformats.org/drawingml/2006/table">
            <a:tbl>
              <a:tblPr firstRow="1" bandRow="1">
                <a:tableStyleId>{5C22544A-7EE6-4342-B048-85BDC9FD1C3A}</a:tableStyleId>
              </a:tblPr>
              <a:tblGrid>
                <a:gridCol w="500743"/>
                <a:gridCol w="2655011"/>
                <a:gridCol w="4766324"/>
              </a:tblGrid>
              <a:tr h="370840">
                <a:tc>
                  <a:txBody>
                    <a:bodyPr/>
                    <a:lstStyle/>
                    <a:p>
                      <a:r>
                        <a:rPr lang="sk-SK" dirty="0" err="1" smtClean="0"/>
                        <a:t>P.č</a:t>
                      </a:r>
                      <a:r>
                        <a:rPr lang="sk-SK" dirty="0" smtClean="0"/>
                        <a:t>.</a:t>
                      </a:r>
                      <a:endParaRPr lang="sk-SK" dirty="0"/>
                    </a:p>
                  </a:txBody>
                  <a:tcPr/>
                </a:tc>
                <a:tc>
                  <a:txBody>
                    <a:bodyPr/>
                    <a:lstStyle/>
                    <a:p>
                      <a:r>
                        <a:rPr lang="sk-SK" dirty="0" err="1" smtClean="0"/>
                        <a:t>PPP</a:t>
                      </a:r>
                      <a:endParaRPr lang="sk-SK" dirty="0"/>
                    </a:p>
                  </a:txBody>
                  <a:tcPr/>
                </a:tc>
                <a:tc>
                  <a:txBody>
                    <a:bodyPr/>
                    <a:lstStyle/>
                    <a:p>
                      <a:r>
                        <a:rPr lang="sk-SK" dirty="0" smtClean="0"/>
                        <a:t>Spôsob preukázania, resp. overenia </a:t>
                      </a:r>
                      <a:r>
                        <a:rPr lang="sk-SK" dirty="0" err="1" smtClean="0"/>
                        <a:t>PPP</a:t>
                      </a:r>
                      <a:endParaRPr lang="sk-SK" dirty="0"/>
                    </a:p>
                  </a:txBody>
                  <a:tcPr/>
                </a:tc>
              </a:tr>
              <a:tr h="370840">
                <a:tc>
                  <a:txBody>
                    <a:bodyPr/>
                    <a:lstStyle/>
                    <a:p>
                      <a:pPr marL="0" indent="0" algn="ctr">
                        <a:buFont typeface="+mj-lt"/>
                        <a:buNone/>
                      </a:pPr>
                      <a:r>
                        <a:rPr lang="sk-SK" sz="1600" dirty="0" smtClean="0"/>
                        <a:t>19.</a:t>
                      </a:r>
                      <a:endParaRPr lang="sk-SK" sz="1600" dirty="0"/>
                    </a:p>
                  </a:txBody>
                  <a:tcPr anchor="ctr"/>
                </a:tc>
                <a:tc>
                  <a:txBody>
                    <a:bodyPr/>
                    <a:lstStyle/>
                    <a:p>
                      <a:r>
                        <a:rPr lang="sk-SK" sz="1600" dirty="0" smtClean="0"/>
                        <a:t>Oprávnené územie</a:t>
                      </a:r>
                      <a:endParaRPr lang="sk-SK" sz="1600" dirty="0"/>
                    </a:p>
                  </a:txBody>
                  <a:tcPr anchor="ctr"/>
                </a:tc>
                <a:tc>
                  <a:txBody>
                    <a:bodyPr/>
                    <a:lstStyle/>
                    <a:p>
                      <a:r>
                        <a:rPr lang="sk-SK" sz="1600" dirty="0" smtClean="0"/>
                        <a:t>Formulár </a:t>
                      </a:r>
                      <a:r>
                        <a:rPr lang="sk-SK" sz="1600" dirty="0" err="1" smtClean="0"/>
                        <a:t>ŽoNFP</a:t>
                      </a:r>
                      <a:r>
                        <a:rPr lang="sk-SK" sz="1600" dirty="0" smtClean="0"/>
                        <a:t> (časť 6 –</a:t>
                      </a:r>
                      <a:r>
                        <a:rPr lang="sk-SK" sz="1600" baseline="0" dirty="0" smtClean="0"/>
                        <a:t> Miesto realizácie projektu</a:t>
                      </a:r>
                      <a:r>
                        <a:rPr lang="sk-SK" sz="1600" dirty="0" smtClean="0"/>
                        <a:t>) oprávnené celé územie SR</a:t>
                      </a:r>
                    </a:p>
                  </a:txBody>
                  <a:tcPr anchor="ctr"/>
                </a:tc>
              </a:tr>
            </a:tbl>
          </a:graphicData>
        </a:graphic>
      </p:graphicFrame>
      <p:graphicFrame>
        <p:nvGraphicFramePr>
          <p:cNvPr id="5" name="Tabuľka 4"/>
          <p:cNvGraphicFramePr>
            <a:graphicFrameLocks noGrp="1"/>
          </p:cNvGraphicFramePr>
          <p:nvPr>
            <p:extLst>
              <p:ext uri="{D42A27DB-BD31-4B8C-83A1-F6EECF244321}">
                <p14:modId xmlns:p14="http://schemas.microsoft.com/office/powerpoint/2010/main" val="1499554489"/>
              </p:ext>
            </p:extLst>
          </p:nvPr>
        </p:nvGraphicFramePr>
        <p:xfrm>
          <a:off x="633089" y="3474400"/>
          <a:ext cx="7922078" cy="2656840"/>
        </p:xfrm>
        <a:graphic>
          <a:graphicData uri="http://schemas.openxmlformats.org/drawingml/2006/table">
            <a:tbl>
              <a:tblPr firstRow="1" bandRow="1">
                <a:tableStyleId>{5C22544A-7EE6-4342-B048-85BDC9FD1C3A}</a:tableStyleId>
              </a:tblPr>
              <a:tblGrid>
                <a:gridCol w="500743"/>
                <a:gridCol w="2655011"/>
                <a:gridCol w="4766324"/>
              </a:tblGrid>
              <a:tr h="370840">
                <a:tc>
                  <a:txBody>
                    <a:bodyPr/>
                    <a:lstStyle/>
                    <a:p>
                      <a:r>
                        <a:rPr lang="sk-SK" dirty="0" err="1" smtClean="0"/>
                        <a:t>P.č</a:t>
                      </a:r>
                      <a:r>
                        <a:rPr lang="sk-SK" dirty="0" smtClean="0"/>
                        <a:t>.</a:t>
                      </a:r>
                      <a:endParaRPr lang="sk-SK" dirty="0"/>
                    </a:p>
                  </a:txBody>
                  <a:tcPr/>
                </a:tc>
                <a:tc>
                  <a:txBody>
                    <a:bodyPr/>
                    <a:lstStyle/>
                    <a:p>
                      <a:r>
                        <a:rPr lang="sk-SK" dirty="0" err="1" smtClean="0"/>
                        <a:t>PPP</a:t>
                      </a:r>
                      <a:endParaRPr lang="sk-SK" dirty="0"/>
                    </a:p>
                  </a:txBody>
                  <a:tcPr/>
                </a:tc>
                <a:tc>
                  <a:txBody>
                    <a:bodyPr/>
                    <a:lstStyle/>
                    <a:p>
                      <a:r>
                        <a:rPr lang="sk-SK" dirty="0" smtClean="0"/>
                        <a:t>Spôsob preukázania, resp. overenia </a:t>
                      </a:r>
                      <a:r>
                        <a:rPr lang="sk-SK" dirty="0" err="1" smtClean="0"/>
                        <a:t>PPP</a:t>
                      </a:r>
                      <a:endParaRPr lang="sk-SK" dirty="0"/>
                    </a:p>
                  </a:txBody>
                  <a:tcPr/>
                </a:tc>
              </a:tr>
              <a:tr h="370840">
                <a:tc>
                  <a:txBody>
                    <a:bodyPr/>
                    <a:lstStyle/>
                    <a:p>
                      <a:pPr marL="0" indent="0" algn="ctr">
                        <a:buFont typeface="+mj-lt"/>
                        <a:buNone/>
                      </a:pPr>
                      <a:r>
                        <a:rPr lang="sk-SK" sz="1600" dirty="0" smtClean="0"/>
                        <a:t>20.</a:t>
                      </a:r>
                      <a:endParaRPr lang="sk-SK" sz="1600" dirty="0"/>
                    </a:p>
                  </a:txBody>
                  <a:tcPr anchor="ctr"/>
                </a:tc>
                <a:tc>
                  <a:txBody>
                    <a:bodyPr/>
                    <a:lstStyle/>
                    <a:p>
                      <a:r>
                        <a:rPr lang="sk-SK" sz="1600" dirty="0" smtClean="0"/>
                        <a:t>Hodnotiace</a:t>
                      </a:r>
                      <a:r>
                        <a:rPr lang="sk-SK" sz="1600" baseline="0" dirty="0" smtClean="0"/>
                        <a:t> kritériá</a:t>
                      </a:r>
                    </a:p>
                    <a:p>
                      <a:r>
                        <a:rPr lang="sk-SK" sz="1600" baseline="0" dirty="0" smtClean="0"/>
                        <a:t>Výberové kritériá</a:t>
                      </a:r>
                      <a:endParaRPr lang="sk-SK" sz="1600" dirty="0"/>
                    </a:p>
                  </a:txBody>
                  <a:tcPr anchor="ctr"/>
                </a:tc>
                <a:tc>
                  <a:txBody>
                    <a:bodyPr/>
                    <a:lstStyle/>
                    <a:p>
                      <a:r>
                        <a:rPr lang="sk-SK" sz="1600" dirty="0" smtClean="0"/>
                        <a:t>Formulár ŽoNFP</a:t>
                      </a:r>
                    </a:p>
                    <a:p>
                      <a:r>
                        <a:rPr lang="sk-SK" sz="1600" dirty="0" smtClean="0"/>
                        <a:t>Príloha</a:t>
                      </a:r>
                      <a:r>
                        <a:rPr lang="sk-SK" sz="1600" baseline="0" dirty="0" smtClean="0"/>
                        <a:t> č. 6 ŽoNFP – Podporná dokumentácia k OV</a:t>
                      </a:r>
                    </a:p>
                    <a:p>
                      <a:r>
                        <a:rPr lang="sk-SK" sz="1600" baseline="0" dirty="0" smtClean="0"/>
                        <a:t>Príloha č. 7 </a:t>
                      </a:r>
                      <a:r>
                        <a:rPr lang="sk-SK" sz="1600" baseline="0" dirty="0" err="1" smtClean="0"/>
                        <a:t>ŽoNFP</a:t>
                      </a:r>
                      <a:r>
                        <a:rPr lang="sk-SK" sz="1600" baseline="0" dirty="0" smtClean="0"/>
                        <a:t> – Technické a </a:t>
                      </a:r>
                      <a:r>
                        <a:rPr lang="sk-SK" sz="1600" baseline="0" dirty="0" err="1" smtClean="0"/>
                        <a:t>enviro</a:t>
                      </a:r>
                      <a:r>
                        <a:rPr lang="sk-SK" sz="1600" baseline="0" dirty="0" smtClean="0"/>
                        <a:t>. ukazovatele</a:t>
                      </a:r>
                    </a:p>
                    <a:p>
                      <a:r>
                        <a:rPr lang="sk-SK" sz="1600" baseline="0" dirty="0" smtClean="0"/>
                        <a:t>Príloha č. 8 ŽoNFP – Ukazovatele fin. situácie žiadateľa</a:t>
                      </a:r>
                    </a:p>
                    <a:p>
                      <a:r>
                        <a:rPr lang="sk-SK" sz="1600" dirty="0" smtClean="0"/>
                        <a:t>Príloha č. 9 </a:t>
                      </a:r>
                      <a:r>
                        <a:rPr lang="sk-SK" sz="1600" dirty="0" err="1" smtClean="0"/>
                        <a:t>Žo</a:t>
                      </a:r>
                      <a:r>
                        <a:rPr lang="sk-SK" sz="1600" baseline="0" dirty="0" err="1" smtClean="0"/>
                        <a:t>NFP</a:t>
                      </a:r>
                      <a:r>
                        <a:rPr lang="sk-SK" sz="1600" baseline="0" dirty="0" smtClean="0"/>
                        <a:t> – Finančná analýza projektu</a:t>
                      </a:r>
                    </a:p>
                    <a:p>
                      <a:r>
                        <a:rPr lang="sk-SK" sz="1600" baseline="0" dirty="0" smtClean="0"/>
                        <a:t>Príloha č. 13 </a:t>
                      </a:r>
                      <a:r>
                        <a:rPr lang="sk-SK" sz="1600" baseline="0" dirty="0" err="1" smtClean="0"/>
                        <a:t>ŽoNFP</a:t>
                      </a:r>
                      <a:r>
                        <a:rPr lang="sk-SK" sz="1600" baseline="0" dirty="0" smtClean="0"/>
                        <a:t> – Povolenie na realizáciu projektu, vrátane projektovej dokumentácie</a:t>
                      </a:r>
                    </a:p>
                    <a:p>
                      <a:r>
                        <a:rPr lang="sk-SK" sz="1600" baseline="0" dirty="0" smtClean="0"/>
                        <a:t>Príloha č. 15 </a:t>
                      </a:r>
                      <a:r>
                        <a:rPr lang="sk-SK" sz="1600" baseline="0" dirty="0" err="1" smtClean="0"/>
                        <a:t>ŽoNFP</a:t>
                      </a:r>
                      <a:r>
                        <a:rPr lang="sk-SK" sz="1600" baseline="0" dirty="0" smtClean="0"/>
                        <a:t> – Súlad s najlepšie dostupnými technikami (BAT)</a:t>
                      </a:r>
                      <a:endParaRPr lang="sk-SK" sz="1600" dirty="0"/>
                    </a:p>
                  </a:txBody>
                  <a:tcPr anchor="ctr"/>
                </a:tc>
              </a:tr>
            </a:tbl>
          </a:graphicData>
        </a:graphic>
      </p:graphicFrame>
    </p:spTree>
    <p:extLst>
      <p:ext uri="{BB962C8B-B14F-4D97-AF65-F5344CB8AC3E}">
        <p14:creationId xmlns:p14="http://schemas.microsoft.com/office/powerpoint/2010/main" val="32318016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60172" y="929639"/>
            <a:ext cx="8185836" cy="879253"/>
          </a:xfrm>
        </p:spPr>
        <p:txBody>
          <a:bodyPr>
            <a:normAutofit/>
          </a:bodyPr>
          <a:lstStyle/>
          <a:p>
            <a:r>
              <a:rPr lang="sk-SK" sz="3200" b="1" dirty="0" smtClean="0">
                <a:latin typeface="Arial" panose="020B0604020202020204" pitchFamily="34" charset="0"/>
                <a:cs typeface="Arial" panose="020B0604020202020204" pitchFamily="34" charset="0"/>
              </a:rPr>
              <a:t>Spôsob preukazovania splnenia PPP</a:t>
            </a:r>
            <a:endParaRPr lang="sk-SK" sz="3200" b="1" dirty="0">
              <a:latin typeface="Arial" panose="020B0604020202020204" pitchFamily="34" charset="0"/>
              <a:cs typeface="Arial" panose="020B0604020202020204" pitchFamily="34" charset="0"/>
            </a:endParaRPr>
          </a:p>
        </p:txBody>
      </p:sp>
      <p:sp>
        <p:nvSpPr>
          <p:cNvPr id="4" name="TextovéPole 3"/>
          <p:cNvSpPr txBox="1"/>
          <p:nvPr/>
        </p:nvSpPr>
        <p:spPr>
          <a:xfrm>
            <a:off x="560172" y="1710037"/>
            <a:ext cx="7801233" cy="4031873"/>
          </a:xfrm>
          <a:prstGeom prst="rect">
            <a:avLst/>
          </a:prstGeom>
          <a:noFill/>
        </p:spPr>
        <p:txBody>
          <a:bodyPr wrap="square" rtlCol="0">
            <a:spAutoFit/>
          </a:bodyPr>
          <a:lstStyle/>
          <a:p>
            <a:pPr algn="just"/>
            <a:r>
              <a:rPr lang="sk-SK" b="1" u="sng" dirty="0" smtClean="0"/>
              <a:t>Spôsob financovania:</a:t>
            </a:r>
          </a:p>
          <a:p>
            <a:pPr algn="just"/>
            <a:endParaRPr lang="sk-SK" sz="2400" b="1" u="sng" dirty="0" smtClean="0">
              <a:solidFill>
                <a:schemeClr val="bg1">
                  <a:lumMod val="50000"/>
                </a:schemeClr>
              </a:solidFill>
            </a:endParaRPr>
          </a:p>
          <a:p>
            <a:pPr algn="just"/>
            <a:endParaRPr lang="sk-SK" sz="2400" b="1" u="sng" dirty="0" smtClean="0">
              <a:solidFill>
                <a:schemeClr val="bg1">
                  <a:lumMod val="50000"/>
                </a:schemeClr>
              </a:solidFill>
            </a:endParaRPr>
          </a:p>
          <a:p>
            <a:pPr algn="just"/>
            <a:endParaRPr lang="sk-SK" sz="2400" b="1" u="sng" dirty="0" smtClean="0">
              <a:solidFill>
                <a:schemeClr val="bg1">
                  <a:lumMod val="50000"/>
                </a:schemeClr>
              </a:solidFill>
            </a:endParaRPr>
          </a:p>
          <a:p>
            <a:pPr algn="just"/>
            <a:endParaRPr lang="sk-SK" sz="2400" b="1" u="sng" dirty="0" smtClean="0">
              <a:solidFill>
                <a:schemeClr val="bg1">
                  <a:lumMod val="50000"/>
                </a:schemeClr>
              </a:solidFill>
            </a:endParaRPr>
          </a:p>
          <a:p>
            <a:pPr algn="just"/>
            <a:r>
              <a:rPr lang="sk-SK" b="1" u="sng" dirty="0" smtClean="0"/>
              <a:t>PPP vyplývajúce z osobitných predpisov:</a:t>
            </a:r>
          </a:p>
          <a:p>
            <a:pPr algn="just"/>
            <a:endParaRPr lang="sk-SK" sz="2400" b="1" u="sng" dirty="0">
              <a:solidFill>
                <a:schemeClr val="bg1">
                  <a:lumMod val="50000"/>
                </a:schemeClr>
              </a:solidFill>
            </a:endParaRPr>
          </a:p>
          <a:p>
            <a:pPr algn="just"/>
            <a:endParaRPr lang="sk-SK" sz="2000" b="1" u="sng" dirty="0" smtClean="0">
              <a:solidFill>
                <a:schemeClr val="bg1">
                  <a:lumMod val="50000"/>
                </a:schemeClr>
              </a:solidFill>
            </a:endParaRPr>
          </a:p>
          <a:p>
            <a:pPr algn="just"/>
            <a:endParaRPr lang="sk-SK" sz="2000" b="1" u="sng" dirty="0">
              <a:solidFill>
                <a:schemeClr val="bg1">
                  <a:lumMod val="50000"/>
                </a:schemeClr>
              </a:solidFill>
            </a:endParaRPr>
          </a:p>
          <a:p>
            <a:pPr algn="just"/>
            <a:endParaRPr lang="sk-SK" sz="2000" b="1" u="sng" dirty="0" smtClean="0">
              <a:solidFill>
                <a:schemeClr val="bg1">
                  <a:lumMod val="50000"/>
                </a:schemeClr>
              </a:solidFill>
            </a:endParaRPr>
          </a:p>
          <a:p>
            <a:pPr algn="just"/>
            <a:endParaRPr lang="sk-SK" sz="2000" b="1" u="sng" dirty="0">
              <a:solidFill>
                <a:schemeClr val="bg1">
                  <a:lumMod val="50000"/>
                </a:schemeClr>
              </a:solidFill>
            </a:endParaRPr>
          </a:p>
          <a:p>
            <a:pPr marL="914400" lvl="1" indent="-457200" algn="just"/>
            <a:endParaRPr lang="sk-SK" sz="2000" b="1" dirty="0">
              <a:solidFill>
                <a:schemeClr val="bg1">
                  <a:lumMod val="50000"/>
                </a:schemeClr>
              </a:solidFill>
            </a:endParaRPr>
          </a:p>
        </p:txBody>
      </p:sp>
      <p:graphicFrame>
        <p:nvGraphicFramePr>
          <p:cNvPr id="3" name="Tabuľka 2"/>
          <p:cNvGraphicFramePr>
            <a:graphicFrameLocks noGrp="1"/>
          </p:cNvGraphicFramePr>
          <p:nvPr>
            <p:extLst>
              <p:ext uri="{D42A27DB-BD31-4B8C-83A1-F6EECF244321}">
                <p14:modId xmlns:p14="http://schemas.microsoft.com/office/powerpoint/2010/main" val="669575712"/>
              </p:ext>
            </p:extLst>
          </p:nvPr>
        </p:nvGraphicFramePr>
        <p:xfrm>
          <a:off x="631629" y="2165040"/>
          <a:ext cx="7922078" cy="949960"/>
        </p:xfrm>
        <a:graphic>
          <a:graphicData uri="http://schemas.openxmlformats.org/drawingml/2006/table">
            <a:tbl>
              <a:tblPr firstRow="1" bandRow="1">
                <a:tableStyleId>{5C22544A-7EE6-4342-B048-85BDC9FD1C3A}</a:tableStyleId>
              </a:tblPr>
              <a:tblGrid>
                <a:gridCol w="500743"/>
                <a:gridCol w="2655011"/>
                <a:gridCol w="4766324"/>
              </a:tblGrid>
              <a:tr h="370840">
                <a:tc>
                  <a:txBody>
                    <a:bodyPr/>
                    <a:lstStyle/>
                    <a:p>
                      <a:r>
                        <a:rPr lang="sk-SK" dirty="0" err="1" smtClean="0"/>
                        <a:t>P.č</a:t>
                      </a:r>
                      <a:r>
                        <a:rPr lang="sk-SK" dirty="0" smtClean="0"/>
                        <a:t>.</a:t>
                      </a:r>
                      <a:endParaRPr lang="sk-SK" dirty="0"/>
                    </a:p>
                  </a:txBody>
                  <a:tcPr/>
                </a:tc>
                <a:tc>
                  <a:txBody>
                    <a:bodyPr/>
                    <a:lstStyle/>
                    <a:p>
                      <a:r>
                        <a:rPr lang="sk-SK" dirty="0" err="1" smtClean="0"/>
                        <a:t>PPP</a:t>
                      </a:r>
                      <a:endParaRPr lang="sk-SK" dirty="0"/>
                    </a:p>
                  </a:txBody>
                  <a:tcPr/>
                </a:tc>
                <a:tc>
                  <a:txBody>
                    <a:bodyPr/>
                    <a:lstStyle/>
                    <a:p>
                      <a:r>
                        <a:rPr lang="sk-SK" dirty="0" smtClean="0"/>
                        <a:t>Spôsob preukázania, resp. overenia </a:t>
                      </a:r>
                      <a:r>
                        <a:rPr lang="sk-SK" dirty="0" err="1" smtClean="0"/>
                        <a:t>PPP</a:t>
                      </a:r>
                      <a:endParaRPr lang="sk-SK" dirty="0"/>
                    </a:p>
                  </a:txBody>
                  <a:tcPr/>
                </a:tc>
              </a:tr>
              <a:tr h="370840">
                <a:tc>
                  <a:txBody>
                    <a:bodyPr/>
                    <a:lstStyle/>
                    <a:p>
                      <a:pPr marL="0" indent="0" algn="ctr">
                        <a:buFont typeface="+mj-lt"/>
                        <a:buNone/>
                      </a:pPr>
                      <a:r>
                        <a:rPr lang="sk-SK" sz="1600" dirty="0" smtClean="0"/>
                        <a:t>21.</a:t>
                      </a:r>
                      <a:endParaRPr lang="sk-SK" sz="1600" dirty="0"/>
                    </a:p>
                  </a:txBody>
                  <a:tcPr anchor="ctr"/>
                </a:tc>
                <a:tc>
                  <a:txBody>
                    <a:bodyPr/>
                    <a:lstStyle/>
                    <a:p>
                      <a:r>
                        <a:rPr lang="sk-SK" sz="1600" dirty="0" smtClean="0"/>
                        <a:t>Spôsob financovania</a:t>
                      </a:r>
                      <a:endParaRPr lang="sk-SK" sz="1600" dirty="0"/>
                    </a:p>
                  </a:txBody>
                  <a:tcPr anchor="ctr"/>
                </a:tc>
                <a:tc>
                  <a:txBody>
                    <a:bodyPr/>
                    <a:lstStyle/>
                    <a:p>
                      <a:r>
                        <a:rPr lang="sk-SK" sz="1600" dirty="0" smtClean="0"/>
                        <a:t>Predfinancovanie, refundácia</a:t>
                      </a:r>
                    </a:p>
                    <a:p>
                      <a:r>
                        <a:rPr lang="sk-SK" sz="1600" dirty="0" smtClean="0"/>
                        <a:t>Žiadateľ nepredkladá žiadnu osobitnú prílohu </a:t>
                      </a:r>
                      <a:r>
                        <a:rPr lang="sk-SK" sz="1600" dirty="0" err="1" smtClean="0"/>
                        <a:t>ŽoNFP</a:t>
                      </a:r>
                      <a:endParaRPr lang="sk-SK" sz="1600" dirty="0"/>
                    </a:p>
                  </a:txBody>
                  <a:tcPr anchor="ctr"/>
                </a:tc>
              </a:tr>
            </a:tbl>
          </a:graphicData>
        </a:graphic>
      </p:graphicFrame>
      <p:graphicFrame>
        <p:nvGraphicFramePr>
          <p:cNvPr id="5" name="Tabuľka 4"/>
          <p:cNvGraphicFramePr>
            <a:graphicFrameLocks noGrp="1"/>
          </p:cNvGraphicFramePr>
          <p:nvPr>
            <p:extLst>
              <p:ext uri="{D42A27DB-BD31-4B8C-83A1-F6EECF244321}">
                <p14:modId xmlns:p14="http://schemas.microsoft.com/office/powerpoint/2010/main" val="1871654088"/>
              </p:ext>
            </p:extLst>
          </p:nvPr>
        </p:nvGraphicFramePr>
        <p:xfrm>
          <a:off x="631629" y="3909728"/>
          <a:ext cx="7922078" cy="1808480"/>
        </p:xfrm>
        <a:graphic>
          <a:graphicData uri="http://schemas.openxmlformats.org/drawingml/2006/table">
            <a:tbl>
              <a:tblPr firstRow="1" bandRow="1">
                <a:tableStyleId>{5C22544A-7EE6-4342-B048-85BDC9FD1C3A}</a:tableStyleId>
              </a:tblPr>
              <a:tblGrid>
                <a:gridCol w="500743"/>
                <a:gridCol w="2655011"/>
                <a:gridCol w="4766324"/>
              </a:tblGrid>
              <a:tr h="370840">
                <a:tc>
                  <a:txBody>
                    <a:bodyPr/>
                    <a:lstStyle/>
                    <a:p>
                      <a:r>
                        <a:rPr lang="sk-SK" dirty="0" err="1" smtClean="0"/>
                        <a:t>P.č</a:t>
                      </a:r>
                      <a:r>
                        <a:rPr lang="sk-SK" dirty="0" smtClean="0"/>
                        <a:t>.</a:t>
                      </a:r>
                      <a:endParaRPr lang="sk-SK" dirty="0"/>
                    </a:p>
                  </a:txBody>
                  <a:tcPr/>
                </a:tc>
                <a:tc>
                  <a:txBody>
                    <a:bodyPr/>
                    <a:lstStyle/>
                    <a:p>
                      <a:r>
                        <a:rPr lang="sk-SK" dirty="0" err="1" smtClean="0"/>
                        <a:t>PPP</a:t>
                      </a:r>
                      <a:endParaRPr lang="sk-SK" dirty="0"/>
                    </a:p>
                  </a:txBody>
                  <a:tcPr/>
                </a:tc>
                <a:tc>
                  <a:txBody>
                    <a:bodyPr/>
                    <a:lstStyle/>
                    <a:p>
                      <a:r>
                        <a:rPr lang="sk-SK" dirty="0" smtClean="0"/>
                        <a:t>Spôsob preukázania, resp. overenia </a:t>
                      </a:r>
                      <a:r>
                        <a:rPr lang="sk-SK" dirty="0" err="1" smtClean="0"/>
                        <a:t>PPP</a:t>
                      </a:r>
                      <a:endParaRPr lang="sk-SK" dirty="0"/>
                    </a:p>
                  </a:txBody>
                  <a:tcPr/>
                </a:tc>
              </a:tr>
              <a:tr h="370840">
                <a:tc>
                  <a:txBody>
                    <a:bodyPr/>
                    <a:lstStyle/>
                    <a:p>
                      <a:pPr marL="0" indent="0" algn="ctr">
                        <a:buFont typeface="+mj-lt"/>
                        <a:buNone/>
                      </a:pPr>
                      <a:r>
                        <a:rPr lang="sk-SK" sz="1600" dirty="0" smtClean="0"/>
                        <a:t>22.</a:t>
                      </a:r>
                      <a:endParaRPr lang="sk-SK" sz="1600" dirty="0"/>
                    </a:p>
                  </a:txBody>
                  <a:tcPr anchor="ctr"/>
                </a:tc>
                <a:tc>
                  <a:txBody>
                    <a:bodyPr/>
                    <a:lstStyle/>
                    <a:p>
                      <a:r>
                        <a:rPr lang="sk-SK" sz="1600" dirty="0" smtClean="0"/>
                        <a:t>Podmienky štátnej pomoci</a:t>
                      </a:r>
                      <a:endParaRPr lang="sk-SK"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600" baseline="0" dirty="0" smtClean="0"/>
                        <a:t>Žiadatelia nepodliehajúci Schéme ŠP – Čestné vyhlásenie</a:t>
                      </a:r>
                      <a:r>
                        <a:rPr lang="sk-SK" sz="1600" dirty="0" smtClean="0"/>
                        <a:t> v rámci formulára </a:t>
                      </a:r>
                      <a:r>
                        <a:rPr lang="sk-SK" sz="1600" dirty="0" err="1" smtClean="0"/>
                        <a:t>ŽoNFP</a:t>
                      </a:r>
                      <a:r>
                        <a:rPr lang="sk-SK" sz="1600" dirty="0" smtClean="0"/>
                        <a:t> (časť 15)</a:t>
                      </a:r>
                    </a:p>
                    <a:p>
                      <a:pPr>
                        <a:buFontTx/>
                        <a:buNone/>
                      </a:pPr>
                      <a:r>
                        <a:rPr lang="sk-SK" sz="1600" dirty="0" smtClean="0"/>
                        <a:t>Žiadatelia podliehajúci</a:t>
                      </a:r>
                      <a:r>
                        <a:rPr lang="sk-SK" sz="1600" baseline="0" dirty="0" smtClean="0"/>
                        <a:t> Schéme </a:t>
                      </a:r>
                      <a:r>
                        <a:rPr lang="sk-SK" sz="1600" dirty="0" smtClean="0"/>
                        <a:t>ŠP – aj Príloha</a:t>
                      </a:r>
                      <a:r>
                        <a:rPr lang="sk-SK" sz="1600" baseline="0" dirty="0" smtClean="0"/>
                        <a:t> č. 10 </a:t>
                      </a:r>
                      <a:r>
                        <a:rPr lang="sk-SK" sz="1600" dirty="0" smtClean="0"/>
                        <a:t>ŽoNFP – Prehlľad</a:t>
                      </a:r>
                      <a:r>
                        <a:rPr lang="sk-SK" sz="1600" baseline="0" dirty="0" smtClean="0"/>
                        <a:t> prijatej pomoci</a:t>
                      </a:r>
                      <a:endParaRPr lang="sk-SK" sz="1600" dirty="0"/>
                    </a:p>
                  </a:txBody>
                  <a:tcPr anchor="ctr"/>
                </a:tc>
              </a:tr>
              <a:tr h="370840">
                <a:tc>
                  <a:txBody>
                    <a:bodyPr/>
                    <a:lstStyle/>
                    <a:p>
                      <a:pPr marL="0" indent="0" algn="ctr">
                        <a:buFont typeface="+mj-lt"/>
                        <a:buNone/>
                      </a:pPr>
                      <a:r>
                        <a:rPr lang="sk-SK" sz="1600" dirty="0" smtClean="0"/>
                        <a:t>23.</a:t>
                      </a:r>
                      <a:endParaRPr lang="sk-SK" sz="1600" dirty="0"/>
                    </a:p>
                  </a:txBody>
                  <a:tcPr anchor="ctr"/>
                </a:tc>
                <a:tc>
                  <a:txBody>
                    <a:bodyPr/>
                    <a:lstStyle/>
                    <a:p>
                      <a:r>
                        <a:rPr lang="sk-SK" sz="1600" dirty="0" smtClean="0"/>
                        <a:t>Nelegálne zamestnávanie</a:t>
                      </a:r>
                      <a:endParaRPr lang="sk-SK" sz="1600" dirty="0"/>
                    </a:p>
                  </a:txBody>
                  <a:tcPr anchor="ctr"/>
                </a:tc>
                <a:tc>
                  <a:txBody>
                    <a:bodyPr/>
                    <a:lstStyle/>
                    <a:p>
                      <a:pPr>
                        <a:buFontTx/>
                        <a:buNone/>
                      </a:pPr>
                      <a:r>
                        <a:rPr lang="sk-SK" sz="1600" dirty="0" smtClean="0"/>
                        <a:t>Integrčná funkcia </a:t>
                      </a:r>
                      <a:r>
                        <a:rPr lang="sk-SK" sz="1600" baseline="0" dirty="0" smtClean="0"/>
                        <a:t>ITMS</a:t>
                      </a:r>
                      <a:endParaRPr lang="sk-SK" sz="1600" dirty="0"/>
                    </a:p>
                  </a:txBody>
                  <a:tcPr anchor="ctr"/>
                </a:tc>
              </a:tr>
            </a:tbl>
          </a:graphicData>
        </a:graphic>
      </p:graphicFrame>
    </p:spTree>
    <p:extLst>
      <p:ext uri="{BB962C8B-B14F-4D97-AF65-F5344CB8AC3E}">
        <p14:creationId xmlns:p14="http://schemas.microsoft.com/office/powerpoint/2010/main" val="32318016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60172" y="929639"/>
            <a:ext cx="8185836" cy="879253"/>
          </a:xfrm>
        </p:spPr>
        <p:txBody>
          <a:bodyPr>
            <a:normAutofit/>
          </a:bodyPr>
          <a:lstStyle/>
          <a:p>
            <a:r>
              <a:rPr lang="sk-SK" sz="3200" b="1" dirty="0">
                <a:latin typeface="Arial" panose="020B0604020202020204" pitchFamily="34" charset="0"/>
                <a:cs typeface="Arial" panose="020B0604020202020204" pitchFamily="34" charset="0"/>
              </a:rPr>
              <a:t>Spôsob preukazovania splnenia PPP</a:t>
            </a:r>
          </a:p>
        </p:txBody>
      </p:sp>
      <p:sp>
        <p:nvSpPr>
          <p:cNvPr id="4" name="TextovéPole 3"/>
          <p:cNvSpPr txBox="1"/>
          <p:nvPr/>
        </p:nvSpPr>
        <p:spPr>
          <a:xfrm>
            <a:off x="560172" y="1710037"/>
            <a:ext cx="7801233" cy="1908215"/>
          </a:xfrm>
          <a:prstGeom prst="rect">
            <a:avLst/>
          </a:prstGeom>
          <a:noFill/>
        </p:spPr>
        <p:txBody>
          <a:bodyPr wrap="square" rtlCol="0">
            <a:spAutoFit/>
          </a:bodyPr>
          <a:lstStyle/>
          <a:p>
            <a:pPr algn="just"/>
            <a:r>
              <a:rPr lang="sk-SK" b="1" u="sng" dirty="0" smtClean="0"/>
              <a:t>Ďalšie PPP:</a:t>
            </a:r>
            <a:endParaRPr lang="sk-SK" b="1" u="sng" dirty="0"/>
          </a:p>
          <a:p>
            <a:pPr algn="just"/>
            <a:endParaRPr lang="sk-SK" sz="2000" b="1" u="sng" dirty="0" smtClean="0">
              <a:solidFill>
                <a:schemeClr val="bg1">
                  <a:lumMod val="50000"/>
                </a:schemeClr>
              </a:solidFill>
            </a:endParaRPr>
          </a:p>
          <a:p>
            <a:pPr algn="just"/>
            <a:endParaRPr lang="sk-SK" sz="2000" b="1" u="sng" dirty="0">
              <a:solidFill>
                <a:schemeClr val="bg1">
                  <a:lumMod val="50000"/>
                </a:schemeClr>
              </a:solidFill>
            </a:endParaRPr>
          </a:p>
          <a:p>
            <a:pPr algn="just"/>
            <a:endParaRPr lang="sk-SK" sz="2000" b="1" u="sng" dirty="0" smtClean="0">
              <a:solidFill>
                <a:schemeClr val="bg1">
                  <a:lumMod val="50000"/>
                </a:schemeClr>
              </a:solidFill>
            </a:endParaRPr>
          </a:p>
          <a:p>
            <a:pPr algn="just"/>
            <a:endParaRPr lang="sk-SK" sz="2000" b="1" u="sng" dirty="0">
              <a:solidFill>
                <a:schemeClr val="bg1">
                  <a:lumMod val="50000"/>
                </a:schemeClr>
              </a:solidFill>
            </a:endParaRPr>
          </a:p>
          <a:p>
            <a:pPr marL="914400" lvl="1" indent="-457200" algn="just">
              <a:buFont typeface="+mj-lt"/>
              <a:buAutoNum type="alphaLcParenR"/>
            </a:pPr>
            <a:r>
              <a:rPr lang="sk-SK" sz="2000" b="1" dirty="0">
                <a:solidFill>
                  <a:schemeClr val="bg1">
                    <a:lumMod val="50000"/>
                  </a:schemeClr>
                </a:solidFill>
              </a:rPr>
              <a:t>Právna forma </a:t>
            </a:r>
          </a:p>
        </p:txBody>
      </p:sp>
      <p:graphicFrame>
        <p:nvGraphicFramePr>
          <p:cNvPr id="3" name="Tabuľka 2"/>
          <p:cNvGraphicFramePr>
            <a:graphicFrameLocks noGrp="1"/>
          </p:cNvGraphicFramePr>
          <p:nvPr>
            <p:extLst>
              <p:ext uri="{D42A27DB-BD31-4B8C-83A1-F6EECF244321}">
                <p14:modId xmlns:p14="http://schemas.microsoft.com/office/powerpoint/2010/main" val="221573589"/>
              </p:ext>
            </p:extLst>
          </p:nvPr>
        </p:nvGraphicFramePr>
        <p:xfrm>
          <a:off x="642257" y="2254250"/>
          <a:ext cx="7922078" cy="3327400"/>
        </p:xfrm>
        <a:graphic>
          <a:graphicData uri="http://schemas.openxmlformats.org/drawingml/2006/table">
            <a:tbl>
              <a:tblPr firstRow="1" bandRow="1">
                <a:tableStyleId>{5C22544A-7EE6-4342-B048-85BDC9FD1C3A}</a:tableStyleId>
              </a:tblPr>
              <a:tblGrid>
                <a:gridCol w="500743"/>
                <a:gridCol w="2655011"/>
                <a:gridCol w="4766324"/>
              </a:tblGrid>
              <a:tr h="370840">
                <a:tc>
                  <a:txBody>
                    <a:bodyPr/>
                    <a:lstStyle/>
                    <a:p>
                      <a:r>
                        <a:rPr lang="sk-SK" dirty="0" err="1" smtClean="0"/>
                        <a:t>P.č</a:t>
                      </a:r>
                      <a:r>
                        <a:rPr lang="sk-SK" dirty="0" smtClean="0"/>
                        <a:t>.</a:t>
                      </a:r>
                      <a:endParaRPr lang="sk-SK" dirty="0"/>
                    </a:p>
                  </a:txBody>
                  <a:tcPr/>
                </a:tc>
                <a:tc>
                  <a:txBody>
                    <a:bodyPr/>
                    <a:lstStyle/>
                    <a:p>
                      <a:r>
                        <a:rPr lang="sk-SK" dirty="0" err="1" smtClean="0"/>
                        <a:t>PPP</a:t>
                      </a:r>
                      <a:endParaRPr lang="sk-SK" dirty="0"/>
                    </a:p>
                  </a:txBody>
                  <a:tcPr/>
                </a:tc>
                <a:tc>
                  <a:txBody>
                    <a:bodyPr/>
                    <a:lstStyle/>
                    <a:p>
                      <a:r>
                        <a:rPr lang="sk-SK" dirty="0" smtClean="0"/>
                        <a:t>Spôsob preukázania, resp. overenia </a:t>
                      </a:r>
                      <a:r>
                        <a:rPr lang="sk-SK" dirty="0" err="1" smtClean="0"/>
                        <a:t>PPP</a:t>
                      </a:r>
                      <a:endParaRPr lang="sk-SK" dirty="0"/>
                    </a:p>
                  </a:txBody>
                  <a:tcPr/>
                </a:tc>
              </a:tr>
              <a:tr h="370840">
                <a:tc>
                  <a:txBody>
                    <a:bodyPr/>
                    <a:lstStyle/>
                    <a:p>
                      <a:pPr marL="0" indent="0" algn="ctr">
                        <a:buFont typeface="+mj-lt"/>
                        <a:buNone/>
                      </a:pPr>
                      <a:r>
                        <a:rPr lang="sk-SK" sz="1600" dirty="0" smtClean="0">
                          <a:solidFill>
                            <a:schemeClr val="tx1"/>
                          </a:solidFill>
                        </a:rPr>
                        <a:t>24.</a:t>
                      </a:r>
                      <a:endParaRPr lang="sk-SK" sz="1600" dirty="0">
                        <a:solidFill>
                          <a:schemeClr val="tx1"/>
                        </a:solidFill>
                      </a:endParaRPr>
                    </a:p>
                  </a:txBody>
                  <a:tcPr anchor="ctr"/>
                </a:tc>
                <a:tc>
                  <a:txBody>
                    <a:bodyPr/>
                    <a:lstStyle/>
                    <a:p>
                      <a:r>
                        <a:rPr lang="sk-SK" sz="1600" dirty="0" smtClean="0">
                          <a:solidFill>
                            <a:schemeClr val="tx1"/>
                          </a:solidFill>
                        </a:rPr>
                        <a:t>Vplyv na život. prostredie</a:t>
                      </a:r>
                      <a:endParaRPr lang="sk-SK" sz="1600" dirty="0">
                        <a:solidFill>
                          <a:schemeClr val="tx1"/>
                        </a:solidFill>
                      </a:endParaRPr>
                    </a:p>
                  </a:txBody>
                  <a:tcPr anchor="ctr"/>
                </a:tc>
                <a:tc>
                  <a:txBody>
                    <a:bodyPr/>
                    <a:lstStyle/>
                    <a:p>
                      <a:r>
                        <a:rPr lang="sk-SK" sz="1600" dirty="0" smtClean="0">
                          <a:solidFill>
                            <a:schemeClr val="tx1"/>
                          </a:solidFill>
                        </a:rPr>
                        <a:t>Príloha č. 11 </a:t>
                      </a:r>
                      <a:r>
                        <a:rPr lang="sk-SK" sz="1600" dirty="0" err="1" smtClean="0">
                          <a:solidFill>
                            <a:schemeClr val="tx1"/>
                          </a:solidFill>
                        </a:rPr>
                        <a:t>ŽoNFP</a:t>
                      </a:r>
                      <a:r>
                        <a:rPr lang="sk-SK" sz="1600" dirty="0" smtClean="0">
                          <a:solidFill>
                            <a:schemeClr val="tx1"/>
                          </a:solidFill>
                        </a:rPr>
                        <a:t> – Dokumenty preukazujúce oprávnenosť z hľadiska plnenia požiadaviek v oblasti posudzovania vplyvov na ŽP</a:t>
                      </a:r>
                      <a:endParaRPr lang="sk-SK" sz="1600" dirty="0">
                        <a:solidFill>
                          <a:schemeClr val="tx1"/>
                        </a:solidFill>
                      </a:endParaRPr>
                    </a:p>
                  </a:txBody>
                  <a:tcPr anchor="ctr"/>
                </a:tc>
              </a:tr>
              <a:tr h="370840">
                <a:tc>
                  <a:txBody>
                    <a:bodyPr/>
                    <a:lstStyle/>
                    <a:p>
                      <a:pPr marL="0" indent="0" algn="ctr">
                        <a:buFont typeface="+mj-lt"/>
                        <a:buNone/>
                      </a:pPr>
                      <a:r>
                        <a:rPr lang="sk-SK" sz="1600" dirty="0" smtClean="0"/>
                        <a:t>25.</a:t>
                      </a:r>
                      <a:endParaRPr lang="sk-SK" sz="1600" dirty="0"/>
                    </a:p>
                  </a:txBody>
                  <a:tcPr anchor="ctr"/>
                </a:tc>
                <a:tc>
                  <a:txBody>
                    <a:bodyPr/>
                    <a:lstStyle/>
                    <a:p>
                      <a:pPr marL="0" algn="l" defTabSz="914400" rtl="0" eaLnBrk="1" latinLnBrk="0" hangingPunct="1"/>
                      <a:r>
                        <a:rPr lang="sk-SK" sz="1600" kern="1200" dirty="0" smtClean="0">
                          <a:solidFill>
                            <a:schemeClr val="dk1"/>
                          </a:solidFill>
                          <a:latin typeface="+mn-lt"/>
                          <a:ea typeface="+mn-ea"/>
                          <a:cs typeface="+mn-cs"/>
                        </a:rPr>
                        <a:t>Vysporiadanie majetkovo-právnych vzťahov a povolenia na realizáciu</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600" dirty="0" smtClean="0"/>
                        <a:t>Príloha</a:t>
                      </a:r>
                      <a:r>
                        <a:rPr lang="sk-SK" sz="1600" baseline="0" dirty="0" smtClean="0"/>
                        <a:t> č. 12 </a:t>
                      </a:r>
                      <a:r>
                        <a:rPr lang="sk-SK" sz="1600" baseline="0" dirty="0" err="1" smtClean="0"/>
                        <a:t>ŽoNFP</a:t>
                      </a:r>
                      <a:r>
                        <a:rPr lang="sk-SK" sz="1600" baseline="0" dirty="0" smtClean="0"/>
                        <a:t> – Dokumenty preukazujúce vysporiadanie majetkovo-právnych vzťahov</a:t>
                      </a:r>
                    </a:p>
                    <a:p>
                      <a:pPr marL="0" marR="0" lvl="0" indent="0" algn="l" defTabSz="914400" rtl="0" eaLnBrk="1" fontAlgn="auto" latinLnBrk="0" hangingPunct="1">
                        <a:lnSpc>
                          <a:spcPct val="100000"/>
                        </a:lnSpc>
                        <a:spcBef>
                          <a:spcPts val="0"/>
                        </a:spcBef>
                        <a:spcAft>
                          <a:spcPts val="0"/>
                        </a:spcAft>
                        <a:buClrTx/>
                        <a:buSzTx/>
                        <a:buFontTx/>
                        <a:buNone/>
                        <a:tabLst/>
                        <a:defRPr/>
                      </a:pPr>
                      <a:r>
                        <a:rPr lang="sk-SK" sz="1600" baseline="0" dirty="0" smtClean="0"/>
                        <a:t>Príloha č. 13 </a:t>
                      </a:r>
                      <a:r>
                        <a:rPr lang="sk-SK" sz="1600" baseline="0" dirty="0" err="1" smtClean="0"/>
                        <a:t>ŽoNFP</a:t>
                      </a:r>
                      <a:r>
                        <a:rPr lang="sk-SK" sz="1600" baseline="0" dirty="0" smtClean="0"/>
                        <a:t> – Povolenie na realizáciu projektu, vrátane projektovej dokumentácie </a:t>
                      </a:r>
                      <a:endParaRPr lang="sk-SK" sz="1600" dirty="0" smtClean="0"/>
                    </a:p>
                  </a:txBody>
                  <a:tcPr anchor="ctr"/>
                </a:tc>
              </a:tr>
              <a:tr h="370840">
                <a:tc>
                  <a:txBody>
                    <a:bodyPr/>
                    <a:lstStyle/>
                    <a:p>
                      <a:pPr marL="0" marR="0" indent="0" algn="ctr" defTabSz="914400" rtl="0" eaLnBrk="1" fontAlgn="auto" latinLnBrk="0" hangingPunct="1">
                        <a:lnSpc>
                          <a:spcPct val="100000"/>
                        </a:lnSpc>
                        <a:spcBef>
                          <a:spcPts val="0"/>
                        </a:spcBef>
                        <a:spcAft>
                          <a:spcPts val="0"/>
                        </a:spcAft>
                        <a:buClrTx/>
                        <a:buSzTx/>
                        <a:buFont typeface="+mj-lt"/>
                        <a:buNone/>
                        <a:tabLst/>
                        <a:defRPr/>
                      </a:pPr>
                      <a:r>
                        <a:rPr lang="sk-SK" sz="1600" kern="1200" dirty="0" smtClean="0">
                          <a:solidFill>
                            <a:schemeClr val="dk1"/>
                          </a:solidFill>
                          <a:latin typeface="+mn-lt"/>
                          <a:ea typeface="+mn-ea"/>
                          <a:cs typeface="+mn-cs"/>
                        </a:rPr>
                        <a:t>26.</a:t>
                      </a:r>
                      <a:endParaRPr lang="sk-SK" sz="1600" kern="1200" dirty="0">
                        <a:solidFill>
                          <a:schemeClr val="dk1"/>
                        </a:solidFill>
                        <a:latin typeface="+mn-lt"/>
                        <a:ea typeface="+mn-ea"/>
                        <a:cs typeface="+mn-cs"/>
                      </a:endParaRPr>
                    </a:p>
                  </a:txBody>
                  <a:tcPr anchor="ctr"/>
                </a:tc>
                <a:tc>
                  <a:txBody>
                    <a:bodyPr/>
                    <a:lstStyle/>
                    <a:p>
                      <a:pPr marL="0" algn="l" defTabSz="914400" rtl="0" eaLnBrk="1" latinLnBrk="0" hangingPunct="1"/>
                      <a:r>
                        <a:rPr lang="sk-SK" sz="1600" kern="1200" dirty="0" smtClean="0">
                          <a:solidFill>
                            <a:schemeClr val="dk1"/>
                          </a:solidFill>
                          <a:latin typeface="+mn-lt"/>
                          <a:ea typeface="+mn-ea"/>
                          <a:cs typeface="+mn-cs"/>
                        </a:rPr>
                        <a:t>Vplyv na územia sústavy NATURA</a:t>
                      </a:r>
                      <a:r>
                        <a:rPr lang="sk-SK" sz="1600" kern="1200" baseline="0" dirty="0" smtClean="0">
                          <a:solidFill>
                            <a:schemeClr val="dk1"/>
                          </a:solidFill>
                          <a:latin typeface="+mn-lt"/>
                          <a:ea typeface="+mn-ea"/>
                          <a:cs typeface="+mn-cs"/>
                        </a:rPr>
                        <a:t> 2000</a:t>
                      </a:r>
                      <a:endParaRPr lang="sk-SK" sz="1600" kern="1200" dirty="0">
                        <a:solidFill>
                          <a:schemeClr val="dk1"/>
                        </a:solidFill>
                        <a:latin typeface="+mn-lt"/>
                        <a:ea typeface="+mn-ea"/>
                        <a:cs typeface="+mn-cs"/>
                      </a:endParaRPr>
                    </a:p>
                  </a:txBody>
                  <a:tcPr anchor="ctr"/>
                </a:tc>
                <a:tc>
                  <a:txBody>
                    <a:bodyPr/>
                    <a:lstStyle/>
                    <a:p>
                      <a:r>
                        <a:rPr lang="sk-SK" sz="1600" dirty="0" smtClean="0"/>
                        <a:t>Príloha č. 11 – Dokumenty preukazujúce oprávnenosť z hľadiska požiadaviek v oblasti </a:t>
                      </a:r>
                      <a:r>
                        <a:rPr lang="sk-SK" sz="1600" dirty="0" err="1" smtClean="0"/>
                        <a:t>posudz</a:t>
                      </a:r>
                      <a:r>
                        <a:rPr lang="sk-SK" sz="1600" dirty="0" smtClean="0"/>
                        <a:t>. vplyvov na ŽP</a:t>
                      </a:r>
                    </a:p>
                    <a:p>
                      <a:r>
                        <a:rPr lang="sk-SK" sz="1600" baseline="0" dirty="0" smtClean="0"/>
                        <a:t>Príloha č. 14 </a:t>
                      </a:r>
                      <a:r>
                        <a:rPr lang="sk-SK" sz="1600" baseline="0" dirty="0" err="1" smtClean="0"/>
                        <a:t>ŽoNFP</a:t>
                      </a:r>
                      <a:r>
                        <a:rPr lang="sk-SK" sz="1600" baseline="0" dirty="0" smtClean="0"/>
                        <a:t> – Dokumenty preukazujúce plnenie požiadaviek NATURA 2000</a:t>
                      </a:r>
                      <a:endParaRPr lang="sk-SK" sz="1600" dirty="0"/>
                    </a:p>
                  </a:txBody>
                  <a:tcPr anchor="ctr"/>
                </a:tc>
              </a:tr>
            </a:tbl>
          </a:graphicData>
        </a:graphic>
      </p:graphicFrame>
    </p:spTree>
    <p:extLst>
      <p:ext uri="{BB962C8B-B14F-4D97-AF65-F5344CB8AC3E}">
        <p14:creationId xmlns:p14="http://schemas.microsoft.com/office/powerpoint/2010/main" val="32318016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60172" y="929639"/>
            <a:ext cx="8185836" cy="879253"/>
          </a:xfrm>
        </p:spPr>
        <p:txBody>
          <a:bodyPr>
            <a:normAutofit/>
          </a:bodyPr>
          <a:lstStyle/>
          <a:p>
            <a:r>
              <a:rPr lang="sk-SK" sz="3200" b="1" dirty="0">
                <a:latin typeface="Arial" panose="020B0604020202020204" pitchFamily="34" charset="0"/>
                <a:cs typeface="Arial" panose="020B0604020202020204" pitchFamily="34" charset="0"/>
              </a:rPr>
              <a:t>Spôsob preukazovania splnenia PPP</a:t>
            </a:r>
          </a:p>
        </p:txBody>
      </p:sp>
      <p:sp>
        <p:nvSpPr>
          <p:cNvPr id="4" name="TextovéPole 3"/>
          <p:cNvSpPr txBox="1"/>
          <p:nvPr/>
        </p:nvSpPr>
        <p:spPr>
          <a:xfrm>
            <a:off x="560172" y="1710037"/>
            <a:ext cx="7801233" cy="2000548"/>
          </a:xfrm>
          <a:prstGeom prst="rect">
            <a:avLst/>
          </a:prstGeom>
          <a:noFill/>
        </p:spPr>
        <p:txBody>
          <a:bodyPr wrap="square" rtlCol="0">
            <a:spAutoFit/>
          </a:bodyPr>
          <a:lstStyle/>
          <a:p>
            <a:pPr algn="just"/>
            <a:r>
              <a:rPr lang="sk-SK" sz="2000" b="1" u="sng" dirty="0" smtClean="0"/>
              <a:t>Ďalšie PPP:</a:t>
            </a:r>
            <a:endParaRPr lang="sk-SK" sz="2000" b="1" u="sng" dirty="0"/>
          </a:p>
          <a:p>
            <a:pPr algn="just"/>
            <a:endParaRPr lang="sk-SK" sz="2000" b="1" u="sng" dirty="0" smtClean="0">
              <a:solidFill>
                <a:schemeClr val="bg1">
                  <a:lumMod val="50000"/>
                </a:schemeClr>
              </a:solidFill>
            </a:endParaRPr>
          </a:p>
          <a:p>
            <a:pPr algn="just"/>
            <a:endParaRPr lang="sk-SK" sz="2000" b="1" u="sng" dirty="0">
              <a:solidFill>
                <a:schemeClr val="bg1">
                  <a:lumMod val="50000"/>
                </a:schemeClr>
              </a:solidFill>
            </a:endParaRPr>
          </a:p>
          <a:p>
            <a:pPr algn="just"/>
            <a:endParaRPr lang="sk-SK" sz="2000" b="1" u="sng" dirty="0" smtClean="0">
              <a:solidFill>
                <a:schemeClr val="bg1">
                  <a:lumMod val="50000"/>
                </a:schemeClr>
              </a:solidFill>
            </a:endParaRPr>
          </a:p>
          <a:p>
            <a:pPr algn="just"/>
            <a:endParaRPr lang="sk-SK" sz="2000" b="1" u="sng" dirty="0">
              <a:solidFill>
                <a:schemeClr val="bg1">
                  <a:lumMod val="50000"/>
                </a:schemeClr>
              </a:solidFill>
            </a:endParaRPr>
          </a:p>
          <a:p>
            <a:pPr marL="914400" lvl="1" indent="-457200" algn="just">
              <a:buFont typeface="+mj-lt"/>
              <a:buAutoNum type="alphaLcParenR"/>
            </a:pPr>
            <a:r>
              <a:rPr lang="sk-SK" sz="2000" b="1" dirty="0">
                <a:solidFill>
                  <a:schemeClr val="bg1">
                    <a:lumMod val="50000"/>
                  </a:schemeClr>
                </a:solidFill>
              </a:rPr>
              <a:t>Právna forma </a:t>
            </a:r>
          </a:p>
        </p:txBody>
      </p:sp>
      <p:graphicFrame>
        <p:nvGraphicFramePr>
          <p:cNvPr id="3" name="Tabuľka 2"/>
          <p:cNvGraphicFramePr>
            <a:graphicFrameLocks noGrp="1"/>
          </p:cNvGraphicFramePr>
          <p:nvPr>
            <p:extLst>
              <p:ext uri="{D42A27DB-BD31-4B8C-83A1-F6EECF244321}">
                <p14:modId xmlns:p14="http://schemas.microsoft.com/office/powerpoint/2010/main" val="1277913882"/>
              </p:ext>
            </p:extLst>
          </p:nvPr>
        </p:nvGraphicFramePr>
        <p:xfrm>
          <a:off x="642257" y="2254250"/>
          <a:ext cx="7922078" cy="3235960"/>
        </p:xfrm>
        <a:graphic>
          <a:graphicData uri="http://schemas.openxmlformats.org/drawingml/2006/table">
            <a:tbl>
              <a:tblPr firstRow="1" bandRow="1">
                <a:tableStyleId>{5C22544A-7EE6-4342-B048-85BDC9FD1C3A}</a:tableStyleId>
              </a:tblPr>
              <a:tblGrid>
                <a:gridCol w="500743"/>
                <a:gridCol w="2655011"/>
                <a:gridCol w="4766324"/>
              </a:tblGrid>
              <a:tr h="370840">
                <a:tc>
                  <a:txBody>
                    <a:bodyPr/>
                    <a:lstStyle/>
                    <a:p>
                      <a:r>
                        <a:rPr lang="sk-SK" dirty="0" err="1" smtClean="0"/>
                        <a:t>P.č</a:t>
                      </a:r>
                      <a:r>
                        <a:rPr lang="sk-SK" dirty="0" smtClean="0"/>
                        <a:t>.</a:t>
                      </a:r>
                      <a:endParaRPr lang="sk-SK" dirty="0"/>
                    </a:p>
                  </a:txBody>
                  <a:tcPr/>
                </a:tc>
                <a:tc>
                  <a:txBody>
                    <a:bodyPr/>
                    <a:lstStyle/>
                    <a:p>
                      <a:r>
                        <a:rPr lang="sk-SK" dirty="0" err="1" smtClean="0"/>
                        <a:t>PPP</a:t>
                      </a:r>
                      <a:endParaRPr lang="sk-SK" dirty="0"/>
                    </a:p>
                  </a:txBody>
                  <a:tcPr/>
                </a:tc>
                <a:tc>
                  <a:txBody>
                    <a:bodyPr/>
                    <a:lstStyle/>
                    <a:p>
                      <a:r>
                        <a:rPr lang="sk-SK" dirty="0" smtClean="0"/>
                        <a:t>Spôsob preukázania, resp. overenia </a:t>
                      </a:r>
                      <a:r>
                        <a:rPr lang="sk-SK" dirty="0" err="1" smtClean="0"/>
                        <a:t>PPP</a:t>
                      </a:r>
                      <a:endParaRPr lang="sk-SK" dirty="0"/>
                    </a:p>
                  </a:txBody>
                  <a:tcPr/>
                </a:tc>
              </a:tr>
              <a:tr h="370840">
                <a:tc>
                  <a:txBody>
                    <a:bodyPr/>
                    <a:lstStyle/>
                    <a:p>
                      <a:pPr marL="0" indent="0" algn="ctr">
                        <a:buFont typeface="+mj-lt"/>
                        <a:buNone/>
                      </a:pPr>
                      <a:r>
                        <a:rPr lang="sk-SK" sz="1600" dirty="0" smtClean="0">
                          <a:solidFill>
                            <a:schemeClr val="tx1"/>
                          </a:solidFill>
                        </a:rPr>
                        <a:t>27.</a:t>
                      </a:r>
                      <a:endParaRPr lang="sk-SK" sz="1600" dirty="0">
                        <a:solidFill>
                          <a:schemeClr val="tx1"/>
                        </a:solidFill>
                      </a:endParaRPr>
                    </a:p>
                  </a:txBody>
                  <a:tcPr anchor="ctr"/>
                </a:tc>
                <a:tc>
                  <a:txBody>
                    <a:bodyPr/>
                    <a:lstStyle/>
                    <a:p>
                      <a:r>
                        <a:rPr lang="sk-SK" sz="1600" dirty="0" smtClean="0">
                          <a:solidFill>
                            <a:schemeClr val="tx1"/>
                          </a:solidFill>
                        </a:rPr>
                        <a:t>Súlad s horizontálnymi princípmi UR a </a:t>
                      </a:r>
                      <a:r>
                        <a:rPr lang="sk-SK" sz="1600" dirty="0" err="1" smtClean="0">
                          <a:solidFill>
                            <a:schemeClr val="tx1"/>
                          </a:solidFill>
                        </a:rPr>
                        <a:t>RMŽaND</a:t>
                      </a:r>
                      <a:endParaRPr lang="sk-SK"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600" dirty="0" smtClean="0"/>
                        <a:t>Čestné</a:t>
                      </a:r>
                      <a:r>
                        <a:rPr lang="sk-SK" sz="1600" baseline="0" dirty="0" smtClean="0"/>
                        <a:t> vyhlásenie</a:t>
                      </a:r>
                      <a:r>
                        <a:rPr lang="sk-SK" sz="1600" dirty="0" smtClean="0"/>
                        <a:t> v rámci formulára </a:t>
                      </a:r>
                      <a:r>
                        <a:rPr lang="sk-SK" sz="1600" dirty="0" err="1" smtClean="0"/>
                        <a:t>ŽoNFP</a:t>
                      </a:r>
                      <a:r>
                        <a:rPr lang="sk-SK" sz="1600" dirty="0" smtClean="0"/>
                        <a:t> (časť 15)</a:t>
                      </a:r>
                    </a:p>
                    <a:p>
                      <a:r>
                        <a:rPr lang="sk-SK" sz="1600" dirty="0" smtClean="0"/>
                        <a:t>Formulár </a:t>
                      </a:r>
                      <a:r>
                        <a:rPr lang="sk-SK" sz="1600" dirty="0" err="1" smtClean="0"/>
                        <a:t>ŽoNFP</a:t>
                      </a:r>
                      <a:r>
                        <a:rPr lang="sk-SK" sz="1600" baseline="0" dirty="0" smtClean="0"/>
                        <a:t> (časť 5 – Identifikácia projektu)</a:t>
                      </a:r>
                    </a:p>
                  </a:txBody>
                  <a:tcPr anchor="ctr"/>
                </a:tc>
              </a:tr>
              <a:tr h="370840">
                <a:tc>
                  <a:txBody>
                    <a:bodyPr/>
                    <a:lstStyle/>
                    <a:p>
                      <a:pPr marL="0" indent="0" algn="ctr">
                        <a:buFont typeface="+mj-lt"/>
                        <a:buNone/>
                      </a:pPr>
                      <a:r>
                        <a:rPr lang="sk-SK" sz="1600" dirty="0" smtClean="0"/>
                        <a:t>28.</a:t>
                      </a:r>
                      <a:endParaRPr lang="sk-SK" sz="1600" dirty="0"/>
                    </a:p>
                  </a:txBody>
                  <a:tcPr anchor="ctr"/>
                </a:tc>
                <a:tc>
                  <a:txBody>
                    <a:bodyPr/>
                    <a:lstStyle/>
                    <a:p>
                      <a:pPr marL="0" algn="l" defTabSz="914400" rtl="0" eaLnBrk="1" latinLnBrk="0" hangingPunct="1"/>
                      <a:r>
                        <a:rPr lang="sk-SK" sz="1600" kern="1200" dirty="0" smtClean="0">
                          <a:solidFill>
                            <a:schemeClr val="dk1"/>
                          </a:solidFill>
                          <a:latin typeface="+mn-lt"/>
                          <a:ea typeface="+mn-ea"/>
                          <a:cs typeface="+mn-cs"/>
                        </a:rPr>
                        <a:t>Maximálna</a:t>
                      </a:r>
                      <a:r>
                        <a:rPr lang="sk-SK" sz="1600" kern="1200" baseline="0" dirty="0" smtClean="0">
                          <a:solidFill>
                            <a:schemeClr val="dk1"/>
                          </a:solidFill>
                          <a:latin typeface="+mn-lt"/>
                          <a:ea typeface="+mn-ea"/>
                          <a:cs typeface="+mn-cs"/>
                        </a:rPr>
                        <a:t> a minimálna výška príspevku</a:t>
                      </a:r>
                      <a:endParaRPr lang="sk-SK" sz="1600" kern="1200" dirty="0">
                        <a:solidFill>
                          <a:schemeClr val="dk1"/>
                        </a:solidFill>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600" dirty="0" smtClean="0">
                          <a:solidFill>
                            <a:schemeClr val="accent4">
                              <a:lumMod val="75000"/>
                            </a:schemeClr>
                          </a:solidFill>
                        </a:rPr>
                        <a:t>56. Výzva </a:t>
                      </a:r>
                      <a:r>
                        <a:rPr lang="sk-SK" sz="1600" dirty="0" smtClean="0"/>
                        <a:t>– max. 8 000 000 EUR (EÚ zdroj)</a:t>
                      </a:r>
                    </a:p>
                    <a:p>
                      <a:pPr marL="0" marR="0" lvl="0" indent="0" algn="l" defTabSz="914400" rtl="0" eaLnBrk="1" fontAlgn="auto" latinLnBrk="0" hangingPunct="1">
                        <a:lnSpc>
                          <a:spcPct val="100000"/>
                        </a:lnSpc>
                        <a:spcBef>
                          <a:spcPts val="0"/>
                        </a:spcBef>
                        <a:spcAft>
                          <a:spcPts val="0"/>
                        </a:spcAft>
                        <a:buClrTx/>
                        <a:buSzTx/>
                        <a:buFontTx/>
                        <a:buNone/>
                        <a:tabLst/>
                        <a:defRPr/>
                      </a:pPr>
                      <a:r>
                        <a:rPr lang="sk-SK" sz="1600" dirty="0" smtClean="0">
                          <a:solidFill>
                            <a:schemeClr val="accent6">
                              <a:lumMod val="75000"/>
                            </a:schemeClr>
                          </a:solidFill>
                        </a:rPr>
                        <a:t>58. Výzva </a:t>
                      </a:r>
                      <a:r>
                        <a:rPr lang="sk-SK" sz="1600" dirty="0" smtClean="0"/>
                        <a:t>– max.</a:t>
                      </a:r>
                      <a:r>
                        <a:rPr lang="sk-SK" sz="1600" baseline="0" dirty="0" smtClean="0"/>
                        <a:t> 6 000 000 EUR </a:t>
                      </a:r>
                      <a:r>
                        <a:rPr lang="sk-SK" sz="1600" dirty="0" smtClean="0"/>
                        <a:t>(EÚ zdroj)</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sz="16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k-SK" sz="1600" dirty="0" smtClean="0"/>
                        <a:t>Čestné</a:t>
                      </a:r>
                      <a:r>
                        <a:rPr lang="sk-SK" sz="1600" baseline="0" dirty="0" smtClean="0"/>
                        <a:t> vyhlásenie</a:t>
                      </a:r>
                      <a:r>
                        <a:rPr lang="sk-SK" sz="1600" dirty="0" smtClean="0"/>
                        <a:t> v rámci formulára </a:t>
                      </a:r>
                      <a:r>
                        <a:rPr lang="sk-SK" sz="1600" dirty="0" err="1" smtClean="0"/>
                        <a:t>ŽoNFP</a:t>
                      </a:r>
                      <a:r>
                        <a:rPr lang="sk-SK" sz="1600" dirty="0" smtClean="0"/>
                        <a:t> (časť 15)</a:t>
                      </a:r>
                    </a:p>
                    <a:p>
                      <a:pPr marL="0" marR="0" lvl="0" indent="0" algn="l" defTabSz="914400" rtl="0" eaLnBrk="1" fontAlgn="auto" latinLnBrk="0" hangingPunct="1">
                        <a:lnSpc>
                          <a:spcPct val="100000"/>
                        </a:lnSpc>
                        <a:spcBef>
                          <a:spcPts val="0"/>
                        </a:spcBef>
                        <a:spcAft>
                          <a:spcPts val="0"/>
                        </a:spcAft>
                        <a:buClrTx/>
                        <a:buSzTx/>
                        <a:buFontTx/>
                        <a:buNone/>
                        <a:tabLst/>
                        <a:defRPr/>
                      </a:pPr>
                      <a:r>
                        <a:rPr lang="sk-SK" sz="1600" dirty="0" smtClean="0"/>
                        <a:t>Príloha č. 6 </a:t>
                      </a:r>
                      <a:r>
                        <a:rPr lang="sk-SK" sz="1600" dirty="0" err="1" smtClean="0"/>
                        <a:t>ŽoNFP</a:t>
                      </a:r>
                      <a:r>
                        <a:rPr lang="sk-SK" sz="1600" dirty="0" smtClean="0"/>
                        <a:t> – Podporná dokumentácia k OV</a:t>
                      </a:r>
                    </a:p>
                    <a:p>
                      <a:pPr marL="0" marR="0" lvl="0" indent="0" algn="l" defTabSz="914400" rtl="0" eaLnBrk="1" fontAlgn="auto" latinLnBrk="0" hangingPunct="1">
                        <a:lnSpc>
                          <a:spcPct val="100000"/>
                        </a:lnSpc>
                        <a:spcBef>
                          <a:spcPts val="0"/>
                        </a:spcBef>
                        <a:spcAft>
                          <a:spcPts val="0"/>
                        </a:spcAft>
                        <a:buClrTx/>
                        <a:buSzTx/>
                        <a:buFontTx/>
                        <a:buNone/>
                        <a:tabLst/>
                        <a:defRPr/>
                      </a:pPr>
                      <a:r>
                        <a:rPr lang="sk-SK" sz="1600" dirty="0" smtClean="0"/>
                        <a:t>Príloha č. 10 </a:t>
                      </a:r>
                      <a:r>
                        <a:rPr lang="sk-SK" sz="1600" dirty="0" err="1" smtClean="0"/>
                        <a:t>ŽoNFP</a:t>
                      </a:r>
                      <a:r>
                        <a:rPr lang="sk-SK" sz="1600" baseline="0" dirty="0" smtClean="0"/>
                        <a:t> – Prehľad prijatej pomoci </a:t>
                      </a:r>
                      <a:r>
                        <a:rPr lang="sk-SK" sz="1600" baseline="0" dirty="0" smtClean="0">
                          <a:solidFill>
                            <a:srgbClr val="FF0000"/>
                          </a:solidFill>
                        </a:rPr>
                        <a:t>(žiadatelia podliehajúci Schéme ŠP – v dôsledku sledovania finančného stropu na infraštruktúru v zmysle Schémy ŠP)</a:t>
                      </a:r>
                      <a:endParaRPr lang="sk-SK" sz="1600" dirty="0" smtClean="0">
                        <a:solidFill>
                          <a:srgbClr val="FF0000"/>
                        </a:solidFill>
                      </a:endParaRPr>
                    </a:p>
                  </a:txBody>
                  <a:tcPr anchor="ctr"/>
                </a:tc>
              </a:tr>
            </a:tbl>
          </a:graphicData>
        </a:graphic>
      </p:graphicFrame>
    </p:spTree>
    <p:extLst>
      <p:ext uri="{BB962C8B-B14F-4D97-AF65-F5344CB8AC3E}">
        <p14:creationId xmlns:p14="http://schemas.microsoft.com/office/powerpoint/2010/main" val="32318016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60172" y="929639"/>
            <a:ext cx="8185836" cy="879253"/>
          </a:xfrm>
        </p:spPr>
        <p:txBody>
          <a:bodyPr>
            <a:normAutofit/>
          </a:bodyPr>
          <a:lstStyle/>
          <a:p>
            <a:r>
              <a:rPr lang="sk-SK" sz="3200" b="1" dirty="0">
                <a:latin typeface="Arial" panose="020B0604020202020204" pitchFamily="34" charset="0"/>
                <a:cs typeface="Arial" panose="020B0604020202020204" pitchFamily="34" charset="0"/>
              </a:rPr>
              <a:t>Spôsob preukazovania splnenia PPP</a:t>
            </a:r>
          </a:p>
        </p:txBody>
      </p:sp>
      <p:sp>
        <p:nvSpPr>
          <p:cNvPr id="4" name="TextovéPole 3"/>
          <p:cNvSpPr txBox="1"/>
          <p:nvPr/>
        </p:nvSpPr>
        <p:spPr>
          <a:xfrm>
            <a:off x="560172" y="1710037"/>
            <a:ext cx="7801233" cy="1908215"/>
          </a:xfrm>
          <a:prstGeom prst="rect">
            <a:avLst/>
          </a:prstGeom>
          <a:noFill/>
        </p:spPr>
        <p:txBody>
          <a:bodyPr wrap="square" rtlCol="0">
            <a:spAutoFit/>
          </a:bodyPr>
          <a:lstStyle/>
          <a:p>
            <a:pPr algn="just"/>
            <a:r>
              <a:rPr lang="sk-SK" b="1" u="sng" dirty="0" smtClean="0"/>
              <a:t>Ďalšie PPP:</a:t>
            </a:r>
            <a:endParaRPr lang="sk-SK" b="1" u="sng" dirty="0"/>
          </a:p>
          <a:p>
            <a:pPr algn="just"/>
            <a:endParaRPr lang="sk-SK" sz="2000" b="1" u="sng" dirty="0" smtClean="0">
              <a:solidFill>
                <a:schemeClr val="bg1">
                  <a:lumMod val="50000"/>
                </a:schemeClr>
              </a:solidFill>
            </a:endParaRPr>
          </a:p>
          <a:p>
            <a:pPr algn="just"/>
            <a:endParaRPr lang="sk-SK" sz="2000" b="1" u="sng" dirty="0">
              <a:solidFill>
                <a:schemeClr val="bg1">
                  <a:lumMod val="50000"/>
                </a:schemeClr>
              </a:solidFill>
            </a:endParaRPr>
          </a:p>
          <a:p>
            <a:pPr algn="just"/>
            <a:endParaRPr lang="sk-SK" sz="2000" b="1" u="sng" dirty="0" smtClean="0">
              <a:solidFill>
                <a:schemeClr val="bg1">
                  <a:lumMod val="50000"/>
                </a:schemeClr>
              </a:solidFill>
            </a:endParaRPr>
          </a:p>
          <a:p>
            <a:pPr algn="just"/>
            <a:endParaRPr lang="sk-SK" sz="2000" b="1" u="sng" dirty="0">
              <a:solidFill>
                <a:schemeClr val="bg1">
                  <a:lumMod val="50000"/>
                </a:schemeClr>
              </a:solidFill>
            </a:endParaRPr>
          </a:p>
          <a:p>
            <a:pPr marL="914400" lvl="1" indent="-457200" algn="just">
              <a:buFont typeface="+mj-lt"/>
              <a:buAutoNum type="alphaLcParenR"/>
            </a:pPr>
            <a:r>
              <a:rPr lang="sk-SK" sz="2000" b="1" dirty="0">
                <a:solidFill>
                  <a:schemeClr val="bg1">
                    <a:lumMod val="50000"/>
                  </a:schemeClr>
                </a:solidFill>
              </a:rPr>
              <a:t>Právna forma </a:t>
            </a:r>
          </a:p>
        </p:txBody>
      </p:sp>
      <p:graphicFrame>
        <p:nvGraphicFramePr>
          <p:cNvPr id="3" name="Tabuľka 2"/>
          <p:cNvGraphicFramePr>
            <a:graphicFrameLocks noGrp="1"/>
          </p:cNvGraphicFramePr>
          <p:nvPr>
            <p:extLst>
              <p:ext uri="{D42A27DB-BD31-4B8C-83A1-F6EECF244321}">
                <p14:modId xmlns:p14="http://schemas.microsoft.com/office/powerpoint/2010/main" val="3023041894"/>
              </p:ext>
            </p:extLst>
          </p:nvPr>
        </p:nvGraphicFramePr>
        <p:xfrm>
          <a:off x="642257" y="2254250"/>
          <a:ext cx="7922078" cy="3662680"/>
        </p:xfrm>
        <a:graphic>
          <a:graphicData uri="http://schemas.openxmlformats.org/drawingml/2006/table">
            <a:tbl>
              <a:tblPr firstRow="1" bandRow="1">
                <a:tableStyleId>{5C22544A-7EE6-4342-B048-85BDC9FD1C3A}</a:tableStyleId>
              </a:tblPr>
              <a:tblGrid>
                <a:gridCol w="500743"/>
                <a:gridCol w="2655011"/>
                <a:gridCol w="4766324"/>
              </a:tblGrid>
              <a:tr h="370840">
                <a:tc>
                  <a:txBody>
                    <a:bodyPr/>
                    <a:lstStyle/>
                    <a:p>
                      <a:r>
                        <a:rPr lang="sk-SK" dirty="0" err="1" smtClean="0"/>
                        <a:t>P.č</a:t>
                      </a:r>
                      <a:r>
                        <a:rPr lang="sk-SK" dirty="0" smtClean="0"/>
                        <a:t>.</a:t>
                      </a:r>
                      <a:endParaRPr lang="sk-SK" dirty="0"/>
                    </a:p>
                  </a:txBody>
                  <a:tcPr/>
                </a:tc>
                <a:tc>
                  <a:txBody>
                    <a:bodyPr/>
                    <a:lstStyle/>
                    <a:p>
                      <a:r>
                        <a:rPr lang="sk-SK" dirty="0" err="1" smtClean="0"/>
                        <a:t>PPP</a:t>
                      </a:r>
                      <a:endParaRPr lang="sk-SK" dirty="0"/>
                    </a:p>
                  </a:txBody>
                  <a:tcPr/>
                </a:tc>
                <a:tc>
                  <a:txBody>
                    <a:bodyPr/>
                    <a:lstStyle/>
                    <a:p>
                      <a:r>
                        <a:rPr lang="sk-SK" dirty="0" smtClean="0"/>
                        <a:t>Spôsob preukázania, resp. overenia </a:t>
                      </a:r>
                      <a:r>
                        <a:rPr lang="sk-SK" dirty="0" err="1" smtClean="0"/>
                        <a:t>PPP</a:t>
                      </a:r>
                      <a:endParaRPr lang="sk-SK" dirty="0"/>
                    </a:p>
                  </a:txBody>
                  <a:tcPr/>
                </a:tc>
              </a:tr>
              <a:tr h="370840">
                <a:tc>
                  <a:txBody>
                    <a:bodyPr/>
                    <a:lstStyle/>
                    <a:p>
                      <a:pPr marL="0" indent="0" algn="ctr">
                        <a:buFont typeface="+mj-lt"/>
                        <a:buNone/>
                      </a:pPr>
                      <a:r>
                        <a:rPr lang="sk-SK" sz="1700" dirty="0" smtClean="0">
                          <a:solidFill>
                            <a:schemeClr val="tx1"/>
                          </a:solidFill>
                        </a:rPr>
                        <a:t>29.</a:t>
                      </a:r>
                      <a:endParaRPr lang="sk-SK" sz="1700" dirty="0">
                        <a:solidFill>
                          <a:schemeClr val="tx1"/>
                        </a:solidFill>
                      </a:endParaRPr>
                    </a:p>
                  </a:txBody>
                  <a:tcPr anchor="ctr"/>
                </a:tc>
                <a:tc>
                  <a:txBody>
                    <a:bodyPr/>
                    <a:lstStyle/>
                    <a:p>
                      <a:r>
                        <a:rPr lang="sk-SK" sz="1700" dirty="0" smtClean="0">
                          <a:solidFill>
                            <a:schemeClr val="tx1"/>
                          </a:solidFill>
                        </a:rPr>
                        <a:t>Časová oprávnenosť realizácie projektu</a:t>
                      </a:r>
                      <a:endParaRPr lang="sk-SK" sz="1700" dirty="0">
                        <a:solidFill>
                          <a:schemeClr val="tx1"/>
                        </a:solidFill>
                      </a:endParaRPr>
                    </a:p>
                  </a:txBody>
                  <a:tcPr anchor="ctr"/>
                </a:tc>
                <a:tc>
                  <a:txBody>
                    <a:bodyPr/>
                    <a:lstStyle/>
                    <a:p>
                      <a:r>
                        <a:rPr lang="sk-SK" sz="1700" baseline="0" dirty="0" smtClean="0"/>
                        <a:t>Formulár </a:t>
                      </a:r>
                      <a:r>
                        <a:rPr lang="sk-SK" sz="1700" baseline="0" dirty="0" err="1" smtClean="0"/>
                        <a:t>ŽoNFP</a:t>
                      </a:r>
                      <a:r>
                        <a:rPr lang="sk-SK" sz="1700" baseline="0" dirty="0" smtClean="0"/>
                        <a:t> (časť 9 – Harmonogram realizácie aktivít)</a:t>
                      </a:r>
                    </a:p>
                    <a:p>
                      <a:endParaRPr lang="sk-SK" sz="17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k-SK" sz="1700" b="0" i="0" u="none" strike="noStrike" kern="1200" baseline="0" dirty="0" smtClean="0">
                          <a:solidFill>
                            <a:srgbClr val="FF0000"/>
                          </a:solidFill>
                          <a:latin typeface="+mn-lt"/>
                          <a:ea typeface="+mn-ea"/>
                          <a:cs typeface="+mn-cs"/>
                        </a:rPr>
                        <a:t>Maximálna dĺžka realizácie projektu 24 mesiacov od účinnosti Zmluvy o NFP. </a:t>
                      </a:r>
                      <a:r>
                        <a:rPr lang="sk-SK" sz="1700" b="0" i="0" u="none" strike="noStrike" kern="1200" baseline="0" dirty="0" smtClean="0">
                          <a:solidFill>
                            <a:schemeClr val="dk1"/>
                          </a:solidFill>
                          <a:latin typeface="+mn-lt"/>
                          <a:ea typeface="+mn-ea"/>
                          <a:cs typeface="+mn-cs"/>
                        </a:rPr>
                        <a:t>Možnosť predĺženia v prípadoch osobitného zreteľa. 	</a:t>
                      </a:r>
                    </a:p>
                  </a:txBody>
                  <a:tcPr anchor="ctr"/>
                </a:tc>
              </a:tr>
              <a:tr h="370840">
                <a:tc>
                  <a:txBody>
                    <a:bodyPr/>
                    <a:lstStyle/>
                    <a:p>
                      <a:pPr marL="0" indent="0" algn="ctr">
                        <a:buFont typeface="+mj-lt"/>
                        <a:buNone/>
                      </a:pPr>
                      <a:r>
                        <a:rPr lang="sk-SK" sz="1700" dirty="0" smtClean="0"/>
                        <a:t>30.</a:t>
                      </a:r>
                      <a:endParaRPr lang="sk-SK" sz="1700" dirty="0"/>
                    </a:p>
                  </a:txBody>
                  <a:tcPr anchor="ctr"/>
                </a:tc>
                <a:tc>
                  <a:txBody>
                    <a:bodyPr/>
                    <a:lstStyle/>
                    <a:p>
                      <a:pPr marL="0" algn="l" defTabSz="914400" rtl="0" eaLnBrk="1" latinLnBrk="0" hangingPunct="1"/>
                      <a:r>
                        <a:rPr lang="sk-SK" sz="1700" kern="1200" dirty="0" smtClean="0">
                          <a:solidFill>
                            <a:schemeClr val="dk1"/>
                          </a:solidFill>
                          <a:latin typeface="+mn-lt"/>
                          <a:ea typeface="+mn-ea"/>
                          <a:cs typeface="+mn-cs"/>
                        </a:rPr>
                        <a:t>Podmienky z hľadiska definovania merateľných ukazovateľov projektu</a:t>
                      </a:r>
                      <a:endParaRPr lang="sk-SK" sz="1700" kern="1200" dirty="0">
                        <a:solidFill>
                          <a:schemeClr val="dk1"/>
                        </a:solidFill>
                        <a:latin typeface="+mn-lt"/>
                        <a:ea typeface="+mn-ea"/>
                        <a:cs typeface="+mn-cs"/>
                      </a:endParaRPr>
                    </a:p>
                  </a:txBody>
                  <a:tcPr anchor="ctr"/>
                </a:tc>
                <a:tc>
                  <a:txBody>
                    <a:bodyPr/>
                    <a:lstStyle/>
                    <a:p>
                      <a:r>
                        <a:rPr lang="sk-SK" sz="1700" baseline="0" dirty="0" smtClean="0"/>
                        <a:t>Formulár </a:t>
                      </a:r>
                      <a:r>
                        <a:rPr lang="sk-SK" sz="1700" baseline="0" dirty="0" err="1" smtClean="0"/>
                        <a:t>ŽoNFP</a:t>
                      </a:r>
                      <a:r>
                        <a:rPr lang="sk-SK" sz="1700" baseline="0" dirty="0" smtClean="0"/>
                        <a:t> (časť 10 – Aktivity projektu a očakávané merateľné ukazovatele)</a:t>
                      </a:r>
                    </a:p>
                    <a:p>
                      <a:endParaRPr lang="sk-SK" sz="1700" baseline="0" dirty="0" smtClean="0"/>
                    </a:p>
                    <a:p>
                      <a:r>
                        <a:rPr lang="sk-SK" sz="1700" b="0" i="0" u="none" strike="noStrike" kern="1200" baseline="0" dirty="0" smtClean="0">
                          <a:solidFill>
                            <a:schemeClr val="dk1"/>
                          </a:solidFill>
                          <a:latin typeface="+mn-lt"/>
                          <a:ea typeface="+mn-ea"/>
                          <a:cs typeface="+mn-cs"/>
                        </a:rPr>
                        <a:t>Zoznam povinných merateľných ukazovateľov, vrátane merateľných ukazovateľov</a:t>
                      </a:r>
                    </a:p>
                    <a:p>
                      <a:r>
                        <a:rPr lang="sk-SK" sz="1700" b="0" i="0" u="none" strike="noStrike" kern="1200" baseline="0" dirty="0" smtClean="0">
                          <a:solidFill>
                            <a:schemeClr val="dk1"/>
                          </a:solidFill>
                          <a:latin typeface="+mn-lt"/>
                          <a:ea typeface="+mn-ea"/>
                          <a:cs typeface="+mn-cs"/>
                        </a:rPr>
                        <a:t>relevantných k HP tvorí prílohu č. 3 výzvy</a:t>
                      </a:r>
                      <a:endParaRPr lang="sk-SK" sz="1700" dirty="0"/>
                    </a:p>
                  </a:txBody>
                  <a:tcPr anchor="ctr"/>
                </a:tc>
              </a:tr>
            </a:tbl>
          </a:graphicData>
        </a:graphic>
      </p:graphicFrame>
    </p:spTree>
    <p:extLst>
      <p:ext uri="{BB962C8B-B14F-4D97-AF65-F5344CB8AC3E}">
        <p14:creationId xmlns:p14="http://schemas.microsoft.com/office/powerpoint/2010/main" val="32318016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0217" y="830784"/>
            <a:ext cx="8185836" cy="879253"/>
          </a:xfrm>
        </p:spPr>
        <p:txBody>
          <a:bodyPr>
            <a:normAutofit/>
          </a:bodyPr>
          <a:lstStyle/>
          <a:p>
            <a:r>
              <a:rPr lang="sk-SK" sz="3200" b="1" dirty="0">
                <a:latin typeface="Arial" panose="020B0604020202020204" pitchFamily="34" charset="0"/>
                <a:cs typeface="Arial" panose="020B0604020202020204" pitchFamily="34" charset="0"/>
              </a:rPr>
              <a:t>Spôsob preukazovania splnenia PPP</a:t>
            </a:r>
          </a:p>
        </p:txBody>
      </p:sp>
      <p:sp>
        <p:nvSpPr>
          <p:cNvPr id="4" name="TextovéPole 3"/>
          <p:cNvSpPr txBox="1"/>
          <p:nvPr/>
        </p:nvSpPr>
        <p:spPr>
          <a:xfrm>
            <a:off x="570217" y="1531618"/>
            <a:ext cx="7801233" cy="1908215"/>
          </a:xfrm>
          <a:prstGeom prst="rect">
            <a:avLst/>
          </a:prstGeom>
          <a:noFill/>
        </p:spPr>
        <p:txBody>
          <a:bodyPr wrap="square" rtlCol="0">
            <a:spAutoFit/>
          </a:bodyPr>
          <a:lstStyle/>
          <a:p>
            <a:pPr algn="just"/>
            <a:r>
              <a:rPr lang="sk-SK" b="1" u="sng" dirty="0" smtClean="0"/>
              <a:t>Ďalšie PPP:</a:t>
            </a:r>
            <a:endParaRPr lang="sk-SK" b="1" u="sng" dirty="0"/>
          </a:p>
          <a:p>
            <a:pPr algn="just"/>
            <a:endParaRPr lang="sk-SK" sz="2000" b="1" u="sng" dirty="0" smtClean="0">
              <a:solidFill>
                <a:schemeClr val="bg1">
                  <a:lumMod val="50000"/>
                </a:schemeClr>
              </a:solidFill>
            </a:endParaRPr>
          </a:p>
          <a:p>
            <a:pPr algn="just"/>
            <a:endParaRPr lang="sk-SK" sz="2000" b="1" u="sng" dirty="0">
              <a:solidFill>
                <a:schemeClr val="bg1">
                  <a:lumMod val="50000"/>
                </a:schemeClr>
              </a:solidFill>
            </a:endParaRPr>
          </a:p>
          <a:p>
            <a:pPr algn="just"/>
            <a:endParaRPr lang="sk-SK" sz="2000" b="1" u="sng" dirty="0" smtClean="0">
              <a:solidFill>
                <a:schemeClr val="bg1">
                  <a:lumMod val="50000"/>
                </a:schemeClr>
              </a:solidFill>
            </a:endParaRPr>
          </a:p>
          <a:p>
            <a:pPr algn="just"/>
            <a:endParaRPr lang="sk-SK" sz="2000" b="1" u="sng" dirty="0">
              <a:solidFill>
                <a:schemeClr val="bg1">
                  <a:lumMod val="50000"/>
                </a:schemeClr>
              </a:solidFill>
            </a:endParaRPr>
          </a:p>
          <a:p>
            <a:pPr marL="914400" lvl="1" indent="-457200" algn="just">
              <a:buFont typeface="+mj-lt"/>
              <a:buAutoNum type="alphaLcParenR"/>
            </a:pPr>
            <a:r>
              <a:rPr lang="sk-SK" sz="2000" b="1" dirty="0">
                <a:solidFill>
                  <a:schemeClr val="bg1">
                    <a:lumMod val="50000"/>
                  </a:schemeClr>
                </a:solidFill>
              </a:rPr>
              <a:t>Právna forma </a:t>
            </a:r>
          </a:p>
        </p:txBody>
      </p:sp>
      <p:graphicFrame>
        <p:nvGraphicFramePr>
          <p:cNvPr id="3" name="Tabuľka 2"/>
          <p:cNvGraphicFramePr>
            <a:graphicFrameLocks noGrp="1"/>
          </p:cNvGraphicFramePr>
          <p:nvPr>
            <p:extLst>
              <p:ext uri="{D42A27DB-BD31-4B8C-83A1-F6EECF244321}">
                <p14:modId xmlns:p14="http://schemas.microsoft.com/office/powerpoint/2010/main" val="3451437469"/>
              </p:ext>
            </p:extLst>
          </p:nvPr>
        </p:nvGraphicFramePr>
        <p:xfrm>
          <a:off x="641674" y="1927148"/>
          <a:ext cx="7922078" cy="3723640"/>
        </p:xfrm>
        <a:graphic>
          <a:graphicData uri="http://schemas.openxmlformats.org/drawingml/2006/table">
            <a:tbl>
              <a:tblPr firstRow="1" bandRow="1">
                <a:tableStyleId>{5C22544A-7EE6-4342-B048-85BDC9FD1C3A}</a:tableStyleId>
              </a:tblPr>
              <a:tblGrid>
                <a:gridCol w="500743"/>
                <a:gridCol w="2655011"/>
                <a:gridCol w="4766324"/>
              </a:tblGrid>
              <a:tr h="370840">
                <a:tc>
                  <a:txBody>
                    <a:bodyPr/>
                    <a:lstStyle/>
                    <a:p>
                      <a:r>
                        <a:rPr lang="sk-SK" dirty="0" err="1" smtClean="0"/>
                        <a:t>P.č</a:t>
                      </a:r>
                      <a:r>
                        <a:rPr lang="sk-SK" dirty="0" smtClean="0"/>
                        <a:t>.</a:t>
                      </a:r>
                      <a:endParaRPr lang="sk-SK" dirty="0"/>
                    </a:p>
                  </a:txBody>
                  <a:tcPr/>
                </a:tc>
                <a:tc>
                  <a:txBody>
                    <a:bodyPr/>
                    <a:lstStyle/>
                    <a:p>
                      <a:r>
                        <a:rPr lang="sk-SK" dirty="0" err="1" smtClean="0"/>
                        <a:t>PPP</a:t>
                      </a:r>
                      <a:endParaRPr lang="sk-SK" dirty="0"/>
                    </a:p>
                  </a:txBody>
                  <a:tcPr/>
                </a:tc>
                <a:tc>
                  <a:txBody>
                    <a:bodyPr/>
                    <a:lstStyle/>
                    <a:p>
                      <a:r>
                        <a:rPr lang="sk-SK" dirty="0" smtClean="0"/>
                        <a:t>Spôsob preukázania, resp. overenia </a:t>
                      </a:r>
                      <a:r>
                        <a:rPr lang="sk-SK" dirty="0" err="1" smtClean="0"/>
                        <a:t>PPP</a:t>
                      </a:r>
                      <a:endParaRPr lang="sk-SK" dirty="0"/>
                    </a:p>
                  </a:txBody>
                  <a:tcPr/>
                </a:tc>
              </a:tr>
              <a:tr h="370840">
                <a:tc>
                  <a:txBody>
                    <a:bodyPr/>
                    <a:lstStyle/>
                    <a:p>
                      <a:pPr marL="0" indent="0" algn="ctr">
                        <a:buFont typeface="+mj-lt"/>
                        <a:buNone/>
                      </a:pPr>
                      <a:r>
                        <a:rPr lang="sk-SK" sz="1600" dirty="0" smtClean="0">
                          <a:solidFill>
                            <a:schemeClr val="tx1"/>
                          </a:solidFill>
                        </a:rPr>
                        <a:t>31.</a:t>
                      </a:r>
                      <a:endParaRPr lang="sk-SK" sz="1600" dirty="0">
                        <a:solidFill>
                          <a:schemeClr val="tx1"/>
                        </a:solidFill>
                      </a:endParaRPr>
                    </a:p>
                  </a:txBody>
                  <a:tcPr anchor="ctr"/>
                </a:tc>
                <a:tc>
                  <a:txBody>
                    <a:bodyPr/>
                    <a:lstStyle/>
                    <a:p>
                      <a:r>
                        <a:rPr lang="sk-SK" sz="1600" dirty="0" smtClean="0">
                          <a:solidFill>
                            <a:schemeClr val="tx1"/>
                          </a:solidFill>
                        </a:rPr>
                        <a:t>Oprávnenosť z hľadiska VO</a:t>
                      </a:r>
                      <a:r>
                        <a:rPr lang="sk-SK" sz="1600" baseline="0" dirty="0" smtClean="0">
                          <a:solidFill>
                            <a:schemeClr val="tx1"/>
                          </a:solidFill>
                        </a:rPr>
                        <a:t> </a:t>
                      </a:r>
                      <a:r>
                        <a:rPr lang="sk-SK" sz="1600" dirty="0" smtClean="0">
                          <a:solidFill>
                            <a:schemeClr val="tx1"/>
                          </a:solidFill>
                        </a:rPr>
                        <a:t>na hlavné aktivity projektu</a:t>
                      </a:r>
                      <a:endParaRPr lang="sk-SK" sz="1600" dirty="0">
                        <a:solidFill>
                          <a:schemeClr val="tx1"/>
                        </a:solidFill>
                      </a:endParaRPr>
                    </a:p>
                  </a:txBody>
                  <a:tcPr anchor="ctr"/>
                </a:tc>
                <a:tc>
                  <a:txBody>
                    <a:bodyPr/>
                    <a:lstStyle/>
                    <a:p>
                      <a:r>
                        <a:rPr lang="sk-SK" sz="1600" baseline="0" dirty="0" smtClean="0"/>
                        <a:t>Formulár </a:t>
                      </a:r>
                      <a:r>
                        <a:rPr lang="sk-SK" sz="1600" baseline="0" dirty="0" err="1" smtClean="0"/>
                        <a:t>ŽoNFP</a:t>
                      </a:r>
                      <a:r>
                        <a:rPr lang="sk-SK" sz="1600" baseline="0" dirty="0" smtClean="0"/>
                        <a:t> (časť 12 – Verejné obstarávanie)</a:t>
                      </a:r>
                    </a:p>
                    <a:p>
                      <a:r>
                        <a:rPr lang="sk-SK" sz="1600" baseline="0" dirty="0" smtClean="0"/>
                        <a:t>Povinnosť mať vyhlásené VO ku dňu predloženia </a:t>
                      </a:r>
                      <a:r>
                        <a:rPr lang="sk-SK" sz="1600" baseline="0" dirty="0" err="1" smtClean="0"/>
                        <a:t>ŽoNFP</a:t>
                      </a:r>
                      <a:r>
                        <a:rPr lang="sk-SK" sz="1600" baseline="0" dirty="0" smtClean="0"/>
                        <a:t> na všetky zákazky hlavnej aktivity s výnimkou: </a:t>
                      </a:r>
                    </a:p>
                    <a:p>
                      <a:pPr marL="285750" indent="-285750">
                        <a:buFontTx/>
                        <a:buChar char="-"/>
                      </a:pPr>
                      <a:r>
                        <a:rPr lang="sk-SK" sz="1600" baseline="0" dirty="0" smtClean="0"/>
                        <a:t>podlimitných zákaziek, ktoré budú realizované elektronickým trhoviskom,</a:t>
                      </a:r>
                    </a:p>
                    <a:p>
                      <a:pPr marL="285750" indent="-285750">
                        <a:buFontTx/>
                        <a:buChar char="-"/>
                      </a:pPr>
                      <a:r>
                        <a:rPr lang="sk-SK" sz="1600" baseline="0" dirty="0" smtClean="0"/>
                        <a:t>zákaziek s nízkymi hodnotami podľa </a:t>
                      </a:r>
                      <a:r>
                        <a:rPr lang="pt-BR" sz="1600" b="0" i="0" u="none" strike="noStrike" kern="1200" baseline="0" dirty="0" smtClean="0">
                          <a:solidFill>
                            <a:schemeClr val="dk1"/>
                          </a:solidFill>
                          <a:latin typeface="+mn-lt"/>
                          <a:ea typeface="+mn-ea"/>
                          <a:cs typeface="+mn-cs"/>
                        </a:rPr>
                        <a:t>§ 117 zákona o VO a</a:t>
                      </a:r>
                      <a:endParaRPr lang="sk-SK" sz="1600" b="0" i="0" u="none" strike="noStrike" kern="1200" baseline="0" dirty="0" smtClean="0">
                        <a:solidFill>
                          <a:schemeClr val="dk1"/>
                        </a:solidFill>
                        <a:latin typeface="+mn-lt"/>
                        <a:ea typeface="+mn-ea"/>
                        <a:cs typeface="+mn-cs"/>
                      </a:endParaRPr>
                    </a:p>
                    <a:p>
                      <a:pPr marL="285750" indent="-285750">
                        <a:buFontTx/>
                        <a:buChar char="-"/>
                      </a:pPr>
                      <a:r>
                        <a:rPr lang="sk-SK" sz="1600" dirty="0" smtClean="0"/>
                        <a:t>zákaziek,</a:t>
                      </a:r>
                      <a:r>
                        <a:rPr lang="sk-SK" sz="1600" baseline="0" dirty="0" smtClean="0"/>
                        <a:t> ktoré podliehajú niektorej z výnimiek v zmysle § 1 zákona o VO vrátane zákaziek zadávaných vnútorným obstarávaním (tzv. in-</a:t>
                      </a:r>
                      <a:r>
                        <a:rPr lang="sk-SK" sz="1600" baseline="0" dirty="0" err="1" smtClean="0"/>
                        <a:t>house</a:t>
                      </a:r>
                      <a:r>
                        <a:rPr lang="sk-SK" sz="1600" baseline="0" dirty="0" smtClean="0"/>
                        <a:t> zákazky) a zákaziek horizontálnej spolupráce.</a:t>
                      </a:r>
                      <a:endParaRPr lang="sk-SK" sz="1600" dirty="0"/>
                    </a:p>
                  </a:txBody>
                  <a:tcPr anchor="ctr"/>
                </a:tc>
              </a:tr>
              <a:tr h="370840">
                <a:tc>
                  <a:txBody>
                    <a:bodyPr/>
                    <a:lstStyle/>
                    <a:p>
                      <a:pPr marL="0" indent="0" algn="ctr">
                        <a:buFont typeface="+mj-lt"/>
                        <a:buNone/>
                      </a:pPr>
                      <a:r>
                        <a:rPr lang="sk-SK" sz="1600" dirty="0" smtClean="0"/>
                        <a:t>32.</a:t>
                      </a:r>
                      <a:endParaRPr lang="sk-SK" sz="1600" dirty="0"/>
                    </a:p>
                  </a:txBody>
                  <a:tcPr anchor="ctr"/>
                </a:tc>
                <a:tc>
                  <a:txBody>
                    <a:bodyPr/>
                    <a:lstStyle/>
                    <a:p>
                      <a:pPr marL="0" algn="l" defTabSz="914400" rtl="0" eaLnBrk="1" latinLnBrk="0" hangingPunct="1"/>
                      <a:r>
                        <a:rPr lang="sk-SK" sz="1600" kern="1200" dirty="0" smtClean="0">
                          <a:solidFill>
                            <a:schemeClr val="dk1"/>
                          </a:solidFill>
                          <a:latin typeface="+mn-lt"/>
                          <a:ea typeface="+mn-ea"/>
                          <a:cs typeface="+mn-cs"/>
                        </a:rPr>
                        <a:t>Zákaz predloženia rovnakého</a:t>
                      </a:r>
                      <a:r>
                        <a:rPr lang="sk-SK" sz="1600" kern="1200" baseline="0" dirty="0" smtClean="0">
                          <a:solidFill>
                            <a:schemeClr val="dk1"/>
                          </a:solidFill>
                          <a:latin typeface="+mn-lt"/>
                          <a:ea typeface="+mn-ea"/>
                          <a:cs typeface="+mn-cs"/>
                        </a:rPr>
                        <a:t> projektu</a:t>
                      </a:r>
                      <a:endParaRPr lang="sk-SK" sz="1600" kern="1200" dirty="0">
                        <a:solidFill>
                          <a:schemeClr val="dk1"/>
                        </a:solidFill>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600" dirty="0" smtClean="0"/>
                        <a:t>Čestné</a:t>
                      </a:r>
                      <a:r>
                        <a:rPr lang="sk-SK" sz="1600" baseline="0" dirty="0" smtClean="0"/>
                        <a:t> vyhlásenie</a:t>
                      </a:r>
                      <a:r>
                        <a:rPr lang="sk-SK" sz="1600" dirty="0" smtClean="0"/>
                        <a:t> v rámci formulára </a:t>
                      </a:r>
                      <a:r>
                        <a:rPr lang="sk-SK" sz="1600" dirty="0" err="1" smtClean="0"/>
                        <a:t>ŽoNFP</a:t>
                      </a:r>
                      <a:r>
                        <a:rPr lang="sk-SK" sz="1600" dirty="0" smtClean="0"/>
                        <a:t> (časť 15)</a:t>
                      </a:r>
                    </a:p>
                  </a:txBody>
                  <a:tcPr anchor="ctr"/>
                </a:tc>
              </a:tr>
            </a:tbl>
          </a:graphicData>
        </a:graphic>
      </p:graphicFrame>
    </p:spTree>
    <p:extLst>
      <p:ext uri="{BB962C8B-B14F-4D97-AF65-F5344CB8AC3E}">
        <p14:creationId xmlns:p14="http://schemas.microsoft.com/office/powerpoint/2010/main" val="32318016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54517" y="1025287"/>
            <a:ext cx="7886700" cy="879253"/>
          </a:xfrm>
        </p:spPr>
        <p:txBody>
          <a:bodyPr>
            <a:normAutofit/>
          </a:bodyPr>
          <a:lstStyle/>
          <a:p>
            <a:pPr algn="just"/>
            <a:r>
              <a:rPr lang="sk-SK" sz="3200" b="1" dirty="0" smtClean="0">
                <a:latin typeface="Arial" panose="020B0604020202020204" pitchFamily="34" charset="0"/>
                <a:cs typeface="Arial" panose="020B0604020202020204" pitchFamily="34" charset="0"/>
              </a:rPr>
              <a:t>Podnik v ťažkostiach verzia 3.1 (test)</a:t>
            </a:r>
            <a:endParaRPr lang="sk-SK" sz="3200" b="1" dirty="0">
              <a:latin typeface="Arial" panose="020B0604020202020204" pitchFamily="34" charset="0"/>
              <a:cs typeface="Arial" panose="020B0604020202020204" pitchFamily="34" charset="0"/>
            </a:endParaRPr>
          </a:p>
        </p:txBody>
      </p:sp>
      <p:sp>
        <p:nvSpPr>
          <p:cNvPr id="4" name="TextovéPole 3"/>
          <p:cNvSpPr txBox="1"/>
          <p:nvPr/>
        </p:nvSpPr>
        <p:spPr>
          <a:xfrm>
            <a:off x="265670" y="1824260"/>
            <a:ext cx="8612660" cy="3970318"/>
          </a:xfrm>
          <a:prstGeom prst="rect">
            <a:avLst/>
          </a:prstGeom>
          <a:noFill/>
        </p:spPr>
        <p:txBody>
          <a:bodyPr wrap="square" rtlCol="0">
            <a:spAutoFit/>
          </a:bodyPr>
          <a:lstStyle/>
          <a:p>
            <a:pPr marL="0" lvl="1" algn="just"/>
            <a:r>
              <a:rPr lang="sk-SK" b="1" u="sng" dirty="0" smtClean="0"/>
              <a:t>Podmienka sa preukazuje cez test podniku v ťažkostiach:</a:t>
            </a:r>
          </a:p>
          <a:p>
            <a:pPr marL="1371600" lvl="2" indent="-457200" algn="just">
              <a:buFont typeface="Arial" panose="020B0604020202020204" pitchFamily="34" charset="0"/>
              <a:buChar char="•"/>
            </a:pPr>
            <a:r>
              <a:rPr lang="sk-SK" dirty="0"/>
              <a:t>predpísaný </a:t>
            </a:r>
            <a:r>
              <a:rPr lang="sk-SK" dirty="0" smtClean="0"/>
              <a:t>formulár,</a:t>
            </a:r>
            <a:endParaRPr lang="sk-SK" dirty="0"/>
          </a:p>
          <a:p>
            <a:pPr marL="1371600" lvl="2" indent="-457200" algn="just">
              <a:buFont typeface="Arial" panose="020B0604020202020204" pitchFamily="34" charset="0"/>
              <a:buChar char="•"/>
            </a:pPr>
            <a:r>
              <a:rPr lang="sk-SK" dirty="0"/>
              <a:t>relevantné pre všetkých </a:t>
            </a:r>
            <a:r>
              <a:rPr lang="sk-SK" dirty="0" smtClean="0"/>
              <a:t>žiadateľov,</a:t>
            </a:r>
          </a:p>
          <a:p>
            <a:pPr marL="1371600" lvl="2" indent="-457200" algn="just">
              <a:buFont typeface="Arial" panose="020B0604020202020204" pitchFamily="34" charset="0"/>
              <a:buChar char="•"/>
            </a:pPr>
            <a:r>
              <a:rPr lang="sk-SK" dirty="0"/>
              <a:t>žiadateľ vyberá svoju právnu formu a spôsob vedenia </a:t>
            </a:r>
            <a:r>
              <a:rPr lang="sk-SK" dirty="0" smtClean="0"/>
              <a:t>účtovníctva,</a:t>
            </a:r>
            <a:endParaRPr lang="sk-SK" dirty="0"/>
          </a:p>
          <a:p>
            <a:pPr marL="1371600" lvl="2" indent="-457200" algn="just">
              <a:buFont typeface="Arial" panose="020B0604020202020204" pitchFamily="34" charset="0"/>
              <a:buChar char="•"/>
            </a:pPr>
            <a:r>
              <a:rPr lang="sk-SK" dirty="0" smtClean="0"/>
              <a:t>žiadateľ vyplní hodnoty z príslušných riadkov účtovnej závierky,</a:t>
            </a:r>
          </a:p>
          <a:p>
            <a:pPr marL="1371600" lvl="2" indent="-457200" algn="just">
              <a:buFont typeface="Arial" panose="020B0604020202020204" pitchFamily="34" charset="0"/>
              <a:buChar char="•"/>
            </a:pPr>
            <a:r>
              <a:rPr lang="sk-SK" dirty="0" smtClean="0"/>
              <a:t>posudzujú sa hodnoty z poslednej schválenej účtovnej závierky žiadateľa + doplňujúce údaje,</a:t>
            </a:r>
          </a:p>
          <a:p>
            <a:pPr marL="1371600" lvl="2" indent="-457200" algn="just">
              <a:buFont typeface="Arial" panose="020B0604020202020204" pitchFamily="34" charset="0"/>
              <a:buChar char="•"/>
            </a:pPr>
            <a:endParaRPr lang="sk-SK" dirty="0" smtClean="0"/>
          </a:p>
          <a:p>
            <a:pPr marL="0" lvl="2" algn="just"/>
            <a:r>
              <a:rPr lang="sk-SK" dirty="0" smtClean="0"/>
              <a:t>Test (vrátane inštrukcií k vyplneniu) je dostupný na:</a:t>
            </a:r>
            <a:endParaRPr lang="sk-SK" dirty="0"/>
          </a:p>
          <a:p>
            <a:pPr marL="0" lvl="2" algn="just"/>
            <a:r>
              <a:rPr lang="sk-SK" dirty="0" smtClean="0">
                <a:solidFill>
                  <a:schemeClr val="bg1">
                    <a:lumMod val="50000"/>
                  </a:schemeClr>
                </a:solidFill>
                <a:hlinkClick r:id="rId2"/>
              </a:rPr>
              <a:t>http</a:t>
            </a:r>
            <a:r>
              <a:rPr lang="sk-SK" dirty="0">
                <a:solidFill>
                  <a:schemeClr val="bg1">
                    <a:lumMod val="50000"/>
                  </a:schemeClr>
                </a:solidFill>
                <a:hlinkClick r:id="rId2"/>
              </a:rPr>
              <a:t>://www.op-kzp.sk/obsah-dokumenty/instrukcia-k-urceniu-podniku-v-tazkostiach</a:t>
            </a:r>
            <a:r>
              <a:rPr lang="sk-SK" dirty="0" smtClean="0">
                <a:solidFill>
                  <a:schemeClr val="bg1">
                    <a:lumMod val="50000"/>
                  </a:schemeClr>
                </a:solidFill>
                <a:hlinkClick r:id="rId2"/>
              </a:rPr>
              <a:t>/</a:t>
            </a:r>
            <a:r>
              <a:rPr lang="sk-SK" dirty="0" smtClean="0">
                <a:solidFill>
                  <a:schemeClr val="bg1">
                    <a:lumMod val="50000"/>
                  </a:schemeClr>
                </a:solidFill>
              </a:rPr>
              <a:t> </a:t>
            </a:r>
          </a:p>
          <a:p>
            <a:endParaRPr lang="sk-SK" sz="800" dirty="0"/>
          </a:p>
          <a:p>
            <a:r>
              <a:rPr lang="sk-SK" sz="1600" dirty="0" smtClean="0">
                <a:solidFill>
                  <a:srgbClr val="FF0000"/>
                </a:solidFill>
              </a:rPr>
              <a:t>Schválená </a:t>
            </a:r>
            <a:r>
              <a:rPr lang="sk-SK" sz="1600" dirty="0">
                <a:solidFill>
                  <a:srgbClr val="FF0000"/>
                </a:solidFill>
              </a:rPr>
              <a:t>účtovná závierka predstavuje zostavenú účtovnú </a:t>
            </a:r>
            <a:r>
              <a:rPr lang="sk-SK" sz="1600" dirty="0" smtClean="0">
                <a:solidFill>
                  <a:srgbClr val="FF0000"/>
                </a:solidFill>
              </a:rPr>
              <a:t>závierku, </a:t>
            </a:r>
            <a:r>
              <a:rPr lang="sk-SK" sz="1600" dirty="0">
                <a:solidFill>
                  <a:srgbClr val="FF0000"/>
                </a:solidFill>
              </a:rPr>
              <a:t>ktorá je schválená štatutárnym orgánom žiadateľa. Pre účely stanovenia referenčného obdobia sa schválenou účtovnou závierkou nemyslí jej overenie účtovným audítorom (ak má žiadateľ povinnosť vykonať overenie účtovnej závierky audítorom), alebo schválenie zastupiteľstvom a pod. </a:t>
            </a:r>
          </a:p>
        </p:txBody>
      </p:sp>
    </p:spTree>
    <p:extLst>
      <p:ext uri="{BB962C8B-B14F-4D97-AF65-F5344CB8AC3E}">
        <p14:creationId xmlns:p14="http://schemas.microsoft.com/office/powerpoint/2010/main" val="16097995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945115"/>
            <a:ext cx="7886700" cy="792246"/>
          </a:xfrm>
        </p:spPr>
        <p:txBody>
          <a:bodyPr>
            <a:normAutofit/>
          </a:bodyPr>
          <a:lstStyle/>
          <a:p>
            <a:r>
              <a:rPr lang="sk-SK" sz="3200" b="1" dirty="0">
                <a:latin typeface="Arial" panose="020B0604020202020204" pitchFamily="34" charset="0"/>
                <a:cs typeface="Arial" panose="020B0604020202020204" pitchFamily="34" charset="0"/>
              </a:rPr>
              <a:t>OBSAH</a:t>
            </a:r>
          </a:p>
        </p:txBody>
      </p:sp>
      <p:sp>
        <p:nvSpPr>
          <p:cNvPr id="4" name="TextovéPole 3"/>
          <p:cNvSpPr txBox="1"/>
          <p:nvPr/>
        </p:nvSpPr>
        <p:spPr>
          <a:xfrm>
            <a:off x="680902" y="1752081"/>
            <a:ext cx="7886700" cy="3400931"/>
          </a:xfrm>
          <a:prstGeom prst="rect">
            <a:avLst/>
          </a:prstGeom>
          <a:noFill/>
        </p:spPr>
        <p:txBody>
          <a:bodyPr wrap="square" rtlCol="0">
            <a:spAutoFit/>
          </a:bodyPr>
          <a:lstStyle/>
          <a:p>
            <a:pPr marL="285750" indent="-285750">
              <a:spcAft>
                <a:spcPts val="600"/>
              </a:spcAft>
              <a:buFont typeface="Wingdings" panose="05000000000000000000" pitchFamily="2" charset="2"/>
              <a:buChar char="§"/>
            </a:pPr>
            <a:r>
              <a:rPr lang="sk-SK" sz="2000" dirty="0" smtClean="0">
                <a:latin typeface="Arial" pitchFamily="34" charset="0"/>
                <a:cs typeface="Arial" pitchFamily="34" charset="0"/>
              </a:rPr>
              <a:t>Výber </a:t>
            </a:r>
            <a:r>
              <a:rPr lang="sk-SK" sz="2000" dirty="0">
                <a:latin typeface="Arial" pitchFamily="34" charset="0"/>
                <a:cs typeface="Arial" pitchFamily="34" charset="0"/>
              </a:rPr>
              <a:t>správnej výzvy</a:t>
            </a:r>
          </a:p>
          <a:p>
            <a:pPr marL="285750" indent="-285750">
              <a:spcAft>
                <a:spcPts val="600"/>
              </a:spcAft>
              <a:buFont typeface="Wingdings" panose="05000000000000000000" pitchFamily="2" charset="2"/>
              <a:buChar char="§"/>
            </a:pPr>
            <a:r>
              <a:rPr lang="sk-SK" sz="2000" dirty="0" smtClean="0">
                <a:latin typeface="Arial" pitchFamily="34" charset="0"/>
                <a:cs typeface="Arial" pitchFamily="34" charset="0"/>
              </a:rPr>
              <a:t>Oprávnené aktivity</a:t>
            </a:r>
          </a:p>
          <a:p>
            <a:pPr marL="285750" indent="-285750">
              <a:spcAft>
                <a:spcPts val="600"/>
              </a:spcAft>
              <a:buFont typeface="Wingdings" panose="05000000000000000000" pitchFamily="2" charset="2"/>
              <a:buChar char="§"/>
            </a:pPr>
            <a:r>
              <a:rPr lang="sk-SK" sz="2000" dirty="0" smtClean="0">
                <a:latin typeface="Arial" pitchFamily="34" charset="0"/>
                <a:cs typeface="Arial" pitchFamily="34" charset="0"/>
              </a:rPr>
              <a:t>Podmienky </a:t>
            </a:r>
            <a:r>
              <a:rPr lang="sk-SK" sz="2000" dirty="0">
                <a:latin typeface="Arial" pitchFamily="34" charset="0"/>
                <a:cs typeface="Arial" pitchFamily="34" charset="0"/>
              </a:rPr>
              <a:t>poskytnutia </a:t>
            </a:r>
            <a:r>
              <a:rPr lang="sk-SK" sz="2000" dirty="0" smtClean="0">
                <a:latin typeface="Arial" pitchFamily="34" charset="0"/>
                <a:cs typeface="Arial" pitchFamily="34" charset="0"/>
              </a:rPr>
              <a:t>príspevku a spôsob overovania a preukazovania ich splnenia</a:t>
            </a:r>
            <a:endParaRPr lang="sk-SK" sz="2000" dirty="0">
              <a:latin typeface="Arial" pitchFamily="34" charset="0"/>
              <a:cs typeface="Arial" pitchFamily="34" charset="0"/>
            </a:endParaRPr>
          </a:p>
          <a:p>
            <a:pPr marL="285750" indent="-285750">
              <a:spcAft>
                <a:spcPts val="600"/>
              </a:spcAft>
              <a:buFont typeface="Wingdings" panose="05000000000000000000" pitchFamily="2" charset="2"/>
              <a:buChar char="§"/>
            </a:pPr>
            <a:r>
              <a:rPr lang="sk-SK" sz="2000" dirty="0" smtClean="0">
                <a:latin typeface="Arial" pitchFamily="34" charset="0"/>
                <a:cs typeface="Arial" pitchFamily="34" charset="0"/>
              </a:rPr>
              <a:t>Podnik v ťažkostiach, </a:t>
            </a:r>
          </a:p>
          <a:p>
            <a:pPr marL="285750" indent="-285750">
              <a:spcAft>
                <a:spcPts val="600"/>
              </a:spcAft>
              <a:buFont typeface="Wingdings" panose="05000000000000000000" pitchFamily="2" charset="2"/>
              <a:buChar char="§"/>
            </a:pPr>
            <a:r>
              <a:rPr lang="sk-SK" sz="2000" dirty="0" smtClean="0">
                <a:latin typeface="Arial" pitchFamily="34" charset="0"/>
                <a:cs typeface="Arial" pitchFamily="34" charset="0"/>
              </a:rPr>
              <a:t>Finančná analýza</a:t>
            </a:r>
          </a:p>
          <a:p>
            <a:pPr marL="285750" indent="-285750">
              <a:spcAft>
                <a:spcPts val="600"/>
              </a:spcAft>
              <a:buFont typeface="Wingdings" panose="05000000000000000000" pitchFamily="2" charset="2"/>
              <a:buChar char="§"/>
            </a:pPr>
            <a:r>
              <a:rPr lang="sk-SK" sz="2000" dirty="0" smtClean="0">
                <a:latin typeface="Arial" pitchFamily="34" charset="0"/>
                <a:cs typeface="Arial" pitchFamily="34" charset="0"/>
              </a:rPr>
              <a:t>Finančná situácia žiadateľa</a:t>
            </a:r>
          </a:p>
          <a:p>
            <a:pPr marL="285750" indent="-285750">
              <a:spcAft>
                <a:spcPts val="600"/>
              </a:spcAft>
              <a:buFont typeface="Wingdings" panose="05000000000000000000" pitchFamily="2" charset="2"/>
              <a:buChar char="§"/>
            </a:pPr>
            <a:r>
              <a:rPr lang="sk-SK" sz="2000" dirty="0" smtClean="0">
                <a:latin typeface="Arial" pitchFamily="34" charset="0"/>
                <a:cs typeface="Arial" pitchFamily="34" charset="0"/>
              </a:rPr>
              <a:t>Časté chyby pri vypracovaní </a:t>
            </a:r>
            <a:r>
              <a:rPr lang="sk-SK" sz="2000" dirty="0" err="1" smtClean="0">
                <a:latin typeface="Arial" pitchFamily="34" charset="0"/>
                <a:cs typeface="Arial" pitchFamily="34" charset="0"/>
              </a:rPr>
              <a:t>ŽoNFP</a:t>
            </a:r>
            <a:endParaRPr lang="sk-SK" sz="2000" dirty="0" smtClean="0">
              <a:latin typeface="Arial" pitchFamily="34" charset="0"/>
              <a:cs typeface="Arial" pitchFamily="34" charset="0"/>
            </a:endParaRPr>
          </a:p>
          <a:p>
            <a:pPr marL="285750" indent="-285750">
              <a:spcAft>
                <a:spcPts val="600"/>
              </a:spcAft>
              <a:buFont typeface="Wingdings" panose="05000000000000000000" pitchFamily="2" charset="2"/>
              <a:buChar char="§"/>
            </a:pPr>
            <a:r>
              <a:rPr lang="sk-SK" sz="2000" dirty="0" smtClean="0">
                <a:latin typeface="Arial" pitchFamily="34" charset="0"/>
                <a:cs typeface="Arial" pitchFamily="34" charset="0"/>
              </a:rPr>
              <a:t>Často kladené otázky</a:t>
            </a:r>
          </a:p>
        </p:txBody>
      </p:sp>
    </p:spTree>
    <p:extLst>
      <p:ext uri="{BB962C8B-B14F-4D97-AF65-F5344CB8AC3E}">
        <p14:creationId xmlns:p14="http://schemas.microsoft.com/office/powerpoint/2010/main" val="2359829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54517" y="1025287"/>
            <a:ext cx="7886700" cy="879253"/>
          </a:xfrm>
        </p:spPr>
        <p:txBody>
          <a:bodyPr>
            <a:normAutofit/>
          </a:bodyPr>
          <a:lstStyle/>
          <a:p>
            <a:pPr algn="just"/>
            <a:r>
              <a:rPr lang="sk-SK" sz="3200" b="1" dirty="0" smtClean="0">
                <a:latin typeface="Arial" panose="020B0604020202020204" pitchFamily="34" charset="0"/>
                <a:cs typeface="Arial" panose="020B0604020202020204" pitchFamily="34" charset="0"/>
              </a:rPr>
              <a:t>Projekt generujúci príjem (verzia 2.0)</a:t>
            </a:r>
            <a:endParaRPr lang="sk-SK" sz="3200" b="1" dirty="0">
              <a:latin typeface="Arial" panose="020B0604020202020204" pitchFamily="34" charset="0"/>
              <a:cs typeface="Arial" panose="020B0604020202020204" pitchFamily="34" charset="0"/>
            </a:endParaRPr>
          </a:p>
        </p:txBody>
      </p:sp>
      <p:sp>
        <p:nvSpPr>
          <p:cNvPr id="4" name="TextovéPole 3"/>
          <p:cNvSpPr txBox="1"/>
          <p:nvPr/>
        </p:nvSpPr>
        <p:spPr>
          <a:xfrm>
            <a:off x="265670" y="1930396"/>
            <a:ext cx="8612660" cy="9171742"/>
          </a:xfrm>
          <a:prstGeom prst="rect">
            <a:avLst/>
          </a:prstGeom>
          <a:noFill/>
        </p:spPr>
        <p:txBody>
          <a:bodyPr wrap="square" rtlCol="0">
            <a:spAutoFit/>
          </a:bodyPr>
          <a:lstStyle/>
          <a:p>
            <a:pPr marL="0" lvl="1" algn="just"/>
            <a:r>
              <a:rPr lang="sk-SK" b="1" u="sng" dirty="0" smtClean="0"/>
              <a:t>Podmienka sa preukazuje prostredníctvom finančnej analýzy:</a:t>
            </a:r>
          </a:p>
          <a:p>
            <a:pPr marL="0" lvl="1" algn="just"/>
            <a:endParaRPr lang="sk-SK" sz="800" b="1" u="sng" dirty="0" smtClean="0"/>
          </a:p>
          <a:p>
            <a:pPr marL="541338" lvl="2" indent="-365125" algn="just">
              <a:buFont typeface="Arial" panose="020B0604020202020204" pitchFamily="34" charset="0"/>
              <a:buChar char="•"/>
            </a:pPr>
            <a:r>
              <a:rPr lang="sk-SK" sz="1700" dirty="0"/>
              <a:t>predpísaný </a:t>
            </a:r>
            <a:r>
              <a:rPr lang="sk-SK" sz="1700" dirty="0" smtClean="0"/>
              <a:t>formulár,</a:t>
            </a:r>
          </a:p>
          <a:p>
            <a:pPr marL="541338" lvl="2" indent="-365125" algn="just">
              <a:buFont typeface="Arial" panose="020B0604020202020204" pitchFamily="34" charset="0"/>
              <a:buChar char="•"/>
            </a:pPr>
            <a:r>
              <a:rPr lang="sk-SK" sz="1700" dirty="0"/>
              <a:t>o</a:t>
            </a:r>
            <a:r>
              <a:rPr lang="sk-SK" sz="1700" dirty="0" smtClean="0"/>
              <a:t>verenie momentu vypracovania a predloženia FA ako aj možnosti aplikovania paušálnej sadzby v rámci tabuľkovej časti FA - hárok „Atribúty analýzy“, </a:t>
            </a:r>
          </a:p>
          <a:p>
            <a:pPr marL="541338" lvl="2" indent="-365125" algn="just">
              <a:buFont typeface="Arial" panose="020B0604020202020204" pitchFamily="34" charset="0"/>
              <a:buChar char="•"/>
            </a:pPr>
            <a:r>
              <a:rPr lang="sk-SK" sz="1700" dirty="0" smtClean="0"/>
              <a:t>analýza sa vypracováva na referenčné obdobie 25 rokov,</a:t>
            </a:r>
            <a:endParaRPr lang="sk-SK" sz="1700" dirty="0"/>
          </a:p>
          <a:p>
            <a:pPr marL="541338" lvl="2" indent="-365125" algn="just">
              <a:buFont typeface="Arial" panose="020B0604020202020204" pitchFamily="34" charset="0"/>
              <a:buChar char="•"/>
            </a:pPr>
            <a:r>
              <a:rPr lang="sk-SK" sz="1700" dirty="0" smtClean="0"/>
              <a:t>žiadateľ odhadne výšku príjmov z prevádzky infraštruktúry,</a:t>
            </a:r>
          </a:p>
          <a:p>
            <a:pPr marL="541338" lvl="2" indent="-365125" algn="just">
              <a:buFont typeface="Arial" panose="020B0604020202020204" pitchFamily="34" charset="0"/>
              <a:buChar char="•"/>
            </a:pPr>
            <a:r>
              <a:rPr lang="sk-SK" sz="1700" dirty="0"/>
              <a:t>ž</a:t>
            </a:r>
            <a:r>
              <a:rPr lang="sk-SK" sz="1700" dirty="0" smtClean="0"/>
              <a:t>iadateľ odhadne výšku výdavkov súvisiacich s prevádzkou,</a:t>
            </a:r>
          </a:p>
          <a:p>
            <a:pPr marL="541338" lvl="2" indent="-365125" algn="just">
              <a:buFont typeface="Arial" panose="020B0604020202020204" pitchFamily="34" charset="0"/>
              <a:buChar char="•"/>
            </a:pPr>
            <a:r>
              <a:rPr lang="sk-SK" sz="1700" dirty="0" smtClean="0"/>
              <a:t>žiadateľ vyplní ostatné časti finančnej analýzy (úver, úrok, výška daňových odpisov, potreba obnovovacej investície a pod.),</a:t>
            </a:r>
          </a:p>
          <a:p>
            <a:pPr marL="541338" lvl="2" indent="-365125" algn="just">
              <a:buFont typeface="Arial" panose="020B0604020202020204" pitchFamily="34" charset="0"/>
              <a:buChar char="•"/>
            </a:pPr>
            <a:r>
              <a:rPr lang="sk-SK" sz="1700" dirty="0" smtClean="0"/>
              <a:t>rozdiel je prevádzkový zisk/strata,</a:t>
            </a:r>
          </a:p>
          <a:p>
            <a:pPr marL="541338" lvl="2" indent="-365125" algn="just">
              <a:buFont typeface="Arial" panose="020B0604020202020204" pitchFamily="34" charset="0"/>
              <a:buChar char="•"/>
            </a:pPr>
            <a:r>
              <a:rPr lang="sk-SK" sz="1700" dirty="0" smtClean="0"/>
              <a:t>prevádzkový zisk sa odpočítava od investičného výdavku = finančná medzera,</a:t>
            </a:r>
          </a:p>
          <a:p>
            <a:pPr marL="541338" lvl="2" indent="-365125" algn="just">
              <a:buFont typeface="Arial" panose="020B0604020202020204" pitchFamily="34" charset="0"/>
              <a:buChar char="•"/>
            </a:pPr>
            <a:r>
              <a:rPr lang="sk-SK" sz="1700" dirty="0" smtClean="0"/>
              <a:t>finančná medzera je oprávneným výdavkom na ktorý sa aplikuje intenzita pomoci/príspevku,</a:t>
            </a:r>
          </a:p>
          <a:p>
            <a:pPr marL="541338" lvl="2" indent="-365125" algn="just">
              <a:buFont typeface="Arial" panose="020B0604020202020204" pitchFamily="34" charset="0"/>
              <a:buChar char="•"/>
            </a:pPr>
            <a:r>
              <a:rPr lang="sk-SK" sz="1700" dirty="0" smtClean="0"/>
              <a:t>finančné toky by mali zabezpečiť pokrytie prevádzky, inak vzniká potreba preukázania dofinancovania prevádzky,</a:t>
            </a:r>
            <a:endParaRPr lang="sk-SK" sz="1700" dirty="0"/>
          </a:p>
          <a:p>
            <a:pPr marL="0" lvl="1" algn="just"/>
            <a:endParaRPr lang="sk-SK" b="1" u="sng" dirty="0" smtClean="0">
              <a:solidFill>
                <a:schemeClr val="bg1">
                  <a:lumMod val="50000"/>
                </a:schemeClr>
              </a:solidFill>
            </a:endParaRPr>
          </a:p>
          <a:p>
            <a:pPr marL="0" lvl="1" algn="just"/>
            <a:endParaRPr lang="sk-SK" b="1" u="sng" dirty="0" smtClean="0">
              <a:solidFill>
                <a:schemeClr val="bg1">
                  <a:lumMod val="50000"/>
                </a:schemeClr>
              </a:solidFill>
            </a:endParaRPr>
          </a:p>
          <a:p>
            <a:pPr marL="0" lvl="2" algn="just"/>
            <a:endParaRPr lang="sk-SK" sz="2000" dirty="0" smtClean="0">
              <a:solidFill>
                <a:schemeClr val="bg1">
                  <a:lumMod val="50000"/>
                </a:schemeClr>
              </a:solidFill>
            </a:endParaRPr>
          </a:p>
          <a:p>
            <a:pPr marL="0" lvl="2" algn="just"/>
            <a:endParaRPr lang="sk-SK" sz="2000" dirty="0" smtClean="0">
              <a:solidFill>
                <a:schemeClr val="bg1">
                  <a:lumMod val="50000"/>
                </a:schemeClr>
              </a:solidFill>
            </a:endParaRPr>
          </a:p>
          <a:p>
            <a:pPr marL="0" lvl="2" algn="just"/>
            <a:endParaRPr lang="sk-SK" sz="2000" dirty="0" smtClean="0">
              <a:solidFill>
                <a:schemeClr val="bg1">
                  <a:lumMod val="50000"/>
                </a:schemeClr>
              </a:solidFill>
            </a:endParaRPr>
          </a:p>
          <a:p>
            <a:pPr marL="0" lvl="2" algn="just"/>
            <a:endParaRPr lang="sk-SK" sz="2000" dirty="0">
              <a:solidFill>
                <a:schemeClr val="bg1">
                  <a:lumMod val="50000"/>
                </a:schemeClr>
              </a:solidFill>
            </a:endParaRPr>
          </a:p>
          <a:p>
            <a:pPr marL="0" lvl="2" algn="just"/>
            <a:endParaRPr lang="sk-SK" sz="2000" dirty="0" smtClean="0">
              <a:solidFill>
                <a:schemeClr val="bg1">
                  <a:lumMod val="50000"/>
                </a:schemeClr>
              </a:solidFill>
            </a:endParaRPr>
          </a:p>
          <a:p>
            <a:pPr marL="0" lvl="2" algn="just"/>
            <a:endParaRPr lang="sk-SK" sz="2000" dirty="0" smtClean="0">
              <a:solidFill>
                <a:schemeClr val="bg1">
                  <a:lumMod val="50000"/>
                </a:schemeClr>
              </a:solidFill>
            </a:endParaRPr>
          </a:p>
          <a:p>
            <a:pPr marL="0" lvl="2" algn="just"/>
            <a:endParaRPr lang="sk-SK" sz="2000" dirty="0">
              <a:solidFill>
                <a:schemeClr val="bg1">
                  <a:lumMod val="50000"/>
                </a:schemeClr>
              </a:solidFill>
            </a:endParaRPr>
          </a:p>
          <a:p>
            <a:pPr marL="0" lvl="2" algn="just"/>
            <a:endParaRPr lang="sk-SK" sz="2000" b="1" dirty="0" smtClean="0">
              <a:solidFill>
                <a:srgbClr val="55B848"/>
              </a:solidFill>
            </a:endParaRPr>
          </a:p>
          <a:p>
            <a:pPr marL="0" lvl="2" algn="just"/>
            <a:r>
              <a:rPr lang="sk-SK" sz="2000" b="1" dirty="0" smtClean="0">
                <a:solidFill>
                  <a:srgbClr val="55B848"/>
                </a:solidFill>
              </a:rPr>
              <a:t>≡ finančnú analýzu predkladá žiadateľ až pri ukončení projektu</a:t>
            </a:r>
          </a:p>
          <a:p>
            <a:pPr marL="0" lvl="2" algn="just"/>
            <a:r>
              <a:rPr lang="sk-SK" sz="2000" b="1" dirty="0" smtClean="0">
                <a:solidFill>
                  <a:srgbClr val="FF0000"/>
                </a:solidFill>
              </a:rPr>
              <a:t>√ finančnú analýzu predkladá žiadateľ ako prílohu ŽoNFP</a:t>
            </a:r>
            <a:endParaRPr lang="sk-SK" sz="2000" b="1" dirty="0">
              <a:solidFill>
                <a:srgbClr val="FF0000"/>
              </a:solidFill>
              <a:latin typeface="Times New Roman" panose="02020603050405020304" pitchFamily="18" charset="0"/>
              <a:ea typeface="Times New Roman" panose="02020603050405020304" pitchFamily="18" charset="0"/>
            </a:endParaRPr>
          </a:p>
          <a:p>
            <a:pPr marL="0" lvl="2" algn="just"/>
            <a:endParaRPr lang="sk-SK" sz="2000" dirty="0" smtClean="0">
              <a:solidFill>
                <a:schemeClr val="bg1">
                  <a:lumMod val="50000"/>
                </a:schemeClr>
              </a:solidFill>
            </a:endParaRPr>
          </a:p>
          <a:p>
            <a:pPr marL="0" lvl="2" algn="just"/>
            <a:r>
              <a:rPr lang="sk-SK" sz="2000" dirty="0" smtClean="0">
                <a:solidFill>
                  <a:schemeClr val="bg1">
                    <a:lumMod val="50000"/>
                  </a:schemeClr>
                </a:solidFill>
              </a:rPr>
              <a:t>Finančná analýza (vrátane inštrukcie k vyplneniu) dostupná na:</a:t>
            </a:r>
          </a:p>
          <a:p>
            <a:pPr marL="0" lvl="2" algn="just"/>
            <a:r>
              <a:rPr lang="sk-SK" sz="2000" dirty="0">
                <a:solidFill>
                  <a:schemeClr val="bg1">
                    <a:lumMod val="50000"/>
                  </a:schemeClr>
                </a:solidFill>
                <a:hlinkClick r:id="rId2"/>
              </a:rPr>
              <a:t>http://www.op-kzp.sk/obsah-dokumenty/metodika-pre-vypracovanie-financnej-analyzy-projektu</a:t>
            </a:r>
            <a:r>
              <a:rPr lang="sk-SK" sz="2000" dirty="0" smtClean="0">
                <a:solidFill>
                  <a:schemeClr val="bg1">
                    <a:lumMod val="50000"/>
                  </a:schemeClr>
                </a:solidFill>
                <a:hlinkClick r:id="rId2"/>
              </a:rPr>
              <a:t>/</a:t>
            </a:r>
            <a:r>
              <a:rPr lang="sk-SK" sz="2000" dirty="0" smtClean="0">
                <a:solidFill>
                  <a:schemeClr val="bg1">
                    <a:lumMod val="50000"/>
                  </a:schemeClr>
                </a:solidFill>
              </a:rPr>
              <a:t> </a:t>
            </a:r>
          </a:p>
        </p:txBody>
      </p:sp>
    </p:spTree>
    <p:extLst>
      <p:ext uri="{BB962C8B-B14F-4D97-AF65-F5344CB8AC3E}">
        <p14:creationId xmlns:p14="http://schemas.microsoft.com/office/powerpoint/2010/main" val="18655650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54517" y="830554"/>
            <a:ext cx="7886700" cy="879253"/>
          </a:xfrm>
        </p:spPr>
        <p:txBody>
          <a:bodyPr>
            <a:normAutofit/>
          </a:bodyPr>
          <a:lstStyle/>
          <a:p>
            <a:pPr algn="just"/>
            <a:r>
              <a:rPr lang="sk-SK" sz="3200" b="1" dirty="0" smtClean="0">
                <a:latin typeface="Arial" panose="020B0604020202020204" pitchFamily="34" charset="0"/>
                <a:cs typeface="Arial" panose="020B0604020202020204" pitchFamily="34" charset="0"/>
              </a:rPr>
              <a:t>Projekt generujúci príjem (verzia 2.0)</a:t>
            </a:r>
            <a:endParaRPr lang="sk-SK" sz="3200" b="1" dirty="0">
              <a:latin typeface="Arial" panose="020B0604020202020204" pitchFamily="34" charset="0"/>
              <a:cs typeface="Arial" panose="020B0604020202020204" pitchFamily="34" charset="0"/>
            </a:endParaRPr>
          </a:p>
        </p:txBody>
      </p:sp>
      <p:sp>
        <p:nvSpPr>
          <p:cNvPr id="4" name="TextovéPole 3"/>
          <p:cNvSpPr txBox="1"/>
          <p:nvPr/>
        </p:nvSpPr>
        <p:spPr>
          <a:xfrm>
            <a:off x="265670" y="1515528"/>
            <a:ext cx="8612660" cy="4693593"/>
          </a:xfrm>
          <a:prstGeom prst="rect">
            <a:avLst/>
          </a:prstGeom>
          <a:noFill/>
        </p:spPr>
        <p:txBody>
          <a:bodyPr wrap="square" rtlCol="0">
            <a:spAutoFit/>
          </a:bodyPr>
          <a:lstStyle/>
          <a:p>
            <a:pPr marL="0" lvl="1" algn="just"/>
            <a:r>
              <a:rPr lang="sk-SK" sz="1500" b="1" u="sng" dirty="0" smtClean="0">
                <a:latin typeface="Arial" panose="020B0604020202020204" pitchFamily="34" charset="0"/>
                <a:cs typeface="Arial" panose="020B0604020202020204" pitchFamily="34" charset="0"/>
              </a:rPr>
              <a:t>Podmienka sa preukazuje prostredníctvom finančnej analýzy:</a:t>
            </a:r>
          </a:p>
          <a:p>
            <a:pPr marL="541338" lvl="2" indent="-338138" algn="just">
              <a:spcBef>
                <a:spcPts val="1200"/>
              </a:spcBef>
              <a:buFont typeface="Arial" panose="020B0604020202020204" pitchFamily="34" charset="0"/>
              <a:buChar char="•"/>
            </a:pPr>
            <a:r>
              <a:rPr lang="sk-SK" sz="1500" dirty="0" smtClean="0">
                <a:latin typeface="Arial" panose="020B0604020202020204" pitchFamily="34" charset="0"/>
                <a:cs typeface="Arial" panose="020B0604020202020204" pitchFamily="34" charset="0"/>
              </a:rPr>
              <a:t>príjmy aj výdavky musia byť odhadnuté reálne</a:t>
            </a:r>
          </a:p>
          <a:p>
            <a:pPr marL="541338" lvl="2" indent="-338138" algn="just">
              <a:buFont typeface="Arial" panose="020B0604020202020204" pitchFamily="34" charset="0"/>
              <a:buChar char="•"/>
            </a:pPr>
            <a:r>
              <a:rPr lang="sk-SK" sz="1500" dirty="0" smtClean="0">
                <a:latin typeface="Arial" panose="020B0604020202020204" pitchFamily="34" charset="0"/>
                <a:cs typeface="Arial" panose="020B0604020202020204" pitchFamily="34" charset="0"/>
              </a:rPr>
              <a:t>hodnotu všetkých vstupov do finančnej analýzy je potrebné odôvodniť/vysvetliť a podložiť podpornou dokumentáciou</a:t>
            </a:r>
          </a:p>
          <a:p>
            <a:pPr marL="541338" lvl="2" indent="-338138" algn="just">
              <a:buFont typeface="Arial" panose="020B0604020202020204" pitchFamily="34" charset="0"/>
              <a:buChar char="•"/>
            </a:pPr>
            <a:r>
              <a:rPr lang="sk-SK" sz="1500" dirty="0" smtClean="0">
                <a:latin typeface="Arial" panose="020B0604020202020204" pitchFamily="34" charset="0"/>
                <a:cs typeface="Arial" panose="020B0604020202020204" pitchFamily="34" charset="0"/>
              </a:rPr>
              <a:t>finančná analýza sa vypracováva aj následne po ukončení realizácie projektu na základe reálnych údajov</a:t>
            </a:r>
          </a:p>
          <a:p>
            <a:pPr marL="541338" lvl="2" indent="-338138" algn="just">
              <a:buFont typeface="Arial" panose="020B0604020202020204" pitchFamily="34" charset="0"/>
              <a:buChar char="•"/>
            </a:pPr>
            <a:r>
              <a:rPr lang="sk-SK" sz="1500" dirty="0" smtClean="0">
                <a:latin typeface="Arial" panose="020B0604020202020204" pitchFamily="34" charset="0"/>
                <a:cs typeface="Arial" panose="020B0604020202020204" pitchFamily="34" charset="0"/>
              </a:rPr>
              <a:t>prípadná odchýlka vo výpočte finančnej analýzy predloženej ako prílohu ŽoNFP môže neskôr vyvolať potrebu finančnej </a:t>
            </a:r>
            <a:r>
              <a:rPr lang="sk-SK" sz="1500" dirty="0" err="1" smtClean="0">
                <a:latin typeface="Arial" panose="020B0604020202020204" pitchFamily="34" charset="0"/>
                <a:cs typeface="Arial" panose="020B0604020202020204" pitchFamily="34" charset="0"/>
              </a:rPr>
              <a:t>vratky</a:t>
            </a:r>
            <a:endParaRPr lang="sk-SK" sz="1500" dirty="0" smtClean="0">
              <a:latin typeface="Arial" panose="020B0604020202020204" pitchFamily="34" charset="0"/>
              <a:cs typeface="Arial" panose="020B0604020202020204" pitchFamily="34" charset="0"/>
            </a:endParaRPr>
          </a:p>
          <a:p>
            <a:pPr marL="0" lvl="1" algn="just"/>
            <a:endParaRPr lang="sk-SK" sz="1500" b="1" u="sng" dirty="0" smtClean="0">
              <a:latin typeface="Arial" panose="020B0604020202020204" pitchFamily="34" charset="0"/>
              <a:cs typeface="Arial" panose="020B0604020202020204" pitchFamily="34" charset="0"/>
            </a:endParaRPr>
          </a:p>
          <a:p>
            <a:pPr marL="0" lvl="1" algn="just"/>
            <a:r>
              <a:rPr lang="sk-SK" sz="1500" b="1" u="sng" dirty="0" smtClean="0">
                <a:latin typeface="Arial" panose="020B0604020202020204" pitchFamily="34" charset="0"/>
                <a:cs typeface="Arial" panose="020B0604020202020204" pitchFamily="34" charset="0"/>
              </a:rPr>
              <a:t>Ako vyplniť rozpočet projektu </a:t>
            </a:r>
            <a:r>
              <a:rPr lang="sk-SK" sz="1500" dirty="0" smtClean="0">
                <a:latin typeface="Arial" panose="020B0604020202020204" pitchFamily="34" charset="0"/>
                <a:cs typeface="Arial" panose="020B0604020202020204" pitchFamily="34" charset="0"/>
              </a:rPr>
              <a:t>– príloha 6 ŽoNFP – Podporná dokumentácia k OV </a:t>
            </a:r>
          </a:p>
          <a:p>
            <a:pPr marL="0" lvl="1" algn="just"/>
            <a:endParaRPr lang="sk-SK" sz="400" dirty="0" smtClean="0">
              <a:latin typeface="Arial" panose="020B0604020202020204" pitchFamily="34" charset="0"/>
              <a:cs typeface="Arial" panose="020B0604020202020204" pitchFamily="34" charset="0"/>
            </a:endParaRPr>
          </a:p>
          <a:p>
            <a:pPr marL="285750" lvl="2" indent="-285750" algn="just">
              <a:buFontTx/>
              <a:buChar char="-"/>
            </a:pPr>
            <a:r>
              <a:rPr lang="sk-SK" sz="1500" dirty="0" smtClean="0">
                <a:latin typeface="Arial" panose="020B0604020202020204" pitchFamily="34" charset="0"/>
                <a:cs typeface="Arial" panose="020B0604020202020204" pitchFamily="34" charset="0"/>
              </a:rPr>
              <a:t>uvádzajú sa oprávnené výdavky bez ich očistenia od prevádzkového zisku (t.j. podľa výsledku VO, prieskumu trhu a pod.)</a:t>
            </a:r>
          </a:p>
          <a:p>
            <a:pPr marL="285750" lvl="2" indent="-285750" algn="just">
              <a:buFontTx/>
              <a:buChar char="-"/>
            </a:pPr>
            <a:r>
              <a:rPr lang="sk-SK" sz="1500" dirty="0" smtClean="0">
                <a:latin typeface="Arial" panose="020B0604020202020204" pitchFamily="34" charset="0"/>
                <a:cs typeface="Arial" panose="020B0604020202020204" pitchFamily="34" charset="0"/>
              </a:rPr>
              <a:t>Žiadateľ uvedie do rozpočtu (príloha 6 </a:t>
            </a:r>
            <a:r>
              <a:rPr lang="sk-SK" sz="1500" dirty="0" err="1" smtClean="0">
                <a:latin typeface="Arial" panose="020B0604020202020204" pitchFamily="34" charset="0"/>
                <a:cs typeface="Arial" panose="020B0604020202020204" pitchFamily="34" charset="0"/>
              </a:rPr>
              <a:t>ŽoNFP</a:t>
            </a:r>
            <a:r>
              <a:rPr lang="sk-SK" sz="1500" dirty="0" smtClean="0">
                <a:latin typeface="Arial" panose="020B0604020202020204" pitchFamily="34" charset="0"/>
                <a:cs typeface="Arial" panose="020B0604020202020204" pitchFamily="34" charset="0"/>
              </a:rPr>
              <a:t>) výšku finančnej medzery z tabuľkovej časti FA </a:t>
            </a:r>
            <a:r>
              <a:rPr lang="sk-SK" sz="1500" dirty="0" smtClean="0">
                <a:solidFill>
                  <a:srgbClr val="FF0000"/>
                </a:solidFill>
                <a:latin typeface="Arial" panose="020B0604020202020204" pitchFamily="34" charset="0"/>
                <a:cs typeface="Arial" panose="020B0604020202020204" pitchFamily="34" charset="0"/>
              </a:rPr>
              <a:t>(hárok „Peňažné toky“)</a:t>
            </a:r>
          </a:p>
          <a:p>
            <a:pPr marL="0" lvl="2" algn="just"/>
            <a:endParaRPr lang="sk-SK" sz="1500" dirty="0" smtClean="0">
              <a:latin typeface="Arial" panose="020B0604020202020204" pitchFamily="34" charset="0"/>
              <a:cs typeface="Arial" panose="020B0604020202020204" pitchFamily="34" charset="0"/>
            </a:endParaRPr>
          </a:p>
          <a:p>
            <a:pPr marL="0" lvl="2" algn="just"/>
            <a:r>
              <a:rPr lang="sk-SK" sz="1500" u="sng" dirty="0" smtClean="0">
                <a:latin typeface="Arial" panose="020B0604020202020204" pitchFamily="34" charset="0"/>
                <a:cs typeface="Arial" panose="020B0604020202020204" pitchFamily="34" charset="0"/>
              </a:rPr>
              <a:t>Formulár ŽoNFP časť 11A</a:t>
            </a:r>
            <a:r>
              <a:rPr lang="sk-SK" sz="1500" dirty="0" smtClean="0">
                <a:latin typeface="Arial" panose="020B0604020202020204" pitchFamily="34" charset="0"/>
                <a:cs typeface="Arial" panose="020B0604020202020204" pitchFamily="34" charset="0"/>
              </a:rPr>
              <a:t> </a:t>
            </a:r>
            <a:r>
              <a:rPr lang="sk-SK" sz="1500" i="1" dirty="0" smtClean="0">
                <a:latin typeface="Arial" panose="020B0604020202020204" pitchFamily="34" charset="0"/>
                <a:cs typeface="Arial" panose="020B0604020202020204" pitchFamily="34" charset="0"/>
              </a:rPr>
              <a:t>Rozpočet žiadateľa </a:t>
            </a:r>
            <a:r>
              <a:rPr lang="sk-SK" sz="1500" dirty="0" smtClean="0">
                <a:latin typeface="Arial" panose="020B0604020202020204" pitchFamily="34" charset="0"/>
                <a:cs typeface="Arial" panose="020B0604020202020204" pitchFamily="34" charset="0"/>
              </a:rPr>
              <a:t>sa uvádzajú výdavky po skupinách výdavkov očistené o prevádzkový zisk </a:t>
            </a:r>
            <a:r>
              <a:rPr lang="sk-SK" sz="1500" dirty="0" smtClean="0">
                <a:solidFill>
                  <a:srgbClr val="FF0000"/>
                </a:solidFill>
                <a:latin typeface="Arial" panose="020B0604020202020204" pitchFamily="34" charset="0"/>
                <a:cs typeface="Arial" panose="020B0604020202020204" pitchFamily="34" charset="0"/>
              </a:rPr>
              <a:t>(z Prílohy 6 </a:t>
            </a:r>
            <a:r>
              <a:rPr lang="sk-SK" sz="1500" dirty="0" err="1" smtClean="0">
                <a:solidFill>
                  <a:srgbClr val="FF0000"/>
                </a:solidFill>
                <a:latin typeface="Arial" panose="020B0604020202020204" pitchFamily="34" charset="0"/>
                <a:cs typeface="Arial" panose="020B0604020202020204" pitchFamily="34" charset="0"/>
              </a:rPr>
              <a:t>ŽoNFP</a:t>
            </a:r>
            <a:r>
              <a:rPr lang="sk-SK" sz="1500" dirty="0" smtClean="0">
                <a:solidFill>
                  <a:srgbClr val="FF0000"/>
                </a:solidFill>
                <a:latin typeface="Arial" panose="020B0604020202020204" pitchFamily="34" charset="0"/>
                <a:cs typeface="Arial" panose="020B0604020202020204" pitchFamily="34" charset="0"/>
              </a:rPr>
              <a:t> z hárku „Podrobný </a:t>
            </a:r>
            <a:r>
              <a:rPr lang="sk-SK" sz="1500" dirty="0">
                <a:solidFill>
                  <a:srgbClr val="FF0000"/>
                </a:solidFill>
                <a:latin typeface="Arial" panose="020B0604020202020204" pitchFamily="34" charset="0"/>
                <a:cs typeface="Arial" panose="020B0604020202020204" pitchFamily="34" charset="0"/>
              </a:rPr>
              <a:t>rozpočet projektu (v EUR)“, stĺpec „Oprávnený výdavok po zohľadnení finančnej medzery bez DPH, resp. s </a:t>
            </a:r>
            <a:r>
              <a:rPr lang="sk-SK" sz="1500" dirty="0" smtClean="0">
                <a:solidFill>
                  <a:srgbClr val="FF0000"/>
                </a:solidFill>
                <a:latin typeface="Arial" panose="020B0604020202020204" pitchFamily="34" charset="0"/>
                <a:cs typeface="Arial" panose="020B0604020202020204" pitchFamily="34" charset="0"/>
              </a:rPr>
              <a:t>DPH“ </a:t>
            </a:r>
            <a:r>
              <a:rPr lang="sk-SK" sz="1500" dirty="0">
                <a:solidFill>
                  <a:srgbClr val="FF0000"/>
                </a:solidFill>
                <a:latin typeface="Arial" panose="020B0604020202020204" pitchFamily="34" charset="0"/>
                <a:cs typeface="Arial" panose="020B0604020202020204" pitchFamily="34" charset="0"/>
              </a:rPr>
              <a:t>v závislosti od toho, či je DPH oprávnených </a:t>
            </a:r>
            <a:r>
              <a:rPr lang="sk-SK" sz="1500" dirty="0" smtClean="0">
                <a:solidFill>
                  <a:srgbClr val="FF0000"/>
                </a:solidFill>
                <a:latin typeface="Arial" panose="020B0604020202020204" pitchFamily="34" charset="0"/>
                <a:cs typeface="Arial" panose="020B0604020202020204" pitchFamily="34" charset="0"/>
              </a:rPr>
              <a:t>výdavkom)</a:t>
            </a:r>
          </a:p>
        </p:txBody>
      </p:sp>
    </p:spTree>
    <p:extLst>
      <p:ext uri="{BB962C8B-B14F-4D97-AF65-F5344CB8AC3E}">
        <p14:creationId xmlns:p14="http://schemas.microsoft.com/office/powerpoint/2010/main" val="12002658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54517" y="830554"/>
            <a:ext cx="7886700" cy="879253"/>
          </a:xfrm>
        </p:spPr>
        <p:txBody>
          <a:bodyPr>
            <a:normAutofit/>
          </a:bodyPr>
          <a:lstStyle/>
          <a:p>
            <a:pPr algn="just"/>
            <a:r>
              <a:rPr lang="sk-SK" sz="3200" b="1" dirty="0" smtClean="0">
                <a:latin typeface="Arial" panose="020B0604020202020204" pitchFamily="34" charset="0"/>
                <a:cs typeface="Arial" panose="020B0604020202020204" pitchFamily="34" charset="0"/>
              </a:rPr>
              <a:t>Projekt generujúci príjem (verzia 2.0)</a:t>
            </a:r>
            <a:endParaRPr lang="sk-SK" sz="3200" b="1" dirty="0">
              <a:latin typeface="Arial" panose="020B0604020202020204" pitchFamily="34" charset="0"/>
              <a:cs typeface="Arial" panose="020B0604020202020204" pitchFamily="34" charset="0"/>
            </a:endParaRPr>
          </a:p>
        </p:txBody>
      </p:sp>
      <p:pic>
        <p:nvPicPr>
          <p:cNvPr id="4" name="Obrázok 3"/>
          <p:cNvPicPr>
            <a:picLocks noChangeAspect="1"/>
          </p:cNvPicPr>
          <p:nvPr/>
        </p:nvPicPr>
        <p:blipFill>
          <a:blip r:embed="rId2"/>
          <a:stretch>
            <a:fillRect/>
          </a:stretch>
        </p:blipFill>
        <p:spPr>
          <a:xfrm>
            <a:off x="259150" y="4021874"/>
            <a:ext cx="4060089" cy="2123166"/>
          </a:xfrm>
          <a:prstGeom prst="rect">
            <a:avLst/>
          </a:prstGeom>
        </p:spPr>
      </p:pic>
      <p:sp>
        <p:nvSpPr>
          <p:cNvPr id="5" name="Ovál 4"/>
          <p:cNvSpPr/>
          <p:nvPr/>
        </p:nvSpPr>
        <p:spPr>
          <a:xfrm>
            <a:off x="3920275" y="3605561"/>
            <a:ext cx="743415" cy="25276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pic>
        <p:nvPicPr>
          <p:cNvPr id="6" name="Obrázok 5"/>
          <p:cNvPicPr>
            <a:picLocks noChangeAspect="1"/>
          </p:cNvPicPr>
          <p:nvPr/>
        </p:nvPicPr>
        <p:blipFill>
          <a:blip r:embed="rId3"/>
          <a:stretch>
            <a:fillRect/>
          </a:stretch>
        </p:blipFill>
        <p:spPr>
          <a:xfrm>
            <a:off x="259150" y="1595589"/>
            <a:ext cx="5693612" cy="2540504"/>
          </a:xfrm>
          <a:prstGeom prst="rect">
            <a:avLst/>
          </a:prstGeom>
        </p:spPr>
      </p:pic>
      <p:sp>
        <p:nvSpPr>
          <p:cNvPr id="7" name="Ovál 6"/>
          <p:cNvSpPr/>
          <p:nvPr/>
        </p:nvSpPr>
        <p:spPr>
          <a:xfrm>
            <a:off x="4663690" y="2549912"/>
            <a:ext cx="1439744" cy="170242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8" name="Ovál 7"/>
          <p:cNvSpPr/>
          <p:nvPr/>
        </p:nvSpPr>
        <p:spPr>
          <a:xfrm>
            <a:off x="1702420" y="2297151"/>
            <a:ext cx="586774" cy="32710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9" name="Ovál 8"/>
          <p:cNvSpPr/>
          <p:nvPr/>
        </p:nvSpPr>
        <p:spPr>
          <a:xfrm>
            <a:off x="3679902" y="5895278"/>
            <a:ext cx="728547"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pic>
        <p:nvPicPr>
          <p:cNvPr id="10" name="Obrázok 9"/>
          <p:cNvPicPr>
            <a:picLocks noChangeAspect="1"/>
          </p:cNvPicPr>
          <p:nvPr/>
        </p:nvPicPr>
        <p:blipFill>
          <a:blip r:embed="rId4"/>
          <a:stretch>
            <a:fillRect/>
          </a:stretch>
        </p:blipFill>
        <p:spPr>
          <a:xfrm>
            <a:off x="4470403" y="4290663"/>
            <a:ext cx="4264001" cy="1685032"/>
          </a:xfrm>
          <a:prstGeom prst="rect">
            <a:avLst/>
          </a:prstGeom>
        </p:spPr>
      </p:pic>
      <p:sp>
        <p:nvSpPr>
          <p:cNvPr id="11" name="Ovál 10"/>
          <p:cNvSpPr/>
          <p:nvPr/>
        </p:nvSpPr>
        <p:spPr>
          <a:xfrm>
            <a:off x="7248293" y="4586868"/>
            <a:ext cx="1642946" cy="66907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Tree>
    <p:extLst>
      <p:ext uri="{BB962C8B-B14F-4D97-AF65-F5344CB8AC3E}">
        <p14:creationId xmlns:p14="http://schemas.microsoft.com/office/powerpoint/2010/main" val="14609656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77587" y="799994"/>
            <a:ext cx="7886700" cy="879253"/>
          </a:xfrm>
        </p:spPr>
        <p:txBody>
          <a:bodyPr>
            <a:normAutofit/>
          </a:bodyPr>
          <a:lstStyle/>
          <a:p>
            <a:pPr algn="just"/>
            <a:r>
              <a:rPr lang="sk-SK" sz="3200" b="1" dirty="0" smtClean="0">
                <a:latin typeface="Arial" panose="020B0604020202020204" pitchFamily="34" charset="0"/>
                <a:cs typeface="Arial" panose="020B0604020202020204" pitchFamily="34" charset="0"/>
              </a:rPr>
              <a:t>Ukazovatele fin. situácie žiadateľa</a:t>
            </a:r>
            <a:endParaRPr lang="sk-SK" sz="3200" b="1" dirty="0">
              <a:latin typeface="Arial" panose="020B0604020202020204" pitchFamily="34" charset="0"/>
              <a:cs typeface="Arial" panose="020B0604020202020204" pitchFamily="34" charset="0"/>
            </a:endParaRPr>
          </a:p>
        </p:txBody>
      </p:sp>
      <p:sp>
        <p:nvSpPr>
          <p:cNvPr id="4" name="TextovéPole 3"/>
          <p:cNvSpPr txBox="1"/>
          <p:nvPr/>
        </p:nvSpPr>
        <p:spPr>
          <a:xfrm>
            <a:off x="265670" y="1523995"/>
            <a:ext cx="8612660" cy="4278094"/>
          </a:xfrm>
          <a:prstGeom prst="rect">
            <a:avLst/>
          </a:prstGeom>
          <a:noFill/>
        </p:spPr>
        <p:txBody>
          <a:bodyPr wrap="square" rtlCol="0">
            <a:spAutoFit/>
          </a:bodyPr>
          <a:lstStyle/>
          <a:p>
            <a:pPr marL="93663" lvl="1" algn="just"/>
            <a:r>
              <a:rPr lang="sk-SK" sz="1600" dirty="0" smtClean="0"/>
              <a:t>Podmienka sa vyhodnocuje v rámci odborného hodnotenia. </a:t>
            </a:r>
          </a:p>
          <a:p>
            <a:pPr marL="93663" lvl="1" algn="just"/>
            <a:r>
              <a:rPr lang="sk-SK" sz="1600" dirty="0" smtClean="0"/>
              <a:t>Kritérium </a:t>
            </a:r>
            <a:r>
              <a:rPr lang="sk-SK" sz="1600" dirty="0"/>
              <a:t>4.3 Finančná charakteristika </a:t>
            </a:r>
            <a:r>
              <a:rPr lang="sk-SK" sz="1600" dirty="0" smtClean="0"/>
              <a:t>žiadateľa sa posudzuje podľa prílohy Ukazovatele finančnej situácie žiadateľa.</a:t>
            </a:r>
            <a:endParaRPr lang="sk-SK" sz="1600" dirty="0"/>
          </a:p>
          <a:p>
            <a:pPr marL="93663" lvl="1" algn="just"/>
            <a:endParaRPr lang="sk-SK" sz="1600" b="1" u="sng" dirty="0" smtClean="0"/>
          </a:p>
          <a:p>
            <a:pPr marL="93663" lvl="1" algn="just"/>
            <a:r>
              <a:rPr lang="sk-SK" sz="1600" dirty="0"/>
              <a:t>Rôzne modely posudzovania pre verejný sektor a sektor súkromný</a:t>
            </a:r>
            <a:r>
              <a:rPr lang="sk-SK" sz="1600" dirty="0" smtClean="0"/>
              <a:t>:</a:t>
            </a:r>
          </a:p>
          <a:p>
            <a:pPr marL="271463" lvl="1" indent="-177800" algn="just">
              <a:buFont typeface="Arial" panose="020B0604020202020204" pitchFamily="34" charset="0"/>
              <a:buChar char="•"/>
            </a:pPr>
            <a:r>
              <a:rPr lang="sk-SK" sz="1600" dirty="0" smtClean="0"/>
              <a:t>Verejný sektor a NÚJ </a:t>
            </a:r>
            <a:r>
              <a:rPr lang="sk-SK" sz="1600" dirty="0"/>
              <a:t>– posúdenie likvidity a </a:t>
            </a:r>
            <a:r>
              <a:rPr lang="sk-SK" sz="1600" dirty="0" smtClean="0"/>
              <a:t>zadlženosti</a:t>
            </a:r>
            <a:endParaRPr lang="sk-SK" sz="1600" dirty="0"/>
          </a:p>
          <a:p>
            <a:pPr marL="271463" lvl="1" indent="-177800" algn="just">
              <a:buFont typeface="Arial" panose="020B0604020202020204" pitchFamily="34" charset="0"/>
              <a:buChar char="•"/>
            </a:pPr>
            <a:r>
              <a:rPr lang="sk-SK" sz="1600" dirty="0"/>
              <a:t>Súkromný sektor – </a:t>
            </a:r>
            <a:r>
              <a:rPr lang="sk-SK" sz="1600" dirty="0" err="1"/>
              <a:t>Altmanov</a:t>
            </a:r>
            <a:r>
              <a:rPr lang="sk-SK" sz="1600" dirty="0"/>
              <a:t> index</a:t>
            </a:r>
          </a:p>
          <a:p>
            <a:pPr marL="93663" lvl="1" algn="just"/>
            <a:endParaRPr lang="sk-SK" sz="1600" dirty="0" smtClean="0"/>
          </a:p>
          <a:p>
            <a:pPr marL="93663" lvl="1" algn="just"/>
            <a:r>
              <a:rPr lang="sk-SK" sz="1600" dirty="0"/>
              <a:t>Ukazovatele finančnej situácie </a:t>
            </a:r>
            <a:r>
              <a:rPr lang="sk-SK" sz="1600" dirty="0" smtClean="0"/>
              <a:t>žiadateľa dostupné </a:t>
            </a:r>
            <a:r>
              <a:rPr lang="sk-SK" sz="1600" dirty="0"/>
              <a:t>na</a:t>
            </a:r>
            <a:r>
              <a:rPr lang="sk-SK" sz="1600" dirty="0" smtClean="0"/>
              <a:t>:</a:t>
            </a:r>
          </a:p>
          <a:p>
            <a:pPr marL="93663" lvl="1" algn="just"/>
            <a:r>
              <a:rPr lang="sk-SK" sz="1600" dirty="0">
                <a:solidFill>
                  <a:schemeClr val="bg1">
                    <a:lumMod val="50000"/>
                  </a:schemeClr>
                </a:solidFill>
                <a:hlinkClick r:id="rId2"/>
              </a:rPr>
              <a:t>http://www.op-kzp.sk/obsah-dokumenty/formular-pre-vypocet-ukazovatelov-hodnotenia-financnej-situacie-ziadatela</a:t>
            </a:r>
            <a:r>
              <a:rPr lang="sk-SK" sz="1600" dirty="0" smtClean="0">
                <a:solidFill>
                  <a:schemeClr val="bg1">
                    <a:lumMod val="50000"/>
                  </a:schemeClr>
                </a:solidFill>
                <a:hlinkClick r:id="rId2"/>
              </a:rPr>
              <a:t>/</a:t>
            </a:r>
            <a:r>
              <a:rPr lang="sk-SK" sz="1600" dirty="0" smtClean="0">
                <a:solidFill>
                  <a:schemeClr val="bg1">
                    <a:lumMod val="50000"/>
                  </a:schemeClr>
                </a:solidFill>
              </a:rPr>
              <a:t> </a:t>
            </a:r>
            <a:endParaRPr lang="sk-SK" sz="1600" dirty="0">
              <a:solidFill>
                <a:schemeClr val="bg1">
                  <a:lumMod val="50000"/>
                </a:schemeClr>
              </a:solidFill>
            </a:endParaRPr>
          </a:p>
          <a:p>
            <a:pPr marL="93663" lvl="1" algn="just"/>
            <a:endParaRPr lang="sk-SK" sz="1600" dirty="0">
              <a:solidFill>
                <a:schemeClr val="bg1">
                  <a:lumMod val="50000"/>
                </a:schemeClr>
              </a:solidFill>
            </a:endParaRPr>
          </a:p>
          <a:p>
            <a:pPr marL="93663" lvl="1" algn="just"/>
            <a:r>
              <a:rPr lang="sk-SK" sz="1600" dirty="0" smtClean="0"/>
              <a:t>Do formulára sa vypĺňajú údaje z poslednej schválenej účtovnej závierky.</a:t>
            </a:r>
          </a:p>
          <a:p>
            <a:pPr marL="93663" lvl="1" algn="just"/>
            <a:r>
              <a:rPr lang="sk-SK" sz="1600" dirty="0">
                <a:solidFill>
                  <a:srgbClr val="FF0000"/>
                </a:solidFill>
              </a:rPr>
              <a:t>Schválená účtovná závierka predstavuje zostavenú účtovnú závierku, ktorá je schválená štatutárnym orgánom žiadateľa. Pre účely stanovenia referenčného obdobia sa schválenou účtovnou závierkou nemyslí jej overenie účtovným audítorom (ak má žiadateľ povinnosť vykonať overenie účtovnej závierky audítorom), alebo schválenie zastupiteľstvom a pod. </a:t>
            </a:r>
            <a:endParaRPr lang="sk-SK" sz="1600" dirty="0">
              <a:solidFill>
                <a:schemeClr val="bg1">
                  <a:lumMod val="50000"/>
                </a:schemeClr>
              </a:solidFill>
            </a:endParaRPr>
          </a:p>
        </p:txBody>
      </p:sp>
    </p:spTree>
    <p:extLst>
      <p:ext uri="{BB962C8B-B14F-4D97-AF65-F5344CB8AC3E}">
        <p14:creationId xmlns:p14="http://schemas.microsoft.com/office/powerpoint/2010/main" val="6842769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a:spLocks noGrp="1"/>
          </p:cNvSpPr>
          <p:nvPr>
            <p:ph type="title"/>
          </p:nvPr>
        </p:nvSpPr>
        <p:spPr>
          <a:xfrm>
            <a:off x="665821" y="916577"/>
            <a:ext cx="7886700" cy="626076"/>
          </a:xfrm>
        </p:spPr>
        <p:txBody>
          <a:bodyPr>
            <a:normAutofit/>
          </a:bodyPr>
          <a:lstStyle/>
          <a:p>
            <a:r>
              <a:rPr lang="sk-SK" sz="3200" b="1" dirty="0" smtClean="0">
                <a:latin typeface="Arial" panose="020B0604020202020204" pitchFamily="34" charset="0"/>
                <a:cs typeface="Arial" panose="020B0604020202020204" pitchFamily="34" charset="0"/>
              </a:rPr>
              <a:t>Časté chyby pri podaní </a:t>
            </a:r>
            <a:r>
              <a:rPr lang="sk-SK" sz="3200" b="1" dirty="0" err="1" smtClean="0">
                <a:latin typeface="Arial" panose="020B0604020202020204" pitchFamily="34" charset="0"/>
                <a:cs typeface="Arial" panose="020B0604020202020204" pitchFamily="34" charset="0"/>
              </a:rPr>
              <a:t>ŽoNFP</a:t>
            </a:r>
            <a:r>
              <a:rPr lang="sk-SK" sz="3200" b="1" dirty="0" smtClean="0">
                <a:latin typeface="Arial" panose="020B0604020202020204" pitchFamily="34" charset="0"/>
                <a:cs typeface="Arial" panose="020B0604020202020204" pitchFamily="34" charset="0"/>
              </a:rPr>
              <a:t> </a:t>
            </a:r>
            <a:endParaRPr lang="sk-SK" sz="3200" b="1" dirty="0">
              <a:latin typeface="Arial" panose="020B0604020202020204" pitchFamily="34" charset="0"/>
              <a:cs typeface="Arial" panose="020B0604020202020204" pitchFamily="34" charset="0"/>
            </a:endParaRPr>
          </a:p>
        </p:txBody>
      </p:sp>
      <p:sp>
        <p:nvSpPr>
          <p:cNvPr id="2" name="Obdĺžnik 1"/>
          <p:cNvSpPr/>
          <p:nvPr/>
        </p:nvSpPr>
        <p:spPr>
          <a:xfrm>
            <a:off x="364274" y="1229615"/>
            <a:ext cx="8281638" cy="4478149"/>
          </a:xfrm>
          <a:prstGeom prst="rect">
            <a:avLst/>
          </a:prstGeom>
        </p:spPr>
        <p:txBody>
          <a:bodyPr wrap="square">
            <a:spAutoFit/>
          </a:bodyPr>
          <a:lstStyle/>
          <a:p>
            <a:pPr marL="285750" indent="-285750" algn="just">
              <a:spcAft>
                <a:spcPts val="600"/>
              </a:spcAft>
              <a:buFont typeface="Wingdings" panose="05000000000000000000" pitchFamily="2" charset="2"/>
              <a:buChar char="§"/>
            </a:pPr>
            <a:endParaRPr lang="sk-SK" dirty="0" smtClean="0">
              <a:solidFill>
                <a:schemeClr val="bg1">
                  <a:lumMod val="50000"/>
                </a:schemeClr>
              </a:solidFill>
              <a:latin typeface="Arial" pitchFamily="34" charset="0"/>
              <a:cs typeface="Arial" pitchFamily="34" charset="0"/>
            </a:endParaRPr>
          </a:p>
          <a:p>
            <a:pPr marL="442913" indent="-171450" algn="just">
              <a:spcAft>
                <a:spcPts val="600"/>
              </a:spcAft>
              <a:buFont typeface="Wingdings" panose="05000000000000000000" pitchFamily="2" charset="2"/>
              <a:buChar char="ü"/>
            </a:pPr>
            <a:r>
              <a:rPr lang="sk-SK" sz="1400" dirty="0">
                <a:latin typeface="Arial" panose="020B0604020202020204" pitchFamily="34" charset="0"/>
                <a:cs typeface="Arial" panose="020B0604020202020204" pitchFamily="34" charset="0"/>
              </a:rPr>
              <a:t>Stavebné povolenie musí obsahovať všetky stavebné objekty, ktoré sa majú povoľovať v súlade s </a:t>
            </a:r>
            <a:r>
              <a:rPr lang="sk-SK" sz="1400" dirty="0" smtClean="0">
                <a:latin typeface="Arial" panose="020B0604020202020204" pitchFamily="34" charset="0"/>
                <a:cs typeface="Arial" panose="020B0604020202020204" pitchFamily="34" charset="0"/>
              </a:rPr>
              <a:t>legislatívou, </a:t>
            </a:r>
            <a:r>
              <a:rPr lang="sk-SK" sz="1400" dirty="0" err="1" smtClean="0">
                <a:latin typeface="Arial" panose="020B0604020202020204" pitchFamily="34" charset="0"/>
                <a:cs typeface="Arial" panose="020B0604020202020204" pitchFamily="34" charset="0"/>
              </a:rPr>
              <a:t>t.j</a:t>
            </a:r>
            <a:r>
              <a:rPr lang="sk-SK" sz="1400" dirty="0" smtClean="0">
                <a:latin typeface="Arial" panose="020B0604020202020204" pitchFamily="34" charset="0"/>
                <a:cs typeface="Arial" panose="020B0604020202020204" pitchFamily="34" charset="0"/>
              </a:rPr>
              <a:t>. aj </a:t>
            </a:r>
            <a:r>
              <a:rPr lang="sk-SK" sz="1400" dirty="0">
                <a:latin typeface="Arial" panose="020B0604020202020204" pitchFamily="34" charset="0"/>
                <a:cs typeface="Arial" panose="020B0604020202020204" pitchFamily="34" charset="0"/>
              </a:rPr>
              <a:t>na búracie práce, </a:t>
            </a:r>
            <a:r>
              <a:rPr lang="sk-SK" sz="1400" dirty="0" smtClean="0">
                <a:latin typeface="Arial" panose="020B0604020202020204" pitchFamily="34" charset="0"/>
                <a:cs typeface="Arial" panose="020B0604020202020204" pitchFamily="34" charset="0"/>
              </a:rPr>
              <a:t>ako časť oprávnených výdavkov (podľa rozsahu prác). Zároveň </a:t>
            </a:r>
            <a:r>
              <a:rPr lang="sk-SK" sz="1400" dirty="0">
                <a:latin typeface="Arial" panose="020B0604020202020204" pitchFamily="34" charset="0"/>
                <a:cs typeface="Arial" panose="020B0604020202020204" pitchFamily="34" charset="0"/>
              </a:rPr>
              <a:t>musia </a:t>
            </a:r>
            <a:r>
              <a:rPr lang="sk-SK" sz="1400" dirty="0" smtClean="0">
                <a:latin typeface="Arial" panose="020B0604020202020204" pitchFamily="34" charset="0"/>
                <a:cs typeface="Arial" panose="020B0604020202020204" pitchFamily="34" charset="0"/>
              </a:rPr>
              <a:t>byť </a:t>
            </a:r>
            <a:r>
              <a:rPr lang="sk-SK" sz="1400" dirty="0">
                <a:latin typeface="Arial" panose="020B0604020202020204" pitchFamily="34" charset="0"/>
                <a:cs typeface="Arial" panose="020B0604020202020204" pitchFamily="34" charset="0"/>
              </a:rPr>
              <a:t>uvedené všetky parcely </a:t>
            </a:r>
            <a:r>
              <a:rPr lang="sk-SK" sz="1400" dirty="0" smtClean="0">
                <a:latin typeface="Arial" panose="020B0604020202020204" pitchFamily="34" charset="0"/>
                <a:cs typeface="Arial" panose="020B0604020202020204" pitchFamily="34" charset="0"/>
              </a:rPr>
              <a:t>a </a:t>
            </a:r>
            <a:r>
              <a:rPr lang="sk-SK" sz="1400" dirty="0">
                <a:latin typeface="Arial" panose="020B0604020202020204" pitchFamily="34" charset="0"/>
                <a:cs typeface="Arial" panose="020B0604020202020204" pitchFamily="34" charset="0"/>
              </a:rPr>
              <a:t>stavby, ktoré sa povoľujú/rekonštruujú. Č</a:t>
            </a:r>
            <a:r>
              <a:rPr lang="sk-SK" sz="1400" dirty="0" smtClean="0">
                <a:latin typeface="Arial" panose="020B0604020202020204" pitchFamily="34" charset="0"/>
                <a:cs typeface="Arial" panose="020B0604020202020204" pitchFamily="34" charset="0"/>
              </a:rPr>
              <a:t>asto </a:t>
            </a:r>
            <a:r>
              <a:rPr lang="sk-SK" sz="1400" dirty="0">
                <a:latin typeface="Arial" panose="020B0604020202020204" pitchFamily="34" charset="0"/>
                <a:cs typeface="Arial" panose="020B0604020202020204" pitchFamily="34" charset="0"/>
              </a:rPr>
              <a:t>sa stáva, že výkresy v technických správach sú pokreslené inak (</a:t>
            </a:r>
            <a:r>
              <a:rPr lang="sk-SK" sz="1400" dirty="0" smtClean="0">
                <a:latin typeface="Arial" panose="020B0604020202020204" pitchFamily="34" charset="0"/>
                <a:cs typeface="Arial" panose="020B0604020202020204" pitchFamily="34" charset="0"/>
              </a:rPr>
              <a:t>zasahujú </a:t>
            </a:r>
            <a:r>
              <a:rPr lang="sk-SK" sz="1400" dirty="0">
                <a:latin typeface="Arial" panose="020B0604020202020204" pitchFamily="34" charset="0"/>
                <a:cs typeface="Arial" panose="020B0604020202020204" pitchFamily="34" charset="0"/>
              </a:rPr>
              <a:t>aj iné nehnuteľnosti, </a:t>
            </a:r>
            <a:r>
              <a:rPr lang="sk-SK" sz="1400" dirty="0" smtClean="0">
                <a:latin typeface="Arial" panose="020B0604020202020204" pitchFamily="34" charset="0"/>
                <a:cs typeface="Arial" panose="020B0604020202020204" pitchFamily="34" charset="0"/>
              </a:rPr>
              <a:t>ktoré nie </a:t>
            </a:r>
            <a:r>
              <a:rPr lang="sk-SK" sz="1400" dirty="0">
                <a:latin typeface="Arial" panose="020B0604020202020204" pitchFamily="34" charset="0"/>
                <a:cs typeface="Arial" panose="020B0604020202020204" pitchFamily="34" charset="0"/>
              </a:rPr>
              <a:t>sú uvádzané v stavebných </a:t>
            </a:r>
            <a:r>
              <a:rPr lang="sk-SK" sz="1400" dirty="0" smtClean="0">
                <a:latin typeface="Arial" panose="020B0604020202020204" pitchFamily="34" charset="0"/>
                <a:cs typeface="Arial" panose="020B0604020202020204" pitchFamily="34" charset="0"/>
              </a:rPr>
              <a:t>povoleniach). </a:t>
            </a:r>
            <a:r>
              <a:rPr lang="sk-SK" sz="1400" dirty="0">
                <a:latin typeface="Arial" panose="020B0604020202020204" pitchFamily="34" charset="0"/>
                <a:cs typeface="Arial" panose="020B0604020202020204" pitchFamily="34" charset="0"/>
              </a:rPr>
              <a:t>V</a:t>
            </a:r>
            <a:r>
              <a:rPr lang="sk-SK" sz="1400" dirty="0" smtClean="0">
                <a:latin typeface="Arial" panose="020B0604020202020204" pitchFamily="34" charset="0"/>
                <a:cs typeface="Arial" panose="020B0604020202020204" pitchFamily="34" charset="0"/>
              </a:rPr>
              <a:t> </a:t>
            </a:r>
            <a:r>
              <a:rPr lang="sk-SK" sz="1400" dirty="0">
                <a:latin typeface="Arial" panose="020B0604020202020204" pitchFamily="34" charset="0"/>
                <a:cs typeface="Arial" panose="020B0604020202020204" pitchFamily="34" charset="0"/>
              </a:rPr>
              <a:t>textovej časti PD sú iné parcely, ako v </a:t>
            </a:r>
            <a:r>
              <a:rPr lang="sk-SK" sz="1400" dirty="0" smtClean="0">
                <a:latin typeface="Arial" panose="020B0604020202020204" pitchFamily="34" charset="0"/>
                <a:cs typeface="Arial" panose="020B0604020202020204" pitchFamily="34" charset="0"/>
              </a:rPr>
              <a:t>stavebnom povolení. </a:t>
            </a:r>
          </a:p>
          <a:p>
            <a:pPr marL="442913" indent="-171450" algn="just">
              <a:spcAft>
                <a:spcPts val="600"/>
              </a:spcAft>
              <a:buFont typeface="Wingdings" panose="05000000000000000000" pitchFamily="2" charset="2"/>
              <a:buChar char="ü"/>
            </a:pPr>
            <a:r>
              <a:rPr lang="sk-SK" sz="1400" dirty="0">
                <a:latin typeface="Arial" panose="020B0604020202020204" pitchFamily="34" charset="0"/>
                <a:cs typeface="Arial" panose="020B0604020202020204" pitchFamily="34" charset="0"/>
              </a:rPr>
              <a:t>Ak z EIA, z rozhodnutia zisťovacieho konania, alebo len z vyjadrenia dotknutého orgánu vyplýva, že daná stavba je takou stavbou, ktorá si vyžaduje povolenie podľa iného právneho predpisu, špeciálnym stavebným úradom, </a:t>
            </a:r>
            <a:r>
              <a:rPr lang="sk-SK" sz="1400" dirty="0" smtClean="0">
                <a:latin typeface="Arial" panose="020B0604020202020204" pitchFamily="34" charset="0"/>
                <a:cs typeface="Arial" panose="020B0604020202020204" pitchFamily="34" charset="0"/>
              </a:rPr>
              <a:t>je potrebné aby všetky </a:t>
            </a:r>
            <a:r>
              <a:rPr lang="sk-SK" sz="1400" dirty="0">
                <a:latin typeface="Arial" panose="020B0604020202020204" pitchFamily="34" charset="0"/>
                <a:cs typeface="Arial" panose="020B0604020202020204" pitchFamily="34" charset="0"/>
              </a:rPr>
              <a:t>dotknuté orgány plne </a:t>
            </a:r>
            <a:r>
              <a:rPr lang="sk-SK" sz="1400" dirty="0" smtClean="0">
                <a:latin typeface="Arial" panose="020B0604020202020204" pitchFamily="34" charset="0"/>
                <a:cs typeface="Arial" panose="020B0604020202020204" pitchFamily="34" charset="0"/>
              </a:rPr>
              <a:t>rešpektovali </a:t>
            </a:r>
            <a:r>
              <a:rPr lang="sk-SK" sz="1400" dirty="0">
                <a:latin typeface="Arial" panose="020B0604020202020204" pitchFamily="34" charset="0"/>
                <a:cs typeface="Arial" panose="020B0604020202020204" pitchFamily="34" charset="0"/>
              </a:rPr>
              <a:t>a </a:t>
            </a:r>
            <a:r>
              <a:rPr lang="sk-SK" sz="1400" dirty="0" smtClean="0">
                <a:latin typeface="Arial" panose="020B0604020202020204" pitchFamily="34" charset="0"/>
                <a:cs typeface="Arial" panose="020B0604020202020204" pitchFamily="34" charset="0"/>
              </a:rPr>
              <a:t>neobchádzali </a:t>
            </a:r>
            <a:r>
              <a:rPr lang="sk-SK" sz="1400" dirty="0">
                <a:latin typeface="Arial" panose="020B0604020202020204" pitchFamily="34" charset="0"/>
                <a:cs typeface="Arial" panose="020B0604020202020204" pitchFamily="34" charset="0"/>
              </a:rPr>
              <a:t>legislatívu. (príklad: </a:t>
            </a:r>
            <a:r>
              <a:rPr lang="sk-SK" sz="1400" dirty="0" smtClean="0">
                <a:latin typeface="Arial" panose="020B0604020202020204" pitchFamily="34" charset="0"/>
                <a:cs typeface="Arial" panose="020B0604020202020204" pitchFamily="34" charset="0"/>
              </a:rPr>
              <a:t>stavba </a:t>
            </a:r>
            <a:r>
              <a:rPr lang="sk-SK" sz="1400" dirty="0" err="1" smtClean="0">
                <a:latin typeface="Arial" panose="020B0604020202020204" pitchFamily="34" charset="0"/>
                <a:cs typeface="Arial" panose="020B0604020202020204" pitchFamily="34" charset="0"/>
              </a:rPr>
              <a:t>kompostáreň</a:t>
            </a:r>
            <a:r>
              <a:rPr lang="sk-SK" sz="1400" dirty="0" smtClean="0">
                <a:latin typeface="Arial" panose="020B0604020202020204" pitchFamily="34" charset="0"/>
                <a:cs typeface="Arial" panose="020B0604020202020204" pitchFamily="34" charset="0"/>
              </a:rPr>
              <a:t>  </a:t>
            </a:r>
            <a:r>
              <a:rPr lang="sk-SK" sz="1400" dirty="0">
                <a:latin typeface="Arial" panose="020B0604020202020204" pitchFamily="34" charset="0"/>
                <a:cs typeface="Arial" panose="020B0604020202020204" pitchFamily="34" charset="0"/>
              </a:rPr>
              <a:t>si vyžaduje vybudovanie ešte aj vodovodných potrubí a kanalizácie či už splaškovej alebo dažďovej kanalizácie a vyžaduje sa tam aj ďalšie povolenie podľa § 26 vodného zákona, je potrebné aj toto povolenie (ak je súčasťou oprávnených </a:t>
            </a:r>
            <a:r>
              <a:rPr lang="sk-SK" sz="1400" dirty="0" smtClean="0">
                <a:latin typeface="Arial" panose="020B0604020202020204" pitchFamily="34" charset="0"/>
                <a:cs typeface="Arial" panose="020B0604020202020204" pitchFamily="34" charset="0"/>
              </a:rPr>
              <a:t>výdavkov). </a:t>
            </a:r>
          </a:p>
          <a:p>
            <a:pPr marL="442913" indent="-171450" algn="just">
              <a:spcAft>
                <a:spcPts val="600"/>
              </a:spcAft>
              <a:buFont typeface="Wingdings" panose="05000000000000000000" pitchFamily="2" charset="2"/>
              <a:buChar char="ü"/>
            </a:pPr>
            <a:r>
              <a:rPr lang="sk-SK" sz="1400" dirty="0" smtClean="0">
                <a:latin typeface="Arial" panose="020B0604020202020204" pitchFamily="34" charset="0"/>
                <a:cs typeface="Arial" panose="020B0604020202020204" pitchFamily="34" charset="0"/>
              </a:rPr>
              <a:t>Dodatočne dožadujeme, ak stavebné </a:t>
            </a:r>
            <a:r>
              <a:rPr lang="sk-SK" sz="1400" dirty="0">
                <a:latin typeface="Arial" panose="020B0604020202020204" pitchFamily="34" charset="0"/>
                <a:cs typeface="Arial" panose="020B0604020202020204" pitchFamily="34" charset="0"/>
              </a:rPr>
              <a:t>úrady nepíšu stanoviská dotknutých orgánov do </a:t>
            </a:r>
            <a:r>
              <a:rPr lang="sk-SK" sz="1400" dirty="0" smtClean="0">
                <a:latin typeface="Arial" panose="020B0604020202020204" pitchFamily="34" charset="0"/>
                <a:cs typeface="Arial" panose="020B0604020202020204" pitchFamily="34" charset="0"/>
              </a:rPr>
              <a:t>stavebných povolení, </a:t>
            </a:r>
            <a:r>
              <a:rPr lang="sk-SK" sz="1400" dirty="0">
                <a:latin typeface="Arial" panose="020B0604020202020204" pitchFamily="34" charset="0"/>
                <a:cs typeface="Arial" panose="020B0604020202020204" pitchFamily="34" charset="0"/>
              </a:rPr>
              <a:t>iba napíšu číslo vyjadrenia/stanoviska tohto </a:t>
            </a:r>
            <a:r>
              <a:rPr lang="sk-SK" sz="1400" dirty="0" smtClean="0">
                <a:latin typeface="Arial" panose="020B0604020202020204" pitchFamily="34" charset="0"/>
                <a:cs typeface="Arial" panose="020B0604020202020204" pitchFamily="34" charset="0"/>
              </a:rPr>
              <a:t>orgánu (bez </a:t>
            </a:r>
            <a:r>
              <a:rPr lang="sk-SK" sz="1400" dirty="0">
                <a:latin typeface="Arial" panose="020B0604020202020204" pitchFamily="34" charset="0"/>
                <a:cs typeface="Arial" panose="020B0604020202020204" pitchFamily="34" charset="0"/>
              </a:rPr>
              <a:t>uvedenia záväzných </a:t>
            </a:r>
            <a:r>
              <a:rPr lang="sk-SK" sz="1400" dirty="0" smtClean="0">
                <a:latin typeface="Arial" panose="020B0604020202020204" pitchFamily="34" charset="0"/>
                <a:cs typeface="Arial" panose="020B0604020202020204" pitchFamily="34" charset="0"/>
              </a:rPr>
              <a:t>podmienok). </a:t>
            </a:r>
            <a:r>
              <a:rPr lang="sk-SK" sz="1400" dirty="0">
                <a:latin typeface="Arial" panose="020B0604020202020204" pitchFamily="34" charset="0"/>
                <a:cs typeface="Arial" panose="020B0604020202020204" pitchFamily="34" charset="0"/>
              </a:rPr>
              <a:t>N</a:t>
            </a:r>
            <a:r>
              <a:rPr lang="sk-SK" sz="1400" dirty="0" smtClean="0">
                <a:latin typeface="Arial" panose="020B0604020202020204" pitchFamily="34" charset="0"/>
                <a:cs typeface="Arial" panose="020B0604020202020204" pitchFamily="34" charset="0"/>
              </a:rPr>
              <a:t>akoľko </a:t>
            </a:r>
            <a:r>
              <a:rPr lang="sk-SK" sz="1400" dirty="0">
                <a:latin typeface="Arial" panose="020B0604020202020204" pitchFamily="34" charset="0"/>
                <a:cs typeface="Arial" panose="020B0604020202020204" pitchFamily="34" charset="0"/>
              </a:rPr>
              <a:t>často zo stanovísk príslušných dotknutých orgánov (účastníkov konania) vyplýva, že stavba si vyžaduje iné povolenie, bez ktorého nie je možné realizovať stavbu. </a:t>
            </a:r>
            <a:endParaRPr lang="sk-SK" sz="1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26182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a:spLocks noGrp="1"/>
          </p:cNvSpPr>
          <p:nvPr>
            <p:ph type="title"/>
          </p:nvPr>
        </p:nvSpPr>
        <p:spPr>
          <a:xfrm>
            <a:off x="665821" y="916577"/>
            <a:ext cx="7886700" cy="626076"/>
          </a:xfrm>
        </p:spPr>
        <p:txBody>
          <a:bodyPr>
            <a:normAutofit/>
          </a:bodyPr>
          <a:lstStyle/>
          <a:p>
            <a:r>
              <a:rPr lang="sk-SK" sz="3200" b="1" dirty="0" smtClean="0">
                <a:latin typeface="Arial" panose="020B0604020202020204" pitchFamily="34" charset="0"/>
                <a:cs typeface="Arial" panose="020B0604020202020204" pitchFamily="34" charset="0"/>
              </a:rPr>
              <a:t>Časté chyby pri podaní </a:t>
            </a:r>
            <a:r>
              <a:rPr lang="sk-SK" sz="3200" b="1" dirty="0" err="1" smtClean="0">
                <a:latin typeface="Arial" panose="020B0604020202020204" pitchFamily="34" charset="0"/>
                <a:cs typeface="Arial" panose="020B0604020202020204" pitchFamily="34" charset="0"/>
              </a:rPr>
              <a:t>ŽoNFP</a:t>
            </a:r>
            <a:r>
              <a:rPr lang="sk-SK" sz="3200" b="1" dirty="0" smtClean="0">
                <a:latin typeface="Arial" panose="020B0604020202020204" pitchFamily="34" charset="0"/>
                <a:cs typeface="Arial" panose="020B0604020202020204" pitchFamily="34" charset="0"/>
              </a:rPr>
              <a:t> </a:t>
            </a:r>
            <a:endParaRPr lang="sk-SK" sz="3200" b="1" dirty="0">
              <a:latin typeface="Arial" panose="020B0604020202020204" pitchFamily="34" charset="0"/>
              <a:cs typeface="Arial" panose="020B0604020202020204" pitchFamily="34" charset="0"/>
            </a:endParaRPr>
          </a:p>
        </p:txBody>
      </p:sp>
      <p:sp>
        <p:nvSpPr>
          <p:cNvPr id="2" name="Obdĺžnik 1"/>
          <p:cNvSpPr/>
          <p:nvPr/>
        </p:nvSpPr>
        <p:spPr>
          <a:xfrm>
            <a:off x="364274" y="1229615"/>
            <a:ext cx="8281638" cy="5001369"/>
          </a:xfrm>
          <a:prstGeom prst="rect">
            <a:avLst/>
          </a:prstGeom>
        </p:spPr>
        <p:txBody>
          <a:bodyPr wrap="square">
            <a:spAutoFit/>
          </a:bodyPr>
          <a:lstStyle/>
          <a:p>
            <a:pPr marL="285750" indent="-285750" algn="just">
              <a:spcAft>
                <a:spcPts val="600"/>
              </a:spcAft>
              <a:buFont typeface="Wingdings" panose="05000000000000000000" pitchFamily="2" charset="2"/>
              <a:buChar char="§"/>
            </a:pPr>
            <a:endParaRPr lang="sk-SK" dirty="0" smtClean="0">
              <a:solidFill>
                <a:schemeClr val="bg1">
                  <a:lumMod val="50000"/>
                </a:schemeClr>
              </a:solidFill>
              <a:latin typeface="Arial" pitchFamily="34" charset="0"/>
              <a:cs typeface="Arial" pitchFamily="34" charset="0"/>
            </a:endParaRPr>
          </a:p>
          <a:p>
            <a:pPr marL="442913" indent="-171450" algn="just">
              <a:spcAft>
                <a:spcPts val="600"/>
              </a:spcAft>
              <a:buFont typeface="Wingdings" panose="05000000000000000000" pitchFamily="2" charset="2"/>
              <a:buChar char="ü"/>
            </a:pPr>
            <a:r>
              <a:rPr lang="sk-SK" sz="1400" dirty="0" smtClean="0">
                <a:latin typeface="Arial" panose="020B0604020202020204" pitchFamily="34" charset="0"/>
                <a:cs typeface="Arial" panose="020B0604020202020204" pitchFamily="34" charset="0"/>
              </a:rPr>
              <a:t>Všetky </a:t>
            </a:r>
            <a:r>
              <a:rPr lang="sk-SK" sz="1400" dirty="0">
                <a:latin typeface="Arial" panose="020B0604020202020204" pitchFamily="34" charset="0"/>
                <a:cs typeface="Arial" panose="020B0604020202020204" pitchFamily="34" charset="0"/>
              </a:rPr>
              <a:t>parcely zo </a:t>
            </a:r>
            <a:r>
              <a:rPr lang="sk-SK" sz="1400" dirty="0" smtClean="0">
                <a:latin typeface="Arial" panose="020B0604020202020204" pitchFamily="34" charset="0"/>
                <a:cs typeface="Arial" panose="020B0604020202020204" pitchFamily="34" charset="0"/>
              </a:rPr>
              <a:t>stavebného povolenia </a:t>
            </a:r>
            <a:r>
              <a:rPr lang="sk-SK" sz="1400" dirty="0">
                <a:latin typeface="Arial" panose="020B0604020202020204" pitchFamily="34" charset="0"/>
                <a:cs typeface="Arial" panose="020B0604020202020204" pitchFamily="34" charset="0"/>
              </a:rPr>
              <a:t>musia byť aj v </a:t>
            </a:r>
            <a:r>
              <a:rPr lang="sk-SK" sz="1400" dirty="0" smtClean="0">
                <a:latin typeface="Arial" panose="020B0604020202020204" pitchFamily="34" charset="0"/>
                <a:cs typeface="Arial" panose="020B0604020202020204" pitchFamily="34" charset="0"/>
              </a:rPr>
              <a:t>prílohách </a:t>
            </a:r>
            <a:r>
              <a:rPr lang="sk-SK" sz="1400" dirty="0">
                <a:latin typeface="Arial" panose="020B0604020202020204" pitchFamily="34" charset="0"/>
                <a:cs typeface="Arial" panose="020B0604020202020204" pitchFamily="34" charset="0"/>
              </a:rPr>
              <a:t>NATURA a EIA (či už v záverečnom stanovisku, vyjadrení, alebo rozhodnutí zo zisťovacieho konania). </a:t>
            </a:r>
            <a:endParaRPr lang="sk-SK" sz="1400" dirty="0" smtClean="0">
              <a:latin typeface="Arial" panose="020B0604020202020204" pitchFamily="34" charset="0"/>
              <a:cs typeface="Arial" panose="020B0604020202020204" pitchFamily="34" charset="0"/>
            </a:endParaRPr>
          </a:p>
          <a:p>
            <a:pPr marL="442913" indent="-171450" algn="just">
              <a:spcAft>
                <a:spcPts val="600"/>
              </a:spcAft>
              <a:buFont typeface="Wingdings" panose="05000000000000000000" pitchFamily="2" charset="2"/>
              <a:buChar char="ü"/>
            </a:pPr>
            <a:r>
              <a:rPr lang="sk-SK" sz="1400" dirty="0" smtClean="0">
                <a:latin typeface="Arial" panose="020B0604020202020204" pitchFamily="34" charset="0"/>
                <a:cs typeface="Arial" panose="020B0604020202020204" pitchFamily="34" charset="0"/>
              </a:rPr>
              <a:t>V prípade zabehnutej prevádzky (na činnosť </a:t>
            </a:r>
            <a:r>
              <a:rPr lang="sk-SK" sz="1400" dirty="0">
                <a:latin typeface="Arial" pitchFamily="34" charset="0"/>
                <a:cs typeface="Arial" pitchFamily="34" charset="0"/>
              </a:rPr>
              <a:t>ktorej bolo raz vydané integrované </a:t>
            </a:r>
            <a:r>
              <a:rPr lang="sk-SK" sz="1400" dirty="0" smtClean="0">
                <a:latin typeface="Arial" pitchFamily="34" charset="0"/>
                <a:cs typeface="Arial" pitchFamily="34" charset="0"/>
              </a:rPr>
              <a:t>povolenie) kde </a:t>
            </a:r>
            <a:r>
              <a:rPr lang="sk-SK" sz="1400" dirty="0">
                <a:latin typeface="Arial" pitchFamily="34" charset="0"/>
                <a:cs typeface="Arial" pitchFamily="34" charset="0"/>
              </a:rPr>
              <a:t>súčasťou zmeny </a:t>
            </a:r>
            <a:r>
              <a:rPr lang="sk-SK" sz="1400" dirty="0" smtClean="0">
                <a:latin typeface="Arial" pitchFamily="34" charset="0"/>
                <a:cs typeface="Arial" pitchFamily="34" charset="0"/>
              </a:rPr>
              <a:t>je aj </a:t>
            </a:r>
            <a:r>
              <a:rPr lang="sk-SK" sz="1400" dirty="0">
                <a:latin typeface="Arial" pitchFamily="34" charset="0"/>
                <a:cs typeface="Arial" pitchFamily="34" charset="0"/>
              </a:rPr>
              <a:t>stavebná činnosť, celé (vrátane stavebného konania) sa to povoľuje zmenou integrovaného povolenia, kde je príslušnou konať len SIŽP, žiadna </a:t>
            </a:r>
            <a:r>
              <a:rPr lang="sk-SK" sz="1400" dirty="0" smtClean="0">
                <a:latin typeface="Arial" pitchFamily="34" charset="0"/>
                <a:cs typeface="Arial" pitchFamily="34" charset="0"/>
              </a:rPr>
              <a:t>obec, resp. mesto</a:t>
            </a:r>
            <a:r>
              <a:rPr lang="sk-SK" sz="1400" dirty="0">
                <a:latin typeface="Arial" pitchFamily="34" charset="0"/>
                <a:cs typeface="Arial" pitchFamily="34" charset="0"/>
              </a:rPr>
              <a:t>. V prípade zmeny, požadujeme aj pôvodné integrované povolenie (</a:t>
            </a:r>
            <a:r>
              <a:rPr lang="sk-SK" sz="1400" dirty="0" smtClean="0">
                <a:latin typeface="Arial" pitchFamily="34" charset="0"/>
                <a:cs typeface="Arial" pitchFamily="34" charset="0"/>
              </a:rPr>
              <a:t>aj </a:t>
            </a:r>
            <a:r>
              <a:rPr lang="sk-SK" sz="1400" dirty="0">
                <a:latin typeface="Arial" pitchFamily="34" charset="0"/>
                <a:cs typeface="Arial" pitchFamily="34" charset="0"/>
              </a:rPr>
              <a:t>keď je ich viac, dokladať všetky, resp. len </a:t>
            </a:r>
            <a:r>
              <a:rPr lang="sk-SK" sz="1400" dirty="0" err="1" smtClean="0">
                <a:latin typeface="Arial" pitchFamily="34" charset="0"/>
                <a:cs typeface="Arial" pitchFamily="34" charset="0"/>
              </a:rPr>
              <a:t>link</a:t>
            </a:r>
            <a:r>
              <a:rPr lang="sk-SK" sz="1400" dirty="0" smtClean="0">
                <a:latin typeface="Arial" pitchFamily="34" charset="0"/>
                <a:cs typeface="Arial" pitchFamily="34" charset="0"/>
              </a:rPr>
              <a:t>). Neodporúčame </a:t>
            </a:r>
            <a:r>
              <a:rPr lang="sk-SK" sz="1400" dirty="0">
                <a:latin typeface="Arial" pitchFamily="34" charset="0"/>
                <a:cs typeface="Arial" pitchFamily="34" charset="0"/>
              </a:rPr>
              <a:t>obchádzať zákon tak, že ide o klasickú stavbu a je vydané klasické stavebné </a:t>
            </a:r>
            <a:r>
              <a:rPr lang="sk-SK" sz="1400" dirty="0" smtClean="0">
                <a:latin typeface="Arial" pitchFamily="34" charset="0"/>
                <a:cs typeface="Arial" pitchFamily="34" charset="0"/>
              </a:rPr>
              <a:t>povolenie.</a:t>
            </a:r>
          </a:p>
          <a:p>
            <a:pPr marL="442913" indent="-171450" algn="just">
              <a:spcAft>
                <a:spcPts val="600"/>
              </a:spcAft>
              <a:buFont typeface="Wingdings" panose="05000000000000000000" pitchFamily="2" charset="2"/>
              <a:buChar char="ü"/>
            </a:pPr>
            <a:r>
              <a:rPr lang="sk-SK" sz="1400" dirty="0" smtClean="0">
                <a:latin typeface="Arial" pitchFamily="34" charset="0"/>
                <a:cs typeface="Arial" pitchFamily="34" charset="0"/>
              </a:rPr>
              <a:t>Pri </a:t>
            </a:r>
            <a:r>
              <a:rPr lang="sk-SK" sz="1400" dirty="0">
                <a:latin typeface="Arial" pitchFamily="34" charset="0"/>
                <a:cs typeface="Arial" pitchFamily="34" charset="0"/>
              </a:rPr>
              <a:t>postúpení práv a povinností zo stavebného povolenia z pôvodného stavebníka na nového, je v prípade zmeny, potrebné </a:t>
            </a:r>
            <a:r>
              <a:rPr lang="sk-SK" sz="1400" dirty="0" smtClean="0">
                <a:latin typeface="Arial" pitchFamily="34" charset="0"/>
                <a:cs typeface="Arial" pitchFamily="34" charset="0"/>
              </a:rPr>
              <a:t>(napr</a:t>
            </a:r>
            <a:r>
              <a:rPr lang="sk-SK" sz="1400" dirty="0">
                <a:latin typeface="Arial" pitchFamily="34" charset="0"/>
                <a:cs typeface="Arial" pitchFamily="34" charset="0"/>
              </a:rPr>
              <a:t>. pri integrovaných </a:t>
            </a:r>
            <a:r>
              <a:rPr lang="sk-SK" sz="1400" dirty="0" smtClean="0">
                <a:latin typeface="Arial" pitchFamily="34" charset="0"/>
                <a:cs typeface="Arial" pitchFamily="34" charset="0"/>
              </a:rPr>
              <a:t>povoleniach) </a:t>
            </a:r>
            <a:r>
              <a:rPr lang="sk-SK" sz="1400" dirty="0">
                <a:latin typeface="Arial" pitchFamily="34" charset="0"/>
                <a:cs typeface="Arial" pitchFamily="34" charset="0"/>
              </a:rPr>
              <a:t>hlásiť aj príslušnej SIŽP. Nemožno len zo zmluvy o postúpení práv pri postupe integrovaného povolenia uvedené akceptovať, nakoľko posúdenie zmeny tohto nového stavebníka si vyžaduje aj </a:t>
            </a:r>
            <a:r>
              <a:rPr lang="sk-SK" sz="1400" dirty="0" smtClean="0">
                <a:latin typeface="Arial" pitchFamily="34" charset="0"/>
                <a:cs typeface="Arial" pitchFamily="34" charset="0"/>
              </a:rPr>
              <a:t>vyjadrenie, resp. súhlas SIŽP.</a:t>
            </a:r>
          </a:p>
          <a:p>
            <a:pPr marL="442913" indent="-171450" algn="just">
              <a:spcAft>
                <a:spcPts val="600"/>
              </a:spcAft>
              <a:buFont typeface="Wingdings" panose="05000000000000000000" pitchFamily="2" charset="2"/>
              <a:buChar char="ü"/>
            </a:pPr>
            <a:r>
              <a:rPr lang="sk-SK" sz="1400" dirty="0">
                <a:latin typeface="Arial" pitchFamily="34" charset="0"/>
                <a:cs typeface="Arial" pitchFamily="34" charset="0"/>
              </a:rPr>
              <a:t>A</a:t>
            </a:r>
            <a:r>
              <a:rPr lang="sk-SK" sz="1400" dirty="0" smtClean="0">
                <a:latin typeface="Arial" pitchFamily="34" charset="0"/>
                <a:cs typeface="Arial" pitchFamily="34" charset="0"/>
              </a:rPr>
              <a:t>k </a:t>
            </a:r>
            <a:r>
              <a:rPr lang="sk-SK" sz="1400" dirty="0">
                <a:latin typeface="Arial" pitchFamily="34" charset="0"/>
                <a:cs typeface="Arial" pitchFamily="34" charset="0"/>
              </a:rPr>
              <a:t>je stavebný úrad ten istý ako stavebník (obec si sama sebe vydáva </a:t>
            </a:r>
            <a:r>
              <a:rPr lang="sk-SK" sz="1400" dirty="0" smtClean="0">
                <a:latin typeface="Arial" pitchFamily="34" charset="0"/>
                <a:cs typeface="Arial" pitchFamily="34" charset="0"/>
              </a:rPr>
              <a:t>SP), je </a:t>
            </a:r>
            <a:r>
              <a:rPr lang="sk-SK" sz="1400" dirty="0">
                <a:latin typeface="Arial" pitchFamily="34" charset="0"/>
                <a:cs typeface="Arial" pitchFamily="34" charset="0"/>
              </a:rPr>
              <a:t>v rozpore so stavebným </a:t>
            </a:r>
            <a:r>
              <a:rPr lang="sk-SK" sz="1400" dirty="0" smtClean="0">
                <a:latin typeface="Arial" pitchFamily="34" charset="0"/>
                <a:cs typeface="Arial" pitchFamily="34" charset="0"/>
              </a:rPr>
              <a:t>zákonom. </a:t>
            </a:r>
          </a:p>
          <a:p>
            <a:pPr marL="442913" indent="-171450" algn="just">
              <a:spcAft>
                <a:spcPts val="600"/>
              </a:spcAft>
              <a:buFont typeface="Wingdings" panose="05000000000000000000" pitchFamily="2" charset="2"/>
              <a:buChar char="ü"/>
            </a:pPr>
            <a:r>
              <a:rPr lang="sk-SK" sz="1400" dirty="0">
                <a:latin typeface="Arial" panose="020B0604020202020204" pitchFamily="34" charset="0"/>
                <a:cs typeface="Arial" panose="020B0604020202020204" pitchFamily="34" charset="0"/>
              </a:rPr>
              <a:t>Drobné stavby – projektant zhodnotí, že tento druh stavby podlieha stavebnému povoleniu, príp. aj iný orgán to skonštatuje, avšak žiadateľ predloží oznámenie k ohláseniu drobnej stavby.</a:t>
            </a:r>
          </a:p>
          <a:p>
            <a:pPr marL="271463" algn="just">
              <a:spcAft>
                <a:spcPts val="600"/>
              </a:spcAft>
            </a:pPr>
            <a:endParaRPr lang="sk-SK" sz="1400" dirty="0" smtClean="0">
              <a:latin typeface="Arial" pitchFamily="34" charset="0"/>
              <a:cs typeface="Arial" pitchFamily="34" charset="0"/>
            </a:endParaRPr>
          </a:p>
          <a:p>
            <a:pPr marL="271463" algn="just">
              <a:spcAft>
                <a:spcPts val="600"/>
              </a:spcAft>
            </a:pPr>
            <a:endParaRPr lang="sk-SK" sz="1400" dirty="0" smtClean="0">
              <a:latin typeface="Arial" pitchFamily="34" charset="0"/>
              <a:cs typeface="Arial" pitchFamily="34" charset="0"/>
            </a:endParaRPr>
          </a:p>
        </p:txBody>
      </p:sp>
    </p:spTree>
    <p:extLst>
      <p:ext uri="{BB962C8B-B14F-4D97-AF65-F5344CB8AC3E}">
        <p14:creationId xmlns:p14="http://schemas.microsoft.com/office/powerpoint/2010/main" val="14235412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a:spLocks noGrp="1"/>
          </p:cNvSpPr>
          <p:nvPr>
            <p:ph type="title"/>
          </p:nvPr>
        </p:nvSpPr>
        <p:spPr>
          <a:xfrm>
            <a:off x="628650" y="1135997"/>
            <a:ext cx="7886700" cy="626076"/>
          </a:xfrm>
        </p:spPr>
        <p:txBody>
          <a:bodyPr>
            <a:normAutofit/>
          </a:bodyPr>
          <a:lstStyle/>
          <a:p>
            <a:r>
              <a:rPr lang="sk-SK" sz="3200" b="1" dirty="0" smtClean="0">
                <a:latin typeface="Arial" panose="020B0604020202020204" pitchFamily="34" charset="0"/>
                <a:cs typeface="Arial" panose="020B0604020202020204" pitchFamily="34" charset="0"/>
              </a:rPr>
              <a:t>Často kladené otázky</a:t>
            </a:r>
            <a:endParaRPr lang="sk-SK" sz="3200" b="1" dirty="0">
              <a:latin typeface="Arial" panose="020B0604020202020204" pitchFamily="34" charset="0"/>
              <a:cs typeface="Arial" panose="020B0604020202020204" pitchFamily="34" charset="0"/>
            </a:endParaRPr>
          </a:p>
        </p:txBody>
      </p:sp>
      <p:sp>
        <p:nvSpPr>
          <p:cNvPr id="2" name="Obdĺžnik 1"/>
          <p:cNvSpPr/>
          <p:nvPr/>
        </p:nvSpPr>
        <p:spPr>
          <a:xfrm>
            <a:off x="537028" y="1348561"/>
            <a:ext cx="7864951" cy="4539704"/>
          </a:xfrm>
          <a:prstGeom prst="rect">
            <a:avLst/>
          </a:prstGeom>
        </p:spPr>
        <p:txBody>
          <a:bodyPr wrap="square">
            <a:spAutoFit/>
          </a:bodyPr>
          <a:lstStyle/>
          <a:p>
            <a:pPr marL="285750" indent="-285750" algn="just">
              <a:spcAft>
                <a:spcPts val="600"/>
              </a:spcAft>
              <a:buFont typeface="Wingdings" panose="05000000000000000000" pitchFamily="2" charset="2"/>
              <a:buChar char="§"/>
            </a:pPr>
            <a:endParaRPr lang="sk-SK" dirty="0" smtClean="0">
              <a:solidFill>
                <a:schemeClr val="bg1">
                  <a:lumMod val="50000"/>
                </a:schemeClr>
              </a:solidFill>
              <a:latin typeface="Arial" pitchFamily="34" charset="0"/>
              <a:cs typeface="Arial" pitchFamily="34" charset="0"/>
            </a:endParaRPr>
          </a:p>
          <a:p>
            <a:pPr marL="271463" algn="just">
              <a:spcAft>
                <a:spcPts val="600"/>
              </a:spcAft>
            </a:pPr>
            <a:r>
              <a:rPr lang="sk-SK" dirty="0" smtClean="0">
                <a:solidFill>
                  <a:schemeClr val="accent4">
                    <a:lumMod val="75000"/>
                  </a:schemeClr>
                </a:solidFill>
                <a:latin typeface="Arial" pitchFamily="34" charset="0"/>
                <a:cs typeface="Arial" pitchFamily="34" charset="0"/>
              </a:rPr>
              <a:t>56. Výzva</a:t>
            </a:r>
          </a:p>
          <a:p>
            <a:pPr marL="271463" algn="just">
              <a:spcAft>
                <a:spcPts val="600"/>
              </a:spcAft>
            </a:pPr>
            <a:endParaRPr lang="sk-SK" sz="1400" dirty="0" smtClean="0">
              <a:latin typeface="Arial" pitchFamily="34" charset="0"/>
              <a:cs typeface="Arial" pitchFamily="34" charset="0"/>
            </a:endParaRPr>
          </a:p>
          <a:p>
            <a:pPr marL="271463" algn="just">
              <a:spcAft>
                <a:spcPts val="600"/>
              </a:spcAft>
            </a:pPr>
            <a:r>
              <a:rPr lang="sk-SK" sz="1400" dirty="0" smtClean="0">
                <a:latin typeface="Arial" pitchFamily="34" charset="0"/>
                <a:cs typeface="Arial" pitchFamily="34" charset="0"/>
              </a:rPr>
              <a:t>Je možné navrhnúť a realizovať aktivity projektu pod záštitou obce, resp. mesta, ak za zber, prepravu a zneškodňovanie komunálnych odpadov a drobných stavebných odpadov zodpovedá konkrétna spoločnosť na základe dlhoročného zmluvného vzťahu s mestom? Mesto je 50%ným spoluvlastníkom tejto spoločnosti.</a:t>
            </a:r>
          </a:p>
          <a:p>
            <a:pPr marL="557213" indent="-285750" algn="just">
              <a:spcAft>
                <a:spcPts val="600"/>
              </a:spcAft>
              <a:buFont typeface="Wingdings" panose="05000000000000000000" pitchFamily="2" charset="2"/>
              <a:buChar char="ü"/>
            </a:pPr>
            <a:r>
              <a:rPr lang="sk-SK" sz="1400" dirty="0">
                <a:latin typeface="Arial" pitchFamily="34" charset="0"/>
                <a:cs typeface="Arial" pitchFamily="34" charset="0"/>
              </a:rPr>
              <a:t> </a:t>
            </a:r>
            <a:r>
              <a:rPr lang="sk-SK" sz="1400" dirty="0">
                <a:solidFill>
                  <a:schemeClr val="tx1">
                    <a:lumMod val="50000"/>
                    <a:lumOff val="50000"/>
                  </a:schemeClr>
                </a:solidFill>
                <a:latin typeface="Arial" pitchFamily="34" charset="0"/>
                <a:cs typeface="Arial" pitchFamily="34" charset="0"/>
              </a:rPr>
              <a:t>Výzva umožňuje, aby bol predmet projektu prevádzkovaný treťou osobou, teda nie priamo žiadateľom, resp. prijímateľom. V prípade, že žiadateľ plánuje zabezpečiť prevádzkovanie predmetu projektu prostredníctvom tretej osoby, mal by uvedené indikovať vo formulári </a:t>
            </a:r>
            <a:r>
              <a:rPr lang="sk-SK" sz="1400" dirty="0" err="1">
                <a:solidFill>
                  <a:schemeClr val="tx1">
                    <a:lumMod val="50000"/>
                    <a:lumOff val="50000"/>
                  </a:schemeClr>
                </a:solidFill>
                <a:latin typeface="Arial" pitchFamily="34" charset="0"/>
                <a:cs typeface="Arial" pitchFamily="34" charset="0"/>
              </a:rPr>
              <a:t>ŽoNFP</a:t>
            </a:r>
            <a:r>
              <a:rPr lang="sk-SK" sz="1400" dirty="0">
                <a:solidFill>
                  <a:schemeClr val="tx1">
                    <a:lumMod val="50000"/>
                    <a:lumOff val="50000"/>
                  </a:schemeClr>
                </a:solidFill>
                <a:latin typeface="Arial" pitchFamily="34" charset="0"/>
                <a:cs typeface="Arial" pitchFamily="34" charset="0"/>
              </a:rPr>
              <a:t> v tabuľke 7.4 Administratívna a prevádzková kapacita žiadateľa. Prijímateľ je v takom prípade, v súlade s upozornením uvedeným v kapitole 5 Príručky pre žiadateľa  povinný dodržať podmienky pre prevádzkovanie predmetu projektu a predložiť návrh príslušnej zmluvy (na základe ktorej má tretí subjekt prevádzkovať predmet projektu)  na schválenie Slovenskej agentúre životného prostredia ako Sprostredkovateľskému orgánu, a to ešte pred okamihom odovzdania majetku nadobudnutého z nenávratného finančného príspevku prevádzkovateľovi. </a:t>
            </a:r>
            <a:endParaRPr lang="sk-SK" sz="1400" dirty="0" smtClean="0">
              <a:solidFill>
                <a:schemeClr val="tx1">
                  <a:lumMod val="50000"/>
                  <a:lumOff val="50000"/>
                </a:schemeClr>
              </a:solidFill>
              <a:latin typeface="Arial" pitchFamily="34" charset="0"/>
              <a:cs typeface="Arial" pitchFamily="34" charset="0"/>
            </a:endParaRPr>
          </a:p>
          <a:p>
            <a:pPr algn="just">
              <a:spcAft>
                <a:spcPts val="600"/>
              </a:spcAft>
            </a:pPr>
            <a:endParaRPr lang="sk-SK" dirty="0" smtClean="0">
              <a:solidFill>
                <a:schemeClr val="bg1">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23121005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a:spLocks noGrp="1"/>
          </p:cNvSpPr>
          <p:nvPr>
            <p:ph type="title"/>
          </p:nvPr>
        </p:nvSpPr>
        <p:spPr>
          <a:xfrm>
            <a:off x="628650" y="1135997"/>
            <a:ext cx="7886700" cy="626076"/>
          </a:xfrm>
        </p:spPr>
        <p:txBody>
          <a:bodyPr>
            <a:normAutofit/>
          </a:bodyPr>
          <a:lstStyle/>
          <a:p>
            <a:r>
              <a:rPr lang="sk-SK" sz="3200" b="1" dirty="0" smtClean="0">
                <a:latin typeface="Arial" panose="020B0604020202020204" pitchFamily="34" charset="0"/>
                <a:cs typeface="Arial" panose="020B0604020202020204" pitchFamily="34" charset="0"/>
              </a:rPr>
              <a:t>Často kladené otázky</a:t>
            </a:r>
            <a:endParaRPr lang="sk-SK" sz="3200" b="1" dirty="0">
              <a:latin typeface="Arial" panose="020B0604020202020204" pitchFamily="34" charset="0"/>
              <a:cs typeface="Arial" panose="020B0604020202020204" pitchFamily="34" charset="0"/>
            </a:endParaRPr>
          </a:p>
        </p:txBody>
      </p:sp>
      <p:sp>
        <p:nvSpPr>
          <p:cNvPr id="2" name="Obdĺžnik 1"/>
          <p:cNvSpPr/>
          <p:nvPr/>
        </p:nvSpPr>
        <p:spPr>
          <a:xfrm>
            <a:off x="537028" y="1348561"/>
            <a:ext cx="7864951" cy="4555093"/>
          </a:xfrm>
          <a:prstGeom prst="rect">
            <a:avLst/>
          </a:prstGeom>
        </p:spPr>
        <p:txBody>
          <a:bodyPr wrap="square">
            <a:spAutoFit/>
          </a:bodyPr>
          <a:lstStyle/>
          <a:p>
            <a:pPr marL="285750" indent="-285750" algn="just">
              <a:spcAft>
                <a:spcPts val="600"/>
              </a:spcAft>
              <a:buFont typeface="Wingdings" panose="05000000000000000000" pitchFamily="2" charset="2"/>
              <a:buChar char="§"/>
            </a:pPr>
            <a:endParaRPr lang="sk-SK" dirty="0" smtClean="0">
              <a:solidFill>
                <a:schemeClr val="bg1">
                  <a:lumMod val="50000"/>
                </a:schemeClr>
              </a:solidFill>
              <a:latin typeface="Arial" pitchFamily="34" charset="0"/>
              <a:cs typeface="Arial" pitchFamily="34" charset="0"/>
            </a:endParaRPr>
          </a:p>
          <a:p>
            <a:pPr marL="271463" algn="just">
              <a:spcAft>
                <a:spcPts val="600"/>
              </a:spcAft>
            </a:pPr>
            <a:r>
              <a:rPr lang="sk-SK" dirty="0" smtClean="0">
                <a:solidFill>
                  <a:schemeClr val="accent4">
                    <a:lumMod val="75000"/>
                  </a:schemeClr>
                </a:solidFill>
                <a:latin typeface="Arial" pitchFamily="34" charset="0"/>
                <a:cs typeface="Arial" pitchFamily="34" charset="0"/>
              </a:rPr>
              <a:t>56. Výzva</a:t>
            </a:r>
          </a:p>
          <a:p>
            <a:pPr marL="271463" algn="just">
              <a:spcAft>
                <a:spcPts val="600"/>
              </a:spcAft>
            </a:pPr>
            <a:endParaRPr lang="sk-SK" sz="1400" dirty="0" smtClean="0">
              <a:latin typeface="Arial" pitchFamily="34" charset="0"/>
              <a:cs typeface="Arial" pitchFamily="34" charset="0"/>
            </a:endParaRPr>
          </a:p>
          <a:p>
            <a:pPr marL="271463" algn="just">
              <a:spcAft>
                <a:spcPts val="600"/>
              </a:spcAft>
            </a:pPr>
            <a:r>
              <a:rPr lang="sk-SK" sz="1400" dirty="0">
                <a:latin typeface="Arial" pitchFamily="34" charset="0"/>
                <a:cs typeface="Arial" pitchFamily="34" charset="0"/>
              </a:rPr>
              <a:t>J</a:t>
            </a:r>
            <a:r>
              <a:rPr lang="sk-SK" sz="1400" dirty="0" smtClean="0">
                <a:latin typeface="Arial" pitchFamily="34" charset="0"/>
                <a:cs typeface="Arial" pitchFamily="34" charset="0"/>
              </a:rPr>
              <a:t>e možne </a:t>
            </a:r>
            <a:r>
              <a:rPr lang="sk-SK" sz="1400" dirty="0">
                <a:latin typeface="Arial" pitchFamily="34" charset="0"/>
                <a:cs typeface="Arial" pitchFamily="34" charset="0"/>
              </a:rPr>
              <a:t>v </a:t>
            </a:r>
            <a:r>
              <a:rPr lang="sk-SK" sz="1400" dirty="0" smtClean="0">
                <a:latin typeface="Arial" pitchFamily="34" charset="0"/>
                <a:cs typeface="Arial" pitchFamily="34" charset="0"/>
              </a:rPr>
              <a:t>rámci </a:t>
            </a:r>
            <a:r>
              <a:rPr lang="sk-SK" sz="1400" dirty="0">
                <a:latin typeface="Arial" pitchFamily="34" charset="0"/>
                <a:cs typeface="Arial" pitchFamily="34" charset="0"/>
              </a:rPr>
              <a:t>tejto vyzvy </a:t>
            </a:r>
            <a:r>
              <a:rPr lang="sk-SK" sz="1400" dirty="0" smtClean="0">
                <a:latin typeface="Arial" pitchFamily="34" charset="0"/>
                <a:cs typeface="Arial" pitchFamily="34" charset="0"/>
              </a:rPr>
              <a:t>predložiť </a:t>
            </a:r>
            <a:r>
              <a:rPr lang="sk-SK" sz="1400" dirty="0">
                <a:latin typeface="Arial" pitchFamily="34" charset="0"/>
                <a:cs typeface="Arial" pitchFamily="34" charset="0"/>
              </a:rPr>
              <a:t>projekt aj na </a:t>
            </a:r>
            <a:r>
              <a:rPr lang="sk-SK" sz="1400" dirty="0" smtClean="0">
                <a:latin typeface="Arial" pitchFamily="34" charset="0"/>
                <a:cs typeface="Arial" pitchFamily="34" charset="0"/>
              </a:rPr>
              <a:t>nákup </a:t>
            </a:r>
            <a:r>
              <a:rPr lang="sk-SK" sz="1400" dirty="0">
                <a:latin typeface="Arial" pitchFamily="34" charset="0"/>
                <a:cs typeface="Arial" pitchFamily="34" charset="0"/>
              </a:rPr>
              <a:t>mobilnej </a:t>
            </a:r>
            <a:r>
              <a:rPr lang="sk-SK" sz="1400" dirty="0" err="1" smtClean="0">
                <a:latin typeface="Arial" pitchFamily="34" charset="0"/>
                <a:cs typeface="Arial" pitchFamily="34" charset="0"/>
              </a:rPr>
              <a:t>kompostárne</a:t>
            </a:r>
            <a:r>
              <a:rPr lang="sk-SK" sz="1400" dirty="0" smtClean="0">
                <a:latin typeface="Arial" pitchFamily="34" charset="0"/>
                <a:cs typeface="Arial" pitchFamily="34" charset="0"/>
              </a:rPr>
              <a:t>? </a:t>
            </a:r>
          </a:p>
          <a:p>
            <a:pPr marL="557213" indent="-285750" algn="just">
              <a:spcAft>
                <a:spcPts val="600"/>
              </a:spcAft>
              <a:buFont typeface="Wingdings" panose="05000000000000000000" pitchFamily="2" charset="2"/>
              <a:buChar char="ü"/>
            </a:pPr>
            <a:r>
              <a:rPr lang="sk-SK" sz="1400" dirty="0">
                <a:solidFill>
                  <a:schemeClr val="tx1">
                    <a:lumMod val="50000"/>
                    <a:lumOff val="50000"/>
                  </a:schemeClr>
                </a:solidFill>
                <a:latin typeface="Arial" pitchFamily="34" charset="0"/>
                <a:cs typeface="Arial" pitchFamily="34" charset="0"/>
              </a:rPr>
              <a:t>Medzi oprávnené výdavky patrí aj obstaranie zariadenia na zhodnocovania BRKO aeróbnym rozkladom, medzi ktoré môžeme zaradiť aj obstaranie mobilnej technológie na zhodnocovanie BRKO aeróbnym rozkladom, pričom výstupom projektu musí byť zvýšenie kapacity pre zhodnocovanie odpadov</a:t>
            </a:r>
            <a:r>
              <a:rPr lang="sk-SK" sz="1400" dirty="0" smtClean="0">
                <a:solidFill>
                  <a:schemeClr val="tx1">
                    <a:lumMod val="50000"/>
                    <a:lumOff val="50000"/>
                  </a:schemeClr>
                </a:solidFill>
                <a:latin typeface="Arial" pitchFamily="34" charset="0"/>
                <a:cs typeface="Arial" pitchFamily="34" charset="0"/>
              </a:rPr>
              <a:t>.</a:t>
            </a:r>
          </a:p>
          <a:p>
            <a:pPr marL="271463" algn="just">
              <a:spcAft>
                <a:spcPts val="600"/>
              </a:spcAft>
            </a:pPr>
            <a:r>
              <a:rPr lang="sk-SK" sz="1400" dirty="0">
                <a:latin typeface="Arial" pitchFamily="34" charset="0"/>
                <a:cs typeface="Arial" pitchFamily="34" charset="0"/>
              </a:rPr>
              <a:t>Je oprávnené v rámci výzvy oprávnený nákup záhradných </a:t>
            </a:r>
            <a:r>
              <a:rPr lang="sk-SK" sz="1400" dirty="0" err="1">
                <a:latin typeface="Arial" pitchFamily="34" charset="0"/>
                <a:cs typeface="Arial" pitchFamily="34" charset="0"/>
              </a:rPr>
              <a:t>kompostérov</a:t>
            </a:r>
            <a:r>
              <a:rPr lang="sk-SK" sz="1400" dirty="0">
                <a:latin typeface="Arial" pitchFamily="34" charset="0"/>
                <a:cs typeface="Arial" pitchFamily="34" charset="0"/>
              </a:rPr>
              <a:t> na biologicky rozložiteľný komunálny odpad? </a:t>
            </a:r>
            <a:endParaRPr lang="sk-SK" sz="1400" dirty="0" smtClean="0">
              <a:latin typeface="Arial" pitchFamily="34" charset="0"/>
              <a:cs typeface="Arial" pitchFamily="34" charset="0"/>
            </a:endParaRPr>
          </a:p>
          <a:p>
            <a:pPr marL="557213" indent="-285750" algn="just">
              <a:spcAft>
                <a:spcPts val="600"/>
              </a:spcAft>
              <a:buFont typeface="Wingdings" panose="05000000000000000000" pitchFamily="2" charset="2"/>
              <a:buChar char="ü"/>
            </a:pPr>
            <a:r>
              <a:rPr lang="sk-SK" sz="1400" dirty="0">
                <a:solidFill>
                  <a:schemeClr val="tx1">
                    <a:lumMod val="50000"/>
                    <a:lumOff val="50000"/>
                  </a:schemeClr>
                </a:solidFill>
                <a:latin typeface="Arial" pitchFamily="34" charset="0"/>
                <a:cs typeface="Arial" pitchFamily="34" charset="0"/>
              </a:rPr>
              <a:t>Nákup (domácich, resp. záhradných) </a:t>
            </a:r>
            <a:r>
              <a:rPr lang="sk-SK" sz="1400" dirty="0" err="1">
                <a:solidFill>
                  <a:schemeClr val="tx1">
                    <a:lumMod val="50000"/>
                    <a:lumOff val="50000"/>
                  </a:schemeClr>
                </a:solidFill>
                <a:latin typeface="Arial" pitchFamily="34" charset="0"/>
                <a:cs typeface="Arial" pitchFamily="34" charset="0"/>
              </a:rPr>
              <a:t>kompostérov</a:t>
            </a:r>
            <a:r>
              <a:rPr lang="sk-SK" sz="1400" dirty="0">
                <a:solidFill>
                  <a:schemeClr val="tx1">
                    <a:lumMod val="50000"/>
                    <a:lumOff val="50000"/>
                  </a:schemeClr>
                </a:solidFill>
                <a:latin typeface="Arial" pitchFamily="34" charset="0"/>
                <a:cs typeface="Arial" pitchFamily="34" charset="0"/>
              </a:rPr>
              <a:t> nie je oprávnený v rámci tejto výzvy. 56. výzva je zameraná na zhodnocovanie biologicky rozložiteľných komunálnych odpadov (ďalej len „BRKO“), </a:t>
            </a:r>
            <a:r>
              <a:rPr lang="sk-SK" sz="1400" dirty="0" err="1">
                <a:solidFill>
                  <a:schemeClr val="tx1">
                    <a:lumMod val="50000"/>
                    <a:lumOff val="50000"/>
                  </a:schemeClr>
                </a:solidFill>
                <a:latin typeface="Arial" pitchFamily="34" charset="0"/>
                <a:cs typeface="Arial" pitchFamily="34" charset="0"/>
              </a:rPr>
              <a:t>t.j</a:t>
            </a:r>
            <a:r>
              <a:rPr lang="sk-SK" sz="1400" dirty="0">
                <a:solidFill>
                  <a:schemeClr val="tx1">
                    <a:lumMod val="50000"/>
                    <a:lumOff val="50000"/>
                  </a:schemeClr>
                </a:solidFill>
                <a:latin typeface="Arial" pitchFamily="34" charset="0"/>
                <a:cs typeface="Arial" pitchFamily="34" charset="0"/>
              </a:rPr>
              <a:t>. výstavbu nových alebo rekonštrukciu existujúcich zariadení na zhodnocovanie BRKO, čím sa zvýši kapacita na zhodnocovanie BRKO. Obstaranie </a:t>
            </a:r>
            <a:r>
              <a:rPr lang="sk-SK" sz="1400" dirty="0" err="1">
                <a:solidFill>
                  <a:schemeClr val="tx1">
                    <a:lumMod val="50000"/>
                    <a:lumOff val="50000"/>
                  </a:schemeClr>
                </a:solidFill>
                <a:latin typeface="Arial" pitchFamily="34" charset="0"/>
                <a:cs typeface="Arial" pitchFamily="34" charset="0"/>
              </a:rPr>
              <a:t>kompostérov</a:t>
            </a:r>
            <a:r>
              <a:rPr lang="sk-SK" sz="1400" dirty="0">
                <a:solidFill>
                  <a:schemeClr val="tx1">
                    <a:lumMod val="50000"/>
                    <a:lumOff val="50000"/>
                  </a:schemeClr>
                </a:solidFill>
                <a:latin typeface="Arial" pitchFamily="34" charset="0"/>
                <a:cs typeface="Arial" pitchFamily="34" charset="0"/>
              </a:rPr>
              <a:t> spadá pod aktivity predchádzania vzniku BRKO, na podporu ktorých bola vyhlásená koncom mája v roku 2017 osobitná výzva s kódom OPKZPPO1-SC111-2017-23. Predmetná výzva bola z dôvodu prekročenia disponibilnej alokácie koncom septembra 2017 uzavretá. </a:t>
            </a:r>
          </a:p>
        </p:txBody>
      </p:sp>
    </p:spTree>
    <p:extLst>
      <p:ext uri="{BB962C8B-B14F-4D97-AF65-F5344CB8AC3E}">
        <p14:creationId xmlns:p14="http://schemas.microsoft.com/office/powerpoint/2010/main" val="7426290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a:spLocks noGrp="1"/>
          </p:cNvSpPr>
          <p:nvPr>
            <p:ph type="title"/>
          </p:nvPr>
        </p:nvSpPr>
        <p:spPr>
          <a:xfrm>
            <a:off x="628650" y="1135997"/>
            <a:ext cx="7886700" cy="626076"/>
          </a:xfrm>
        </p:spPr>
        <p:txBody>
          <a:bodyPr>
            <a:normAutofit/>
          </a:bodyPr>
          <a:lstStyle/>
          <a:p>
            <a:r>
              <a:rPr lang="sk-SK" sz="3200" b="1" dirty="0" smtClean="0">
                <a:latin typeface="Arial" panose="020B0604020202020204" pitchFamily="34" charset="0"/>
                <a:cs typeface="Arial" panose="020B0604020202020204" pitchFamily="34" charset="0"/>
              </a:rPr>
              <a:t>Často kladené otázky</a:t>
            </a:r>
            <a:endParaRPr lang="sk-SK" sz="3200" b="1" dirty="0">
              <a:latin typeface="Arial" panose="020B0604020202020204" pitchFamily="34" charset="0"/>
              <a:cs typeface="Arial" panose="020B0604020202020204" pitchFamily="34" charset="0"/>
            </a:endParaRPr>
          </a:p>
        </p:txBody>
      </p:sp>
      <p:sp>
        <p:nvSpPr>
          <p:cNvPr id="2" name="Obdĺžnik 1"/>
          <p:cNvSpPr/>
          <p:nvPr/>
        </p:nvSpPr>
        <p:spPr>
          <a:xfrm>
            <a:off x="537028" y="1348561"/>
            <a:ext cx="7864951" cy="4047262"/>
          </a:xfrm>
          <a:prstGeom prst="rect">
            <a:avLst/>
          </a:prstGeom>
        </p:spPr>
        <p:txBody>
          <a:bodyPr wrap="square">
            <a:spAutoFit/>
          </a:bodyPr>
          <a:lstStyle/>
          <a:p>
            <a:pPr marL="285750" indent="-285750" algn="just">
              <a:spcAft>
                <a:spcPts val="600"/>
              </a:spcAft>
              <a:buFont typeface="Wingdings" panose="05000000000000000000" pitchFamily="2" charset="2"/>
              <a:buChar char="§"/>
            </a:pPr>
            <a:endParaRPr lang="sk-SK" dirty="0" smtClean="0">
              <a:solidFill>
                <a:schemeClr val="bg1">
                  <a:lumMod val="50000"/>
                </a:schemeClr>
              </a:solidFill>
              <a:latin typeface="Arial" pitchFamily="34" charset="0"/>
              <a:cs typeface="Arial" pitchFamily="34" charset="0"/>
            </a:endParaRPr>
          </a:p>
          <a:p>
            <a:pPr marL="271463" algn="just">
              <a:spcAft>
                <a:spcPts val="600"/>
              </a:spcAft>
            </a:pPr>
            <a:r>
              <a:rPr lang="sk-SK" dirty="0" smtClean="0">
                <a:solidFill>
                  <a:schemeClr val="accent4">
                    <a:lumMod val="75000"/>
                  </a:schemeClr>
                </a:solidFill>
                <a:latin typeface="Arial" pitchFamily="34" charset="0"/>
                <a:cs typeface="Arial" pitchFamily="34" charset="0"/>
              </a:rPr>
              <a:t>58. Výzva</a:t>
            </a:r>
          </a:p>
          <a:p>
            <a:pPr marL="271463" algn="just">
              <a:spcAft>
                <a:spcPts val="600"/>
              </a:spcAft>
            </a:pPr>
            <a:endParaRPr lang="sk-SK" sz="1400" dirty="0" smtClean="0">
              <a:latin typeface="Arial" pitchFamily="34" charset="0"/>
              <a:cs typeface="Arial" pitchFamily="34" charset="0"/>
            </a:endParaRPr>
          </a:p>
          <a:p>
            <a:pPr marL="271463" algn="just">
              <a:spcAft>
                <a:spcPts val="600"/>
              </a:spcAft>
            </a:pPr>
            <a:r>
              <a:rPr lang="sk-SK" sz="1400" dirty="0" smtClean="0">
                <a:latin typeface="Arial" pitchFamily="34" charset="0"/>
                <a:cs typeface="Arial" pitchFamily="34" charset="0"/>
              </a:rPr>
              <a:t>Je </a:t>
            </a:r>
            <a:r>
              <a:rPr lang="sk-SK" sz="1400" dirty="0">
                <a:latin typeface="Arial" pitchFamily="34" charset="0"/>
                <a:cs typeface="Arial" pitchFamily="34" charset="0"/>
              </a:rPr>
              <a:t>oprávnené v rámci uvedenej výzvy </a:t>
            </a:r>
            <a:r>
              <a:rPr lang="sk-SK" sz="1400" dirty="0" smtClean="0">
                <a:latin typeface="Arial" pitchFamily="34" charset="0"/>
                <a:cs typeface="Arial" pitchFamily="34" charset="0"/>
              </a:rPr>
              <a:t>zakúpiť napr. váhu </a:t>
            </a:r>
            <a:r>
              <a:rPr lang="sk-SK" sz="1400" dirty="0">
                <a:latin typeface="Arial" pitchFamily="34" charset="0"/>
                <a:cs typeface="Arial" pitchFamily="34" charset="0"/>
              </a:rPr>
              <a:t>na váženie komunálneho odpadu k tomu hardvér a </a:t>
            </a:r>
            <a:r>
              <a:rPr lang="sk-SK" sz="1400" dirty="0" smtClean="0">
                <a:latin typeface="Arial" pitchFamily="34" charset="0"/>
                <a:cs typeface="Arial" pitchFamily="34" charset="0"/>
              </a:rPr>
              <a:t>softvér, veľkokapacitné </a:t>
            </a:r>
            <a:r>
              <a:rPr lang="sk-SK" sz="1400" dirty="0">
                <a:latin typeface="Arial" pitchFamily="34" charset="0"/>
                <a:cs typeface="Arial" pitchFamily="34" charset="0"/>
              </a:rPr>
              <a:t>nádoby  na uskladnenie komunálneho odpadu pred jeho </a:t>
            </a:r>
            <a:r>
              <a:rPr lang="sk-SK" sz="1400" dirty="0" err="1">
                <a:latin typeface="Arial" pitchFamily="34" charset="0"/>
                <a:cs typeface="Arial" pitchFamily="34" charset="0"/>
              </a:rPr>
              <a:t>mechanicko</a:t>
            </a:r>
            <a:r>
              <a:rPr lang="sk-SK" sz="1400" dirty="0">
                <a:latin typeface="Arial" pitchFamily="34" charset="0"/>
                <a:cs typeface="Arial" pitchFamily="34" charset="0"/>
              </a:rPr>
              <a:t> - biologickou úpravou </a:t>
            </a:r>
            <a:r>
              <a:rPr lang="sk-SK" sz="1400" dirty="0" smtClean="0">
                <a:latin typeface="Arial" pitchFamily="34" charset="0"/>
                <a:cs typeface="Arial" pitchFamily="34" charset="0"/>
              </a:rPr>
              <a:t>a nakladač?</a:t>
            </a:r>
          </a:p>
          <a:p>
            <a:pPr marL="557213" indent="-285750" algn="just">
              <a:spcAft>
                <a:spcPts val="600"/>
              </a:spcAft>
              <a:buFont typeface="Wingdings" panose="05000000000000000000" pitchFamily="2" charset="2"/>
              <a:buChar char="ü"/>
            </a:pPr>
            <a:r>
              <a:rPr lang="sk-SK" sz="1400" dirty="0">
                <a:solidFill>
                  <a:schemeClr val="tx1">
                    <a:lumMod val="50000"/>
                    <a:lumOff val="50000"/>
                  </a:schemeClr>
                </a:solidFill>
                <a:latin typeface="Arial" pitchFamily="34" charset="0"/>
                <a:cs typeface="Arial" pitchFamily="34" charset="0"/>
              </a:rPr>
              <a:t>V zmysle prílohy č. 4 výzvy Osobitné podmienky oprávnenosti výdavkov sa v rámci skupiny výdavkov 022 - Samostatné hnuteľné veci a súbory hnuteľných vecí sa za oprávnené považujú výdavky na obstaranie váhy na váženie komunálneho odpadu, veľkokapacitné nádoby  na uskladnenie komunálneho odpadu pred jeho </a:t>
            </a:r>
            <a:r>
              <a:rPr lang="sk-SK" sz="1400" dirty="0" err="1">
                <a:solidFill>
                  <a:schemeClr val="tx1">
                    <a:lumMod val="50000"/>
                    <a:lumOff val="50000"/>
                  </a:schemeClr>
                </a:solidFill>
                <a:latin typeface="Arial" pitchFamily="34" charset="0"/>
                <a:cs typeface="Arial" pitchFamily="34" charset="0"/>
              </a:rPr>
              <a:t>mechanicko</a:t>
            </a:r>
            <a:r>
              <a:rPr lang="sk-SK" sz="1400" dirty="0">
                <a:solidFill>
                  <a:schemeClr val="tx1">
                    <a:lumMod val="50000"/>
                    <a:lumOff val="50000"/>
                  </a:schemeClr>
                </a:solidFill>
                <a:latin typeface="Arial" pitchFamily="34" charset="0"/>
                <a:cs typeface="Arial" pitchFamily="34" charset="0"/>
              </a:rPr>
              <a:t> - biologickou úpravou  ako aj nakladače ako súčasť manipulačnej techniky na nakladanie so zmesovým komunálnym odpadom v areáli zariadenia na mechanicko-biologickú úpravu zmesových komunálnych </a:t>
            </a:r>
            <a:r>
              <a:rPr lang="sk-SK" sz="1400" dirty="0" smtClean="0">
                <a:solidFill>
                  <a:schemeClr val="tx1">
                    <a:lumMod val="50000"/>
                    <a:lumOff val="50000"/>
                  </a:schemeClr>
                </a:solidFill>
                <a:latin typeface="Arial" pitchFamily="34" charset="0"/>
                <a:cs typeface="Arial" pitchFamily="34" charset="0"/>
              </a:rPr>
              <a:t>odpadov. </a:t>
            </a:r>
            <a:r>
              <a:rPr lang="sk-SK" sz="1400" u="sng" dirty="0">
                <a:solidFill>
                  <a:schemeClr val="tx1">
                    <a:lumMod val="50000"/>
                    <a:lumOff val="50000"/>
                  </a:schemeClr>
                </a:solidFill>
                <a:latin typeface="Arial" pitchFamily="34" charset="0"/>
                <a:cs typeface="Arial" pitchFamily="34" charset="0"/>
              </a:rPr>
              <a:t>V</a:t>
            </a:r>
            <a:r>
              <a:rPr lang="sk-SK" sz="1400" u="sng" dirty="0" smtClean="0">
                <a:solidFill>
                  <a:schemeClr val="tx1">
                    <a:lumMod val="50000"/>
                    <a:lumOff val="50000"/>
                  </a:schemeClr>
                </a:solidFill>
                <a:latin typeface="Arial" pitchFamily="34" charset="0"/>
                <a:cs typeface="Arial" pitchFamily="34" charset="0"/>
              </a:rPr>
              <a:t>šetky </a:t>
            </a:r>
            <a:r>
              <a:rPr lang="sk-SK" sz="1400" u="sng" dirty="0">
                <a:solidFill>
                  <a:schemeClr val="tx1">
                    <a:lumMod val="50000"/>
                    <a:lumOff val="50000"/>
                  </a:schemeClr>
                </a:solidFill>
                <a:latin typeface="Arial" pitchFamily="34" charset="0"/>
                <a:cs typeface="Arial" pitchFamily="34" charset="0"/>
              </a:rPr>
              <a:t>oprávnené výdavky musia mať priamu väzbu na mechanicko-biologickú úpravu zmesových komunálnych odpadov a musia byť nevyhnutné pre realizáciu a dosiahnutie cieľov projektu.</a:t>
            </a:r>
          </a:p>
          <a:p>
            <a:pPr marL="557213" indent="-285750" algn="just">
              <a:spcAft>
                <a:spcPts val="600"/>
              </a:spcAft>
              <a:buFont typeface="Wingdings" panose="05000000000000000000" pitchFamily="2" charset="2"/>
              <a:buChar char="ü"/>
            </a:pPr>
            <a:endParaRPr lang="sk-SK" sz="1400" dirty="0">
              <a:solidFill>
                <a:schemeClr val="tx1">
                  <a:lumMod val="50000"/>
                  <a:lumOff val="50000"/>
                </a:schemeClr>
              </a:solidFill>
              <a:latin typeface="Arial" pitchFamily="34" charset="0"/>
              <a:cs typeface="Arial" pitchFamily="34" charset="0"/>
            </a:endParaRPr>
          </a:p>
        </p:txBody>
      </p:sp>
    </p:spTree>
    <p:extLst>
      <p:ext uri="{BB962C8B-B14F-4D97-AF65-F5344CB8AC3E}">
        <p14:creationId xmlns:p14="http://schemas.microsoft.com/office/powerpoint/2010/main" val="15499427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a:spLocks noGrp="1"/>
          </p:cNvSpPr>
          <p:nvPr>
            <p:ph type="title"/>
          </p:nvPr>
        </p:nvSpPr>
        <p:spPr>
          <a:xfrm>
            <a:off x="628650" y="1135997"/>
            <a:ext cx="7886700" cy="626076"/>
          </a:xfrm>
        </p:spPr>
        <p:txBody>
          <a:bodyPr>
            <a:normAutofit/>
          </a:bodyPr>
          <a:lstStyle/>
          <a:p>
            <a:r>
              <a:rPr lang="sk-SK" sz="3200" b="1" dirty="0" smtClean="0">
                <a:latin typeface="Arial" panose="020B0604020202020204" pitchFamily="34" charset="0"/>
                <a:cs typeface="Arial" panose="020B0604020202020204" pitchFamily="34" charset="0"/>
              </a:rPr>
              <a:t>Často kladené otázky</a:t>
            </a:r>
            <a:endParaRPr lang="sk-SK" sz="3200" b="1" dirty="0">
              <a:latin typeface="Arial" panose="020B0604020202020204" pitchFamily="34" charset="0"/>
              <a:cs typeface="Arial" panose="020B0604020202020204" pitchFamily="34" charset="0"/>
            </a:endParaRPr>
          </a:p>
        </p:txBody>
      </p:sp>
      <p:sp>
        <p:nvSpPr>
          <p:cNvPr id="2" name="Obdĺžnik 1"/>
          <p:cNvSpPr/>
          <p:nvPr/>
        </p:nvSpPr>
        <p:spPr>
          <a:xfrm>
            <a:off x="537028" y="1348561"/>
            <a:ext cx="7864951" cy="4324261"/>
          </a:xfrm>
          <a:prstGeom prst="rect">
            <a:avLst/>
          </a:prstGeom>
        </p:spPr>
        <p:txBody>
          <a:bodyPr wrap="square">
            <a:spAutoFit/>
          </a:bodyPr>
          <a:lstStyle/>
          <a:p>
            <a:pPr marL="285750" indent="-285750" algn="just">
              <a:spcAft>
                <a:spcPts val="600"/>
              </a:spcAft>
              <a:buFont typeface="Wingdings" panose="05000000000000000000" pitchFamily="2" charset="2"/>
              <a:buChar char="§"/>
            </a:pPr>
            <a:endParaRPr lang="sk-SK" dirty="0" smtClean="0">
              <a:solidFill>
                <a:schemeClr val="bg1">
                  <a:lumMod val="50000"/>
                </a:schemeClr>
              </a:solidFill>
              <a:latin typeface="Arial" pitchFamily="34" charset="0"/>
              <a:cs typeface="Arial" pitchFamily="34" charset="0"/>
            </a:endParaRPr>
          </a:p>
          <a:p>
            <a:pPr marL="271463" algn="just">
              <a:spcAft>
                <a:spcPts val="600"/>
              </a:spcAft>
            </a:pPr>
            <a:r>
              <a:rPr lang="sk-SK" dirty="0" smtClean="0">
                <a:solidFill>
                  <a:schemeClr val="accent4">
                    <a:lumMod val="75000"/>
                  </a:schemeClr>
                </a:solidFill>
                <a:latin typeface="Arial" pitchFamily="34" charset="0"/>
                <a:cs typeface="Arial" pitchFamily="34" charset="0"/>
              </a:rPr>
              <a:t>56. a 58. výzva</a:t>
            </a:r>
          </a:p>
          <a:p>
            <a:pPr marL="271463" algn="just">
              <a:spcAft>
                <a:spcPts val="600"/>
              </a:spcAft>
            </a:pPr>
            <a:endParaRPr lang="sk-SK" sz="1400" dirty="0" smtClean="0">
              <a:latin typeface="Arial" pitchFamily="34" charset="0"/>
              <a:cs typeface="Arial" pitchFamily="34" charset="0"/>
            </a:endParaRPr>
          </a:p>
          <a:p>
            <a:pPr marL="271463" algn="just">
              <a:spcAft>
                <a:spcPts val="600"/>
              </a:spcAft>
            </a:pPr>
            <a:r>
              <a:rPr lang="sk-SK" sz="1400" dirty="0" smtClean="0">
                <a:latin typeface="Arial" pitchFamily="34" charset="0"/>
                <a:cs typeface="Arial" pitchFamily="34" charset="0"/>
              </a:rPr>
              <a:t>Čo sa týka podmienky mať vysporiadané majetkovo-právne vzťahy, musí byť obec výlučným vlastníkom pozemku na ktorom by bol realizovaný projekt? </a:t>
            </a:r>
            <a:r>
              <a:rPr lang="sk-SK" sz="1400" dirty="0">
                <a:latin typeface="Arial" pitchFamily="34" charset="0"/>
                <a:cs typeface="Arial" pitchFamily="34" charset="0"/>
              </a:rPr>
              <a:t>J</a:t>
            </a:r>
            <a:r>
              <a:rPr lang="sk-SK" sz="1400" dirty="0" smtClean="0">
                <a:latin typeface="Arial" pitchFamily="34" charset="0"/>
                <a:cs typeface="Arial" pitchFamily="34" charset="0"/>
              </a:rPr>
              <a:t>e povolené mať pozemok v dlhodobom nájme?</a:t>
            </a:r>
          </a:p>
          <a:p>
            <a:pPr marL="557213" indent="-285750" algn="just">
              <a:spcAft>
                <a:spcPts val="600"/>
              </a:spcAft>
              <a:buFont typeface="Wingdings" panose="05000000000000000000" pitchFamily="2" charset="2"/>
              <a:buChar char="ü"/>
            </a:pPr>
            <a:r>
              <a:rPr lang="sk-SK" sz="1400" dirty="0" smtClean="0">
                <a:solidFill>
                  <a:schemeClr val="tx1">
                    <a:lumMod val="50000"/>
                    <a:lumOff val="50000"/>
                  </a:schemeClr>
                </a:solidFill>
                <a:latin typeface="Arial" pitchFamily="34" charset="0"/>
                <a:cs typeface="Arial" pitchFamily="34" charset="0"/>
              </a:rPr>
              <a:t>Podmienka </a:t>
            </a:r>
            <a:r>
              <a:rPr lang="sk-SK" sz="1400" dirty="0">
                <a:solidFill>
                  <a:schemeClr val="tx1">
                    <a:lumMod val="50000"/>
                    <a:lumOff val="50000"/>
                  </a:schemeClr>
                </a:solidFill>
                <a:latin typeface="Arial" pitchFamily="34" charset="0"/>
                <a:cs typeface="Arial" pitchFamily="34" charset="0"/>
              </a:rPr>
              <a:t>výlučného vlastníctva sa vzťahuje len na veci (hnuteľné alebo nehnuteľné), ktoré majú byť v rámci projektu zhodnotené, </a:t>
            </a:r>
            <a:r>
              <a:rPr lang="sk-SK" sz="1400" dirty="0" err="1">
                <a:solidFill>
                  <a:schemeClr val="tx1">
                    <a:lumMod val="50000"/>
                    <a:lumOff val="50000"/>
                  </a:schemeClr>
                </a:solidFill>
                <a:latin typeface="Arial" pitchFamily="34" charset="0"/>
                <a:cs typeface="Arial" pitchFamily="34" charset="0"/>
              </a:rPr>
              <a:t>t.j</a:t>
            </a:r>
            <a:r>
              <a:rPr lang="sk-SK" sz="1400" dirty="0">
                <a:solidFill>
                  <a:schemeClr val="tx1">
                    <a:lumMod val="50000"/>
                    <a:lumOff val="50000"/>
                  </a:schemeClr>
                </a:solidFill>
                <a:latin typeface="Arial" pitchFamily="34" charset="0"/>
                <a:cs typeface="Arial" pitchFamily="34" charset="0"/>
              </a:rPr>
              <a:t>. napr. existujúca budova, ktorá má byť v rámci projektu rekonštruovaná, uvedené sa netýka pozemkov. V prípade, ak  je predmetom projektu umiestnenie stavby na pozemku alebo trvalé využívanie hnuteľnej veci na pozemku, je potrebné preukázať, že žiadateľ má vysporiadané majetkovo-právne vzťahy k pozemku (spôsobom definovaným v inštrukcii v kapitole 3.1 Príručky pre žiadateľa, týkajúcej sa prílohy č. 12 žiadosti o poskytnutie nenávratného finančného príspevku – Dokumenty preukazujúce vysporiadanie majetkovoprávnych vzťahov), </a:t>
            </a:r>
            <a:r>
              <a:rPr lang="sk-SK" sz="1400" dirty="0" err="1">
                <a:solidFill>
                  <a:schemeClr val="tx1">
                    <a:lumMod val="50000"/>
                    <a:lumOff val="50000"/>
                  </a:schemeClr>
                </a:solidFill>
                <a:latin typeface="Arial" pitchFamily="34" charset="0"/>
                <a:cs typeface="Arial" pitchFamily="34" charset="0"/>
              </a:rPr>
              <a:t>t.j</a:t>
            </a:r>
            <a:r>
              <a:rPr lang="sk-SK" sz="1400" dirty="0">
                <a:solidFill>
                  <a:schemeClr val="tx1">
                    <a:lumMod val="50000"/>
                    <a:lumOff val="50000"/>
                  </a:schemeClr>
                </a:solidFill>
                <a:latin typeface="Arial" pitchFamily="34" charset="0"/>
                <a:cs typeface="Arial" pitchFamily="34" charset="0"/>
              </a:rPr>
              <a:t>., že je oprávnený využívať pozemok na účely projektu minimálne počas obdobia realizácie aktivít projektu a obdobia udržateľnosti projektu.</a:t>
            </a:r>
          </a:p>
          <a:p>
            <a:pPr algn="just">
              <a:spcAft>
                <a:spcPts val="600"/>
              </a:spcAft>
            </a:pPr>
            <a:endParaRPr lang="sk-SK" dirty="0" smtClean="0">
              <a:solidFill>
                <a:schemeClr val="bg1">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3488736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9892" y="957215"/>
            <a:ext cx="8218788" cy="782595"/>
          </a:xfrm>
        </p:spPr>
        <p:txBody>
          <a:bodyPr>
            <a:normAutofit/>
          </a:bodyPr>
          <a:lstStyle/>
          <a:p>
            <a:r>
              <a:rPr lang="sk-SK" sz="3200" b="1" dirty="0">
                <a:latin typeface="Arial" panose="020B0604020202020204" pitchFamily="34" charset="0"/>
                <a:cs typeface="Arial" panose="020B0604020202020204" pitchFamily="34" charset="0"/>
              </a:rPr>
              <a:t>Výber správnej výzvy</a:t>
            </a:r>
          </a:p>
        </p:txBody>
      </p:sp>
      <p:graphicFrame>
        <p:nvGraphicFramePr>
          <p:cNvPr id="3" name="Tabuľka 2"/>
          <p:cNvGraphicFramePr>
            <a:graphicFrameLocks noGrp="1"/>
          </p:cNvGraphicFramePr>
          <p:nvPr>
            <p:extLst>
              <p:ext uri="{D42A27DB-BD31-4B8C-83A1-F6EECF244321}">
                <p14:modId xmlns:p14="http://schemas.microsoft.com/office/powerpoint/2010/main" val="2539538015"/>
              </p:ext>
            </p:extLst>
          </p:nvPr>
        </p:nvGraphicFramePr>
        <p:xfrm>
          <a:off x="674955" y="1881059"/>
          <a:ext cx="7562079" cy="3639539"/>
        </p:xfrm>
        <a:graphic>
          <a:graphicData uri="http://schemas.openxmlformats.org/drawingml/2006/table">
            <a:tbl>
              <a:tblPr firstRow="1" bandRow="1">
                <a:tableStyleId>{5C22544A-7EE6-4342-B048-85BDC9FD1C3A}</a:tableStyleId>
              </a:tblPr>
              <a:tblGrid>
                <a:gridCol w="2008771"/>
                <a:gridCol w="2624254"/>
                <a:gridCol w="2929054"/>
              </a:tblGrid>
              <a:tr h="370840">
                <a:tc>
                  <a:txBody>
                    <a:bodyPr/>
                    <a:lstStyle/>
                    <a:p>
                      <a:endParaRPr lang="sk-SK" dirty="0"/>
                    </a:p>
                  </a:txBody>
                  <a:tcPr/>
                </a:tc>
                <a:tc>
                  <a:txBody>
                    <a:bodyPr/>
                    <a:lstStyle/>
                    <a:p>
                      <a:pPr algn="ctr"/>
                      <a:r>
                        <a:rPr lang="sk-SK" dirty="0" smtClean="0">
                          <a:solidFill>
                            <a:srgbClr val="FFC000"/>
                          </a:solidFill>
                        </a:rPr>
                        <a:t>56.</a:t>
                      </a:r>
                      <a:r>
                        <a:rPr lang="sk-SK" baseline="0" dirty="0" smtClean="0">
                          <a:solidFill>
                            <a:srgbClr val="FFC000"/>
                          </a:solidFill>
                        </a:rPr>
                        <a:t> výzva</a:t>
                      </a:r>
                      <a:endParaRPr lang="sk-SK" dirty="0">
                        <a:solidFill>
                          <a:srgbClr val="FFC000"/>
                        </a:solidFill>
                      </a:endParaRPr>
                    </a:p>
                  </a:txBody>
                  <a:tcPr/>
                </a:tc>
                <a:tc>
                  <a:txBody>
                    <a:bodyPr/>
                    <a:lstStyle/>
                    <a:p>
                      <a:pPr algn="ctr"/>
                      <a:r>
                        <a:rPr lang="sk-SK" sz="1800" b="1" kern="1200" dirty="0" smtClean="0">
                          <a:solidFill>
                            <a:srgbClr val="92D050"/>
                          </a:solidFill>
                          <a:latin typeface="+mn-lt"/>
                          <a:ea typeface="+mn-ea"/>
                          <a:cs typeface="+mn-cs"/>
                        </a:rPr>
                        <a:t>58. výzva</a:t>
                      </a:r>
                      <a:endParaRPr lang="sk-SK" sz="1800" b="1" kern="1200" dirty="0">
                        <a:solidFill>
                          <a:srgbClr val="92D050"/>
                        </a:solidFill>
                        <a:latin typeface="+mn-lt"/>
                        <a:ea typeface="+mn-ea"/>
                        <a:cs typeface="+mn-cs"/>
                      </a:endParaRPr>
                    </a:p>
                  </a:txBody>
                  <a:tcPr/>
                </a:tc>
              </a:tr>
              <a:tr h="1257019">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sk-SK" sz="1600" b="1" dirty="0" smtClean="0"/>
                    </a:p>
                    <a:p>
                      <a:pPr marL="0" marR="0" indent="0" algn="ctr" defTabSz="914400" rtl="0" eaLnBrk="1" fontAlgn="auto" latinLnBrk="0" hangingPunct="1">
                        <a:lnSpc>
                          <a:spcPct val="100000"/>
                        </a:lnSpc>
                        <a:spcBef>
                          <a:spcPts val="0"/>
                        </a:spcBef>
                        <a:spcAft>
                          <a:spcPts val="0"/>
                        </a:spcAft>
                        <a:buClrTx/>
                        <a:buSzTx/>
                        <a:buFontTx/>
                        <a:buNone/>
                        <a:tabLst/>
                        <a:defRPr/>
                      </a:pPr>
                      <a:endParaRPr lang="sk-SK" sz="1600" b="1" dirty="0" smtClean="0"/>
                    </a:p>
                    <a:p>
                      <a:pPr marL="0" marR="0" indent="0" algn="ctr" defTabSz="914400" rtl="0" eaLnBrk="1" fontAlgn="auto" latinLnBrk="0" hangingPunct="1">
                        <a:lnSpc>
                          <a:spcPct val="100000"/>
                        </a:lnSpc>
                        <a:spcBef>
                          <a:spcPts val="0"/>
                        </a:spcBef>
                        <a:spcAft>
                          <a:spcPts val="0"/>
                        </a:spcAft>
                        <a:buClrTx/>
                        <a:buSzTx/>
                        <a:buFontTx/>
                        <a:buNone/>
                        <a:tabLst/>
                        <a:defRPr/>
                      </a:pPr>
                      <a:endParaRPr lang="sk-SK" sz="1600" b="1" dirty="0" smtClean="0"/>
                    </a:p>
                    <a:p>
                      <a:pPr marL="0" marR="0" indent="0" algn="ctr" defTabSz="914400" rtl="0" eaLnBrk="1" fontAlgn="auto" latinLnBrk="0" hangingPunct="1">
                        <a:lnSpc>
                          <a:spcPct val="100000"/>
                        </a:lnSpc>
                        <a:spcBef>
                          <a:spcPts val="0"/>
                        </a:spcBef>
                        <a:spcAft>
                          <a:spcPts val="0"/>
                        </a:spcAft>
                        <a:buClrTx/>
                        <a:buSzTx/>
                        <a:buFontTx/>
                        <a:buNone/>
                        <a:tabLst/>
                        <a:defRPr/>
                      </a:pPr>
                      <a:endParaRPr lang="sk-SK" sz="1600" b="1" dirty="0" smtClean="0"/>
                    </a:p>
                    <a:p>
                      <a:pPr marL="0" marR="0" indent="0" algn="ctr" defTabSz="914400" rtl="0" eaLnBrk="1" fontAlgn="auto" latinLnBrk="0" hangingPunct="1">
                        <a:lnSpc>
                          <a:spcPct val="100000"/>
                        </a:lnSpc>
                        <a:spcBef>
                          <a:spcPts val="0"/>
                        </a:spcBef>
                        <a:spcAft>
                          <a:spcPts val="0"/>
                        </a:spcAft>
                        <a:buClrTx/>
                        <a:buSzTx/>
                        <a:buFontTx/>
                        <a:buNone/>
                        <a:tabLst/>
                        <a:defRPr/>
                      </a:pPr>
                      <a:endParaRPr lang="sk-SK" sz="16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sk-SK" sz="1600" b="1" dirty="0" smtClean="0"/>
                        <a:t>Podmienka</a:t>
                      </a:r>
                      <a:r>
                        <a:rPr lang="sk-SK" sz="1600" b="1" baseline="0" dirty="0" smtClean="0"/>
                        <a:t> oprávnenosti aktivít projektu</a:t>
                      </a:r>
                      <a:endParaRPr lang="sk-SK" sz="1600" b="1" dirty="0"/>
                    </a:p>
                  </a:txBody>
                  <a:tcPr/>
                </a:tc>
                <a:tc>
                  <a:txBody>
                    <a:bodyPr/>
                    <a:lstStyle/>
                    <a:p>
                      <a:pPr algn="ctr"/>
                      <a:endParaRPr lang="sk-SK" sz="1600" b="1" dirty="0" smtClean="0"/>
                    </a:p>
                    <a:p>
                      <a:pPr algn="ctr"/>
                      <a:r>
                        <a:rPr lang="sk-SK" sz="1600" b="1" dirty="0" smtClean="0"/>
                        <a:t>„zhodnocovanie biologicky rozložiteľného komunálneho odpadu“</a:t>
                      </a:r>
                      <a:endParaRPr lang="sk-SK" sz="1600" b="1" dirty="0"/>
                    </a:p>
                  </a:txBody>
                  <a:tcPr/>
                </a:tc>
                <a:tc>
                  <a:txBody>
                    <a:bodyPr/>
                    <a:lstStyle/>
                    <a:p>
                      <a:pPr algn="ctr"/>
                      <a:endParaRPr lang="sk-SK" sz="1600" b="1" dirty="0" smtClean="0"/>
                    </a:p>
                    <a:p>
                      <a:pPr algn="ctr"/>
                      <a:r>
                        <a:rPr lang="sk-SK" sz="1600" b="1" dirty="0" smtClean="0"/>
                        <a:t>„mechanicko-biologická úprava zmesových komunálnych odpadov“</a:t>
                      </a:r>
                      <a:endParaRPr lang="sk-SK" sz="1600" b="1" dirty="0"/>
                    </a:p>
                  </a:txBody>
                  <a:tcPr/>
                </a:tc>
              </a:tr>
              <a:tr h="37084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sk-SK" sz="1600" dirty="0"/>
                    </a:p>
                  </a:txBody>
                  <a:tcPr/>
                </a:tc>
                <a:tc>
                  <a:txBody>
                    <a:bodyPr/>
                    <a:lstStyle/>
                    <a:p>
                      <a:pPr marL="285750" indent="-285750" algn="ctr">
                        <a:buFont typeface="Wingdings" panose="05000000000000000000" pitchFamily="2" charset="2"/>
                        <a:buChar char="ü"/>
                      </a:pPr>
                      <a:r>
                        <a:rPr lang="sk-SK" sz="1400" b="1" kern="1200" dirty="0" smtClean="0">
                          <a:solidFill>
                            <a:schemeClr val="dk1"/>
                          </a:solidFill>
                          <a:effectLst/>
                          <a:latin typeface="+mn-lt"/>
                          <a:ea typeface="+mn-ea"/>
                          <a:cs typeface="+mn-cs"/>
                        </a:rPr>
                        <a:t>Výstavba</a:t>
                      </a:r>
                      <a:r>
                        <a:rPr lang="sk-SK" sz="1400" kern="1200" baseline="0" dirty="0" smtClean="0">
                          <a:solidFill>
                            <a:schemeClr val="dk1"/>
                          </a:solidFill>
                          <a:effectLst/>
                          <a:latin typeface="+mn-lt"/>
                          <a:ea typeface="+mn-ea"/>
                          <a:cs typeface="+mn-cs"/>
                        </a:rPr>
                        <a:t> nových alebo </a:t>
                      </a:r>
                      <a:r>
                        <a:rPr lang="sk-SK" sz="1400" b="1" kern="1200" baseline="0" dirty="0" smtClean="0">
                          <a:solidFill>
                            <a:schemeClr val="dk1"/>
                          </a:solidFill>
                          <a:effectLst/>
                          <a:latin typeface="+mn-lt"/>
                          <a:ea typeface="+mn-ea"/>
                          <a:cs typeface="+mn-cs"/>
                        </a:rPr>
                        <a:t>rekonštrukcia existujúcich zariadení na zhodnocovanie BRKO</a:t>
                      </a:r>
                    </a:p>
                    <a:p>
                      <a:pPr marL="285750" indent="-285750" algn="ctr">
                        <a:buFont typeface="Wingdings" panose="05000000000000000000" pitchFamily="2" charset="2"/>
                        <a:buChar char="ü"/>
                      </a:pPr>
                      <a:endParaRPr lang="sk-SK" sz="1400" b="1" kern="1200" baseline="0" dirty="0" smtClean="0">
                        <a:solidFill>
                          <a:schemeClr val="dk1"/>
                        </a:solidFill>
                        <a:effectLst/>
                        <a:latin typeface="+mn-lt"/>
                        <a:ea typeface="+mn-ea"/>
                        <a:cs typeface="+mn-cs"/>
                      </a:endParaRPr>
                    </a:p>
                    <a:p>
                      <a:pPr marL="285750" indent="-285750" algn="ctr">
                        <a:buFont typeface="Wingdings" panose="05000000000000000000" pitchFamily="2" charset="2"/>
                        <a:buChar char="ü"/>
                      </a:pPr>
                      <a:endParaRPr lang="sk-SK" sz="400" kern="1200" baseline="0" dirty="0" smtClean="0">
                        <a:solidFill>
                          <a:schemeClr val="dk1"/>
                        </a:solidFill>
                        <a:effectLst/>
                        <a:latin typeface="+mn-lt"/>
                        <a:ea typeface="+mn-ea"/>
                        <a:cs typeface="+mn-cs"/>
                      </a:endParaRPr>
                    </a:p>
                    <a:p>
                      <a:pPr marL="285750" indent="-285750" algn="ctr">
                        <a:buFont typeface="Wingdings" panose="05000000000000000000" pitchFamily="2" charset="2"/>
                        <a:buChar char="ü"/>
                      </a:pPr>
                      <a:r>
                        <a:rPr lang="sk-SK" sz="1400" b="1" kern="1200" baseline="0" dirty="0" smtClean="0">
                          <a:solidFill>
                            <a:schemeClr val="dk1"/>
                          </a:solidFill>
                          <a:effectLst/>
                          <a:latin typeface="+mn-lt"/>
                          <a:ea typeface="+mn-ea"/>
                          <a:cs typeface="+mn-cs"/>
                        </a:rPr>
                        <a:t>Nákup hnuteľných vecí na zhodnocovanie BRKO</a:t>
                      </a:r>
                      <a:endParaRPr lang="sk-SK" sz="1400" kern="1200" dirty="0" smtClean="0">
                        <a:solidFill>
                          <a:schemeClr val="dk1"/>
                        </a:solidFill>
                        <a:effectLst/>
                        <a:latin typeface="+mn-lt"/>
                        <a:ea typeface="+mn-ea"/>
                        <a:cs typeface="+mn-cs"/>
                      </a:endParaRPr>
                    </a:p>
                  </a:txBody>
                  <a:tcPr/>
                </a:tc>
                <a:tc>
                  <a:txBody>
                    <a:bodyPr/>
                    <a:lstStyle/>
                    <a:p>
                      <a:pPr marL="285750" indent="-285750" algn="ctr">
                        <a:buFont typeface="Wingdings" panose="05000000000000000000" pitchFamily="2" charset="2"/>
                        <a:buChar char="ü"/>
                      </a:pPr>
                      <a:r>
                        <a:rPr lang="sk-SK" sz="1400" b="1" dirty="0" smtClean="0"/>
                        <a:t>Výstavba a nákup nových zariadení na mechanicko-biologickú úpravu zmesového KO</a:t>
                      </a:r>
                    </a:p>
                    <a:p>
                      <a:pPr marL="285750" indent="-285750" algn="ctr">
                        <a:buFont typeface="Wingdings" panose="05000000000000000000" pitchFamily="2" charset="2"/>
                        <a:buChar char="ü"/>
                      </a:pPr>
                      <a:endParaRPr lang="sk-SK" sz="1400" baseline="0" dirty="0" smtClean="0"/>
                    </a:p>
                    <a:p>
                      <a:pPr marL="285750" indent="-285750" algn="ctr">
                        <a:buFont typeface="Wingdings" panose="05000000000000000000" pitchFamily="2" charset="2"/>
                        <a:buChar char="ü"/>
                      </a:pPr>
                      <a:r>
                        <a:rPr lang="sk-SK" sz="1400" b="1" baseline="0" dirty="0" smtClean="0"/>
                        <a:t>Nákup hnuteľných vecí, ktoré priamo súvisia s výstavbou a funkčnosťou zariadení na mechanicko-biologickú úpravu zmesového KO</a:t>
                      </a:r>
                      <a:r>
                        <a:rPr lang="sk-SK" sz="1400" baseline="0" dirty="0" smtClean="0"/>
                        <a:t> </a:t>
                      </a:r>
                    </a:p>
                  </a:txBody>
                  <a:tcPr/>
                </a:tc>
              </a:tr>
            </a:tbl>
          </a:graphicData>
        </a:graphic>
      </p:graphicFrame>
    </p:spTree>
    <p:extLst>
      <p:ext uri="{BB962C8B-B14F-4D97-AF65-F5344CB8AC3E}">
        <p14:creationId xmlns:p14="http://schemas.microsoft.com/office/powerpoint/2010/main" val="37358047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662043" y="2078131"/>
            <a:ext cx="7886700" cy="1325563"/>
          </a:xfrm>
        </p:spPr>
        <p:txBody>
          <a:bodyPr>
            <a:normAutofit/>
          </a:bodyPr>
          <a:lstStyle/>
          <a:p>
            <a:r>
              <a:rPr lang="sk-SK" sz="3600" b="1" dirty="0">
                <a:latin typeface="Arial" panose="020B0604020202020204" pitchFamily="34" charset="0"/>
                <a:cs typeface="Arial" panose="020B0604020202020204" pitchFamily="34" charset="0"/>
              </a:rPr>
              <a:t>ĎAKUJEME ZA POZORNOSŤ</a:t>
            </a:r>
          </a:p>
        </p:txBody>
      </p:sp>
      <p:sp>
        <p:nvSpPr>
          <p:cNvPr id="3" name="BlokTextu 2"/>
          <p:cNvSpPr txBox="1"/>
          <p:nvPr/>
        </p:nvSpPr>
        <p:spPr>
          <a:xfrm>
            <a:off x="585953" y="4209535"/>
            <a:ext cx="7972094" cy="954107"/>
          </a:xfrm>
          <a:prstGeom prst="rect">
            <a:avLst/>
          </a:prstGeom>
          <a:noFill/>
        </p:spPr>
        <p:txBody>
          <a:bodyPr wrap="square" rtlCol="0">
            <a:spAutoFit/>
          </a:bodyPr>
          <a:lstStyle/>
          <a:p>
            <a:r>
              <a:rPr lang="sk-SK" sz="1600" b="1" dirty="0">
                <a:solidFill>
                  <a:schemeClr val="bg1">
                    <a:lumMod val="50000"/>
                  </a:schemeClr>
                </a:solidFill>
                <a:latin typeface="Arial" panose="020B0604020202020204" pitchFamily="34" charset="0"/>
                <a:cs typeface="Arial" panose="020B0604020202020204" pitchFamily="34" charset="0"/>
              </a:rPr>
              <a:t>Tím Odboru </a:t>
            </a:r>
            <a:r>
              <a:rPr lang="sk-SK" sz="1600" b="1" dirty="0" smtClean="0">
                <a:solidFill>
                  <a:schemeClr val="bg1">
                    <a:lumMod val="50000"/>
                  </a:schemeClr>
                </a:solidFill>
                <a:latin typeface="Arial" panose="020B0604020202020204" pitchFamily="34" charset="0"/>
                <a:cs typeface="Arial" panose="020B0604020202020204" pitchFamily="34" charset="0"/>
              </a:rPr>
              <a:t>metodiky a </a:t>
            </a:r>
            <a:r>
              <a:rPr lang="sk-SK" sz="1600" b="1" dirty="0">
                <a:solidFill>
                  <a:schemeClr val="bg1">
                    <a:lumMod val="50000"/>
                  </a:schemeClr>
                </a:solidFill>
                <a:latin typeface="Arial" panose="020B0604020202020204" pitchFamily="34" charset="0"/>
                <a:cs typeface="Arial" panose="020B0604020202020204" pitchFamily="34" charset="0"/>
              </a:rPr>
              <a:t>Odboru posudzovania projektov</a:t>
            </a:r>
          </a:p>
          <a:p>
            <a:r>
              <a:rPr lang="sk-SK" b="1" dirty="0">
                <a:solidFill>
                  <a:srgbClr val="55B848"/>
                </a:solidFill>
                <a:latin typeface="Arial" panose="020B0604020202020204" pitchFamily="34" charset="0"/>
                <a:cs typeface="Arial" panose="020B0604020202020204" pitchFamily="34" charset="0"/>
              </a:rPr>
              <a:t>Sekcia environmentálnych programov a projektov MŽP SR</a:t>
            </a:r>
          </a:p>
          <a:p>
            <a:r>
              <a:rPr lang="sk-SK" sz="2000" b="1" dirty="0">
                <a:solidFill>
                  <a:schemeClr val="bg1">
                    <a:lumMod val="50000"/>
                  </a:schemeClr>
                </a:solidFill>
              </a:rPr>
              <a:t>Riadiaci orgán pre Operačný program Kvalita životného prostredia</a:t>
            </a:r>
          </a:p>
        </p:txBody>
      </p:sp>
    </p:spTree>
    <p:extLst>
      <p:ext uri="{BB962C8B-B14F-4D97-AF65-F5344CB8AC3E}">
        <p14:creationId xmlns:p14="http://schemas.microsoft.com/office/powerpoint/2010/main" val="4332519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a:spLocks noGrp="1"/>
          </p:cNvSpPr>
          <p:nvPr>
            <p:ph type="title"/>
          </p:nvPr>
        </p:nvSpPr>
        <p:spPr>
          <a:xfrm>
            <a:off x="238898" y="843853"/>
            <a:ext cx="8218788" cy="782595"/>
          </a:xfrm>
        </p:spPr>
        <p:txBody>
          <a:bodyPr>
            <a:normAutofit/>
          </a:bodyPr>
          <a:lstStyle/>
          <a:p>
            <a:r>
              <a:rPr lang="sk-SK" sz="2800" b="1" dirty="0" smtClean="0">
                <a:latin typeface="Arial" panose="020B0604020202020204" pitchFamily="34" charset="0"/>
                <a:cs typeface="Arial" panose="020B0604020202020204" pitchFamily="34" charset="0"/>
              </a:rPr>
              <a:t>Oprávnené aktivity – bližšia špecifikácia</a:t>
            </a:r>
            <a:endParaRPr lang="sk-SK" sz="2800" b="1" dirty="0">
              <a:latin typeface="Arial" panose="020B0604020202020204" pitchFamily="34" charset="0"/>
              <a:cs typeface="Arial" panose="020B0604020202020204" pitchFamily="34" charset="0"/>
            </a:endParaRPr>
          </a:p>
        </p:txBody>
      </p:sp>
      <p:sp>
        <p:nvSpPr>
          <p:cNvPr id="4" name="TextovéPole 3"/>
          <p:cNvSpPr txBox="1"/>
          <p:nvPr/>
        </p:nvSpPr>
        <p:spPr>
          <a:xfrm>
            <a:off x="238898" y="1954428"/>
            <a:ext cx="8629135" cy="646331"/>
          </a:xfrm>
          <a:prstGeom prst="rect">
            <a:avLst/>
          </a:prstGeom>
          <a:noFill/>
        </p:spPr>
        <p:txBody>
          <a:bodyPr wrap="square" rtlCol="0">
            <a:spAutoFit/>
          </a:bodyPr>
          <a:lstStyle/>
          <a:p>
            <a:r>
              <a:rPr lang="sk-SK" dirty="0"/>
              <a:t>	</a:t>
            </a:r>
          </a:p>
          <a:p>
            <a:r>
              <a:rPr lang="sk-SK" dirty="0"/>
              <a:t>	</a:t>
            </a:r>
          </a:p>
        </p:txBody>
      </p:sp>
      <p:sp>
        <p:nvSpPr>
          <p:cNvPr id="6" name="TextovéPole 3"/>
          <p:cNvSpPr txBox="1"/>
          <p:nvPr/>
        </p:nvSpPr>
        <p:spPr>
          <a:xfrm>
            <a:off x="418254" y="1626448"/>
            <a:ext cx="8270421" cy="4893647"/>
          </a:xfrm>
          <a:prstGeom prst="rect">
            <a:avLst/>
          </a:prstGeom>
          <a:noFill/>
        </p:spPr>
        <p:txBody>
          <a:bodyPr wrap="square" rtlCol="0">
            <a:spAutoFit/>
          </a:bodyPr>
          <a:lstStyle/>
          <a:p>
            <a:pPr>
              <a:spcAft>
                <a:spcPts val="1200"/>
              </a:spcAft>
            </a:pPr>
            <a:r>
              <a:rPr lang="sk-SK" dirty="0"/>
              <a:t>Oprávnené </a:t>
            </a:r>
            <a:r>
              <a:rPr lang="sk-SK" dirty="0" smtClean="0"/>
              <a:t>aktivity </a:t>
            </a:r>
            <a:r>
              <a:rPr lang="sk-SK" dirty="0"/>
              <a:t>v rámci </a:t>
            </a:r>
            <a:r>
              <a:rPr lang="sk-SK" dirty="0" smtClean="0"/>
              <a:t>56. výzvy:</a:t>
            </a:r>
            <a:endParaRPr lang="sk-SK" dirty="0"/>
          </a:p>
          <a:p>
            <a:pPr>
              <a:spcAft>
                <a:spcPts val="1200"/>
              </a:spcAft>
            </a:pPr>
            <a:r>
              <a:rPr lang="sk-SK" b="1" dirty="0" smtClean="0">
                <a:solidFill>
                  <a:schemeClr val="accent4">
                    <a:lumMod val="75000"/>
                  </a:schemeClr>
                </a:solidFill>
              </a:rPr>
              <a:t>Zhodnocovanie </a:t>
            </a:r>
            <a:r>
              <a:rPr lang="sk-SK" b="1" dirty="0">
                <a:solidFill>
                  <a:schemeClr val="accent4">
                    <a:lumMod val="75000"/>
                  </a:schemeClr>
                </a:solidFill>
              </a:rPr>
              <a:t>biologicky rozložiteľného komunálneho </a:t>
            </a:r>
            <a:r>
              <a:rPr lang="sk-SK" b="1" dirty="0" smtClean="0">
                <a:solidFill>
                  <a:schemeClr val="accent4">
                    <a:lumMod val="75000"/>
                  </a:schemeClr>
                </a:solidFill>
              </a:rPr>
              <a:t>odpadu</a:t>
            </a:r>
          </a:p>
          <a:p>
            <a:pPr marL="285750" indent="-285750">
              <a:buFont typeface="Wingdings" panose="05000000000000000000" pitchFamily="2" charset="2"/>
              <a:buChar char="Ø"/>
            </a:pPr>
            <a:r>
              <a:rPr lang="sk-SK" sz="1600" b="1" dirty="0">
                <a:solidFill>
                  <a:schemeClr val="dk1"/>
                </a:solidFill>
              </a:rPr>
              <a:t>Výstavba</a:t>
            </a:r>
            <a:r>
              <a:rPr lang="sk-SK" sz="1600" dirty="0">
                <a:solidFill>
                  <a:schemeClr val="dk1"/>
                </a:solidFill>
              </a:rPr>
              <a:t> nových alebo </a:t>
            </a:r>
            <a:r>
              <a:rPr lang="sk-SK" sz="1600" b="1" dirty="0">
                <a:solidFill>
                  <a:schemeClr val="dk1"/>
                </a:solidFill>
              </a:rPr>
              <a:t>rekonštrukcia existujúcich zariadení na zhodnocovanie BRKO</a:t>
            </a:r>
            <a:r>
              <a:rPr lang="sk-SK" sz="1600" dirty="0">
                <a:solidFill>
                  <a:schemeClr val="dk1"/>
                </a:solidFill>
              </a:rPr>
              <a:t> – </a:t>
            </a:r>
            <a:r>
              <a:rPr lang="sk-SK" sz="1600" b="1" dirty="0" err="1">
                <a:solidFill>
                  <a:schemeClr val="dk1"/>
                </a:solidFill>
              </a:rPr>
              <a:t>kompostární</a:t>
            </a:r>
            <a:r>
              <a:rPr lang="sk-SK" sz="1600" dirty="0">
                <a:solidFill>
                  <a:schemeClr val="dk1"/>
                </a:solidFill>
              </a:rPr>
              <a:t> alebo </a:t>
            </a:r>
            <a:r>
              <a:rPr lang="sk-SK" sz="1600" b="1" dirty="0">
                <a:solidFill>
                  <a:schemeClr val="dk1"/>
                </a:solidFill>
              </a:rPr>
              <a:t>iných zariadení na zhodnocovanie BRKO aeróbnym rozkladom</a:t>
            </a:r>
            <a:r>
              <a:rPr lang="sk-SK" sz="1600" dirty="0">
                <a:solidFill>
                  <a:schemeClr val="dk1"/>
                </a:solidFill>
              </a:rPr>
              <a:t> vrátane zhodnocovania biologicky rozložiteľného kuchynského odpadu z </a:t>
            </a:r>
            <a:r>
              <a:rPr lang="sk-SK" sz="1600" dirty="0" smtClean="0">
                <a:solidFill>
                  <a:schemeClr val="dk1"/>
                </a:solidFill>
              </a:rPr>
              <a:t>domácností</a:t>
            </a:r>
          </a:p>
          <a:p>
            <a:pPr marL="285750" indent="-285750">
              <a:buFont typeface="Wingdings" panose="05000000000000000000" pitchFamily="2" charset="2"/>
              <a:buChar char="Ø"/>
            </a:pPr>
            <a:r>
              <a:rPr lang="sk-SK" sz="1600" b="1" dirty="0" smtClean="0">
                <a:solidFill>
                  <a:schemeClr val="dk1"/>
                </a:solidFill>
              </a:rPr>
              <a:t>Nákup </a:t>
            </a:r>
            <a:r>
              <a:rPr lang="sk-SK" sz="1600" b="1" dirty="0">
                <a:solidFill>
                  <a:schemeClr val="dk1"/>
                </a:solidFill>
              </a:rPr>
              <a:t>hnuteľných vecí na zhodnocovanie BRKO </a:t>
            </a:r>
            <a:r>
              <a:rPr lang="sk-SK" sz="1600" dirty="0">
                <a:solidFill>
                  <a:schemeClr val="dk1"/>
                </a:solidFill>
              </a:rPr>
              <a:t>(napr. drviče a </a:t>
            </a:r>
            <a:r>
              <a:rPr lang="sk-SK" sz="1600" dirty="0" err="1">
                <a:solidFill>
                  <a:schemeClr val="dk1"/>
                </a:solidFill>
              </a:rPr>
              <a:t>štiepkovače</a:t>
            </a:r>
            <a:r>
              <a:rPr lang="sk-SK" sz="1600" dirty="0">
                <a:solidFill>
                  <a:schemeClr val="dk1"/>
                </a:solidFill>
              </a:rPr>
              <a:t> potrebné na prevádzku zariadenia na zhodnocovanie BRKO)</a:t>
            </a:r>
          </a:p>
          <a:p>
            <a:pPr>
              <a:spcAft>
                <a:spcPts val="1200"/>
              </a:spcAft>
            </a:pPr>
            <a:endParaRPr lang="sk-SK" sz="800" dirty="0" smtClean="0">
              <a:solidFill>
                <a:schemeClr val="bg1">
                  <a:lumMod val="50000"/>
                </a:schemeClr>
              </a:solidFill>
            </a:endParaRPr>
          </a:p>
          <a:p>
            <a:pPr>
              <a:spcAft>
                <a:spcPts val="1200"/>
              </a:spcAft>
            </a:pPr>
            <a:r>
              <a:rPr lang="sk-SK" dirty="0" smtClean="0"/>
              <a:t>Oprávnené </a:t>
            </a:r>
            <a:r>
              <a:rPr lang="sk-SK" dirty="0"/>
              <a:t>aktivity v rámci </a:t>
            </a:r>
            <a:r>
              <a:rPr lang="sk-SK" dirty="0" smtClean="0"/>
              <a:t>58. </a:t>
            </a:r>
            <a:r>
              <a:rPr lang="sk-SK" dirty="0"/>
              <a:t>výzvy:</a:t>
            </a:r>
          </a:p>
          <a:p>
            <a:pPr>
              <a:spcAft>
                <a:spcPts val="1200"/>
              </a:spcAft>
            </a:pPr>
            <a:r>
              <a:rPr lang="sk-SK" b="1" dirty="0">
                <a:solidFill>
                  <a:schemeClr val="accent6">
                    <a:lumMod val="75000"/>
                  </a:schemeClr>
                </a:solidFill>
              </a:rPr>
              <a:t>Mechanicko-biologická úprava zmesových komunálnych odpadov</a:t>
            </a:r>
            <a:r>
              <a:rPr lang="sk-SK" dirty="0">
                <a:solidFill>
                  <a:schemeClr val="bg1">
                    <a:lumMod val="50000"/>
                  </a:schemeClr>
                </a:solidFill>
              </a:rPr>
              <a:t>	</a:t>
            </a:r>
            <a:endParaRPr lang="sk-SK" dirty="0" smtClean="0">
              <a:solidFill>
                <a:schemeClr val="bg1">
                  <a:lumMod val="50000"/>
                </a:schemeClr>
              </a:solidFill>
            </a:endParaRPr>
          </a:p>
          <a:p>
            <a:pPr marL="285750" indent="-285750">
              <a:buFont typeface="Wingdings" panose="05000000000000000000" pitchFamily="2" charset="2"/>
              <a:buChar char="Ø"/>
            </a:pPr>
            <a:r>
              <a:rPr lang="sk-SK" sz="1600" b="1" dirty="0" smtClean="0">
                <a:solidFill>
                  <a:schemeClr val="dk1"/>
                </a:solidFill>
              </a:rPr>
              <a:t>Výstavba </a:t>
            </a:r>
            <a:r>
              <a:rPr lang="sk-SK" sz="1600" b="1" dirty="0">
                <a:solidFill>
                  <a:schemeClr val="dk1"/>
                </a:solidFill>
              </a:rPr>
              <a:t>a nákup nových zariadení na mechanicko-biologickú úpravu zmesového KO </a:t>
            </a:r>
            <a:r>
              <a:rPr lang="sk-SK" sz="1600" dirty="0">
                <a:solidFill>
                  <a:schemeClr val="dk1"/>
                </a:solidFill>
              </a:rPr>
              <a:t>(za účelom dodatočného </a:t>
            </a:r>
            <a:r>
              <a:rPr lang="sk-SK" sz="1600" dirty="0" err="1">
                <a:solidFill>
                  <a:schemeClr val="dk1"/>
                </a:solidFill>
              </a:rPr>
              <a:t>dotriedenia</a:t>
            </a:r>
            <a:r>
              <a:rPr lang="sk-SK" sz="1600" dirty="0">
                <a:solidFill>
                  <a:schemeClr val="dk1"/>
                </a:solidFill>
              </a:rPr>
              <a:t> a biologickej stabilizácie zvyškového, výlučne zmesového </a:t>
            </a:r>
            <a:r>
              <a:rPr lang="sk-SK" sz="1600" dirty="0" smtClean="0">
                <a:solidFill>
                  <a:schemeClr val="dk1"/>
                </a:solidFill>
              </a:rPr>
              <a:t>KO)</a:t>
            </a:r>
          </a:p>
          <a:p>
            <a:pPr marL="285750" indent="-285750">
              <a:buFont typeface="Wingdings" panose="05000000000000000000" pitchFamily="2" charset="2"/>
              <a:buChar char="Ø"/>
            </a:pPr>
            <a:r>
              <a:rPr lang="sk-SK" sz="1600" b="1" dirty="0" smtClean="0">
                <a:solidFill>
                  <a:schemeClr val="dk1"/>
                </a:solidFill>
              </a:rPr>
              <a:t>Nákup </a:t>
            </a:r>
            <a:r>
              <a:rPr lang="sk-SK" sz="1600" b="1" dirty="0">
                <a:solidFill>
                  <a:schemeClr val="dk1"/>
                </a:solidFill>
              </a:rPr>
              <a:t>hnuteľných vecí, ktoré priamo súvisia s výstavbou a funkčnosťou zariadení na mechanicko-biologickú úpravu zmesového KO </a:t>
            </a:r>
            <a:r>
              <a:rPr lang="sk-SK" sz="1600" dirty="0">
                <a:solidFill>
                  <a:schemeClr val="dk1"/>
                </a:solidFill>
              </a:rPr>
              <a:t>(s výnimkou zberných nádob a zberných vozidiel na zmesový KO)</a:t>
            </a:r>
          </a:p>
          <a:p>
            <a:pPr>
              <a:spcAft>
                <a:spcPts val="1200"/>
              </a:spcAft>
            </a:pPr>
            <a:endParaRPr lang="sk-SK" dirty="0"/>
          </a:p>
        </p:txBody>
      </p:sp>
    </p:spTree>
    <p:extLst>
      <p:ext uri="{BB962C8B-B14F-4D97-AF65-F5344CB8AC3E}">
        <p14:creationId xmlns:p14="http://schemas.microsoft.com/office/powerpoint/2010/main" val="195223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a:spLocks noGrp="1"/>
          </p:cNvSpPr>
          <p:nvPr>
            <p:ph type="title"/>
          </p:nvPr>
        </p:nvSpPr>
        <p:spPr>
          <a:xfrm>
            <a:off x="422673" y="1144808"/>
            <a:ext cx="8218788" cy="782595"/>
          </a:xfrm>
        </p:spPr>
        <p:txBody>
          <a:bodyPr>
            <a:normAutofit/>
          </a:bodyPr>
          <a:lstStyle/>
          <a:p>
            <a:r>
              <a:rPr lang="sk-SK" sz="3200" b="1" dirty="0" smtClean="0">
                <a:latin typeface="Arial" panose="020B0604020202020204" pitchFamily="34" charset="0"/>
                <a:cs typeface="Arial" panose="020B0604020202020204" pitchFamily="34" charset="0"/>
              </a:rPr>
              <a:t>Oprávnení žiadatelia</a:t>
            </a:r>
            <a:endParaRPr lang="sk-SK" sz="3200" b="1" dirty="0">
              <a:latin typeface="Arial" panose="020B0604020202020204" pitchFamily="34" charset="0"/>
              <a:cs typeface="Arial" panose="020B0604020202020204" pitchFamily="34" charset="0"/>
            </a:endParaRPr>
          </a:p>
        </p:txBody>
      </p:sp>
      <p:sp>
        <p:nvSpPr>
          <p:cNvPr id="4" name="TextovéPole 3"/>
          <p:cNvSpPr txBox="1"/>
          <p:nvPr/>
        </p:nvSpPr>
        <p:spPr>
          <a:xfrm>
            <a:off x="514865" y="2378174"/>
            <a:ext cx="8629135" cy="3416320"/>
          </a:xfrm>
          <a:prstGeom prst="rect">
            <a:avLst/>
          </a:prstGeom>
          <a:noFill/>
        </p:spPr>
        <p:txBody>
          <a:bodyPr wrap="square" rtlCol="0">
            <a:spAutoFit/>
          </a:bodyPr>
          <a:lstStyle/>
          <a:p>
            <a:r>
              <a:rPr lang="sk-SK" dirty="0"/>
              <a:t>V rámci </a:t>
            </a:r>
            <a:r>
              <a:rPr lang="sk-SK" dirty="0" smtClean="0"/>
              <a:t>56. a 58. výzvy sú oprávnenými žiadateľmi:</a:t>
            </a:r>
            <a:endParaRPr lang="pl-PL" dirty="0"/>
          </a:p>
          <a:p>
            <a:endParaRPr lang="pl-PL" b="1" dirty="0" smtClean="0"/>
          </a:p>
          <a:p>
            <a:pPr marL="342900" indent="-342900">
              <a:buFont typeface="+mj-lt"/>
              <a:buAutoNum type="alphaUcPeriod"/>
            </a:pPr>
            <a:r>
              <a:rPr lang="pl-PL" b="1" dirty="0" smtClean="0"/>
              <a:t>obec</a:t>
            </a:r>
            <a:r>
              <a:rPr lang="pl-PL" dirty="0" smtClean="0"/>
              <a:t> </a:t>
            </a:r>
            <a:r>
              <a:rPr lang="pl-PL" dirty="0"/>
              <a:t>alebo </a:t>
            </a:r>
            <a:r>
              <a:rPr lang="pl-PL" b="1" dirty="0"/>
              <a:t>združenie </a:t>
            </a:r>
            <a:r>
              <a:rPr lang="pl-PL" b="1" dirty="0" smtClean="0"/>
              <a:t>obcí</a:t>
            </a:r>
            <a:r>
              <a:rPr lang="pl-PL" dirty="0" smtClean="0"/>
              <a:t>,</a:t>
            </a:r>
            <a:endParaRPr lang="pl-PL" dirty="0"/>
          </a:p>
          <a:p>
            <a:pPr marL="342900" indent="-342900">
              <a:buFont typeface="+mj-lt"/>
              <a:buAutoNum type="alphaUcPeriod"/>
            </a:pPr>
            <a:r>
              <a:rPr lang="sk-SK" b="1" dirty="0" smtClean="0"/>
              <a:t>príspevková</a:t>
            </a:r>
            <a:r>
              <a:rPr lang="sk-SK" dirty="0" smtClean="0"/>
              <a:t> </a:t>
            </a:r>
            <a:r>
              <a:rPr lang="sk-SK" dirty="0"/>
              <a:t>alebo </a:t>
            </a:r>
            <a:r>
              <a:rPr lang="sk-SK" b="1" dirty="0"/>
              <a:t>rozpočtová organizácia obce</a:t>
            </a:r>
            <a:r>
              <a:rPr lang="sk-SK" dirty="0"/>
              <a:t>, </a:t>
            </a:r>
          </a:p>
          <a:p>
            <a:pPr marL="342900" indent="-342900">
              <a:buFont typeface="+mj-lt"/>
              <a:buAutoNum type="alphaUcPeriod"/>
            </a:pPr>
            <a:r>
              <a:rPr lang="sk-SK" b="1" dirty="0" smtClean="0"/>
              <a:t>právnická </a:t>
            </a:r>
            <a:r>
              <a:rPr lang="sk-SK" b="1" dirty="0"/>
              <a:t>osoba oprávnená na podnikanie </a:t>
            </a:r>
            <a:r>
              <a:rPr lang="sk-SK" dirty="0"/>
              <a:t>podľa § 2 ods. 2 Obchodného zákonníka, ktorá </a:t>
            </a:r>
            <a:r>
              <a:rPr lang="sk-SK" b="1" dirty="0"/>
              <a:t>je v 100 % vlastníctve obce/obcí</a:t>
            </a:r>
            <a:r>
              <a:rPr lang="sk-SK" dirty="0"/>
              <a:t>, ktorá je oprávnená na nakladanie s odpadom, </a:t>
            </a:r>
          </a:p>
          <a:p>
            <a:pPr marL="342900" indent="-342900">
              <a:buFont typeface="+mj-lt"/>
              <a:buAutoNum type="alphaUcPeriod"/>
            </a:pPr>
            <a:r>
              <a:rPr lang="sk-SK" b="1" dirty="0" smtClean="0"/>
              <a:t>nezisková </a:t>
            </a:r>
            <a:r>
              <a:rPr lang="sk-SK" b="1" dirty="0"/>
              <a:t>organizácia </a:t>
            </a:r>
            <a:r>
              <a:rPr lang="sk-SK" dirty="0"/>
              <a:t>poskytujúca všeobecne prospešné služby v oblasti tvorby a ochrany životného prostredia, ktorá je </a:t>
            </a:r>
            <a:r>
              <a:rPr lang="sk-SK" b="1" dirty="0"/>
              <a:t>v 100% vlastníctve </a:t>
            </a:r>
            <a:r>
              <a:rPr lang="sk-SK" b="1" dirty="0" smtClean="0"/>
              <a:t>obce/obcí</a:t>
            </a:r>
            <a:r>
              <a:rPr lang="sk-SK" dirty="0"/>
              <a:t>,</a:t>
            </a:r>
          </a:p>
          <a:p>
            <a:pPr marL="342900" indent="-342900">
              <a:buFont typeface="+mj-lt"/>
              <a:buAutoNum type="alphaUcPeriod"/>
            </a:pPr>
            <a:r>
              <a:rPr lang="sk-SK" b="1" dirty="0" smtClean="0"/>
              <a:t>združenie právnických osôb</a:t>
            </a:r>
            <a:r>
              <a:rPr lang="sk-SK" dirty="0" smtClean="0"/>
              <a:t>, </a:t>
            </a:r>
            <a:r>
              <a:rPr lang="sk-SK" dirty="0"/>
              <a:t>ktorého členmi sú výlučne </a:t>
            </a:r>
            <a:r>
              <a:rPr lang="sk-SK" b="1" dirty="0" smtClean="0"/>
              <a:t>obce, </a:t>
            </a:r>
            <a:r>
              <a:rPr lang="sk-SK" b="1" dirty="0"/>
              <a:t>resp. subjekty v 100% vlastníctve obce/obcí</a:t>
            </a:r>
            <a:r>
              <a:rPr lang="sk-SK" dirty="0"/>
              <a:t>. </a:t>
            </a:r>
          </a:p>
          <a:p>
            <a:r>
              <a:rPr lang="sk-SK" dirty="0"/>
              <a:t>	</a:t>
            </a:r>
          </a:p>
          <a:p>
            <a:r>
              <a:rPr lang="sk-SK" dirty="0"/>
              <a:t>	</a:t>
            </a:r>
          </a:p>
        </p:txBody>
      </p:sp>
    </p:spTree>
    <p:extLst>
      <p:ext uri="{BB962C8B-B14F-4D97-AF65-F5344CB8AC3E}">
        <p14:creationId xmlns:p14="http://schemas.microsoft.com/office/powerpoint/2010/main" val="21385220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a:spLocks noGrp="1"/>
          </p:cNvSpPr>
          <p:nvPr>
            <p:ph type="title"/>
          </p:nvPr>
        </p:nvSpPr>
        <p:spPr>
          <a:xfrm>
            <a:off x="415239" y="1085335"/>
            <a:ext cx="8218788" cy="782595"/>
          </a:xfrm>
        </p:spPr>
        <p:txBody>
          <a:bodyPr>
            <a:normAutofit fontScale="90000"/>
          </a:bodyPr>
          <a:lstStyle/>
          <a:p>
            <a:r>
              <a:rPr lang="sk-SK" sz="3200" b="1" dirty="0" smtClean="0">
                <a:latin typeface="Arial" panose="020B0604020202020204" pitchFamily="34" charset="0"/>
                <a:cs typeface="Arial" panose="020B0604020202020204" pitchFamily="34" charset="0"/>
              </a:rPr>
              <a:t>Oprávnení žiadatelia </a:t>
            </a:r>
            <a:br>
              <a:rPr lang="sk-SK" sz="3200" b="1" dirty="0" smtClean="0">
                <a:latin typeface="Arial" panose="020B0604020202020204" pitchFamily="34" charset="0"/>
                <a:cs typeface="Arial" panose="020B0604020202020204" pitchFamily="34" charset="0"/>
              </a:rPr>
            </a:br>
            <a:r>
              <a:rPr lang="sk-SK" sz="3200" b="1" dirty="0" smtClean="0">
                <a:latin typeface="Arial" panose="020B0604020202020204" pitchFamily="34" charset="0"/>
                <a:cs typeface="Arial" panose="020B0604020202020204" pitchFamily="34" charset="0"/>
              </a:rPr>
              <a:t>– schéma štátnej pomoci </a:t>
            </a:r>
            <a:endParaRPr lang="sk-SK" sz="3200" b="1" dirty="0">
              <a:latin typeface="Arial" panose="020B0604020202020204" pitchFamily="34" charset="0"/>
              <a:cs typeface="Arial" panose="020B0604020202020204" pitchFamily="34" charset="0"/>
            </a:endParaRPr>
          </a:p>
        </p:txBody>
      </p:sp>
      <p:graphicFrame>
        <p:nvGraphicFramePr>
          <p:cNvPr id="2" name="Tabuľka 1"/>
          <p:cNvGraphicFramePr>
            <a:graphicFrameLocks noGrp="1"/>
          </p:cNvGraphicFramePr>
          <p:nvPr>
            <p:extLst>
              <p:ext uri="{D42A27DB-BD31-4B8C-83A1-F6EECF244321}">
                <p14:modId xmlns:p14="http://schemas.microsoft.com/office/powerpoint/2010/main" val="2435571950"/>
              </p:ext>
            </p:extLst>
          </p:nvPr>
        </p:nvGraphicFramePr>
        <p:xfrm>
          <a:off x="1215282" y="2655698"/>
          <a:ext cx="6374981" cy="3514336"/>
        </p:xfrm>
        <a:graphic>
          <a:graphicData uri="http://schemas.openxmlformats.org/drawingml/2006/table">
            <a:tbl>
              <a:tblPr firstRow="1" firstCol="1" bandRow="1">
                <a:tableStyleId>{5C22544A-7EE6-4342-B048-85BDC9FD1C3A}</a:tableStyleId>
              </a:tblPr>
              <a:tblGrid>
                <a:gridCol w="2561264"/>
                <a:gridCol w="1903142"/>
                <a:gridCol w="1910575"/>
              </a:tblGrid>
              <a:tr h="849246">
                <a:tc>
                  <a:txBody>
                    <a:bodyPr/>
                    <a:lstStyle/>
                    <a:p>
                      <a:pPr algn="ctr">
                        <a:spcBef>
                          <a:spcPts val="300"/>
                        </a:spcBef>
                        <a:spcAft>
                          <a:spcPts val="300"/>
                        </a:spcAft>
                      </a:pPr>
                      <a:r>
                        <a:rPr lang="sk-SK" sz="1200" dirty="0">
                          <a:effectLst/>
                        </a:rPr>
                        <a:t>právna forma žiadateľa / </a:t>
                      </a:r>
                      <a:r>
                        <a:rPr lang="sk-SK" sz="1200" dirty="0" smtClean="0">
                          <a:effectLst/>
                        </a:rPr>
                        <a:t>výzva</a:t>
                      </a:r>
                      <a:endParaRPr lang="sk-SK" sz="1200" dirty="0">
                        <a:effectLst/>
                        <a:latin typeface="Times New Roman"/>
                        <a:ea typeface="Times New Roman"/>
                      </a:endParaRPr>
                    </a:p>
                  </a:txBody>
                  <a:tcPr marL="68580" marR="68580" marT="0" marB="0" anchor="ctr"/>
                </a:tc>
                <a:tc>
                  <a:txBody>
                    <a:bodyPr/>
                    <a:lstStyle/>
                    <a:p>
                      <a:pPr algn="ctr">
                        <a:spcBef>
                          <a:spcPts val="300"/>
                        </a:spcBef>
                        <a:spcAft>
                          <a:spcPts val="300"/>
                        </a:spcAft>
                      </a:pPr>
                      <a:endParaRPr lang="sk-SK" sz="1200" dirty="0" smtClean="0">
                        <a:effectLst/>
                      </a:endParaRPr>
                    </a:p>
                    <a:p>
                      <a:pPr algn="ctr">
                        <a:spcBef>
                          <a:spcPts val="300"/>
                        </a:spcBef>
                        <a:spcAft>
                          <a:spcPts val="300"/>
                        </a:spcAft>
                      </a:pPr>
                      <a:r>
                        <a:rPr lang="sk-SK" sz="1200" dirty="0" smtClean="0">
                          <a:effectLst/>
                        </a:rPr>
                        <a:t>56. Výzva zameraná na </a:t>
                      </a:r>
                      <a:r>
                        <a:rPr lang="sk-SK" sz="1200" b="1" dirty="0" smtClean="0"/>
                        <a:t>zhodnocovanie biologicky rozložiteľného komunálneho odpadu</a:t>
                      </a:r>
                      <a:endParaRPr lang="sk-SK" sz="1200" dirty="0" smtClean="0">
                        <a:effectLst/>
                      </a:endParaRPr>
                    </a:p>
                    <a:p>
                      <a:pPr>
                        <a:spcBef>
                          <a:spcPts val="300"/>
                        </a:spcBef>
                        <a:spcAft>
                          <a:spcPts val="300"/>
                        </a:spcAft>
                      </a:pPr>
                      <a:endParaRPr lang="sk-SK" sz="1200" dirty="0">
                        <a:effectLst/>
                        <a:latin typeface="Times New Roman"/>
                        <a:ea typeface="Times New Roman"/>
                      </a:endParaRPr>
                    </a:p>
                  </a:txBody>
                  <a:tcPr marL="68580" marR="68580" marT="0" marB="0" anchor="ctr"/>
                </a:tc>
                <a:tc>
                  <a:txBody>
                    <a:bodyPr/>
                    <a:lstStyle/>
                    <a:p>
                      <a:pPr>
                        <a:spcBef>
                          <a:spcPts val="300"/>
                        </a:spcBef>
                        <a:spcAft>
                          <a:spcPts val="300"/>
                        </a:spcAft>
                      </a:pPr>
                      <a:r>
                        <a:rPr lang="sk-SK" sz="1200" dirty="0" smtClean="0">
                          <a:effectLst/>
                        </a:rPr>
                        <a:t>58.</a:t>
                      </a:r>
                      <a:r>
                        <a:rPr lang="sk-SK" sz="1200" baseline="0" dirty="0" smtClean="0">
                          <a:effectLst/>
                        </a:rPr>
                        <a:t> Výzva zameraná na m</a:t>
                      </a:r>
                      <a:r>
                        <a:rPr lang="sk-SK" sz="1200" dirty="0" smtClean="0">
                          <a:effectLst/>
                        </a:rPr>
                        <a:t>echanicko-biologickú úpravu </a:t>
                      </a:r>
                      <a:r>
                        <a:rPr lang="sk-SK" sz="1200" dirty="0">
                          <a:effectLst/>
                        </a:rPr>
                        <a:t>zmesových komunálnych odpadov</a:t>
                      </a:r>
                      <a:endParaRPr lang="sk-SK" sz="1200" dirty="0">
                        <a:effectLst/>
                        <a:latin typeface="Times New Roman"/>
                        <a:ea typeface="Times New Roman"/>
                      </a:endParaRPr>
                    </a:p>
                  </a:txBody>
                  <a:tcPr marL="68580" marR="68580" marT="0" marB="0" anchor="ctr"/>
                </a:tc>
              </a:tr>
              <a:tr h="566164">
                <a:tc>
                  <a:txBody>
                    <a:bodyPr/>
                    <a:lstStyle/>
                    <a:p>
                      <a:pPr>
                        <a:spcBef>
                          <a:spcPts val="300"/>
                        </a:spcBef>
                        <a:spcAft>
                          <a:spcPts val="300"/>
                        </a:spcAft>
                      </a:pPr>
                      <a:r>
                        <a:rPr lang="sk-SK" sz="1100" dirty="0">
                          <a:effectLst/>
                        </a:rPr>
                        <a:t>A. obec alebo združenie obcí</a:t>
                      </a:r>
                      <a:endParaRPr lang="sk-SK" sz="1100" dirty="0">
                        <a:effectLst/>
                        <a:latin typeface="Times New Roman"/>
                        <a:ea typeface="Times New Roman"/>
                      </a:endParaRPr>
                    </a:p>
                  </a:txBody>
                  <a:tcPr marL="68580" marR="68580" marT="0" marB="0" anchor="ctr"/>
                </a:tc>
                <a:tc rowSpan="5">
                  <a:txBody>
                    <a:bodyPr/>
                    <a:lstStyle/>
                    <a:p>
                      <a:pPr algn="ctr">
                        <a:spcBef>
                          <a:spcPts val="300"/>
                        </a:spcBef>
                        <a:spcAft>
                          <a:spcPts val="300"/>
                        </a:spcAft>
                      </a:pPr>
                      <a:r>
                        <a:rPr lang="sk-SK" sz="1200" dirty="0">
                          <a:effectLst/>
                        </a:rPr>
                        <a:t>schéma štátnej </a:t>
                      </a:r>
                      <a:r>
                        <a:rPr lang="sk-SK" sz="1200" dirty="0" smtClean="0">
                          <a:effectLst/>
                        </a:rPr>
                        <a:t>pomoci</a:t>
                      </a:r>
                      <a:endParaRPr lang="sk-SK" sz="1200" dirty="0">
                        <a:effectLst/>
                        <a:latin typeface="Times New Roman"/>
                        <a:ea typeface="Times New Roman"/>
                      </a:endParaRPr>
                    </a:p>
                  </a:txBody>
                  <a:tcPr marL="68580" marR="68580" marT="0" marB="0" anchor="ctr"/>
                </a:tc>
                <a:tc>
                  <a:txBody>
                    <a:bodyPr/>
                    <a:lstStyle/>
                    <a:p>
                      <a:pPr algn="ctr">
                        <a:spcBef>
                          <a:spcPts val="300"/>
                        </a:spcBef>
                        <a:spcAft>
                          <a:spcPts val="300"/>
                        </a:spcAft>
                      </a:pPr>
                      <a:r>
                        <a:rPr lang="sk-SK" sz="1200">
                          <a:effectLst/>
                        </a:rPr>
                        <a:t>mimo schémy štátnej pomoci</a:t>
                      </a:r>
                      <a:endParaRPr lang="sk-SK" sz="1200">
                        <a:effectLst/>
                        <a:latin typeface="Times New Roman"/>
                        <a:ea typeface="Times New Roman"/>
                      </a:endParaRPr>
                    </a:p>
                  </a:txBody>
                  <a:tcPr marL="68580" marR="68580" marT="0" marB="0" anchor="ctr"/>
                </a:tc>
              </a:tr>
              <a:tr h="566164">
                <a:tc>
                  <a:txBody>
                    <a:bodyPr/>
                    <a:lstStyle/>
                    <a:p>
                      <a:pPr>
                        <a:spcBef>
                          <a:spcPts val="300"/>
                        </a:spcBef>
                        <a:spcAft>
                          <a:spcPts val="300"/>
                        </a:spcAft>
                      </a:pPr>
                      <a:r>
                        <a:rPr lang="sk-SK" sz="1100" dirty="0">
                          <a:effectLst/>
                        </a:rPr>
                        <a:t>B. príspevková alebo rozpočtová organizácia obce</a:t>
                      </a:r>
                      <a:endParaRPr lang="sk-SK" sz="1100" dirty="0">
                        <a:effectLst/>
                        <a:latin typeface="Times New Roman"/>
                        <a:ea typeface="Times New Roman"/>
                      </a:endParaRPr>
                    </a:p>
                  </a:txBody>
                  <a:tcPr marL="68580" marR="68580" marT="0" marB="0" anchor="ctr"/>
                </a:tc>
                <a:tc vMerge="1">
                  <a:txBody>
                    <a:bodyPr/>
                    <a:lstStyle/>
                    <a:p>
                      <a:pPr algn="ctr">
                        <a:spcBef>
                          <a:spcPts val="300"/>
                        </a:spcBef>
                        <a:spcAft>
                          <a:spcPts val="300"/>
                        </a:spcAft>
                      </a:pPr>
                      <a:endParaRPr lang="sk-SK" sz="1200" dirty="0">
                        <a:effectLst/>
                        <a:latin typeface="Times New Roman"/>
                        <a:ea typeface="Times New Roman"/>
                      </a:endParaRPr>
                    </a:p>
                  </a:txBody>
                  <a:tcPr marL="68580" marR="68580" marT="0" marB="0" anchor="ctr"/>
                </a:tc>
                <a:tc rowSpan="4">
                  <a:txBody>
                    <a:bodyPr/>
                    <a:lstStyle/>
                    <a:p>
                      <a:pPr algn="ctr">
                        <a:spcBef>
                          <a:spcPts val="300"/>
                        </a:spcBef>
                        <a:spcAft>
                          <a:spcPts val="300"/>
                        </a:spcAft>
                      </a:pPr>
                      <a:r>
                        <a:rPr lang="sk-SK" sz="1200" dirty="0">
                          <a:effectLst/>
                        </a:rPr>
                        <a:t>schéma štátnej </a:t>
                      </a:r>
                      <a:r>
                        <a:rPr lang="sk-SK" sz="1200" dirty="0" smtClean="0">
                          <a:effectLst/>
                        </a:rPr>
                        <a:t>pomoci</a:t>
                      </a:r>
                      <a:endParaRPr lang="sk-SK" sz="1200" dirty="0">
                        <a:effectLst/>
                        <a:latin typeface="Times New Roman"/>
                        <a:ea typeface="Times New Roman"/>
                      </a:endParaRPr>
                    </a:p>
                  </a:txBody>
                  <a:tcPr marL="68580" marR="68580" marT="0" marB="0" anchor="ctr"/>
                </a:tc>
              </a:tr>
              <a:tr h="566164">
                <a:tc>
                  <a:txBody>
                    <a:bodyPr/>
                    <a:lstStyle/>
                    <a:p>
                      <a:pPr>
                        <a:spcBef>
                          <a:spcPts val="300"/>
                        </a:spcBef>
                        <a:spcAft>
                          <a:spcPts val="300"/>
                        </a:spcAft>
                      </a:pPr>
                      <a:r>
                        <a:rPr lang="sk-SK" sz="1100" dirty="0">
                          <a:effectLst/>
                        </a:rPr>
                        <a:t>C. právnická osoba oprávnená na podnikanie</a:t>
                      </a:r>
                      <a:endParaRPr lang="sk-SK" sz="1100" dirty="0">
                        <a:effectLst/>
                        <a:latin typeface="Times New Roman"/>
                        <a:ea typeface="Times New Roman"/>
                      </a:endParaRPr>
                    </a:p>
                  </a:txBody>
                  <a:tcPr marL="68580" marR="68580" marT="0" marB="0" anchor="ctr"/>
                </a:tc>
                <a:tc vMerge="1">
                  <a:txBody>
                    <a:bodyPr/>
                    <a:lstStyle/>
                    <a:p>
                      <a:pPr algn="ctr">
                        <a:spcBef>
                          <a:spcPts val="300"/>
                        </a:spcBef>
                        <a:spcAft>
                          <a:spcPts val="300"/>
                        </a:spcAft>
                      </a:pPr>
                      <a:endParaRPr lang="sk-SK" sz="1200">
                        <a:effectLst/>
                        <a:latin typeface="Times New Roman"/>
                        <a:ea typeface="Times New Roman"/>
                      </a:endParaRPr>
                    </a:p>
                  </a:txBody>
                  <a:tcPr marL="68580" marR="68580" marT="0" marB="0" anchor="ctr"/>
                </a:tc>
                <a:tc vMerge="1">
                  <a:txBody>
                    <a:bodyPr/>
                    <a:lstStyle/>
                    <a:p>
                      <a:pPr algn="ctr">
                        <a:spcBef>
                          <a:spcPts val="300"/>
                        </a:spcBef>
                        <a:spcAft>
                          <a:spcPts val="300"/>
                        </a:spcAft>
                      </a:pPr>
                      <a:endParaRPr lang="sk-SK" sz="1200" dirty="0">
                        <a:effectLst/>
                        <a:latin typeface="Times New Roman"/>
                        <a:ea typeface="Times New Roman"/>
                      </a:endParaRPr>
                    </a:p>
                  </a:txBody>
                  <a:tcPr marL="68580" marR="68580" marT="0" marB="0" anchor="ctr"/>
                </a:tc>
              </a:tr>
              <a:tr h="283082">
                <a:tc>
                  <a:txBody>
                    <a:bodyPr/>
                    <a:lstStyle/>
                    <a:p>
                      <a:pPr>
                        <a:spcBef>
                          <a:spcPts val="300"/>
                        </a:spcBef>
                        <a:spcAft>
                          <a:spcPts val="300"/>
                        </a:spcAft>
                      </a:pPr>
                      <a:r>
                        <a:rPr lang="sk-SK" sz="1100">
                          <a:effectLst/>
                        </a:rPr>
                        <a:t>D. nezisková organizácia</a:t>
                      </a:r>
                      <a:endParaRPr lang="sk-SK" sz="1100">
                        <a:effectLst/>
                        <a:latin typeface="Times New Roman"/>
                        <a:ea typeface="Times New Roman"/>
                      </a:endParaRPr>
                    </a:p>
                  </a:txBody>
                  <a:tcPr marL="68580" marR="68580" marT="0" marB="0" anchor="ctr"/>
                </a:tc>
                <a:tc vMerge="1">
                  <a:txBody>
                    <a:bodyPr/>
                    <a:lstStyle/>
                    <a:p>
                      <a:pPr algn="ctr">
                        <a:spcBef>
                          <a:spcPts val="300"/>
                        </a:spcBef>
                        <a:spcAft>
                          <a:spcPts val="300"/>
                        </a:spcAft>
                      </a:pPr>
                      <a:endParaRPr lang="sk-SK" sz="1200">
                        <a:effectLst/>
                        <a:latin typeface="Times New Roman"/>
                        <a:ea typeface="Times New Roman"/>
                      </a:endParaRPr>
                    </a:p>
                  </a:txBody>
                  <a:tcPr marL="68580" marR="68580" marT="0" marB="0" anchor="ctr"/>
                </a:tc>
                <a:tc vMerge="1">
                  <a:txBody>
                    <a:bodyPr/>
                    <a:lstStyle/>
                    <a:p>
                      <a:pPr algn="ctr">
                        <a:spcBef>
                          <a:spcPts val="300"/>
                        </a:spcBef>
                        <a:spcAft>
                          <a:spcPts val="300"/>
                        </a:spcAft>
                      </a:pPr>
                      <a:endParaRPr lang="sk-SK" sz="1200" dirty="0">
                        <a:effectLst/>
                        <a:latin typeface="Times New Roman"/>
                        <a:ea typeface="Times New Roman"/>
                      </a:endParaRPr>
                    </a:p>
                  </a:txBody>
                  <a:tcPr marL="68580" marR="68580" marT="0" marB="0" anchor="ctr"/>
                </a:tc>
              </a:tr>
              <a:tr h="283082">
                <a:tc>
                  <a:txBody>
                    <a:bodyPr/>
                    <a:lstStyle/>
                    <a:p>
                      <a:pPr>
                        <a:spcBef>
                          <a:spcPts val="300"/>
                        </a:spcBef>
                        <a:spcAft>
                          <a:spcPts val="300"/>
                        </a:spcAft>
                      </a:pPr>
                      <a:r>
                        <a:rPr lang="sk-SK" sz="1100" dirty="0">
                          <a:effectLst/>
                        </a:rPr>
                        <a:t>E. združenie právnických osôb</a:t>
                      </a:r>
                      <a:endParaRPr lang="sk-SK" sz="1100" dirty="0">
                        <a:effectLst/>
                        <a:latin typeface="Times New Roman"/>
                        <a:ea typeface="Times New Roman"/>
                      </a:endParaRPr>
                    </a:p>
                  </a:txBody>
                  <a:tcPr marL="68580" marR="68580" marT="0" marB="0" anchor="ctr"/>
                </a:tc>
                <a:tc vMerge="1">
                  <a:txBody>
                    <a:bodyPr/>
                    <a:lstStyle/>
                    <a:p>
                      <a:pPr algn="ctr">
                        <a:spcBef>
                          <a:spcPts val="300"/>
                        </a:spcBef>
                        <a:spcAft>
                          <a:spcPts val="300"/>
                        </a:spcAft>
                      </a:pPr>
                      <a:endParaRPr lang="sk-SK" sz="1200" dirty="0">
                        <a:effectLst/>
                        <a:latin typeface="Times New Roman"/>
                        <a:ea typeface="Times New Roman"/>
                      </a:endParaRPr>
                    </a:p>
                  </a:txBody>
                  <a:tcPr marL="68580" marR="68580" marT="0" marB="0" anchor="ctr"/>
                </a:tc>
                <a:tc vMerge="1">
                  <a:txBody>
                    <a:bodyPr/>
                    <a:lstStyle/>
                    <a:p>
                      <a:pPr algn="ctr">
                        <a:spcBef>
                          <a:spcPts val="300"/>
                        </a:spcBef>
                        <a:spcAft>
                          <a:spcPts val="300"/>
                        </a:spcAft>
                      </a:pPr>
                      <a:endParaRPr lang="sk-SK" sz="1200" dirty="0">
                        <a:effectLst/>
                        <a:latin typeface="Times New Roman"/>
                        <a:ea typeface="Times New Roman"/>
                      </a:endParaRPr>
                    </a:p>
                  </a:txBody>
                  <a:tcPr marL="68580" marR="68580" marT="0" marB="0" anchor="ctr"/>
                </a:tc>
              </a:tr>
            </a:tbl>
          </a:graphicData>
        </a:graphic>
      </p:graphicFrame>
      <p:sp>
        <p:nvSpPr>
          <p:cNvPr id="8" name="TextovéPole 3"/>
          <p:cNvSpPr txBox="1"/>
          <p:nvPr/>
        </p:nvSpPr>
        <p:spPr>
          <a:xfrm>
            <a:off x="518684" y="1995446"/>
            <a:ext cx="8246176" cy="584775"/>
          </a:xfrm>
          <a:prstGeom prst="rect">
            <a:avLst/>
          </a:prstGeom>
          <a:noFill/>
        </p:spPr>
        <p:txBody>
          <a:bodyPr wrap="square" rtlCol="0">
            <a:spAutoFit/>
          </a:bodyPr>
          <a:lstStyle/>
          <a:p>
            <a:pPr>
              <a:spcAft>
                <a:spcPts val="1200"/>
              </a:spcAft>
            </a:pPr>
            <a:r>
              <a:rPr lang="sk-SK" sz="1600" dirty="0"/>
              <a:t>V</a:t>
            </a:r>
            <a:r>
              <a:rPr lang="sk-SK" sz="1600" dirty="0" smtClean="0"/>
              <a:t> </a:t>
            </a:r>
            <a:r>
              <a:rPr lang="sk-SK" sz="1600" dirty="0"/>
              <a:t>rámci oprávnených aktivít </a:t>
            </a:r>
            <a:r>
              <a:rPr lang="sk-SK" sz="1600" dirty="0" smtClean="0"/>
              <a:t>výziev sa </a:t>
            </a:r>
            <a:r>
              <a:rPr lang="sk-SK" sz="1600" dirty="0"/>
              <a:t>uplatňuje </a:t>
            </a:r>
            <a:r>
              <a:rPr lang="pl-PL" sz="1600" dirty="0"/>
              <a:t>Schéma štátnej pomoci na miestne infraštruktúry v oblasti nakladania s komunálnym odpadom pre programové obdobie 2014 – 2020 </a:t>
            </a:r>
            <a:endParaRPr lang="sk-SK" sz="1600" dirty="0"/>
          </a:p>
        </p:txBody>
      </p:sp>
    </p:spTree>
    <p:extLst>
      <p:ext uri="{BB962C8B-B14F-4D97-AF65-F5344CB8AC3E}">
        <p14:creationId xmlns:p14="http://schemas.microsoft.com/office/powerpoint/2010/main" val="1959705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79082" y="993478"/>
            <a:ext cx="8185836" cy="879253"/>
          </a:xfrm>
        </p:spPr>
        <p:txBody>
          <a:bodyPr>
            <a:normAutofit/>
          </a:bodyPr>
          <a:lstStyle/>
          <a:p>
            <a:r>
              <a:rPr lang="sk-SK" sz="3200" b="1" dirty="0">
                <a:latin typeface="Arial" panose="020B0604020202020204" pitchFamily="34" charset="0"/>
                <a:cs typeface="Arial" panose="020B0604020202020204" pitchFamily="34" charset="0"/>
              </a:rPr>
              <a:t>Podmienky poskytnutia </a:t>
            </a:r>
            <a:r>
              <a:rPr lang="sk-SK" sz="3200" b="1" dirty="0" smtClean="0">
                <a:latin typeface="Arial" panose="020B0604020202020204" pitchFamily="34" charset="0"/>
                <a:cs typeface="Arial" panose="020B0604020202020204" pitchFamily="34" charset="0"/>
              </a:rPr>
              <a:t>príspevku (PPP)</a:t>
            </a:r>
            <a:endParaRPr lang="sk-SK" sz="3200" b="1" dirty="0">
              <a:latin typeface="Arial" panose="020B0604020202020204" pitchFamily="34" charset="0"/>
              <a:cs typeface="Arial" panose="020B0604020202020204" pitchFamily="34" charset="0"/>
            </a:endParaRPr>
          </a:p>
        </p:txBody>
      </p:sp>
      <p:sp>
        <p:nvSpPr>
          <p:cNvPr id="4" name="TextovéPole 3"/>
          <p:cNvSpPr txBox="1"/>
          <p:nvPr/>
        </p:nvSpPr>
        <p:spPr>
          <a:xfrm>
            <a:off x="265670" y="1757401"/>
            <a:ext cx="8612660" cy="4278094"/>
          </a:xfrm>
          <a:prstGeom prst="rect">
            <a:avLst/>
          </a:prstGeom>
          <a:noFill/>
        </p:spPr>
        <p:txBody>
          <a:bodyPr wrap="square" rtlCol="0">
            <a:spAutoFit/>
          </a:bodyPr>
          <a:lstStyle/>
          <a:p>
            <a:pPr algn="just"/>
            <a:r>
              <a:rPr lang="sk-SK" b="1" dirty="0"/>
              <a:t>Podmienky poskytnutia príspevku predstavujú súbor podmienok overovaných RO pre OP KŽP, v rámci konania o žiadosti o NFP (schvaľovací proces) </a:t>
            </a:r>
          </a:p>
          <a:p>
            <a:pPr algn="just"/>
            <a:endParaRPr lang="sk-SK" b="1" dirty="0"/>
          </a:p>
          <a:p>
            <a:pPr algn="just"/>
            <a:r>
              <a:rPr lang="sk-SK" b="1" dirty="0"/>
              <a:t>Kategórie podmienok poskytnutia príspevku</a:t>
            </a:r>
            <a:r>
              <a:rPr lang="sk-SK" dirty="0"/>
              <a:t>:</a:t>
            </a:r>
          </a:p>
          <a:p>
            <a:pPr marL="1162050" indent="-358775">
              <a:buFont typeface="+mj-lt"/>
              <a:buAutoNum type="arabicPeriod"/>
            </a:pPr>
            <a:r>
              <a:rPr lang="sk-SK" i="1" dirty="0"/>
              <a:t>Oprávnenosť žiadateľa</a:t>
            </a:r>
          </a:p>
          <a:p>
            <a:pPr marL="1162050" indent="-358775">
              <a:buFont typeface="+mj-lt"/>
              <a:buAutoNum type="arabicPeriod"/>
            </a:pPr>
            <a:r>
              <a:rPr lang="sk-SK" i="1" dirty="0"/>
              <a:t>Oprávnenosť aktivít realizácie projektu</a:t>
            </a:r>
          </a:p>
          <a:p>
            <a:pPr marL="1162050" indent="-358775">
              <a:buFont typeface="+mj-lt"/>
              <a:buAutoNum type="arabicPeriod"/>
            </a:pPr>
            <a:r>
              <a:rPr lang="sk-SK" i="1" dirty="0"/>
              <a:t>Oprávnenosť výdavkov realizácie projektu</a:t>
            </a:r>
          </a:p>
          <a:p>
            <a:pPr marL="1162050" indent="-358775">
              <a:buFont typeface="+mj-lt"/>
              <a:buAutoNum type="arabicPeriod"/>
            </a:pPr>
            <a:r>
              <a:rPr lang="sk-SK" i="1" dirty="0"/>
              <a:t>Oprávnenosť miesta realizácie projektu</a:t>
            </a:r>
            <a:endParaRPr lang="sk-SK" dirty="0"/>
          </a:p>
          <a:p>
            <a:pPr marL="1162050" indent="-358775">
              <a:buFont typeface="+mj-lt"/>
              <a:buAutoNum type="arabicPeriod"/>
            </a:pPr>
            <a:r>
              <a:rPr lang="sk-SK" i="1" dirty="0"/>
              <a:t>Kritériá pre výber projektov 	</a:t>
            </a:r>
          </a:p>
          <a:p>
            <a:pPr marL="1162050" indent="-358775">
              <a:buFont typeface="+mj-lt"/>
              <a:buAutoNum type="arabicPeriod"/>
            </a:pPr>
            <a:r>
              <a:rPr lang="sk-SK" i="1" dirty="0"/>
              <a:t>Spôsob financovania</a:t>
            </a:r>
          </a:p>
          <a:p>
            <a:pPr marL="1162050" indent="-358775">
              <a:buFont typeface="+mj-lt"/>
              <a:buAutoNum type="arabicPeriod"/>
            </a:pPr>
            <a:r>
              <a:rPr lang="sk-SK" i="1" dirty="0"/>
              <a:t>Podmienky poskytnutia príspevku vyplývajúce z osobitných predpisov</a:t>
            </a:r>
          </a:p>
          <a:p>
            <a:pPr marL="1162050" indent="-358775">
              <a:buFont typeface="+mj-lt"/>
              <a:buAutoNum type="arabicPeriod"/>
            </a:pPr>
            <a:r>
              <a:rPr lang="sk-SK" i="1" dirty="0"/>
              <a:t>Ďalšie podmienky poskytnutia príspevku</a:t>
            </a:r>
          </a:p>
          <a:p>
            <a:endParaRPr lang="sk-SK" sz="1600" dirty="0">
              <a:solidFill>
                <a:schemeClr val="bg1">
                  <a:lumMod val="50000"/>
                </a:schemeClr>
              </a:solidFill>
            </a:endParaRPr>
          </a:p>
          <a:p>
            <a:r>
              <a:rPr lang="sk-SK" dirty="0">
                <a:solidFill>
                  <a:srgbClr val="FF0000"/>
                </a:solidFill>
              </a:rPr>
              <a:t>Celkovo </a:t>
            </a:r>
            <a:r>
              <a:rPr lang="sk-SK" b="1" dirty="0" smtClean="0">
                <a:solidFill>
                  <a:srgbClr val="FF0000"/>
                </a:solidFill>
              </a:rPr>
              <a:t>28 (56. výzva), resp. 32 (58. výzva) </a:t>
            </a:r>
            <a:r>
              <a:rPr lang="sk-SK" b="1" dirty="0">
                <a:solidFill>
                  <a:srgbClr val="FF0000"/>
                </a:solidFill>
              </a:rPr>
              <a:t>podmienok poskytnutia </a:t>
            </a:r>
            <a:r>
              <a:rPr lang="sk-SK" b="1" dirty="0" smtClean="0">
                <a:solidFill>
                  <a:srgbClr val="FF0000"/>
                </a:solidFill>
              </a:rPr>
              <a:t>príspevku</a:t>
            </a:r>
            <a:r>
              <a:rPr lang="sk-SK" dirty="0" smtClean="0">
                <a:solidFill>
                  <a:srgbClr val="FF0000"/>
                </a:solidFill>
              </a:rPr>
              <a:t>, </a:t>
            </a:r>
            <a:r>
              <a:rPr lang="sk-SK" dirty="0">
                <a:solidFill>
                  <a:srgbClr val="FF0000"/>
                </a:solidFill>
              </a:rPr>
              <a:t>ktorých splnenie je podmienkou schválenia žiadosti o NFP.</a:t>
            </a:r>
          </a:p>
        </p:txBody>
      </p:sp>
    </p:spTree>
    <p:extLst>
      <p:ext uri="{BB962C8B-B14F-4D97-AF65-F5344CB8AC3E}">
        <p14:creationId xmlns:p14="http://schemas.microsoft.com/office/powerpoint/2010/main" val="34648238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60172" y="929639"/>
            <a:ext cx="8185836" cy="879253"/>
          </a:xfrm>
        </p:spPr>
        <p:txBody>
          <a:bodyPr>
            <a:normAutofit/>
          </a:bodyPr>
          <a:lstStyle/>
          <a:p>
            <a:r>
              <a:rPr lang="sk-SK" sz="3200" b="1" dirty="0">
                <a:latin typeface="Arial" panose="020B0604020202020204" pitchFamily="34" charset="0"/>
                <a:cs typeface="Arial" panose="020B0604020202020204" pitchFamily="34" charset="0"/>
              </a:rPr>
              <a:t>Spôsob preukazovania splnenia PPP</a:t>
            </a:r>
          </a:p>
        </p:txBody>
      </p:sp>
      <p:sp>
        <p:nvSpPr>
          <p:cNvPr id="4" name="TextovéPole 3"/>
          <p:cNvSpPr txBox="1"/>
          <p:nvPr/>
        </p:nvSpPr>
        <p:spPr>
          <a:xfrm>
            <a:off x="560172" y="1710037"/>
            <a:ext cx="7801233" cy="1908215"/>
          </a:xfrm>
          <a:prstGeom prst="rect">
            <a:avLst/>
          </a:prstGeom>
          <a:noFill/>
        </p:spPr>
        <p:txBody>
          <a:bodyPr wrap="square" rtlCol="0">
            <a:spAutoFit/>
          </a:bodyPr>
          <a:lstStyle/>
          <a:p>
            <a:pPr algn="just"/>
            <a:r>
              <a:rPr lang="sk-SK" b="1" u="sng" dirty="0"/>
              <a:t>Oprávnenosť žiadateľa:</a:t>
            </a:r>
          </a:p>
          <a:p>
            <a:pPr algn="just"/>
            <a:endParaRPr lang="sk-SK" sz="2000" b="1" u="sng" dirty="0" smtClean="0">
              <a:solidFill>
                <a:schemeClr val="bg1">
                  <a:lumMod val="50000"/>
                </a:schemeClr>
              </a:solidFill>
            </a:endParaRPr>
          </a:p>
          <a:p>
            <a:pPr algn="just"/>
            <a:endParaRPr lang="sk-SK" sz="2000" b="1" u="sng" dirty="0">
              <a:solidFill>
                <a:schemeClr val="bg1">
                  <a:lumMod val="50000"/>
                </a:schemeClr>
              </a:solidFill>
            </a:endParaRPr>
          </a:p>
          <a:p>
            <a:pPr algn="just"/>
            <a:endParaRPr lang="sk-SK" sz="2000" b="1" u="sng" dirty="0" smtClean="0">
              <a:solidFill>
                <a:schemeClr val="bg1">
                  <a:lumMod val="50000"/>
                </a:schemeClr>
              </a:solidFill>
            </a:endParaRPr>
          </a:p>
          <a:p>
            <a:pPr algn="just"/>
            <a:endParaRPr lang="sk-SK" sz="2000" b="1" u="sng" dirty="0">
              <a:solidFill>
                <a:schemeClr val="bg1">
                  <a:lumMod val="50000"/>
                </a:schemeClr>
              </a:solidFill>
            </a:endParaRPr>
          </a:p>
          <a:p>
            <a:pPr marL="914400" lvl="1" indent="-457200" algn="just">
              <a:buFont typeface="+mj-lt"/>
              <a:buAutoNum type="alphaLcParenR"/>
            </a:pPr>
            <a:r>
              <a:rPr lang="sk-SK" sz="2000" b="1" dirty="0">
                <a:solidFill>
                  <a:schemeClr val="bg1">
                    <a:lumMod val="50000"/>
                  </a:schemeClr>
                </a:solidFill>
              </a:rPr>
              <a:t>Právna forma </a:t>
            </a:r>
          </a:p>
        </p:txBody>
      </p:sp>
      <p:graphicFrame>
        <p:nvGraphicFramePr>
          <p:cNvPr id="3" name="Tabuľka 2"/>
          <p:cNvGraphicFramePr>
            <a:graphicFrameLocks noGrp="1"/>
          </p:cNvGraphicFramePr>
          <p:nvPr>
            <p:extLst>
              <p:ext uri="{D42A27DB-BD31-4B8C-83A1-F6EECF244321}">
                <p14:modId xmlns:p14="http://schemas.microsoft.com/office/powerpoint/2010/main" val="268929044"/>
              </p:ext>
            </p:extLst>
          </p:nvPr>
        </p:nvGraphicFramePr>
        <p:xfrm>
          <a:off x="631629" y="2127869"/>
          <a:ext cx="7922078" cy="3906520"/>
        </p:xfrm>
        <a:graphic>
          <a:graphicData uri="http://schemas.openxmlformats.org/drawingml/2006/table">
            <a:tbl>
              <a:tblPr firstRow="1" bandRow="1">
                <a:tableStyleId>{5C22544A-7EE6-4342-B048-85BDC9FD1C3A}</a:tableStyleId>
              </a:tblPr>
              <a:tblGrid>
                <a:gridCol w="500743"/>
                <a:gridCol w="2655011"/>
                <a:gridCol w="4766324"/>
              </a:tblGrid>
              <a:tr h="370840">
                <a:tc>
                  <a:txBody>
                    <a:bodyPr/>
                    <a:lstStyle/>
                    <a:p>
                      <a:r>
                        <a:rPr lang="sk-SK" dirty="0" err="1" smtClean="0"/>
                        <a:t>P.č</a:t>
                      </a:r>
                      <a:r>
                        <a:rPr lang="sk-SK" dirty="0" smtClean="0"/>
                        <a:t>.</a:t>
                      </a:r>
                      <a:endParaRPr lang="sk-SK" dirty="0"/>
                    </a:p>
                  </a:txBody>
                  <a:tcPr/>
                </a:tc>
                <a:tc>
                  <a:txBody>
                    <a:bodyPr/>
                    <a:lstStyle/>
                    <a:p>
                      <a:r>
                        <a:rPr lang="sk-SK" dirty="0" err="1" smtClean="0"/>
                        <a:t>PPP</a:t>
                      </a:r>
                      <a:endParaRPr lang="sk-SK" dirty="0"/>
                    </a:p>
                  </a:txBody>
                  <a:tcPr/>
                </a:tc>
                <a:tc>
                  <a:txBody>
                    <a:bodyPr/>
                    <a:lstStyle/>
                    <a:p>
                      <a:r>
                        <a:rPr lang="sk-SK" dirty="0" smtClean="0"/>
                        <a:t>Spôsob preukázania, resp. overenia </a:t>
                      </a:r>
                      <a:r>
                        <a:rPr lang="sk-SK" dirty="0" err="1" smtClean="0"/>
                        <a:t>PPP</a:t>
                      </a:r>
                      <a:endParaRPr lang="sk-SK" dirty="0"/>
                    </a:p>
                  </a:txBody>
                  <a:tcPr/>
                </a:tc>
              </a:tr>
              <a:tr h="370840">
                <a:tc>
                  <a:txBody>
                    <a:bodyPr/>
                    <a:lstStyle/>
                    <a:p>
                      <a:pPr marL="0" indent="0" algn="ctr">
                        <a:buFont typeface="+mj-lt"/>
                        <a:buNone/>
                      </a:pPr>
                      <a:r>
                        <a:rPr lang="sk-SK" sz="1600" dirty="0" smtClean="0"/>
                        <a:t>1.</a:t>
                      </a:r>
                      <a:endParaRPr lang="sk-SK" sz="1600" dirty="0"/>
                    </a:p>
                  </a:txBody>
                  <a:tcPr anchor="ctr"/>
                </a:tc>
                <a:tc>
                  <a:txBody>
                    <a:bodyPr/>
                    <a:lstStyle/>
                    <a:p>
                      <a:r>
                        <a:rPr lang="sk-SK" sz="1600" dirty="0" smtClean="0"/>
                        <a:t>Právna forma</a:t>
                      </a:r>
                      <a:endParaRPr lang="sk-SK" sz="1600" dirty="0"/>
                    </a:p>
                  </a:txBody>
                  <a:tcPr anchor="ctr"/>
                </a:tc>
                <a:tc>
                  <a:txBody>
                    <a:bodyPr/>
                    <a:lstStyle/>
                    <a:p>
                      <a:pPr algn="l"/>
                      <a:r>
                        <a:rPr lang="sk-SK" sz="1400" dirty="0" smtClean="0"/>
                        <a:t>Integračná</a:t>
                      </a:r>
                      <a:r>
                        <a:rPr lang="sk-SK" sz="1400" baseline="0" dirty="0" smtClean="0"/>
                        <a:t> funkcia </a:t>
                      </a:r>
                      <a:r>
                        <a:rPr lang="sk-SK" sz="1400" baseline="0" dirty="0" err="1" smtClean="0"/>
                        <a:t>ITMS</a:t>
                      </a:r>
                      <a:r>
                        <a:rPr lang="sk-SK" sz="1400" baseline="0" dirty="0" smtClean="0"/>
                        <a:t>, resp. verejné registre, t.j. žiaden osobitný doklad s výnimkou: združenia obcí, NO a združení právnických osôb, pokiaľ z verejných registrov nie je možné overiť štatutárny orgán, resp. členov združenia, predkladajú Prílohu č. 1 </a:t>
                      </a:r>
                      <a:r>
                        <a:rPr lang="sk-SK" sz="1400" baseline="0" dirty="0" err="1" smtClean="0"/>
                        <a:t>ŽoNFP</a:t>
                      </a:r>
                      <a:r>
                        <a:rPr lang="sk-SK" sz="1400" baseline="0" dirty="0" smtClean="0"/>
                        <a:t> – Dokument potvrdzujúci právnu subjektivity žiadateľa (bližšie </a:t>
                      </a:r>
                      <a:r>
                        <a:rPr lang="sk-SK" sz="1400" baseline="0" dirty="0" err="1" smtClean="0"/>
                        <a:t>info</a:t>
                      </a:r>
                      <a:r>
                        <a:rPr lang="sk-SK" sz="1400" baseline="0" dirty="0" smtClean="0"/>
                        <a:t>. v kap. 3.1 Príručky pre žiadateľa)</a:t>
                      </a:r>
                    </a:p>
                    <a:p>
                      <a:pPr algn="l"/>
                      <a:r>
                        <a:rPr lang="sk-SK" sz="1400" baseline="0" dirty="0" smtClean="0"/>
                        <a:t>Plnomocenstvo</a:t>
                      </a:r>
                      <a:endParaRPr lang="sk-SK" sz="1400" dirty="0"/>
                    </a:p>
                  </a:txBody>
                  <a:tcPr anchor="ctr"/>
                </a:tc>
              </a:tr>
              <a:tr h="370840">
                <a:tc>
                  <a:txBody>
                    <a:bodyPr/>
                    <a:lstStyle/>
                    <a:p>
                      <a:pPr marL="0" indent="0" algn="ctr">
                        <a:buFont typeface="+mj-lt"/>
                        <a:buNone/>
                      </a:pPr>
                      <a:r>
                        <a:rPr lang="sk-SK" sz="1600" dirty="0" smtClean="0"/>
                        <a:t>2.</a:t>
                      </a:r>
                      <a:endParaRPr lang="sk-SK" sz="1600" dirty="0"/>
                    </a:p>
                  </a:txBody>
                  <a:tcPr anchor="ctr"/>
                </a:tc>
                <a:tc>
                  <a:txBody>
                    <a:bodyPr/>
                    <a:lstStyle/>
                    <a:p>
                      <a:pPr marL="0" algn="l" defTabSz="914400" rtl="0" eaLnBrk="1" latinLnBrk="0" hangingPunct="1"/>
                      <a:r>
                        <a:rPr lang="sk-SK" sz="1600" kern="1200" dirty="0" smtClean="0">
                          <a:solidFill>
                            <a:schemeClr val="dk1"/>
                          </a:solidFill>
                          <a:latin typeface="+mn-lt"/>
                          <a:ea typeface="+mn-ea"/>
                          <a:cs typeface="+mn-cs"/>
                        </a:rPr>
                        <a:t>Podmienka nebyť dlžníkom na daniach</a:t>
                      </a:r>
                      <a:r>
                        <a:rPr lang="sk-SK" sz="1600" kern="1200" baseline="0" dirty="0" smtClean="0">
                          <a:solidFill>
                            <a:schemeClr val="dk1"/>
                          </a:solidFill>
                          <a:latin typeface="+mn-lt"/>
                          <a:ea typeface="+mn-ea"/>
                          <a:cs typeface="+mn-cs"/>
                        </a:rPr>
                        <a:t> </a:t>
                      </a:r>
                      <a:endParaRPr lang="sk-SK" sz="1600" kern="1200" dirty="0">
                        <a:solidFill>
                          <a:schemeClr val="dk1"/>
                        </a:solidFill>
                        <a:latin typeface="+mn-lt"/>
                        <a:ea typeface="+mn-ea"/>
                        <a:cs typeface="+mn-cs"/>
                      </a:endParaRPr>
                    </a:p>
                  </a:txBody>
                  <a:tcPr anchor="ctr"/>
                </a:tc>
                <a:tc>
                  <a:txBody>
                    <a:bodyPr/>
                    <a:lstStyle/>
                    <a:p>
                      <a:r>
                        <a:rPr lang="sk-SK" sz="1600" dirty="0" smtClean="0"/>
                        <a:t>Integračná</a:t>
                      </a:r>
                      <a:r>
                        <a:rPr lang="sk-SK" sz="1600" baseline="0" dirty="0" smtClean="0"/>
                        <a:t> funkcia </a:t>
                      </a:r>
                      <a:r>
                        <a:rPr lang="sk-SK" sz="1600" baseline="0" dirty="0" err="1" smtClean="0"/>
                        <a:t>ITMS</a:t>
                      </a:r>
                      <a:endParaRPr lang="sk-SK" sz="1600" dirty="0"/>
                    </a:p>
                  </a:txBody>
                  <a:tcPr anchor="ctr"/>
                </a:tc>
              </a:tr>
              <a:tr h="370840">
                <a:tc>
                  <a:txBody>
                    <a:bodyPr/>
                    <a:lstStyle/>
                    <a:p>
                      <a:pPr marL="0" marR="0" indent="0" algn="ctr" defTabSz="914400" rtl="0" eaLnBrk="1" fontAlgn="auto" latinLnBrk="0" hangingPunct="1">
                        <a:lnSpc>
                          <a:spcPct val="100000"/>
                        </a:lnSpc>
                        <a:spcBef>
                          <a:spcPts val="0"/>
                        </a:spcBef>
                        <a:spcAft>
                          <a:spcPts val="0"/>
                        </a:spcAft>
                        <a:buClrTx/>
                        <a:buSzTx/>
                        <a:buFont typeface="+mj-lt"/>
                        <a:buNone/>
                        <a:tabLst/>
                        <a:defRPr/>
                      </a:pPr>
                      <a:r>
                        <a:rPr lang="sk-SK" sz="1600" kern="1200" dirty="0" smtClean="0">
                          <a:solidFill>
                            <a:schemeClr val="dk1"/>
                          </a:solidFill>
                          <a:latin typeface="+mn-lt"/>
                          <a:ea typeface="+mn-ea"/>
                          <a:cs typeface="+mn-cs"/>
                        </a:rPr>
                        <a:t>3.</a:t>
                      </a:r>
                      <a:endParaRPr lang="sk-SK" sz="1600" kern="1200" dirty="0">
                        <a:solidFill>
                          <a:schemeClr val="dk1"/>
                        </a:solidFill>
                        <a:latin typeface="+mn-lt"/>
                        <a:ea typeface="+mn-ea"/>
                        <a:cs typeface="+mn-cs"/>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sz="1600" kern="1200" dirty="0" smtClean="0">
                          <a:solidFill>
                            <a:schemeClr val="dk1"/>
                          </a:solidFill>
                          <a:latin typeface="+mn-lt"/>
                          <a:ea typeface="+mn-ea"/>
                          <a:cs typeface="+mn-cs"/>
                        </a:rPr>
                        <a:t>Podmienka nebyť dlžníkom na</a:t>
                      </a:r>
                      <a:r>
                        <a:rPr lang="sk-SK" sz="1600" kern="1200" baseline="0" dirty="0" smtClean="0">
                          <a:solidFill>
                            <a:schemeClr val="dk1"/>
                          </a:solidFill>
                          <a:latin typeface="+mn-lt"/>
                          <a:ea typeface="+mn-ea"/>
                          <a:cs typeface="+mn-cs"/>
                        </a:rPr>
                        <a:t> zdravotnom poistení</a:t>
                      </a:r>
                      <a:endParaRPr lang="sk-SK" sz="1600" kern="1200" dirty="0">
                        <a:solidFill>
                          <a:schemeClr val="dk1"/>
                        </a:solidFill>
                        <a:latin typeface="+mn-lt"/>
                        <a:ea typeface="+mn-ea"/>
                        <a:cs typeface="+mn-cs"/>
                      </a:endParaRPr>
                    </a:p>
                  </a:txBody>
                  <a:tcPr anchor="ctr"/>
                </a:tc>
                <a:tc>
                  <a:txBody>
                    <a:bodyPr/>
                    <a:lstStyle/>
                    <a:p>
                      <a:r>
                        <a:rPr lang="sk-SK" sz="1600" dirty="0" smtClean="0"/>
                        <a:t>Integračná</a:t>
                      </a:r>
                      <a:r>
                        <a:rPr lang="sk-SK" sz="1600" baseline="0" dirty="0" smtClean="0"/>
                        <a:t> funkcia ITMS</a:t>
                      </a:r>
                      <a:endParaRPr lang="sk-SK" sz="1600" dirty="0"/>
                    </a:p>
                  </a:txBody>
                  <a:tcPr anchor="ctr"/>
                </a:tc>
              </a:tr>
              <a:tr h="370840">
                <a:tc>
                  <a:txBody>
                    <a:bodyPr/>
                    <a:lstStyle/>
                    <a:p>
                      <a:pPr marL="0" marR="0" indent="0" algn="ctr" defTabSz="914400" rtl="0" eaLnBrk="1" fontAlgn="auto" latinLnBrk="0" hangingPunct="1">
                        <a:lnSpc>
                          <a:spcPct val="100000"/>
                        </a:lnSpc>
                        <a:spcBef>
                          <a:spcPts val="0"/>
                        </a:spcBef>
                        <a:spcAft>
                          <a:spcPts val="0"/>
                        </a:spcAft>
                        <a:buClrTx/>
                        <a:buSzTx/>
                        <a:buFont typeface="+mj-lt"/>
                        <a:buNone/>
                        <a:tabLst/>
                        <a:defRPr/>
                      </a:pPr>
                      <a:r>
                        <a:rPr lang="sk-SK" sz="1600" kern="1200" dirty="0" smtClean="0">
                          <a:solidFill>
                            <a:schemeClr val="dk1"/>
                          </a:solidFill>
                          <a:latin typeface="+mn-lt"/>
                          <a:ea typeface="+mn-ea"/>
                          <a:cs typeface="+mn-cs"/>
                        </a:rPr>
                        <a:t>4.</a:t>
                      </a:r>
                      <a:endParaRPr lang="sk-SK" sz="1600" kern="1200" dirty="0">
                        <a:solidFill>
                          <a:schemeClr val="dk1"/>
                        </a:solidFill>
                        <a:latin typeface="+mn-lt"/>
                        <a:ea typeface="+mn-ea"/>
                        <a:cs typeface="+mn-cs"/>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sz="1600" kern="1200" dirty="0" smtClean="0">
                          <a:solidFill>
                            <a:schemeClr val="dk1"/>
                          </a:solidFill>
                          <a:latin typeface="+mn-lt"/>
                          <a:ea typeface="+mn-ea"/>
                          <a:cs typeface="+mn-cs"/>
                        </a:rPr>
                        <a:t>Podmienka nebyť dlžníkom sociálnom poistení</a:t>
                      </a:r>
                      <a:endParaRPr lang="sk-SK" sz="1600" kern="1200" dirty="0">
                        <a:solidFill>
                          <a:schemeClr val="dk1"/>
                        </a:solidFill>
                        <a:latin typeface="+mn-lt"/>
                        <a:ea typeface="+mn-ea"/>
                        <a:cs typeface="+mn-cs"/>
                      </a:endParaRPr>
                    </a:p>
                  </a:txBody>
                  <a:tcPr anchor="ctr"/>
                </a:tc>
                <a:tc>
                  <a:txBody>
                    <a:bodyPr/>
                    <a:lstStyle/>
                    <a:p>
                      <a:r>
                        <a:rPr lang="sk-SK" sz="1600" dirty="0" smtClean="0"/>
                        <a:t>Integračná</a:t>
                      </a:r>
                      <a:r>
                        <a:rPr lang="sk-SK" sz="1600" baseline="0" dirty="0" smtClean="0"/>
                        <a:t> funkcia </a:t>
                      </a:r>
                      <a:r>
                        <a:rPr lang="sk-SK" sz="1600" baseline="0" dirty="0" err="1" smtClean="0"/>
                        <a:t>ITMS</a:t>
                      </a:r>
                      <a:endParaRPr lang="sk-SK" sz="1600" dirty="0"/>
                    </a:p>
                  </a:txBody>
                  <a:tcPr anchor="ctr"/>
                </a:tc>
              </a:tr>
            </a:tbl>
          </a:graphicData>
        </a:graphic>
      </p:graphicFrame>
    </p:spTree>
    <p:extLst>
      <p:ext uri="{BB962C8B-B14F-4D97-AF65-F5344CB8AC3E}">
        <p14:creationId xmlns:p14="http://schemas.microsoft.com/office/powerpoint/2010/main" val="12156889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60172" y="929639"/>
            <a:ext cx="8185836" cy="879253"/>
          </a:xfrm>
        </p:spPr>
        <p:txBody>
          <a:bodyPr>
            <a:normAutofit/>
          </a:bodyPr>
          <a:lstStyle/>
          <a:p>
            <a:r>
              <a:rPr lang="sk-SK" sz="3200" b="1" dirty="0">
                <a:latin typeface="Arial" panose="020B0604020202020204" pitchFamily="34" charset="0"/>
                <a:cs typeface="Arial" panose="020B0604020202020204" pitchFamily="34" charset="0"/>
              </a:rPr>
              <a:t>Spôsob preukazovania splnenia PPP</a:t>
            </a:r>
          </a:p>
        </p:txBody>
      </p:sp>
      <p:sp>
        <p:nvSpPr>
          <p:cNvPr id="4" name="TextovéPole 3"/>
          <p:cNvSpPr txBox="1"/>
          <p:nvPr/>
        </p:nvSpPr>
        <p:spPr>
          <a:xfrm>
            <a:off x="560172" y="1737062"/>
            <a:ext cx="7801233" cy="1908215"/>
          </a:xfrm>
          <a:prstGeom prst="rect">
            <a:avLst/>
          </a:prstGeom>
          <a:noFill/>
        </p:spPr>
        <p:txBody>
          <a:bodyPr wrap="square" rtlCol="0">
            <a:spAutoFit/>
          </a:bodyPr>
          <a:lstStyle/>
          <a:p>
            <a:pPr algn="just"/>
            <a:r>
              <a:rPr lang="sk-SK" b="1" u="sng" dirty="0"/>
              <a:t>Oprávnenosť žiadateľa:</a:t>
            </a:r>
          </a:p>
          <a:p>
            <a:pPr algn="just"/>
            <a:endParaRPr lang="sk-SK" sz="2000" b="1" u="sng" dirty="0" smtClean="0">
              <a:solidFill>
                <a:schemeClr val="bg1">
                  <a:lumMod val="50000"/>
                </a:schemeClr>
              </a:solidFill>
            </a:endParaRPr>
          </a:p>
          <a:p>
            <a:pPr algn="just"/>
            <a:endParaRPr lang="sk-SK" sz="2000" b="1" u="sng" dirty="0">
              <a:solidFill>
                <a:schemeClr val="bg1">
                  <a:lumMod val="50000"/>
                </a:schemeClr>
              </a:solidFill>
            </a:endParaRPr>
          </a:p>
          <a:p>
            <a:pPr algn="just"/>
            <a:endParaRPr lang="sk-SK" sz="2000" b="1" u="sng" dirty="0" smtClean="0">
              <a:solidFill>
                <a:schemeClr val="bg1">
                  <a:lumMod val="50000"/>
                </a:schemeClr>
              </a:solidFill>
            </a:endParaRPr>
          </a:p>
          <a:p>
            <a:pPr algn="just"/>
            <a:endParaRPr lang="sk-SK" sz="2000" b="1" u="sng" dirty="0">
              <a:solidFill>
                <a:schemeClr val="bg1">
                  <a:lumMod val="50000"/>
                </a:schemeClr>
              </a:solidFill>
            </a:endParaRPr>
          </a:p>
          <a:p>
            <a:pPr marL="914400" lvl="1" indent="-457200" algn="just">
              <a:buFont typeface="+mj-lt"/>
              <a:buAutoNum type="alphaLcParenR"/>
            </a:pPr>
            <a:r>
              <a:rPr lang="sk-SK" sz="2000" b="1" dirty="0">
                <a:solidFill>
                  <a:schemeClr val="bg1">
                    <a:lumMod val="50000"/>
                  </a:schemeClr>
                </a:solidFill>
              </a:rPr>
              <a:t>Právna forma </a:t>
            </a:r>
          </a:p>
        </p:txBody>
      </p:sp>
      <p:graphicFrame>
        <p:nvGraphicFramePr>
          <p:cNvPr id="3" name="Tabuľka 2"/>
          <p:cNvGraphicFramePr>
            <a:graphicFrameLocks noGrp="1"/>
          </p:cNvGraphicFramePr>
          <p:nvPr>
            <p:extLst>
              <p:ext uri="{D42A27DB-BD31-4B8C-83A1-F6EECF244321}">
                <p14:modId xmlns:p14="http://schemas.microsoft.com/office/powerpoint/2010/main" val="692995219"/>
              </p:ext>
            </p:extLst>
          </p:nvPr>
        </p:nvGraphicFramePr>
        <p:xfrm>
          <a:off x="642257" y="2254250"/>
          <a:ext cx="7922078" cy="3347720"/>
        </p:xfrm>
        <a:graphic>
          <a:graphicData uri="http://schemas.openxmlformats.org/drawingml/2006/table">
            <a:tbl>
              <a:tblPr firstRow="1" bandRow="1">
                <a:tableStyleId>{5C22544A-7EE6-4342-B048-85BDC9FD1C3A}</a:tableStyleId>
              </a:tblPr>
              <a:tblGrid>
                <a:gridCol w="500743"/>
                <a:gridCol w="2655011"/>
                <a:gridCol w="4766324"/>
              </a:tblGrid>
              <a:tr h="370840">
                <a:tc>
                  <a:txBody>
                    <a:bodyPr/>
                    <a:lstStyle/>
                    <a:p>
                      <a:r>
                        <a:rPr lang="sk-SK" dirty="0" err="1" smtClean="0"/>
                        <a:t>P.č</a:t>
                      </a:r>
                      <a:r>
                        <a:rPr lang="sk-SK" dirty="0" smtClean="0"/>
                        <a:t>.</a:t>
                      </a:r>
                      <a:endParaRPr lang="sk-SK" dirty="0"/>
                    </a:p>
                  </a:txBody>
                  <a:tcPr/>
                </a:tc>
                <a:tc>
                  <a:txBody>
                    <a:bodyPr/>
                    <a:lstStyle/>
                    <a:p>
                      <a:r>
                        <a:rPr lang="sk-SK" dirty="0" err="1" smtClean="0"/>
                        <a:t>PPP</a:t>
                      </a:r>
                      <a:endParaRPr lang="sk-SK" dirty="0"/>
                    </a:p>
                  </a:txBody>
                  <a:tcPr/>
                </a:tc>
                <a:tc>
                  <a:txBody>
                    <a:bodyPr/>
                    <a:lstStyle/>
                    <a:p>
                      <a:r>
                        <a:rPr lang="sk-SK" dirty="0" smtClean="0"/>
                        <a:t>Spôsob preukázania, resp. overenia </a:t>
                      </a:r>
                      <a:r>
                        <a:rPr lang="sk-SK" dirty="0" err="1" smtClean="0"/>
                        <a:t>PPP</a:t>
                      </a:r>
                      <a:endParaRPr lang="sk-SK" dirty="0"/>
                    </a:p>
                  </a:txBody>
                  <a:tcPr/>
                </a:tc>
              </a:tr>
              <a:tr h="370840">
                <a:tc>
                  <a:txBody>
                    <a:bodyPr/>
                    <a:lstStyle/>
                    <a:p>
                      <a:pPr marL="0" indent="0" algn="ctr">
                        <a:buFont typeface="+mj-lt"/>
                        <a:buNone/>
                      </a:pPr>
                      <a:r>
                        <a:rPr lang="sk-SK" sz="1700" dirty="0" smtClean="0"/>
                        <a:t>5.</a:t>
                      </a:r>
                      <a:endParaRPr lang="sk-SK" sz="1700" dirty="0"/>
                    </a:p>
                  </a:txBody>
                  <a:tcPr anchor="ctr"/>
                </a:tc>
                <a:tc>
                  <a:txBody>
                    <a:bodyPr/>
                    <a:lstStyle/>
                    <a:p>
                      <a:r>
                        <a:rPr lang="sk-SK" sz="1700" dirty="0" smtClean="0"/>
                        <a:t>Voči žiadateľovi nie je vedené konkurzné alebo reštrukturalizačné konanie</a:t>
                      </a:r>
                      <a:endParaRPr lang="sk-SK" sz="1700" dirty="0"/>
                    </a:p>
                  </a:txBody>
                  <a:tcPr anchor="ctr"/>
                </a:tc>
                <a:tc>
                  <a:txBody>
                    <a:bodyPr/>
                    <a:lstStyle/>
                    <a:p>
                      <a:r>
                        <a:rPr lang="sk-SK" sz="1700" dirty="0" smtClean="0"/>
                        <a:t>Integračná</a:t>
                      </a:r>
                      <a:r>
                        <a:rPr lang="sk-SK" sz="1700" baseline="0" dirty="0" smtClean="0"/>
                        <a:t> funkcia </a:t>
                      </a:r>
                      <a:r>
                        <a:rPr lang="sk-SK" sz="1700" baseline="0" dirty="0" err="1" smtClean="0"/>
                        <a:t>ITMS</a:t>
                      </a:r>
                      <a:endParaRPr lang="sk-SK" sz="1700" dirty="0"/>
                    </a:p>
                  </a:txBody>
                  <a:tcPr anchor="ctr"/>
                </a:tc>
              </a:tr>
              <a:tr h="370840">
                <a:tc>
                  <a:txBody>
                    <a:bodyPr/>
                    <a:lstStyle/>
                    <a:p>
                      <a:pPr marL="0" indent="0" algn="ctr">
                        <a:buFont typeface="+mj-lt"/>
                        <a:buNone/>
                      </a:pPr>
                      <a:r>
                        <a:rPr lang="sk-SK" sz="1700" dirty="0" smtClean="0"/>
                        <a:t>6.</a:t>
                      </a:r>
                      <a:endParaRPr lang="sk-SK" sz="1700" dirty="0"/>
                    </a:p>
                  </a:txBody>
                  <a:tcPr anchor="ctr"/>
                </a:tc>
                <a:tc>
                  <a:txBody>
                    <a:bodyPr/>
                    <a:lstStyle/>
                    <a:p>
                      <a:pPr marL="0" algn="l" defTabSz="914400" rtl="0" eaLnBrk="1" latinLnBrk="0" hangingPunct="1"/>
                      <a:r>
                        <a:rPr lang="sk-SK" sz="1700" kern="1200" dirty="0" smtClean="0">
                          <a:solidFill>
                            <a:schemeClr val="dk1"/>
                          </a:solidFill>
                          <a:latin typeface="+mn-lt"/>
                          <a:ea typeface="+mn-ea"/>
                          <a:cs typeface="+mn-cs"/>
                        </a:rPr>
                        <a:t>Zákaz vedenia výkonu rozhodnutia</a:t>
                      </a:r>
                      <a:endParaRPr lang="sk-SK" sz="1700" kern="1200" dirty="0">
                        <a:solidFill>
                          <a:schemeClr val="dk1"/>
                        </a:solidFill>
                        <a:latin typeface="+mn-lt"/>
                        <a:ea typeface="+mn-ea"/>
                        <a:cs typeface="+mn-cs"/>
                      </a:endParaRPr>
                    </a:p>
                  </a:txBody>
                  <a:tcPr anchor="ctr"/>
                </a:tc>
                <a:tc>
                  <a:txBody>
                    <a:bodyPr/>
                    <a:lstStyle/>
                    <a:p>
                      <a:r>
                        <a:rPr lang="sk-SK" sz="1700" dirty="0" smtClean="0"/>
                        <a:t>Čestné vyhlásenie v rámci formulára </a:t>
                      </a:r>
                      <a:r>
                        <a:rPr lang="sk-SK" sz="1700" dirty="0" err="1" smtClean="0"/>
                        <a:t>ŽoNFP</a:t>
                      </a:r>
                      <a:r>
                        <a:rPr lang="sk-SK" sz="1700" dirty="0" smtClean="0"/>
                        <a:t> (časť 15)</a:t>
                      </a:r>
                      <a:endParaRPr lang="sk-SK" sz="1700" dirty="0"/>
                    </a:p>
                  </a:txBody>
                  <a:tcPr anchor="ctr"/>
                </a:tc>
              </a:tr>
              <a:tr h="370840">
                <a:tc>
                  <a:txBody>
                    <a:bodyPr/>
                    <a:lstStyle/>
                    <a:p>
                      <a:pPr marL="0" marR="0" indent="0" algn="ctr" defTabSz="914400" rtl="0" eaLnBrk="1" fontAlgn="auto" latinLnBrk="0" hangingPunct="1">
                        <a:lnSpc>
                          <a:spcPct val="100000"/>
                        </a:lnSpc>
                        <a:spcBef>
                          <a:spcPts val="0"/>
                        </a:spcBef>
                        <a:spcAft>
                          <a:spcPts val="0"/>
                        </a:spcAft>
                        <a:buClrTx/>
                        <a:buSzTx/>
                        <a:buFont typeface="+mj-lt"/>
                        <a:buNone/>
                        <a:tabLst/>
                        <a:defRPr/>
                      </a:pPr>
                      <a:r>
                        <a:rPr lang="sk-SK" sz="1700" kern="1200" dirty="0" smtClean="0">
                          <a:solidFill>
                            <a:schemeClr val="dk1"/>
                          </a:solidFill>
                          <a:latin typeface="+mn-lt"/>
                          <a:ea typeface="+mn-ea"/>
                          <a:cs typeface="+mn-cs"/>
                        </a:rPr>
                        <a:t>7.</a:t>
                      </a:r>
                      <a:endParaRPr lang="sk-SK" sz="1700" kern="1200" dirty="0">
                        <a:solidFill>
                          <a:schemeClr val="dk1"/>
                        </a:solidFill>
                        <a:latin typeface="+mn-lt"/>
                        <a:ea typeface="+mn-ea"/>
                        <a:cs typeface="+mn-cs"/>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sz="1700" kern="1200" dirty="0" smtClean="0">
                          <a:solidFill>
                            <a:schemeClr val="dk1"/>
                          </a:solidFill>
                          <a:latin typeface="+mn-lt"/>
                          <a:ea typeface="+mn-ea"/>
                          <a:cs typeface="+mn-cs"/>
                        </a:rPr>
                        <a:t>Podnik</a:t>
                      </a:r>
                      <a:r>
                        <a:rPr lang="sk-SK" sz="1700" kern="1200" baseline="0" dirty="0" smtClean="0">
                          <a:solidFill>
                            <a:schemeClr val="dk1"/>
                          </a:solidFill>
                          <a:latin typeface="+mn-lt"/>
                          <a:ea typeface="+mn-ea"/>
                          <a:cs typeface="+mn-cs"/>
                        </a:rPr>
                        <a:t> v ťažkostiach</a:t>
                      </a:r>
                      <a:endParaRPr lang="sk-SK" sz="1700" kern="1200" dirty="0">
                        <a:solidFill>
                          <a:schemeClr val="dk1"/>
                        </a:solidFill>
                        <a:latin typeface="+mn-lt"/>
                        <a:ea typeface="+mn-ea"/>
                        <a:cs typeface="+mn-cs"/>
                      </a:endParaRPr>
                    </a:p>
                  </a:txBody>
                  <a:tcPr anchor="ctr"/>
                </a:tc>
                <a:tc>
                  <a:txBody>
                    <a:bodyPr/>
                    <a:lstStyle/>
                    <a:p>
                      <a:r>
                        <a:rPr lang="sk-SK" sz="1700" dirty="0" smtClean="0"/>
                        <a:t>Príloha č. 2 </a:t>
                      </a:r>
                      <a:r>
                        <a:rPr lang="sk-SK" sz="1700" dirty="0" err="1" smtClean="0"/>
                        <a:t>ŽoNFP</a:t>
                      </a:r>
                      <a:r>
                        <a:rPr lang="sk-SK" sz="1700" dirty="0" smtClean="0"/>
                        <a:t> – Test</a:t>
                      </a:r>
                      <a:r>
                        <a:rPr lang="sk-SK" sz="1700" baseline="0" dirty="0" smtClean="0"/>
                        <a:t> podniku v ťažkostiach</a:t>
                      </a:r>
                      <a:endParaRPr lang="sk-SK" sz="1700" dirty="0"/>
                    </a:p>
                  </a:txBody>
                  <a:tcPr anchor="ctr"/>
                </a:tc>
              </a:tr>
              <a:tr h="370840">
                <a:tc>
                  <a:txBody>
                    <a:bodyPr/>
                    <a:lstStyle/>
                    <a:p>
                      <a:pPr marL="0" marR="0" indent="0" algn="ctr" defTabSz="914400" rtl="0" eaLnBrk="1" fontAlgn="auto" latinLnBrk="0" hangingPunct="1">
                        <a:lnSpc>
                          <a:spcPct val="100000"/>
                        </a:lnSpc>
                        <a:spcBef>
                          <a:spcPts val="0"/>
                        </a:spcBef>
                        <a:spcAft>
                          <a:spcPts val="0"/>
                        </a:spcAft>
                        <a:buClrTx/>
                        <a:buSzTx/>
                        <a:buFont typeface="+mj-lt"/>
                        <a:buNone/>
                        <a:tabLst/>
                        <a:defRPr/>
                      </a:pPr>
                      <a:r>
                        <a:rPr lang="sk-SK" sz="1700" kern="1200" dirty="0" smtClean="0">
                          <a:solidFill>
                            <a:schemeClr val="dk1"/>
                          </a:solidFill>
                          <a:latin typeface="+mn-lt"/>
                          <a:ea typeface="+mn-ea"/>
                          <a:cs typeface="+mn-cs"/>
                        </a:rPr>
                        <a:t>8.</a:t>
                      </a:r>
                      <a:endParaRPr lang="sk-SK" sz="1700" kern="1200" dirty="0">
                        <a:solidFill>
                          <a:schemeClr val="dk1"/>
                        </a:solidFill>
                        <a:latin typeface="+mn-lt"/>
                        <a:ea typeface="+mn-ea"/>
                        <a:cs typeface="+mn-cs"/>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sz="1700" kern="1200" dirty="0" smtClean="0">
                          <a:solidFill>
                            <a:schemeClr val="dk1"/>
                          </a:solidFill>
                          <a:latin typeface="+mn-lt"/>
                          <a:ea typeface="+mn-ea"/>
                          <a:cs typeface="+mn-cs"/>
                        </a:rPr>
                        <a:t>Finančná spôsobilosť</a:t>
                      </a:r>
                      <a:endParaRPr lang="sk-SK" sz="1700" kern="1200" dirty="0">
                        <a:solidFill>
                          <a:schemeClr val="dk1"/>
                        </a:solidFill>
                        <a:latin typeface="+mn-lt"/>
                        <a:ea typeface="+mn-ea"/>
                        <a:cs typeface="+mn-cs"/>
                      </a:endParaRPr>
                    </a:p>
                  </a:txBody>
                  <a:tcPr anchor="ctr"/>
                </a:tc>
                <a:tc>
                  <a:txBody>
                    <a:bodyPr/>
                    <a:lstStyle/>
                    <a:p>
                      <a:r>
                        <a:rPr lang="sk-SK" sz="1700" dirty="0" smtClean="0"/>
                        <a:t>Príloha č. 3 </a:t>
                      </a:r>
                      <a:r>
                        <a:rPr lang="sk-SK" sz="1700" dirty="0" err="1" smtClean="0"/>
                        <a:t>ŽoNFP</a:t>
                      </a:r>
                      <a:r>
                        <a:rPr lang="sk-SK" sz="1700" dirty="0" smtClean="0"/>
                        <a:t> – Dokumenty preukazujúce fin. spôsobilosť (obec uznesenie zastupiteľstva, ostatní žiadatelia výpis z účtu, úver.</a:t>
                      </a:r>
                      <a:r>
                        <a:rPr lang="sk-SK" sz="1700" baseline="0" dirty="0" smtClean="0"/>
                        <a:t> prísľub, úverová zmluva ...)</a:t>
                      </a:r>
                      <a:endParaRPr lang="sk-SK" sz="1700" dirty="0"/>
                    </a:p>
                  </a:txBody>
                  <a:tcPr anchor="ctr"/>
                </a:tc>
              </a:tr>
            </a:tbl>
          </a:graphicData>
        </a:graphic>
      </p:graphicFrame>
    </p:spTree>
    <p:extLst>
      <p:ext uri="{BB962C8B-B14F-4D97-AF65-F5344CB8AC3E}">
        <p14:creationId xmlns:p14="http://schemas.microsoft.com/office/powerpoint/2010/main" val="358119870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5309</TotalTime>
  <Words>3202</Words>
  <Application>Microsoft Office PowerPoint</Application>
  <PresentationFormat>Prezentácia na obrazovke (4:3)</PresentationFormat>
  <Paragraphs>453</Paragraphs>
  <Slides>30</Slides>
  <Notes>0</Notes>
  <HiddenSlides>0</HiddenSlides>
  <MMClips>0</MMClips>
  <ScaleCrop>false</ScaleCrop>
  <HeadingPairs>
    <vt:vector size="6" baseType="variant">
      <vt:variant>
        <vt:lpstr>Použité písma</vt:lpstr>
      </vt:variant>
      <vt:variant>
        <vt:i4>5</vt:i4>
      </vt:variant>
      <vt:variant>
        <vt:lpstr>Motív</vt:lpstr>
      </vt:variant>
      <vt:variant>
        <vt:i4>1</vt:i4>
      </vt:variant>
      <vt:variant>
        <vt:lpstr>Nadpisy snímok</vt:lpstr>
      </vt:variant>
      <vt:variant>
        <vt:i4>30</vt:i4>
      </vt:variant>
    </vt:vector>
  </HeadingPairs>
  <TitlesOfParts>
    <vt:vector size="36" baseType="lpstr">
      <vt:lpstr>Arial</vt:lpstr>
      <vt:lpstr>Calibri</vt:lpstr>
      <vt:lpstr>Myriad Pro</vt:lpstr>
      <vt:lpstr>Times New Roman</vt:lpstr>
      <vt:lpstr>Wingdings</vt:lpstr>
      <vt:lpstr>Motív Office</vt:lpstr>
      <vt:lpstr>Prezentácia programu PowerPoint</vt:lpstr>
      <vt:lpstr>OBSAH</vt:lpstr>
      <vt:lpstr>Výber správnej výzvy</vt:lpstr>
      <vt:lpstr>Oprávnené aktivity – bližšia špecifikácia</vt:lpstr>
      <vt:lpstr>Oprávnení žiadatelia</vt:lpstr>
      <vt:lpstr>Oprávnení žiadatelia  – schéma štátnej pomoci </vt:lpstr>
      <vt:lpstr>Podmienky poskytnutia príspevku (PPP)</vt:lpstr>
      <vt:lpstr>Spôsob preukazovania splnenia PPP</vt:lpstr>
      <vt:lpstr>Spôsob preukazovania splnenia PPP</vt:lpstr>
      <vt:lpstr>Spôsob preukazovania splnenia PPP</vt:lpstr>
      <vt:lpstr>Spôsob preukazovania splnenia PPP</vt:lpstr>
      <vt:lpstr>Spôsob preukazovania splnenia PPP</vt:lpstr>
      <vt:lpstr>Spôsob preukazovania splnenia PPP</vt:lpstr>
      <vt:lpstr>Spôsob preukazovania splnenia PPP</vt:lpstr>
      <vt:lpstr>Spôsob preukazovania splnenia PPP</vt:lpstr>
      <vt:lpstr>Spôsob preukazovania splnenia PPP</vt:lpstr>
      <vt:lpstr>Spôsob preukazovania splnenia PPP</vt:lpstr>
      <vt:lpstr>Spôsob preukazovania splnenia PPP</vt:lpstr>
      <vt:lpstr>Podnik v ťažkostiach verzia 3.1 (test)</vt:lpstr>
      <vt:lpstr>Projekt generujúci príjem (verzia 2.0)</vt:lpstr>
      <vt:lpstr>Projekt generujúci príjem (verzia 2.0)</vt:lpstr>
      <vt:lpstr>Projekt generujúci príjem (verzia 2.0)</vt:lpstr>
      <vt:lpstr>Ukazovatele fin. situácie žiadateľa</vt:lpstr>
      <vt:lpstr>Časté chyby pri podaní ŽoNFP </vt:lpstr>
      <vt:lpstr>Časté chyby pri podaní ŽoNFP </vt:lpstr>
      <vt:lpstr>Často kladené otázky</vt:lpstr>
      <vt:lpstr>Často kladené otázky</vt:lpstr>
      <vt:lpstr>Často kladené otázky</vt:lpstr>
      <vt:lpstr>Často kladené otázky</vt:lpstr>
      <vt:lpstr>ĎAKUJEME ZA POZORNOSŤ</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Dranačka Ivan</dc:creator>
  <cp:lastModifiedBy>Dubovský Lukáš</cp:lastModifiedBy>
  <cp:revision>455</cp:revision>
  <cp:lastPrinted>2018-01-24T06:31:25Z</cp:lastPrinted>
  <dcterms:created xsi:type="dcterms:W3CDTF">2016-11-04T09:30:49Z</dcterms:created>
  <dcterms:modified xsi:type="dcterms:W3CDTF">2020-01-22T09:49:11Z</dcterms:modified>
</cp:coreProperties>
</file>