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sldIdLst>
    <p:sldId id="260" r:id="rId2"/>
    <p:sldId id="288" r:id="rId3"/>
    <p:sldId id="273" r:id="rId4"/>
    <p:sldId id="274" r:id="rId5"/>
    <p:sldId id="290" r:id="rId6"/>
    <p:sldId id="291" r:id="rId7"/>
    <p:sldId id="341" r:id="rId8"/>
    <p:sldId id="281" r:id="rId9"/>
    <p:sldId id="352" r:id="rId10"/>
    <p:sldId id="399" r:id="rId11"/>
    <p:sldId id="356" r:id="rId12"/>
    <p:sldId id="361" r:id="rId13"/>
    <p:sldId id="421" r:id="rId14"/>
    <p:sldId id="364" r:id="rId15"/>
    <p:sldId id="366" r:id="rId16"/>
    <p:sldId id="381" r:id="rId17"/>
    <p:sldId id="422" r:id="rId18"/>
    <p:sldId id="423" r:id="rId19"/>
    <p:sldId id="424" r:id="rId20"/>
    <p:sldId id="368" r:id="rId21"/>
    <p:sldId id="369" r:id="rId22"/>
    <p:sldId id="370" r:id="rId23"/>
    <p:sldId id="371" r:id="rId24"/>
    <p:sldId id="443" r:id="rId25"/>
    <p:sldId id="425" r:id="rId26"/>
    <p:sldId id="376" r:id="rId27"/>
    <p:sldId id="377" r:id="rId28"/>
    <p:sldId id="384" r:id="rId29"/>
    <p:sldId id="427" r:id="rId30"/>
    <p:sldId id="428" r:id="rId31"/>
    <p:sldId id="429" r:id="rId32"/>
    <p:sldId id="430" r:id="rId33"/>
    <p:sldId id="431" r:id="rId34"/>
    <p:sldId id="385" r:id="rId35"/>
    <p:sldId id="432" r:id="rId36"/>
    <p:sldId id="387" r:id="rId37"/>
    <p:sldId id="433" r:id="rId38"/>
    <p:sldId id="434" r:id="rId39"/>
    <p:sldId id="435" r:id="rId40"/>
    <p:sldId id="436" r:id="rId41"/>
    <p:sldId id="437" r:id="rId42"/>
    <p:sldId id="438" r:id="rId43"/>
    <p:sldId id="439" r:id="rId44"/>
    <p:sldId id="440" r:id="rId45"/>
    <p:sldId id="441" r:id="rId46"/>
    <p:sldId id="442" r:id="rId47"/>
    <p:sldId id="382" r:id="rId48"/>
  </p:sldIdLst>
  <p:sldSz cx="9144000" cy="6858000" type="screen4x3"/>
  <p:notesSz cx="6735763" cy="98663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  <a:srgbClr val="0070C0"/>
    <a:srgbClr val="448CCA"/>
    <a:srgbClr val="0000FF"/>
    <a:srgbClr val="55B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34" autoAdjust="0"/>
    <p:restoredTop sz="94660"/>
  </p:normalViewPr>
  <p:slideViewPr>
    <p:cSldViewPr>
      <p:cViewPr varScale="1">
        <p:scale>
          <a:sx n="113" d="100"/>
          <a:sy n="113" d="100"/>
        </p:scale>
        <p:origin x="1860" y="90"/>
      </p:cViewPr>
      <p:guideLst>
        <p:guide orient="horz" pos="2160"/>
        <p:guide pos="29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t>02.03.2020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t>02.03.2020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t>02.03.2020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t>02.03.2020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t>02.03.2020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t>02.03.2020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t>02.03.2020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t>02.03.2020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t>02.03.2020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t>02.03.2020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t>02.03.2020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F745E-5CF1-44A9-BA9D-F38B0069A5FF}" type="datetimeFigureOut">
              <a:rPr lang="sk-SK" smtClean="0"/>
              <a:t>02.03.2020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DB469-5749-46F5-8CAE-D6A3AC4BBA80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siea.sk/" TargetMode="External"/><Relationship Id="rId4" Type="http://schemas.openxmlformats.org/officeDocument/2006/relationships/hyperlink" Target="http://www.op-kzp.s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5" name="Picture 14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256" y="878964"/>
            <a:ext cx="5087472" cy="5299992"/>
          </a:xfrm>
          <a:prstGeom prst="rect">
            <a:avLst/>
          </a:prstGeom>
        </p:spPr>
      </p:pic>
      <p:sp>
        <p:nvSpPr>
          <p:cNvPr id="16" name="Nadpis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50405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k-SK" sz="4000" cap="all" dirty="0" smtClean="0">
                <a:ln w="0"/>
                <a:cs typeface="Arial" panose="020B0604020202020204"/>
              </a:rPr>
              <a:t/>
            </a:r>
            <a:br>
              <a:rPr lang="sk-SK" sz="4000" cap="all" dirty="0" smtClean="0">
                <a:ln w="0"/>
                <a:cs typeface="Arial" panose="020B0604020202020204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/>
              </a:rPr>
              <a:t>operačný program </a:t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/>
              </a:rPr>
              <a:t>kvalita životného prostredia</a:t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/>
              </a:rPr>
              <a:t/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/>
              </a:rPr>
            </a:br>
            <a:r>
              <a:rPr lang="sk-SK" sz="12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/>
              </a:rPr>
              <a:t> </a:t>
            </a:r>
            <a:r>
              <a:rPr lang="sk-SK" sz="2400" b="1" cap="all" dirty="0" smtClean="0">
                <a:ln w="0"/>
                <a:cs typeface="Arial" panose="020B0604020202020204"/>
              </a:rPr>
              <a:t>Výzva na predkladanie žiadostí o poskytnutie nenávratného finančného </a:t>
            </a:r>
            <a:r>
              <a:rPr lang="sk-SK" sz="2400" b="1" cap="all" dirty="0">
                <a:ln w="0"/>
                <a:cs typeface="Arial" panose="020B0604020202020204"/>
              </a:rPr>
              <a:t>príspevku </a:t>
            </a:r>
            <a:r>
              <a:rPr lang="sk-SK" altLang="sk-SK" sz="2400" b="1" cap="all" dirty="0">
                <a:ln w="0"/>
                <a:cs typeface="Arial" panose="020B0604020202020204"/>
              </a:rPr>
              <a:t/>
            </a:r>
            <a:br>
              <a:rPr lang="sk-SK" altLang="sk-SK" sz="2400" b="1" cap="all" dirty="0">
                <a:ln w="0"/>
                <a:cs typeface="Arial" panose="020B0604020202020204"/>
              </a:rPr>
            </a:br>
            <a:r>
              <a:rPr lang="sk-SK" altLang="sk-SK" sz="2400" b="1" cap="all" dirty="0" smtClean="0">
                <a:ln w="0"/>
                <a:cs typeface="Arial" panose="020B0604020202020204"/>
              </a:rPr>
              <a:t>OPKZP-PO4-SC411-2019-61</a:t>
            </a:r>
            <a:r>
              <a:rPr lang="sk-SK" altLang="sk-SK" sz="4000" cap="all" dirty="0">
                <a:ln w="0"/>
                <a:cs typeface="Arial" panose="020B0604020202020204"/>
              </a:rPr>
              <a:t/>
            </a:r>
            <a:br>
              <a:rPr lang="sk-SK" altLang="sk-SK" sz="4000" cap="all" dirty="0">
                <a:ln w="0"/>
                <a:cs typeface="Arial" panose="020B0604020202020204"/>
              </a:rPr>
            </a:br>
            <a: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sk-SK" alt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/>
              </a:rPr>
              <a:t>27/28</a:t>
            </a: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/>
              </a:rPr>
              <a:t>-02-2019</a:t>
            </a:r>
            <a:r>
              <a:rPr lang="sk-SK" sz="4000" cap="all" dirty="0" smtClean="0">
                <a:ln w="0"/>
                <a:cs typeface="Arial" panose="020B0604020202020204"/>
              </a:rPr>
              <a:t/>
            </a:r>
            <a:br>
              <a:rPr lang="sk-SK" sz="4000" cap="all" dirty="0" smtClean="0">
                <a:ln w="0"/>
                <a:cs typeface="Arial" panose="020B0604020202020204"/>
              </a:rPr>
            </a:br>
            <a:endParaRPr lang="sk-SK" sz="4000" dirty="0"/>
          </a:p>
        </p:txBody>
      </p:sp>
      <p:grpSp>
        <p:nvGrpSpPr>
          <p:cNvPr id="9" name="Skupina 8"/>
          <p:cNvGrpSpPr/>
          <p:nvPr/>
        </p:nvGrpSpPr>
        <p:grpSpPr>
          <a:xfrm>
            <a:off x="755576" y="188640"/>
            <a:ext cx="7505700" cy="897889"/>
            <a:chOff x="0" y="0"/>
            <a:chExt cx="7506031" cy="898497"/>
          </a:xfrm>
        </p:grpSpPr>
        <p:pic>
          <p:nvPicPr>
            <p:cNvPr id="10" name="Obrázok 9" descr="C:\Users\rakovska\AppData\Local\Microsoft\Windows\Temporary Internet Files\Content.Word\Nový obrázok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3367"/>
              <a:ext cx="5550010" cy="7394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Obrázok 10" descr="C:\Users\rakovska\AppData\Local\Microsoft\Windows\Temporary Internet Files\Content.Word\Nový obrázok.bmp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306" y="0"/>
              <a:ext cx="1677725" cy="898497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  <a:spcAft>
                <a:spcPts val="300"/>
              </a:spcAft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15.	Podmienka oprávnenosti aktivít projektu</a:t>
            </a:r>
          </a:p>
          <a:p>
            <a:pPr marL="901700" indent="-36068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5 oprávnených podaktivít: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20370" indent="125730" algn="just">
              <a:lnSpc>
                <a:spcPts val="1920"/>
              </a:lnSpc>
              <a:spcBef>
                <a:spcPts val="300"/>
              </a:spcBef>
              <a:spcAft>
                <a:spcPts val="300"/>
              </a:spcAft>
              <a:buFont typeface="+mj-lt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B6 	Výstavba zariadení na výrobu a energetické využívanie skládkového   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plynu 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plynu z čistiarní odpadových vôd</a:t>
            </a:r>
          </a:p>
          <a:p>
            <a:pPr marL="420370" indent="125730" algn="just">
              <a:lnSpc>
                <a:spcPct val="20000"/>
              </a:lnSpc>
              <a:spcBef>
                <a:spcPts val="300"/>
              </a:spcBef>
              <a:spcAft>
                <a:spcPts val="300"/>
              </a:spcAft>
              <a:buFont typeface="+mj-lt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Všeobecné pravidlá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a podmienky oprávnenosti aktivít realizácie projektu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50000"/>
              </a:lnSpc>
            </a:pPr>
            <a:endParaRPr lang="sk-SK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8050" lvl="0" indent="-360045" algn="just" defTabSz="1071245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pre subjekty postupujúce podľa SŠP OZE - oprávnené aktivity v súlade podmienkami uvedenými v  čl. G. - Rozsah pôsobnosti predmetnej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schémy;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  <a:sym typeface="+mn-ea"/>
            </a:endParaRPr>
          </a:p>
          <a:p>
            <a:pPr marL="908050" lvl="0" indent="-360045" algn="just" defTabSz="1071245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súčasťou ŽoNFP musí byť  EA vypracovaný odborne spôsobilou osobou podľa § 13 zákona č. 321/2014 Z. z. o energetickej efektívnosti,</a:t>
            </a:r>
          </a:p>
          <a:p>
            <a:pPr marL="1241425" lvl="0" indent="-309880" algn="just" defTabSz="1071245">
              <a:buFont typeface="+mj-lt"/>
              <a:buAutoNum type="alphaLcParenR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účelový EA min. v rozsahu oprávnenej aktivity alebo</a:t>
            </a:r>
          </a:p>
          <a:p>
            <a:pPr marL="1253490" lvl="0" indent="-320040" algn="just" defTabSz="1071245">
              <a:buFont typeface="+mj-lt"/>
              <a:buAutoNum type="alphaLcParenR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EA podľa § 14 ods. 1 alebo ods. 9 zákona č. 321/2014 ak je oprávnená aktivita samostatne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identifikovateľná;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0" indent="-354330" algn="just" defTabSz="1071245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1071245" algn="l"/>
              </a:tabLst>
            </a:pPr>
            <a:r>
              <a:rPr lang="sk-SK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podpora iba </a:t>
            </a:r>
            <a:r>
              <a:rPr lang="sk-SK" sz="1600" dirty="0" err="1">
                <a:solidFill>
                  <a:prstClr val="black"/>
                </a:solidFill>
                <a:latin typeface="Century Gothic" panose="020B0502020202020204" pitchFamily="34" charset="0"/>
              </a:rPr>
              <a:t>projekom</a:t>
            </a:r>
            <a:r>
              <a:rPr lang="sk-SK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, ktoré budú vyhodnotené ako vhodné a účelné vzhľadom na </a:t>
            </a:r>
            <a:r>
              <a:rPr lang="sk-SK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východiskovú </a:t>
            </a:r>
            <a:r>
              <a:rPr lang="sk-SK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situáciu, nákladovo efektívne, </a:t>
            </a:r>
            <a:r>
              <a:rPr lang="sk-SK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udržateľné;</a:t>
            </a:r>
            <a:endParaRPr lang="sk-SK" sz="16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6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aktivít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15.	Podmienka oprávnenosti aktivít projektu</a:t>
            </a:r>
          </a:p>
          <a:p>
            <a:pPr algn="just" defTabSz="626745"/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Všeobecné pravidlá a podmienky oprávnenosti aktivít realizácie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projektu</a:t>
            </a:r>
          </a:p>
          <a:p>
            <a:pPr>
              <a:spcBef>
                <a:spcPts val="600"/>
              </a:spcBef>
            </a:pPr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0" indent="-354330" algn="just" defTabSz="1071245">
              <a:buFont typeface="Wingdings" panose="05000000000000000000" pitchFamily="2" charset="2"/>
              <a:buChar char="ü"/>
              <a:tabLst>
                <a:tab pos="1071245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pomoc nebude poskytnutá na vodné elektrárne, ktoré nie sú v súlade so smernicou č. 2000/60/ES Európskeho parlamentu a Rady (Rámcová smernica o vode ďalej len „RSV“);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0" indent="-354330" algn="just" defTabSz="1071245">
              <a:buFont typeface="Wingdings" panose="05000000000000000000" pitchFamily="2" charset="2"/>
              <a:buChar char="ü"/>
              <a:tabLst>
                <a:tab pos="1071245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podmienkou v pripade podaktivity B2 je vykonanie opatrení na zmiernenie negatívnych vplyvov na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ŽP, vrátane opatrení na obmedzenie narušenia kontinuity prietoku vodného toku a vytváranie bariér,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vyplývajúcich z procesu posudzovania vplyvov na ŽP s dôrazom na posúdenie kumulatívnych vplyvov stavieb na daný vodný útvar a zároveň súlad s požiadavkami  čl. 4 ods. 7, 8 a 9 RSV;</a:t>
            </a:r>
          </a:p>
          <a:p>
            <a:pPr marL="901700" lvl="0" indent="-354330" algn="just" defTabSz="1071245">
              <a:buFont typeface="Wingdings" panose="05000000000000000000" pitchFamily="2" charset="2"/>
              <a:buChar char="ü"/>
              <a:tabLst>
                <a:tab pos="1071245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podporené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budú projekty, ktoré nie sú v rozpore so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Stratégiou pre redukciu PM</a:t>
            </a:r>
            <a:r>
              <a:rPr lang="sk-SK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programami na zlepšenie kvality ovzdušia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;</a:t>
            </a:r>
          </a:p>
          <a:p>
            <a:pPr marL="901700" lvl="0" indent="-354330" algn="just" defTabSz="1071245">
              <a:buFont typeface="Wingdings" panose="05000000000000000000" pitchFamily="2" charset="2"/>
              <a:buChar char="ü"/>
              <a:tabLst>
                <a:tab pos="1071245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v prípade VP poskytnutý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NFP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nesmie viesť k podstatnému zníženiu pracovných miest v danom území v rámci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EÚ.</a:t>
            </a: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0" indent="-354330" algn="just" defTabSz="1071245">
              <a:buFont typeface="Wingdings" panose="05000000000000000000" pitchFamily="2" charset="2"/>
              <a:buChar char="ü"/>
              <a:tabLst>
                <a:tab pos="1071245" algn="l"/>
              </a:tabLst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6155" indent="-357505" algn="just"/>
            <a:endParaRPr lang="sk-SK" sz="1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sym typeface="+mn-ea"/>
              </a:rPr>
              <a:t>Oprávnenosť aktivít realizácie projektu</a:t>
            </a:r>
            <a:endParaRPr lang="sk-SK" altLang="sk-SK" sz="22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2925" indent="-542925" algn="just"/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  <a:sym typeface="+mn-ea"/>
              </a:rPr>
              <a:t>16.	Podmienka, že žiadateľ nezačal práce na projekte pred  predložením </a:t>
            </a:r>
            <a:r>
              <a:rPr 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  <a:sym typeface="+mn-ea"/>
              </a:rPr>
              <a:t>ŽoNFP</a:t>
            </a:r>
            <a:endParaRPr lang="sk-SK" altLang="sk-SK" sz="22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l">
              <a:spcBef>
                <a:spcPts val="0"/>
              </a:spcBef>
              <a:buFont typeface="+mj-lt"/>
            </a:pPr>
            <a:endParaRPr lang="sk-SK" altLang="sk-SK" sz="22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0850" indent="-450850" algn="l">
              <a:spcBef>
                <a:spcPts val="0"/>
              </a:spcBef>
              <a:buFont typeface="+mj-lt"/>
              <a:buAutoNum type="romanUcPeriod" startAt="3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</a:t>
            </a: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výdavkov realizácie projektu</a:t>
            </a:r>
          </a:p>
          <a:p>
            <a:pPr marL="228600" indent="-228600" algn="just">
              <a:spcBef>
                <a:spcPts val="0"/>
              </a:spcBef>
              <a:buFont typeface="+mj-lt"/>
              <a:buAutoNum type="arabicPeriod" startAt="15"/>
            </a:pPr>
            <a:endParaRPr lang="sk-SK" sz="10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447675" indent="-447675" algn="just" defTabSz="626745"/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17. 		Podmienka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, že výdavky projektu sú oprávnené</a:t>
            </a:r>
          </a:p>
          <a:p>
            <a:pPr marL="627380" indent="-627380" algn="just" defTabSz="626745"/>
            <a:endParaRPr lang="sk-SK" sz="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901700" indent="-36068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výdavky projektu musia v súlade s podmienkami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oprávnenosti v zmysle: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259205" lvl="1" indent="-360680" algn="just" defTabSz="90170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Príručka k oprávnenosti výdavkov pre dopytovo orientované projekty OP KŽP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2.4 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259205" lvl="1" indent="-360680" algn="just" defTabSz="901700">
              <a:buFont typeface="Arial" panose="020B0604020202020204" pitchFamily="34" charset="0"/>
              <a:buChar char="•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Príloha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č. 4 Výzvy Osobitné podmienky oprávnenosti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výdavkov</a:t>
            </a:r>
          </a:p>
          <a:p>
            <a:pPr marL="1533525" indent="-285750" algn="just">
              <a:buFontTx/>
              <a:buChar char="-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zoznam oprávnených výdavkov</a:t>
            </a:r>
          </a:p>
          <a:p>
            <a:pPr marL="1533525" indent="-285750" algn="just">
              <a:buFontTx/>
              <a:buChar char="-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finančné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limity pre vybrané výdavky</a:t>
            </a:r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252538" indent="-355600" algn="just">
              <a:buFont typeface="Arial" panose="020B0604020202020204" pitchFamily="34" charset="0"/>
              <a:buChar char="•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dodržanie podmienok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oprávnenosti výdavkov uvedených v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SŠP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OZE;</a:t>
            </a:r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6155" indent="-357505" algn="just"/>
            <a:endParaRPr lang="sk-SK" sz="1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3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</a:t>
            </a: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výdavkov realizácie projektu</a:t>
            </a:r>
          </a:p>
          <a:p>
            <a:pPr marL="228600" indent="-228600" algn="just">
              <a:spcBef>
                <a:spcPts val="0"/>
              </a:spcBef>
              <a:buFont typeface="+mj-lt"/>
              <a:buAutoNum type="arabicPeriod" startAt="15"/>
            </a:pPr>
            <a:endParaRPr lang="sk-SK" sz="10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447675" indent="-447675" algn="just" defTabSz="626745"/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17. 		Podmienka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, že výdavky projektu sú oprávnené</a:t>
            </a:r>
          </a:p>
          <a:p>
            <a:pPr marL="627380" indent="-627380" algn="just" defTabSz="626745"/>
            <a:endParaRPr lang="sk-SK" sz="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901700" indent="-36068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oprávnené výdavky sú investičné výdavky potrebné na podporu výroby energie z OZE =  rozdiel medzi výdavkami na investovanie do výroby energie z obnoviteľných zdrojov a výdavkami na menej ekologickú investíciu k realizácii ktorej by dôveryhodným spôsobom došlo i bez pomoci. Stanovenie prostredníctvom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Kontrafaktuálneho scénara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(iba subjekty podľa SŠP OZE) nasledovne: </a:t>
            </a:r>
          </a:p>
          <a:p>
            <a:pPr marL="1259205" lvl="1" indent="-360680" algn="just" defTabSz="901700">
              <a:buFont typeface="+mj-lt"/>
              <a:buAutoNum type="alphaLcParenR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predloženie projektu na menej ekologickú investíciu alebo</a:t>
            </a:r>
          </a:p>
          <a:p>
            <a:pPr marL="1259205" lvl="1" indent="-360680" algn="just" defTabSz="901700">
              <a:buFont typeface="+mj-lt"/>
              <a:buAutoNum type="alphaLcParenR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podľa vzorca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</a:t>
            </a:r>
            <a:r>
              <a:rPr lang="sk-SK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MEI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= P x V</a:t>
            </a:r>
            <a:r>
              <a:rPr lang="sk-SK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MEI-ref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marL="1247775" algn="just">
              <a:buFontTx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V</a:t>
            </a:r>
            <a:r>
              <a:rPr lang="sk-SK" sz="14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MEI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-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výdavky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na podobnú menej ekologickú investíciu (EUR)</a:t>
            </a: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  <a:sym typeface="+mn-ea"/>
            </a:endParaRPr>
          </a:p>
          <a:p>
            <a:pPr marL="1247775" algn="just">
              <a:buFontTx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P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-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elek. alebo tepel.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výkon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zariadenia na využívanie OE (kW)</a:t>
            </a:r>
          </a:p>
          <a:p>
            <a:pPr marL="1247775" algn="just">
              <a:buFontTx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V</a:t>
            </a:r>
            <a:r>
              <a:rPr lang="sk-SK" sz="14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MEI-ref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-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referenčné výdavky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menej ekologickej investície na jednotku  inštalovaného výkonu zariadenia na výrobu elektriny alebo zariadenia na výrobu tepla s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využitím zemného plynu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(EUR</a:t>
            </a:r>
            <a:r>
              <a:rPr lang="en-GB" alt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/kW</a:t>
            </a:r>
            <a:r>
              <a:rPr lang="sk-SK" alt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)</a:t>
            </a:r>
          </a:p>
          <a:p>
            <a:pPr marL="1247775" algn="just">
              <a:buFontTx/>
            </a:pPr>
            <a:r>
              <a:rPr lang="sk-SK" alt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- elektrina = 437 EUR</a:t>
            </a:r>
            <a:r>
              <a:rPr lang="en-GB" alt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/kW</a:t>
            </a:r>
          </a:p>
          <a:p>
            <a:pPr marL="1247775" algn="just">
              <a:buFontTx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- teplo</a:t>
            </a:r>
            <a:r>
              <a:rPr lang="sk-SK" alt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= 175 EUR</a:t>
            </a:r>
            <a:r>
              <a:rPr lang="en-GB" alt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/</a:t>
            </a:r>
            <a:r>
              <a:rPr lang="sk-SK" alt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kW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  <a:sym typeface="+mn-ea"/>
            </a:endParaRP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6155" indent="-357505" algn="just"/>
            <a:endParaRPr lang="sk-SK" sz="1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4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14350" indent="-514350" algn="l">
              <a:spcBef>
                <a:spcPts val="0"/>
              </a:spcBef>
              <a:buFont typeface="+mj-lt"/>
              <a:buAutoNum type="romanUcPeriod" startAt="4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miesta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18.	Podmienka, že projekt je realizovaný na oprávnenom území</a:t>
            </a:r>
          </a:p>
          <a:p>
            <a:pPr algn="just" defTabSz="626745"/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901700" indent="-3524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Oprávneným miestom realizácie projektu je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celé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územie Slovenskej republiky okrem regiónu NUTS II Bratislavský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kraj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5475" indent="-352425" algn="just">
              <a:buFont typeface="+mj-lt"/>
              <a:buAutoNum type="romanUcPeriod" startAt="4"/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276225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pre stanovenie oprávnenosti je rozhodujúce miesto realizácie projektu, nie sídlo žiadateľa</a:t>
            </a:r>
          </a:p>
          <a:p>
            <a:pPr marL="901700" indent="-276225" algn="just">
              <a:buFont typeface="Wingdings" panose="05000000000000000000" pitchFamily="2" charset="2"/>
              <a:buChar char="ü"/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276225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projekt môže byť realizovaný aj na viacerých miestach, avšak vždy na oprávnenom území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7380" lvl="0" indent="-354330" algn="just" defTabSz="1071245">
              <a:buFont typeface="Wingdings" panose="05000000000000000000" pitchFamily="2" charset="2"/>
              <a:buChar char="ü"/>
              <a:tabLst>
                <a:tab pos="1071245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6155" indent="-357505" algn="just"/>
            <a:endParaRPr lang="sk-SK" sz="1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Kritériá pre výber projektov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19.	Podmienka splnenia kritérií pre výber projektov</a:t>
            </a:r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901700" indent="-360680" algn="just">
              <a:spcBef>
                <a:spcPts val="0"/>
              </a:spcBef>
            </a:pPr>
            <a:endParaRPr lang="sk-SK" sz="8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2925" algn="just" defTabSz="447675">
              <a:spcBef>
                <a:spcPts val="600"/>
              </a:spcBef>
              <a:tabLst>
                <a:tab pos="447675" algn="l"/>
                <a:tab pos="542925" algn="l"/>
              </a:tabLst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musí spĺňať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- </a:t>
            </a:r>
            <a:r>
              <a:rPr lang="sk-SK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Kritériá pre výber projektov Operačného programu </a:t>
            </a:r>
            <a:r>
              <a:rPr lang="sk-SK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Kvalita </a:t>
            </a:r>
            <a:r>
              <a:rPr lang="sk-SK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životného </a:t>
            </a:r>
            <a:r>
              <a:rPr lang="sk-SK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prostredia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verzia 2.1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680" algn="just"/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680"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Hodnotiace kritériá </a:t>
            </a: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kombinácia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vylučujúcich a bodovaných hodnotiacich kritérií</a:t>
            </a:r>
          </a:p>
          <a:p>
            <a:pPr marL="82677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13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hodnotiacich kritérií v 4 kategóriách</a:t>
            </a: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4 vylučujúce kritéria, 9 bodovaných</a:t>
            </a:r>
          </a:p>
          <a:p>
            <a:pPr marL="627380" lvl="0" indent="-354330" algn="just" defTabSz="1071245">
              <a:buFont typeface="Wingdings" panose="05000000000000000000" pitchFamily="2" charset="2"/>
              <a:buChar char="ü"/>
              <a:tabLst>
                <a:tab pos="1071245" algn="l"/>
              </a:tabLst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5125"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Výberové kritériá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  <a:p>
            <a:pPr marL="901700" indent="-35433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aplikujú sa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iba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ak z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disponibilnej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alokácie určenej na výzvu nie je možné podporiť všetky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ktoré splnili kritériá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OH 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príslušnom hodnotiacom kole</a:t>
            </a: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6155" indent="-357505" algn="just"/>
            <a:endParaRPr lang="sk-SK" sz="1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124744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Kritériá pre výber projektov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19.	Podmienka splnenia kritérií pre výber projektov</a:t>
            </a:r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901700" indent="-360680" algn="just"/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680"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Hodnotiace kritériá </a:t>
            </a:r>
            <a:endParaRPr lang="sk-SK" sz="1600" b="1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podporené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budú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projekty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vyhodnotené ako vhodné a účelné vzhľadom na východiskovú situáciu a identifikované potreby v danej oblasti, nákladovo efektívne, udržateľné 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ako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projekty s adekvátnym spôsobom a kapacitným zabezpečením ich realizácie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;</a:t>
            </a:r>
            <a:endParaRPr lang="sk-SK" sz="1600" b="1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podporované budú najmä projekty</a:t>
            </a:r>
            <a:r>
              <a:rPr lang="sk-SK" sz="16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na výstavbu zariadení na výrobu tepla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 tým budú zvýhodnené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tepelné čerpadlá, zariadenia využívajúce geotermálnu energiu a zariadenia kombinovanej výroby elektriny a tepla;</a:t>
            </a: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projekty budú vyberané s ohľadom na ich nákladovú efektívnosť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(</a:t>
            </a:r>
            <a:r>
              <a:rPr lang="sk-SK" sz="1600" b="1" i="1" dirty="0" err="1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Value</a:t>
            </a:r>
            <a:r>
              <a:rPr lang="sk-SK" sz="1600" b="1" i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</a:t>
            </a:r>
            <a:r>
              <a:rPr lang="sk-SK" sz="1600" b="1" i="1" dirty="0" err="1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for</a:t>
            </a:r>
            <a:r>
              <a:rPr lang="sk-SK" sz="1600" b="1" i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Money </a:t>
            </a:r>
            <a:r>
              <a:rPr lang="sk-SK" sz="1600" b="1" i="1" dirty="0" err="1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principle</a:t>
            </a:r>
            <a:r>
              <a:rPr lang="sk-SK" sz="1600" b="1" i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);</a:t>
            </a: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zvýhodnené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budú projekty, ktoré sú súčasťou RIÚS, IUSRMO 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NUS;</a:t>
            </a:r>
            <a:endParaRPr lang="sk-SK" sz="1600" b="1" i="1" dirty="0" smtClean="0">
              <a:solidFill>
                <a:schemeClr val="tx1"/>
              </a:solidFill>
              <a:latin typeface="Century Gothic" panose="020B0502020202020204" pitchFamily="34" charset="0"/>
              <a:sym typeface="+mn-ea"/>
            </a:endParaRP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zvýhodnené budú projekty, ktoré budú realizované na území aspoň jedného z okresov zaradeného do zoznamu najmenej rozvinutých okresov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vedených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ÚPSVaR;</a:t>
            </a:r>
          </a:p>
          <a:p>
            <a:pPr algn="just"/>
            <a:endParaRPr lang="sk-SK" sz="1600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124744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Kritériá pre výber projektov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19.	Podmienka splnenia kritérií pre výber projektov</a:t>
            </a:r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901700" indent="-360680" algn="just"/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680"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Hodnotiace kritériá 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podpora najmä komplexným projektom výstavby zariadení na využívanie OZE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 inteligentným riadením výroby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spotreby energie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, v ktorých bude uprednostnená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lokálna spotreba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vyrobenej energie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 reálnom čase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alebo prostredníctvom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akumulácie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;</a:t>
            </a: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 podaktivite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B2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je nevyhnutné vykonanie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opatrení na zmiernenie negatívnych vplyvov na ŽP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vrátane opatrení na obmedzenie narušenia kontinuity prietoku vodného toku a vytváranie bariér, vyplývajúcich z procesu posudzovania vplyvov na ŽP s dôrazom na posúdenie kumulatívnych vplyvov stavieb na daný vodný útvar a zároveň súlad s požiadavkami čl. 4 ods. 7, 8 a 9 Rámcovej smernice o vode;</a:t>
            </a: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zvýhodnenie projektov, ktorých realizácia bude viesť k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vyššiemu využitiu tepla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zariadeniach KVET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;</a:t>
            </a:r>
          </a:p>
          <a:p>
            <a:pPr marL="541020" algn="just"/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6155" indent="-357505" algn="just"/>
            <a:endParaRPr lang="sk-SK" sz="1600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124744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Kritériá pre výber projektov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19.	Podmienka splnenia kritérií pre výber projektov</a:t>
            </a:r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901700" indent="-360680" algn="just"/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680"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Hodnotiace kritériá 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zvýhodnenie projektov, ktoré dosiahnu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najnižšie investičné výdavky na produkciu energie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(EUR/MWh), a projekty, ktoré dosiahnu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najnižšie  investičné výdavky na predpokladaný objem úspory skleníkových plynov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(EUR/CO</a:t>
            </a:r>
            <a:r>
              <a:rPr lang="sk-SK" sz="12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2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);</a:t>
            </a: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podpora projektom, ktoré nie sú v rozpore so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Stratégiou pre redukciu PM</a:t>
            </a:r>
            <a:r>
              <a:rPr lang="sk-SK" sz="14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10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programami na zlepšenie kvality ovzdušia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;</a:t>
            </a: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uprednostňované projekty s najvyšším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príspevkom k znižovaniu emisií PM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do ovzdušia a projekty s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najvyššou energetickou účinnosťou premeny energie;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podpora bude podmienená predložením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EA.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020" algn="just">
              <a:buFont typeface="Wingdings" panose="05000000000000000000" pitchFamily="2" charset="2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020" algn="just"/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6155" indent="-357505" algn="just"/>
            <a:endParaRPr lang="sk-SK" sz="1600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124744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Kritériá pre výber projektov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19.	Podmienka splnenia kritérií pre výber projektov</a:t>
            </a:r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41020" algn="just">
              <a:buFont typeface="Wingdings" panose="05000000000000000000" pitchFamily="2" charset="2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680"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Výberové kritériá 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zohľadnenie inštalovaného výkonu zariadenia, zvýhodnené budú zariadenia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s nižším výkonom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;</a:t>
            </a:r>
          </a:p>
          <a:p>
            <a:pPr marL="901700" indent="-36068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výber s ohľadom na nákladovú efektívnosť (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Value for Money principle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),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najvyšší prínos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 k cieľom OP vo vzťahu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k vynaloženým financiám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.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  <a:sym typeface="+mn-ea"/>
            </a:endParaRPr>
          </a:p>
          <a:p>
            <a:pPr marL="541020" algn="just"/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6155" indent="-357505" algn="just"/>
            <a:endParaRPr lang="sk-SK" sz="1600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864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29389" y="1268760"/>
            <a:ext cx="8239763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altLang="sk-SK" sz="2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</a:t>
            </a:r>
            <a:r>
              <a:rPr lang="sk-SK" altLang="sk-SK" sz="2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ormálne náležitosti výzvy</a:t>
            </a:r>
          </a:p>
          <a:p>
            <a:pPr algn="just"/>
            <a:endParaRPr lang="sk-SK" altLang="sk-SK" sz="17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0"/>
              </a:spcBef>
              <a:tabLst>
                <a:tab pos="2331720" algn="l"/>
              </a:tabLst>
            </a:pPr>
            <a:r>
              <a:rPr lang="pt-BR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Op</a:t>
            </a:r>
            <a:r>
              <a:rPr lang="pt-BR" altLang="sk-SK" sz="1900" b="1" dirty="0" smtClean="0">
                <a:solidFill>
                  <a:srgbClr val="C0504D"/>
                </a:solidFill>
                <a:latin typeface="Century Gothic" panose="020B0502020202020204" pitchFamily="34" charset="0"/>
              </a:rPr>
              <a:t>er</a:t>
            </a:r>
            <a:r>
              <a:rPr lang="pt-BR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ačný program</a:t>
            </a:r>
            <a:r>
              <a:rPr lang="sk-SK" altLang="sk-SK" sz="1900" dirty="0" smtClean="0">
                <a:solidFill>
                  <a:srgbClr val="C0504D"/>
                </a:solidFill>
                <a:latin typeface="Century Gothic" panose="020B0502020202020204" pitchFamily="34" charset="0"/>
              </a:rPr>
              <a:t>:</a:t>
            </a:r>
            <a:r>
              <a:rPr lang="pt-BR" altLang="sk-SK" sz="1900" dirty="0" smtClean="0">
                <a:latin typeface="Century Gothic" panose="020B0502020202020204" pitchFamily="34" charset="0"/>
              </a:rPr>
              <a:t> 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Kvalita životného prostredia</a:t>
            </a:r>
          </a:p>
          <a:p>
            <a:pPr algn="just">
              <a:lnSpc>
                <a:spcPct val="110000"/>
              </a:lnSpc>
              <a:spcBef>
                <a:spcPts val="430"/>
              </a:spcBef>
              <a:tabLst>
                <a:tab pos="2331720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Špecifický cieľ</a:t>
            </a:r>
            <a:r>
              <a:rPr lang="sk-SK" altLang="sk-SK" sz="1900" dirty="0" smtClean="0">
                <a:solidFill>
                  <a:srgbClr val="C0504D"/>
                </a:solidFill>
                <a:latin typeface="Century Gothic" panose="020B0502020202020204" pitchFamily="34" charset="0"/>
              </a:rPr>
              <a:t>:</a:t>
            </a:r>
            <a:r>
              <a:rPr lang="pt-BR" altLang="sk-SK" sz="1900" dirty="0" smtClean="0">
                <a:latin typeface="Century Gothic" panose="020B0502020202020204" pitchFamily="34" charset="0"/>
              </a:rPr>
              <a:t> 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4.1.1 Zvýšenie podielu obnoviteľných zdrojov energie na 	hrubej konečnej energetickej spotrebe SR </a:t>
            </a:r>
          </a:p>
          <a:p>
            <a:pPr algn="just">
              <a:lnSpc>
                <a:spcPct val="110000"/>
              </a:lnSpc>
              <a:spcBef>
                <a:spcPts val="430"/>
              </a:spcBef>
              <a:tabLst>
                <a:tab pos="2331720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Fond</a:t>
            </a:r>
            <a:r>
              <a:rPr lang="sk-SK" altLang="sk-SK" sz="1900" dirty="0" smtClean="0">
                <a:solidFill>
                  <a:srgbClr val="C0504D"/>
                </a:solidFill>
                <a:latin typeface="Century Gothic" panose="020B0502020202020204" pitchFamily="34" charset="0"/>
              </a:rPr>
              <a:t>: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 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Európsky fond regionálneho rozvoja</a:t>
            </a:r>
          </a:p>
          <a:p>
            <a:pPr algn="just">
              <a:lnSpc>
                <a:spcPct val="110000"/>
              </a:lnSpc>
              <a:spcBef>
                <a:spcPts val="430"/>
              </a:spcBef>
              <a:tabLst>
                <a:tab pos="2331720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Poskytovateľ</a:t>
            </a:r>
            <a:r>
              <a:rPr lang="sk-SK" altLang="sk-SK" sz="1900" dirty="0" smtClean="0">
                <a:solidFill>
                  <a:srgbClr val="C0504D"/>
                </a:solidFill>
                <a:latin typeface="Century Gothic" panose="020B0502020202020204" pitchFamily="34" charset="0"/>
              </a:rPr>
              <a:t>: 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Ministerstvo </a:t>
            </a:r>
            <a:r>
              <a:rPr lang="sk-SK" altLang="sk-SK" sz="19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životného 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prostredia zastúpené SIEA</a:t>
            </a:r>
          </a:p>
          <a:p>
            <a:pPr algn="just">
              <a:spcBef>
                <a:spcPts val="430"/>
              </a:spcBef>
              <a:tabLst>
                <a:tab pos="5114925" algn="l"/>
              </a:tabLst>
            </a:pPr>
            <a:endParaRPr lang="sk-SK" altLang="sk-SK" sz="19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0"/>
              </a:spcBef>
              <a:tabLst>
                <a:tab pos="4928870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Indikatívna výška finančných prostriedkov</a:t>
            </a:r>
            <a:r>
              <a:rPr lang="sk-SK" altLang="sk-SK" sz="1900" dirty="0" smtClean="0">
                <a:solidFill>
                  <a:srgbClr val="C0504D"/>
                </a:solidFill>
                <a:latin typeface="Century Gothic" panose="020B0502020202020204" pitchFamily="34" charset="0"/>
              </a:rPr>
              <a:t>: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 </a:t>
            </a:r>
            <a:r>
              <a:rPr lang="sk-SK" altLang="sk-SK" sz="1900" dirty="0">
                <a:latin typeface="Century Gothic" panose="020B0502020202020204" pitchFamily="34" charset="0"/>
              </a:rPr>
              <a:t>		</a:t>
            </a:r>
            <a:r>
              <a:rPr lang="sk-SK" altLang="sk-SK" sz="19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1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0 000 000 €</a:t>
            </a:r>
          </a:p>
          <a:p>
            <a:pPr algn="just">
              <a:lnSpc>
                <a:spcPct val="110000"/>
              </a:lnSpc>
              <a:spcBef>
                <a:spcPts val="430"/>
              </a:spcBef>
              <a:tabLst>
                <a:tab pos="4928870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Maximálna intenzita pomoci </a:t>
            </a:r>
            <a:r>
              <a:rPr lang="en-GB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pre MSP a VP</a:t>
            </a:r>
            <a:r>
              <a:rPr lang="sk-SK" altLang="sk-SK" sz="1900" dirty="0" smtClean="0">
                <a:solidFill>
                  <a:srgbClr val="C0504D"/>
                </a:solidFill>
                <a:latin typeface="Century Gothic" panose="020B0502020202020204" pitchFamily="34" charset="0"/>
              </a:rPr>
              <a:t>: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 		</a:t>
            </a:r>
            <a:r>
              <a:rPr lang="sk-SK" altLang="sk-SK" sz="19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6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0 % </a:t>
            </a:r>
          </a:p>
          <a:p>
            <a:pPr algn="just">
              <a:lnSpc>
                <a:spcPct val="110000"/>
              </a:lnSpc>
              <a:spcBef>
                <a:spcPts val="430"/>
              </a:spcBef>
              <a:tabLst>
                <a:tab pos="4928870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  <a:sym typeface="+mn-ea"/>
              </a:rPr>
              <a:t>Maximálna intenzita pomoci pre ostatné </a:t>
            </a:r>
            <a:r>
              <a:rPr lang="en-GB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  <a:sym typeface="+mn-ea"/>
              </a:rPr>
              <a:t>subjekt</a:t>
            </a: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  <a:sym typeface="+mn-ea"/>
              </a:rPr>
              <a:t>y: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		90 - 100 </a:t>
            </a:r>
            <a:r>
              <a:rPr lang="en-GB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% </a:t>
            </a:r>
            <a:endParaRPr lang="sk-SK" altLang="sk-SK" sz="1900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0"/>
              </a:spcBef>
              <a:tabLst>
                <a:tab pos="4928870" algn="l"/>
              </a:tabLst>
            </a:pP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	</a:t>
            </a:r>
            <a:endParaRPr lang="sk-SK" altLang="sk-SK" sz="19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0"/>
              </a:spcBef>
              <a:tabLst>
                <a:tab pos="4928870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Typ výzvy</a:t>
            </a:r>
            <a:r>
              <a:rPr lang="sk-SK" altLang="sk-SK" sz="1900" dirty="0" smtClean="0">
                <a:solidFill>
                  <a:srgbClr val="C0504D"/>
                </a:solidFill>
                <a:latin typeface="Century Gothic" panose="020B0502020202020204" pitchFamily="34" charset="0"/>
              </a:rPr>
              <a:t>: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 	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otvorená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		 </a:t>
            </a:r>
          </a:p>
          <a:p>
            <a:pPr algn="just">
              <a:lnSpc>
                <a:spcPct val="110000"/>
              </a:lnSpc>
              <a:spcBef>
                <a:spcPts val="430"/>
              </a:spcBef>
              <a:tabLst>
                <a:tab pos="4928870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Dátum vyhlásenia</a:t>
            </a:r>
            <a:r>
              <a:rPr lang="sk-SK" altLang="sk-SK" sz="1900" dirty="0" smtClean="0">
                <a:solidFill>
                  <a:srgbClr val="C0504D"/>
                </a:solidFill>
                <a:latin typeface="Century Gothic" panose="020B0502020202020204" pitchFamily="34" charset="0"/>
              </a:rPr>
              <a:t>: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 	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18. decembra 2019</a:t>
            </a:r>
          </a:p>
          <a:p>
            <a:pPr algn="just">
              <a:lnSpc>
                <a:spcPct val="110000"/>
              </a:lnSpc>
              <a:spcBef>
                <a:spcPts val="430"/>
              </a:spcBef>
              <a:tabLst>
                <a:tab pos="4928870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Dátum uzavretia 1. hodnotiaceho kola</a:t>
            </a:r>
            <a:r>
              <a:rPr lang="sk-SK" altLang="sk-SK" sz="1900" dirty="0" smtClean="0">
                <a:solidFill>
                  <a:srgbClr val="C0504D"/>
                </a:solidFill>
                <a:latin typeface="Century Gothic" panose="020B0502020202020204" pitchFamily="34" charset="0"/>
              </a:rPr>
              <a:t>: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 </a:t>
            </a:r>
            <a:r>
              <a:rPr lang="sk-SK" altLang="sk-SK" sz="1900" dirty="0">
                <a:latin typeface="Century Gothic" panose="020B0502020202020204" pitchFamily="34" charset="0"/>
              </a:rPr>
              <a:t>	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31. marca 2020</a:t>
            </a:r>
          </a:p>
          <a:p>
            <a:pPr algn="just">
              <a:lnSpc>
                <a:spcPct val="110000"/>
              </a:lnSpc>
              <a:spcBef>
                <a:spcPts val="430"/>
              </a:spcBef>
              <a:tabLst>
                <a:tab pos="4928870" algn="l"/>
              </a:tabLst>
            </a:pPr>
            <a:r>
              <a:rPr lang="sk-SK" altLang="sk-SK" sz="19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Dátum uzavretia </a:t>
            </a: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2. </a:t>
            </a:r>
            <a:r>
              <a:rPr lang="sk-SK" altLang="sk-SK" sz="19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hodnotiaceho kola</a:t>
            </a:r>
            <a:r>
              <a:rPr lang="sk-SK" altLang="sk-SK" sz="1900" dirty="0">
                <a:solidFill>
                  <a:srgbClr val="C0504D"/>
                </a:solidFill>
                <a:latin typeface="Century Gothic" panose="020B0502020202020204" pitchFamily="34" charset="0"/>
              </a:rPr>
              <a:t>:</a:t>
            </a:r>
            <a:r>
              <a:rPr lang="sk-SK" altLang="sk-SK" sz="1900" dirty="0">
                <a:latin typeface="Century Gothic" panose="020B0502020202020204" pitchFamily="34" charset="0"/>
              </a:rPr>
              <a:t> 	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30. júna 2020</a:t>
            </a:r>
            <a:endParaRPr lang="sk-SK" altLang="sk-SK" sz="19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6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14350" indent="-514350" algn="l">
              <a:spcBef>
                <a:spcPts val="0"/>
              </a:spcBef>
              <a:buFont typeface="+mj-lt"/>
              <a:buAutoNum type="romanUcPeriod" startAt="6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Spôsob financovania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20.	Podmienka relevantného spôsobu financovania</a:t>
            </a:r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901700" indent="-365125" algn="just">
              <a:spcBef>
                <a:spcPts val="0"/>
              </a:spcBef>
            </a:pPr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5125" algn="just">
              <a:spcBef>
                <a:spcPts val="6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Uplatňujú sa nasledovné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spôsoby financovania:</a:t>
            </a: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refundácia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r>
              <a:rPr lang="sk-SK" sz="16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predfinancovanie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kombinácia oboch vyššie uvedených spôsobov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financovania</a:t>
            </a:r>
          </a:p>
          <a:p>
            <a:pPr marL="536575" lvl="0" algn="just">
              <a:spcBef>
                <a:spcPts val="12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súlade s pravidlami ustanovenými 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dokumente</a:t>
            </a:r>
          </a:p>
          <a:p>
            <a:pPr marL="536575" lvl="0" algn="just"/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Systém </a:t>
            </a:r>
            <a:r>
              <a:rPr lang="sk-SK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finančného riadenia štrukturálnych fondov, Kohézneho fondu a Európskeho námorného a rybárskeho fondu na programové obdobie 2014 – </a:t>
            </a:r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2020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2300" indent="-357505" algn="just">
              <a:spcBef>
                <a:spcPts val="0"/>
              </a:spcBef>
            </a:pPr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2300" indent="-85725" algn="just">
              <a:spcBef>
                <a:spcPts val="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Forma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poskytovaného príspevku: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nenávratný finančný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príspevok.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245">
              <a:tabLst>
                <a:tab pos="1071245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6155" indent="-357505" algn="just"/>
            <a:endParaRPr lang="sk-SK" sz="1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6575" indent="-536575" algn="just">
              <a:spcBef>
                <a:spcPts val="0"/>
              </a:spcBef>
              <a:buFont typeface="+mj-lt"/>
              <a:buAutoNum type="romanUcPeriod" startAt="7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Podmienky poskytnutia príspevku vyplývajúce z osobitných predpisov</a:t>
            </a:r>
          </a:p>
          <a:p>
            <a:pPr algn="just">
              <a:spcBef>
                <a:spcPts val="0"/>
              </a:spcBef>
            </a:pPr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08000" indent="-508000" algn="just" defTabSz="626745">
              <a:spcBef>
                <a:spcPts val="60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21.	P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odmienky týkajúce sa štátnej pomoci a vyplývajúce zo schém štátnej pomoci/pomoci de minimis</a:t>
            </a:r>
          </a:p>
          <a:p>
            <a:pPr marL="901700" indent="-360680" algn="just">
              <a:spcBef>
                <a:spcPts val="0"/>
              </a:spcBef>
            </a:pPr>
            <a:endParaRPr lang="sk-SK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5125" algn="just" defTabSz="990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platňuje sa SŠP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na podporu využívania obnoviteľných zdrojov energie (SŠP OZE) v znení dodatku č. 1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5125" algn="just">
              <a:spcBef>
                <a:spcPts val="0"/>
              </a:spcBef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  <a:buFont typeface="+mj-lt"/>
              <a:buAutoNum type="arabicPeriod" startAt="22"/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Podmienka 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neporušenia zákazu nelegálneho zamestnávania  štátneho príslušníka tretej krajiny za obdobie 5 rokov predchádzajúcich podaniu </a:t>
            </a:r>
            <a:r>
              <a:rPr lang="sk-SK" sz="1800" b="1" dirty="0" err="1" smtClean="0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endParaRPr lang="sk-SK" sz="1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342900" indent="-342900" algn="just" defTabSz="626745">
              <a:spcBef>
                <a:spcPts val="0"/>
              </a:spcBef>
            </a:pPr>
            <a:endParaRPr lang="sk-SK" sz="1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38163" indent="-538163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23.   Podmienka 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oprávnenosti verejného obstarávania na hlavné aktivity projektu</a:t>
            </a: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ovinnosť mať ku dňu predloženia </a:t>
            </a:r>
            <a:r>
              <a:rPr lang="sk-SK" sz="16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vyhlásené VO na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všetky hlavné aktivity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projektu (okrem výnimiek),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ktoré budú realizované dodávateľsky (dodanie tovaru, poskytnutie služieb a uskutočnenie stavebných prác) a ktoré sú predmetom oprávnených výdavkov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projektu</a:t>
            </a:r>
          </a:p>
          <a:p>
            <a:pPr marL="538480" lvl="0" algn="just">
              <a:lnSpc>
                <a:spcPts val="1920"/>
              </a:lnSpc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6155" indent="-357505" algn="just"/>
            <a:endParaRPr lang="sk-SK" sz="1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196752"/>
            <a:ext cx="8217852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alšie podmienky poskytnutia príspevku 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24.	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Podmienka mať vysporiadané majetkovo-právne vzťahy a povolenia na realizáciu aktivít projektu</a:t>
            </a:r>
            <a:endParaRPr lang="sk-SK" sz="10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1950" algn="just" hangingPunct="0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dlhodobý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majetok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(napr. energetické zariadenia, rozvody energie)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spolufinancovaný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 NFP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musí byť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výlučnom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vlastníctve /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bezpodielovom spoluvlastníctve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žiadateľa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alebo v ich kombinácii </a:t>
            </a:r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1950" algn="just" hangingPunct="0">
              <a:buFont typeface="Wingdings" panose="05000000000000000000" pitchFamily="2" charset="2"/>
              <a:buChar char="ü"/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1950" algn="just" hangingPunct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musia byť vysporiadané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majetkovo-právne vzťahy vo vzťahu k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pozemkom a stavbám, ktoré  sú nevyhnutné na realizáciu aktivít projektu, ale nespĺňajú podmienky podľa predchádzajúceho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odseku</a:t>
            </a:r>
          </a:p>
          <a:p>
            <a:pPr marL="901700" indent="-361950" algn="just" hangingPunct="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25.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	Oprávnenosť z hľadiska preukázania súladu s požiadavkami v oblasti posudzovania vplyvov navrhovanej činnosti na životné prostredie</a:t>
            </a:r>
          </a:p>
          <a:p>
            <a:pPr marL="901700" indent="-361950" algn="just" hangingPunct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príspevok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nie je možné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poskytnúť na realizáciu projektu s negatívnym vplyvom na životné prostredie</a:t>
            </a:r>
          </a:p>
          <a:p>
            <a:pPr marL="541655" indent="-541655" algn="just" defTabSz="626745">
              <a:spcBef>
                <a:spcPts val="0"/>
              </a:spcBef>
            </a:pPr>
            <a:endParaRPr lang="sk-SK" sz="10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245">
              <a:tabLst>
                <a:tab pos="1071245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6155" indent="-357505" algn="just"/>
            <a:endParaRPr lang="sk-SK" sz="1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alšie podmienky poskytnutia príspevku 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  <a:buFont typeface="+mj-lt"/>
              <a:buAutoNum type="arabicPeriod" startAt="26"/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Podmienka 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súladu projektu s požiadavkami dopadu plánov a projektov na územia sústavy NATURA </a:t>
            </a: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2000</a:t>
            </a:r>
          </a:p>
          <a:p>
            <a:pPr algn="just" defTabSz="626745">
              <a:spcBef>
                <a:spcPts val="0"/>
              </a:spcBef>
            </a:pPr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rojekt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nemôže mať nepriaznivý vplyv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na územia európskej sústavy chránených území NATURA 2000</a:t>
            </a:r>
          </a:p>
          <a:p>
            <a:pPr marL="536575" lvl="0" algn="just"/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  <a:spcAft>
                <a:spcPts val="600"/>
              </a:spcAft>
              <a:buAutoNum type="arabicPeriod" startAt="27"/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Podmienka súladu projektu s požiadavkami článku 4.7 Rámcovej smernice o vode</a:t>
            </a:r>
          </a:p>
          <a:p>
            <a:pPr marL="901700" lvl="0" indent="-365125" algn="just">
              <a:spcBef>
                <a:spcPts val="384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neporušenie smernice o vode ak sa nepodarí dosiahnuť dobrý stav </a:t>
            </a:r>
            <a:r>
              <a:rPr lang="sk-SK" sz="1600" dirty="0" err="1" smtClean="0">
                <a:solidFill>
                  <a:prstClr val="black"/>
                </a:solidFill>
                <a:latin typeface="Century Gothic" panose="020B0502020202020204" pitchFamily="34" charset="0"/>
              </a:rPr>
              <a:t>podz</a:t>
            </a:r>
            <a:r>
              <a:rPr lang="sk-SK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. vody, dobrý ekologický stav, dobrý ekologický potenciál, alebo  predísť zhoršeniu stavu vôd  dôsledkom zmien fyzikálnych vlastností povrch. vôd alebo zmien úrovne hladiny </a:t>
            </a:r>
            <a:r>
              <a:rPr lang="sk-SK" sz="1600" dirty="0" err="1" smtClean="0">
                <a:solidFill>
                  <a:prstClr val="black"/>
                </a:solidFill>
                <a:latin typeface="Century Gothic" panose="020B0502020202020204" pitchFamily="34" charset="0"/>
              </a:rPr>
              <a:t>podz</a:t>
            </a:r>
            <a:r>
              <a:rPr lang="sk-SK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. vody;   alebo sa nepodarí zabrániť zhoršeniu stavu povrch. vôd z veľmi dobrého na dobrý pri realizácii trvalo udržateľných rozvojových činností človeka a súčasne sú splnené všetky nasledovné podmienky:</a:t>
            </a:r>
            <a:endParaRPr lang="sk-SK" sz="10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257300" indent="-363538" algn="just">
              <a:buFont typeface="+mj-lt"/>
              <a:buAutoNum type="alphaLcParenR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vykonanie všetkých realizovateľných opatrení na obmedzenie nepriaznivého dopadu na stav vodného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útvaru;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245">
              <a:tabLst>
                <a:tab pos="1071245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alšie podmienky poskytnutia príspevku </a:t>
            </a:r>
          </a:p>
          <a:p>
            <a:pPr marL="536575" lvl="0" algn="just"/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  <a:buAutoNum type="arabicPeriod" startAt="27"/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Podmienka súladu projektu s požiadavkami článku 4.7 Rámcovej smernice o vode</a:t>
            </a:r>
          </a:p>
          <a:p>
            <a:pPr marL="541655" indent="-541655" algn="just" defTabSz="626745">
              <a:spcBef>
                <a:spcPts val="0"/>
              </a:spcBef>
              <a:buAutoNum type="arabicPeriod" startAt="27"/>
            </a:pPr>
            <a:endParaRPr lang="sk-SK" sz="1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1257300" indent="-363538" algn="just">
              <a:buFont typeface="+mj-lt"/>
              <a:buAutoNum type="alphaLcParenR" startAt="2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dôvody na úpravy alebo zmeny musia byť uvedené/vysvetlené v pláne vodohospodárskeho manažmentu povodia a ciele sa vyhodnotia každých 6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rokov;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257300" indent="-363538" algn="just">
              <a:buFont typeface="+mj-lt"/>
              <a:buAutoNum type="alphaLcParenR" startAt="2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nadradený verejný záujem a/alebo prínos pre ŽP a spoločnosť prevažuje nad prínosom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úprav;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257300" indent="-363538" algn="just">
              <a:buFont typeface="+mj-lt"/>
              <a:buAutoNum type="alphaLcParenR" startAt="2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prínos úprav alebo zmien vodného útvaru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nie je možné z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dôvodu technickej realizovateľnosti alebo neprimeraných nákladov dosiahnuť inými prostriedkami, ktoré sú lepšou environmentálnou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voľbou.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245">
              <a:tabLst>
                <a:tab pos="1071245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09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alšie podmienky poskytnutia príspevku 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273050" lvl="0" algn="just" defTabSz="1071245">
              <a:tabLst>
                <a:tab pos="1071245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28.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	Podmienka oprávnenosti z hľadiska súladu s horizontálnymi princípmi</a:t>
            </a:r>
            <a:endParaRPr lang="sk-SK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7425" indent="-44958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projekt musí byť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 súlade s horizontálnymi princípmi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Udržateľný rozvoj a Rovnosť mužov a žien a nediskriminácia</a:t>
            </a: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29.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	Maximálna a minimálna výška príspevku</a:t>
            </a:r>
            <a:endParaRPr lang="sk-SK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0" indent="-365125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1950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minimálna výška NFP - 20 000 EUR</a:t>
            </a:r>
          </a:p>
          <a:p>
            <a:pPr marL="901700" indent="-361950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maximálna výška NFP -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2 000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000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EUR</a:t>
            </a:r>
          </a:p>
          <a:p>
            <a:pPr marL="539750" algn="just"/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30.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	Časová oprávnenosť realizácie aktivít projektu</a:t>
            </a:r>
            <a:endParaRPr lang="sk-SK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1" indent="-36068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maximálna dĺžka realizácie projektu je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24 mesiacov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(</a:t>
            </a:r>
            <a:r>
              <a:rPr lang="sk-SK" sz="160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podaktivita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B2 – 36 mesiacov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pri dodržaní časovej oprávnenosti výdavkov</a:t>
            </a:r>
          </a:p>
          <a:p>
            <a:pPr marL="539750" indent="-539750" algn="just"/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6155" indent="-357505" algn="just"/>
            <a:endParaRPr lang="sk-SK" sz="1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329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alšie podmienky poskytnutia príspevku </a:t>
            </a:r>
          </a:p>
          <a:p>
            <a:pPr marL="273050" lvl="0" algn="just" defTabSz="1071245">
              <a:tabLst>
                <a:tab pos="1071245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31.	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Podmienka definovania merateľných ukazovateľov projektu</a:t>
            </a:r>
            <a:endParaRPr lang="sk-SK" sz="105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7425" indent="-44958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výsledky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realizácie projektu musia byť kvantifikovateľné prostredníctvom merateľných ukazovateľov projektu</a:t>
            </a:r>
          </a:p>
          <a:p>
            <a:pPr marL="987425" indent="-44958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zoznam merateľných ukazovateľov projektu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 Príloha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č. 3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Výzvy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7425" indent="-44958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povinnosť stanovenia nenulových cieľových hodnôt relevantných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MÚ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32.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	Podmienka zákazu opätovného predloženia </a:t>
            </a:r>
            <a:r>
              <a:rPr 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s rovnakým predmetom projektu v prípade neukončenia schvaľovacieho procesu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6155" indent="-357505" algn="just"/>
            <a:endParaRPr lang="sk-SK" sz="1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4785395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Vypracovanie a predloženie ŽoNFP</a:t>
            </a:r>
          </a:p>
          <a:p>
            <a:pPr marL="0" lvl="0" indent="0" algn="ctr" defTabSz="688975" fontAlgn="base"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buClr>
                <a:schemeClr val="accent1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Všeobecné zásady</a:t>
            </a:r>
          </a:p>
          <a:p>
            <a:pPr marL="627380" indent="0" algn="just" defTabSz="688975">
              <a:spcBef>
                <a:spcPts val="0"/>
              </a:spcBef>
              <a:buClr>
                <a:schemeClr val="accent1"/>
              </a:buClr>
              <a:buNone/>
              <a:tabLst>
                <a:tab pos="1979295" algn="l"/>
                <a:tab pos="2692400" algn="l"/>
              </a:tabLst>
              <a:defRPr/>
            </a:pPr>
            <a:endParaRPr lang="sk-SK" altLang="sk-SK" sz="1000" b="1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450850" indent="-45085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latin typeface="Century Gothic" panose="020B0502020202020204" pitchFamily="34" charset="0"/>
              </a:rPr>
              <a:t>používať vždy aktuálnu dokumentáciu k dátumu vyhlásenia </a:t>
            </a:r>
            <a:r>
              <a:rPr lang="sk-SK" sz="1600" dirty="0" smtClean="0">
                <a:latin typeface="Century Gothic" panose="020B0502020202020204" pitchFamily="34" charset="0"/>
              </a:rPr>
              <a:t>výzvy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450850" indent="-450850" algn="just">
              <a:spcBef>
                <a:spcPts val="384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vždy </a:t>
            </a:r>
            <a:r>
              <a:rPr lang="sk-SK" sz="1600" dirty="0">
                <a:latin typeface="Century Gothic" panose="020B0502020202020204" pitchFamily="34" charset="0"/>
              </a:rPr>
              <a:t>používať formuláre upravené príslušným usmernením k </a:t>
            </a:r>
            <a:r>
              <a:rPr lang="sk-SK" sz="1600" dirty="0" smtClean="0">
                <a:latin typeface="Century Gothic" panose="020B0502020202020204" pitchFamily="34" charset="0"/>
              </a:rPr>
              <a:t>výzve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sk-SK" sz="1600" dirty="0">
              <a:latin typeface="Century Gothic" panose="020B0502020202020204" pitchFamily="34" charset="0"/>
            </a:endParaRPr>
          </a:p>
          <a:p>
            <a:pPr marL="0" indent="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Predkladanie ŽoNFP</a:t>
            </a:r>
            <a:endParaRPr lang="sk-SK" sz="1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formulár </a:t>
            </a:r>
            <a:r>
              <a:rPr lang="sk-SK" sz="1600" b="1" dirty="0">
                <a:latin typeface="Century Gothic" panose="020B0502020202020204" pitchFamily="34" charset="0"/>
                <a:cs typeface="Arial" panose="020B0604020202020204" pitchFamily="34" charset="0"/>
              </a:rPr>
              <a:t>ŽoNFP vrátane všetkých príloh </a:t>
            </a: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ŽoNFP elektronicky </a:t>
            </a:r>
            <a:r>
              <a:rPr lang="sk-SK" sz="1600" dirty="0">
                <a:latin typeface="Century Gothic" panose="020B0502020202020204" pitchFamily="34" charset="0"/>
                <a:cs typeface="Arial" panose="020B0604020202020204" pitchFamily="34" charset="0"/>
              </a:rPr>
              <a:t>prostredníctvom </a:t>
            </a:r>
            <a:r>
              <a:rPr lang="sk-SK" sz="16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ITMS2014+ a zároveň</a:t>
            </a:r>
          </a:p>
          <a:p>
            <a:pPr marL="457200" indent="-45720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  <a:cs typeface="Arial" panose="020B0604020202020204" pitchFamily="34" charset="0"/>
              </a:rPr>
              <a:t>formulár ŽoNFP bez príloh v písomnej forme, a to:</a:t>
            </a:r>
          </a:p>
          <a:p>
            <a:pPr marL="901700" indent="-450850" algn="just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v elektronickej forme prostredníctvom </a:t>
            </a: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e-schránky SIEA alebo</a:t>
            </a:r>
          </a:p>
          <a:p>
            <a:pPr marL="901700" indent="-450850" algn="just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v listinnej forme v origináli</a:t>
            </a:r>
            <a:endParaRPr lang="sk-SK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725805" indent="-548005" algn="just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sk-SK" sz="1600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24744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8025" algn="l"/>
                <a:tab pos="2422525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1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	</a:t>
            </a:r>
            <a:r>
              <a:rPr lang="sk-SK" altLang="sk-SK" sz="1800" b="1" dirty="0">
                <a:latin typeface="Century Gothic" panose="020B0502020202020204" pitchFamily="34" charset="0"/>
              </a:rPr>
              <a:t>Dokument preukazujúci právnu subjektivitu 			žiadateľa </a:t>
            </a:r>
            <a:r>
              <a:rPr lang="sk-SK" altLang="sk-SK" sz="1800" dirty="0">
                <a:latin typeface="Century Gothic" panose="020B0502020202020204" pitchFamily="34" charset="0"/>
              </a:rPr>
              <a:t>(ak relevantné)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Predkladajú iba vybraní žiadatelia na výzvu SO ak overenie PPP č. 1 </a:t>
            </a:r>
            <a:r>
              <a:rPr lang="sk-SK" altLang="sk-SK" sz="1600" dirty="0">
                <a:latin typeface="Century Gothic" panose="020B0502020202020204" pitchFamily="34" charset="0"/>
              </a:rPr>
              <a:t>nebude v rámci AO </a:t>
            </a:r>
            <a:r>
              <a:rPr lang="sk-SK" altLang="sk-SK" sz="1600" dirty="0" err="1">
                <a:latin typeface="Century Gothic" panose="020B0502020202020204" pitchFamily="34" charset="0"/>
              </a:rPr>
              <a:t>ŽoNFP</a:t>
            </a:r>
            <a:r>
              <a:rPr lang="sk-SK" altLang="sk-SK" sz="1600" dirty="0">
                <a:latin typeface="Century Gothic" panose="020B0502020202020204" pitchFamily="34" charset="0"/>
              </a:rPr>
              <a:t> možné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overiť v ITMS2014+ alebo vo verených registroch.</a:t>
            </a:r>
          </a:p>
          <a:p>
            <a:pPr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altLang="sk-SK" sz="1600" b="1" dirty="0" smtClean="0">
                <a:latin typeface="Century Gothic" panose="020B0502020202020204" pitchFamily="34" charset="0"/>
              </a:rPr>
              <a:t>rozpočtová alebo príspevková organizácie  obce/VÚC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 predkladá:</a:t>
            </a:r>
          </a:p>
          <a:p>
            <a:pPr marL="720725" indent="-365125" algn="just" defTabSz="688975">
              <a:spcBef>
                <a:spcPts val="600"/>
              </a:spcBef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zriaďovaciu listinu organizácie a</a:t>
            </a:r>
          </a:p>
          <a:p>
            <a:pPr marL="720725" indent="-365125" algn="just" defTabSz="688975">
              <a:spcBef>
                <a:spcPts val="600"/>
              </a:spcBef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menovací dekrét aktuálneho zástupcu štatutárneho orgánu žiadateľa</a:t>
            </a:r>
          </a:p>
          <a:p>
            <a:pPr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altLang="sk-SK" sz="1600" b="1" dirty="0" smtClean="0">
                <a:latin typeface="Century Gothic" panose="020B0502020202020204" pitchFamily="34" charset="0"/>
              </a:rPr>
              <a:t>verejnoprávna inštitúcia/verejná vysoká škola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 predkladá:</a:t>
            </a:r>
          </a:p>
          <a:p>
            <a:pPr marL="720725" indent="-365125" algn="just" defTabSz="688975">
              <a:spcBef>
                <a:spcPts val="600"/>
              </a:spcBef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>
                <a:latin typeface="Century Gothic" panose="020B0502020202020204" pitchFamily="34" charset="0"/>
              </a:rPr>
              <a:t>menovací dekrét aktuálneho štatutárneho orgánu žiadateľa, resp. jeho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zástupcu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24744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8025" algn="l"/>
                <a:tab pos="2422525" algn="l"/>
                <a:tab pos="2514600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1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	</a:t>
            </a:r>
            <a:r>
              <a:rPr lang="sk-SK" altLang="sk-SK" sz="1800" b="1" dirty="0">
                <a:latin typeface="Century Gothic" panose="020B0502020202020204" pitchFamily="34" charset="0"/>
              </a:rPr>
              <a:t>Dokument preukazujúci právnu subjektivitu 			žiadateľa </a:t>
            </a:r>
            <a:r>
              <a:rPr lang="sk-SK" altLang="sk-SK" sz="1800" dirty="0">
                <a:latin typeface="Century Gothic" panose="020B0502020202020204" pitchFamily="34" charset="0"/>
              </a:rPr>
              <a:t>(ak relevantné)</a:t>
            </a:r>
          </a:p>
          <a:p>
            <a:pPr marL="355600" indent="-355600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altLang="sk-SK" sz="1600" b="1" dirty="0" smtClean="0">
                <a:latin typeface="Century Gothic" panose="020B0502020202020204" pitchFamily="34" charset="0"/>
              </a:rPr>
              <a:t>nezisková organizácia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 (NO) predkladá </a:t>
            </a:r>
            <a:r>
              <a:rPr lang="sk-SK" altLang="sk-SK" sz="1600" b="1" dirty="0">
                <a:latin typeface="Century Gothic" panose="020B0502020202020204" pitchFamily="34" charset="0"/>
              </a:rPr>
              <a:t>štatút 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organizácie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, z ktorého musí byť zrejmé:</a:t>
            </a:r>
          </a:p>
          <a:p>
            <a:pPr marL="641350" indent="-285750" algn="just" defTabSz="688975">
              <a:spcBef>
                <a:spcPts val="600"/>
              </a:spcBef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jej založenie podľa zákona č. 213/1997 Z. z. o NO poskytujúcich všeobecne prospešné služby</a:t>
            </a:r>
          </a:p>
          <a:p>
            <a:pPr marL="641350" indent="-285750" algn="just" defTabSz="688975">
              <a:spcBef>
                <a:spcPts val="600"/>
              </a:spcBef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poskytovanie všeobecne prospešných služieb</a:t>
            </a:r>
          </a:p>
          <a:p>
            <a:pPr marL="641350" indent="-285750" algn="just" defTabSz="688975">
              <a:spcBef>
                <a:spcPts val="600"/>
              </a:spcBef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kto je členom a kto je oprávnenou osobou konať za NO ku dňu predloženia </a:t>
            </a:r>
            <a:r>
              <a:rPr lang="sk-SK" altLang="sk-SK" sz="1600" dirty="0" err="1" smtClean="0">
                <a:latin typeface="Century Gothic" panose="020B0502020202020204" pitchFamily="34" charset="0"/>
              </a:rPr>
              <a:t>ZoNFP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 </a:t>
            </a:r>
          </a:p>
          <a:p>
            <a:pPr marL="641350" indent="-285750" algn="just" defTabSz="688975">
              <a:spcBef>
                <a:spcPts val="600"/>
              </a:spcBef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spôsob konania oprávnenej osoby v mene NO</a:t>
            </a:r>
          </a:p>
          <a:p>
            <a:pPr marL="355600" indent="0" algn="just" defTabSz="688975">
              <a:spcBef>
                <a:spcPts val="600"/>
              </a:spcBef>
              <a:buNone/>
              <a:tabLst>
                <a:tab pos="1979295" algn="l"/>
                <a:tab pos="2420620" algn="l"/>
              </a:tabLst>
              <a:defRPr/>
            </a:pPr>
            <a:endParaRPr lang="sk-SK" altLang="sk-SK" sz="1800" dirty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295" algn="l"/>
                <a:tab pos="2420620" algn="l"/>
              </a:tabLst>
              <a:defRPr/>
            </a:pPr>
            <a:endParaRPr lang="sk-SK" altLang="sk-SK" sz="1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465455" indent="0" algn="just" defTabSz="688975">
              <a:spcBef>
                <a:spcPts val="600"/>
              </a:spcBef>
              <a:buNone/>
              <a:tabLst>
                <a:tab pos="1979295" algn="l"/>
                <a:tab pos="2420620" algn="l"/>
              </a:tabLst>
              <a:defRPr/>
            </a:pPr>
            <a:endParaRPr lang="sk-SK" altLang="sk-SK" sz="18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93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8" name="Obdĺžnik 7"/>
          <p:cNvSpPr/>
          <p:nvPr/>
        </p:nvSpPr>
        <p:spPr>
          <a:xfrm>
            <a:off x="529389" y="1412776"/>
            <a:ext cx="8219075" cy="429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sk-SK" altLang="sk-SK" sz="2400" b="1" dirty="0" smtClean="0">
                <a:latin typeface="Century Gothic" panose="020B0502020202020204" pitchFamily="34" charset="0"/>
              </a:rPr>
              <a:t>Podmienky poskytnutia príspevku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SzPct val="100000"/>
            </a:pPr>
            <a:endParaRPr lang="sk-SK" altLang="sk-SK" sz="1000" b="1" dirty="0" smtClean="0">
              <a:latin typeface="Century Gothic" panose="020B0502020202020204" pitchFamily="34" charset="0"/>
            </a:endParaRPr>
          </a:p>
          <a:p>
            <a:pPr marL="627380" indent="-627380" algn="just">
              <a:lnSpc>
                <a:spcPct val="90000"/>
              </a:lnSpc>
              <a:spcBef>
                <a:spcPts val="1200"/>
              </a:spcBef>
              <a:buSzPct val="100000"/>
              <a:buFont typeface="+mj-lt"/>
              <a:buAutoNum type="romanUcPeriod"/>
            </a:pP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žiadateľa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627380" indent="-627380" algn="just">
              <a:lnSpc>
                <a:spcPct val="90000"/>
              </a:lnSpc>
              <a:spcBef>
                <a:spcPts val="1200"/>
              </a:spcBef>
              <a:buSzPct val="100000"/>
              <a:buFont typeface="Calibri" panose="020F0502020204030204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aktivít realizácie projektu</a:t>
            </a:r>
          </a:p>
          <a:p>
            <a:pPr marL="627380" indent="-627380" algn="just">
              <a:lnSpc>
                <a:spcPct val="90000"/>
              </a:lnSpc>
              <a:spcBef>
                <a:spcPts val="1200"/>
              </a:spcBef>
              <a:buSzPct val="100000"/>
              <a:buFont typeface="Calibri" panose="020F0502020204030204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výdavkov realizácie projektu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627380" indent="-627380" algn="just">
              <a:lnSpc>
                <a:spcPct val="90000"/>
              </a:lnSpc>
              <a:spcBef>
                <a:spcPts val="1200"/>
              </a:spcBef>
              <a:buSzPct val="100000"/>
              <a:buFont typeface="Calibri" panose="020F0502020204030204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miesta realizácie projektu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627380" indent="-627380" algn="just">
              <a:lnSpc>
                <a:spcPct val="90000"/>
              </a:lnSpc>
              <a:spcBef>
                <a:spcPts val="1200"/>
              </a:spcBef>
              <a:buSzPct val="100000"/>
              <a:buFont typeface="Calibri" panose="020F0502020204030204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Kritériá pre výber projektov</a:t>
            </a:r>
          </a:p>
          <a:p>
            <a:pPr marL="627380" indent="-627380" algn="just">
              <a:lnSpc>
                <a:spcPct val="90000"/>
              </a:lnSpc>
              <a:spcBef>
                <a:spcPts val="1200"/>
              </a:spcBef>
              <a:buSzPct val="100000"/>
              <a:buFont typeface="Calibri" panose="020F0502020204030204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Spôsob financovania</a:t>
            </a:r>
          </a:p>
          <a:p>
            <a:pPr marL="627380" indent="-627380" algn="just">
              <a:lnSpc>
                <a:spcPct val="90000"/>
              </a:lnSpc>
              <a:spcBef>
                <a:spcPts val="1200"/>
              </a:spcBef>
              <a:buSzPct val="100000"/>
              <a:buFont typeface="Calibri" panose="020F0502020204030204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Podmienky poskytnutia príspevku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vyplývajúce z </a:t>
            </a: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osobitných predpisoch</a:t>
            </a:r>
          </a:p>
          <a:p>
            <a:pPr marL="627380" indent="-627380" algn="just">
              <a:lnSpc>
                <a:spcPct val="90000"/>
              </a:lnSpc>
              <a:spcBef>
                <a:spcPts val="1200"/>
              </a:spcBef>
              <a:buSzPct val="100000"/>
              <a:buFont typeface="Calibri" panose="020F0502020204030204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Ďalšie podmienky poskytnutia príspevku</a:t>
            </a:r>
          </a:p>
        </p:txBody>
      </p:sp>
      <p:pic>
        <p:nvPicPr>
          <p:cNvPr id="6" name="Picture 1" descr="symbolOPKZPppt.jpg"/>
          <p:cNvPicPr>
            <a:picLocks noChangeAspect="1"/>
          </p:cNvPicPr>
          <p:nvPr/>
        </p:nvPicPr>
        <p:blipFill>
          <a:blip r:embed="rId4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24744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8025" algn="l"/>
                <a:tab pos="2422525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1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	</a:t>
            </a:r>
            <a:r>
              <a:rPr lang="sk-SK" altLang="sk-SK" sz="1800" b="1" dirty="0">
                <a:latin typeface="Century Gothic" panose="020B0502020202020204" pitchFamily="34" charset="0"/>
              </a:rPr>
              <a:t>Dokument preukazujúci právnu subjektivitu 			žiadateľa </a:t>
            </a:r>
            <a:r>
              <a:rPr lang="sk-SK" altLang="sk-SK" sz="1800" dirty="0">
                <a:latin typeface="Century Gothic" panose="020B0502020202020204" pitchFamily="34" charset="0"/>
              </a:rPr>
              <a:t>(ak relevantné)</a:t>
            </a:r>
          </a:p>
          <a:p>
            <a:pPr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altLang="sk-SK" sz="1600" b="1" dirty="0" smtClean="0">
                <a:latin typeface="Century Gothic" panose="020B0502020202020204" pitchFamily="34" charset="0"/>
              </a:rPr>
              <a:t>združenie fyzických a/alebo právnických osôb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predkladá:</a:t>
            </a:r>
          </a:p>
          <a:p>
            <a:pPr marL="720725" indent="-365125" algn="just" defTabSz="688975">
              <a:spcBef>
                <a:spcPts val="600"/>
              </a:spcBef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menovací </a:t>
            </a:r>
            <a:r>
              <a:rPr lang="sk-SK" altLang="sk-SK" sz="1600" dirty="0">
                <a:latin typeface="Century Gothic" panose="020B0502020202020204" pitchFamily="34" charset="0"/>
              </a:rPr>
              <a:t>dekrét aktuálneho štatutárneho orgánu žiadateľa, resp. jeho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zástupcu</a:t>
            </a:r>
          </a:p>
          <a:p>
            <a:pPr marL="720725" indent="-365125" algn="just" defTabSz="688975">
              <a:spcBef>
                <a:spcPts val="600"/>
              </a:spcBef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stanovy združenia</a:t>
            </a:r>
          </a:p>
          <a:p>
            <a:pPr marL="720725" indent="-365125" algn="just" defTabSz="688975">
              <a:spcBef>
                <a:spcPts val="600"/>
              </a:spcBef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zmluvu </a:t>
            </a:r>
            <a:r>
              <a:rPr lang="sk-SK" altLang="sk-SK" sz="1600" dirty="0">
                <a:latin typeface="Century Gothic" panose="020B0502020202020204" pitchFamily="34" charset="0"/>
              </a:rPr>
              <a:t>o zriadení združenia, zakladateľskú zmluvu/zápisnicu z ustanovujúcej členskej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schôdze a/alebo</a:t>
            </a:r>
          </a:p>
          <a:p>
            <a:pPr marL="720725" indent="-365125" algn="just" defTabSz="688975">
              <a:spcBef>
                <a:spcPts val="600"/>
              </a:spcBef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dokumenty, ktorými došlo k zmene stanov združenia </a:t>
            </a:r>
          </a:p>
          <a:p>
            <a:pPr marL="355600" indent="-355600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altLang="sk-SK" sz="1600" b="1" dirty="0" smtClean="0">
                <a:latin typeface="Century Gothic" panose="020B0502020202020204" pitchFamily="34" charset="0"/>
              </a:rPr>
              <a:t>osoba </a:t>
            </a:r>
            <a:r>
              <a:rPr lang="sk-SK" altLang="sk-SK" sz="1600" b="1" dirty="0">
                <a:latin typeface="Century Gothic" panose="020B0502020202020204" pitchFamily="34" charset="0"/>
              </a:rPr>
              <a:t>podnikajúca na základe iného než živnostenského oprávnenia podľa osobitných 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predpisov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predkladá:</a:t>
            </a:r>
          </a:p>
          <a:p>
            <a:pPr marL="641350" indent="-285750" algn="just" defTabSz="688975">
              <a:spcBef>
                <a:spcPts val="600"/>
              </a:spcBef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dokument </a:t>
            </a:r>
            <a:r>
              <a:rPr lang="sk-SK" altLang="sk-SK" sz="1600" dirty="0">
                <a:latin typeface="Century Gothic" panose="020B0502020202020204" pitchFamily="34" charset="0"/>
              </a:rPr>
              <a:t>oprávňujúci k výkonu činnosti podľa osobitných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predpisov a/alebo</a:t>
            </a:r>
          </a:p>
          <a:p>
            <a:pPr marL="641350" indent="-285750" algn="just" defTabSz="688975">
              <a:spcBef>
                <a:spcPts val="600"/>
              </a:spcBef>
              <a:tabLst>
                <a:tab pos="1979295" algn="l"/>
                <a:tab pos="2420620" algn="l"/>
              </a:tabLst>
              <a:defRPr/>
            </a:pPr>
            <a:r>
              <a:rPr lang="pl-PL" altLang="sk-SK" sz="1600" dirty="0" smtClean="0">
                <a:latin typeface="Century Gothic" panose="020B0502020202020204" pitchFamily="34" charset="0"/>
              </a:rPr>
              <a:t>výpis </a:t>
            </a:r>
            <a:r>
              <a:rPr lang="pl-PL" altLang="sk-SK" sz="1600" dirty="0">
                <a:latin typeface="Century Gothic" panose="020B0502020202020204" pitchFamily="34" charset="0"/>
              </a:rPr>
              <a:t>z registra/zoznamu príslušnej profesnej komory</a:t>
            </a:r>
            <a:endParaRPr lang="sk-SK" alt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465455" indent="0" algn="just" defTabSz="688975">
              <a:spcBef>
                <a:spcPts val="600"/>
              </a:spcBef>
              <a:buNone/>
              <a:tabLst>
                <a:tab pos="1979295" algn="l"/>
                <a:tab pos="2420620" algn="l"/>
              </a:tabLst>
              <a:defRPr/>
            </a:pPr>
            <a:endParaRPr lang="sk-SK" altLang="sk-SK" sz="18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02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24744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2422525" algn="l"/>
              </a:tabLst>
              <a:defRPr/>
            </a:pPr>
            <a:r>
              <a:rPr lang="sk-SK" alt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2 ŽoNFP 	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Plnomocenstvo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(ak relevantné)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>
                <a:latin typeface="Century Gothic" panose="020B0502020202020204" pitchFamily="34" charset="0"/>
              </a:rPr>
              <a:t>Plnomocenstvo musí obsahovať minimálne:</a:t>
            </a:r>
          </a:p>
          <a:p>
            <a:pPr marL="808355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označenie </a:t>
            </a:r>
            <a:r>
              <a:rPr lang="sk-SK" altLang="sk-SK" sz="1600" dirty="0">
                <a:latin typeface="Century Gothic" panose="020B0502020202020204" pitchFamily="34" charset="0"/>
              </a:rPr>
              <a:t>a podpis štatutárneho orgánu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žiadateľa</a:t>
            </a:r>
            <a:endParaRPr lang="sk-SK" altLang="sk-SK" sz="1600" dirty="0">
              <a:latin typeface="Century Gothic" panose="020B0502020202020204" pitchFamily="34" charset="0"/>
            </a:endParaRPr>
          </a:p>
          <a:p>
            <a:pPr marL="808355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označenie </a:t>
            </a:r>
            <a:r>
              <a:rPr lang="sk-SK" altLang="sk-SK" sz="1600" dirty="0">
                <a:latin typeface="Century Gothic" panose="020B0502020202020204" pitchFamily="34" charset="0"/>
              </a:rPr>
              <a:t>a podpis každej splnomocnenej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osoby</a:t>
            </a:r>
          </a:p>
          <a:p>
            <a:pPr marL="808355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rozsah plnomocenstva, t. j. identifikácia úkonov, na ktoré sú osoby splnomocnené</a:t>
            </a:r>
          </a:p>
          <a:p>
            <a:pPr marL="808355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dátum </a:t>
            </a:r>
            <a:r>
              <a:rPr lang="sk-SK" altLang="sk-SK" sz="1600" dirty="0">
                <a:latin typeface="Century Gothic" panose="020B0502020202020204" pitchFamily="34" charset="0"/>
              </a:rPr>
              <a:t>udelenia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plnomocenstva</a:t>
            </a:r>
          </a:p>
          <a:p>
            <a:pPr marL="465455" indent="0" algn="just" defTabSz="688975">
              <a:spcBef>
                <a:spcPts val="600"/>
              </a:spcBef>
              <a:buNone/>
              <a:tabLst>
                <a:tab pos="1979295" algn="l"/>
                <a:tab pos="2420620" algn="l"/>
              </a:tabLst>
              <a:defRPr/>
            </a:pPr>
            <a:endParaRPr lang="sk-SK" altLang="sk-SK" sz="1600" dirty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2422525" algn="l"/>
              </a:tabLst>
              <a:defRPr/>
            </a:pPr>
            <a:r>
              <a:rPr lang="sk-SK" alt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3 </a:t>
            </a:r>
            <a:r>
              <a:rPr lang="sk-SK" altLang="sk-SK" sz="16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	</a:t>
            </a:r>
            <a:r>
              <a:rPr lang="sk-SK" altLang="sk-SK" sz="1600" b="1" dirty="0">
                <a:latin typeface="Century Gothic" panose="020B0502020202020204" pitchFamily="34" charset="0"/>
              </a:rPr>
              <a:t>Test podniku v ťažkostiach </a:t>
            </a:r>
            <a:r>
              <a:rPr lang="sk-SK" altLang="sk-SK" sz="1600" dirty="0">
                <a:latin typeface="Century Gothic" panose="020B0502020202020204" pitchFamily="34" charset="0"/>
              </a:rPr>
              <a:t>(</a:t>
            </a:r>
            <a:r>
              <a:rPr lang="sk-SK" altLang="sk-SK" sz="1600" dirty="0" err="1">
                <a:latin typeface="Century Gothic" panose="020B0502020202020204" pitchFamily="34" charset="0"/>
              </a:rPr>
              <a:t>záv</a:t>
            </a:r>
            <a:r>
              <a:rPr lang="sk-SK" altLang="sk-SK" sz="1600" dirty="0">
                <a:latin typeface="Century Gothic" panose="020B0502020202020204" pitchFamily="34" charset="0"/>
              </a:rPr>
              <a:t>. </a:t>
            </a:r>
            <a:r>
              <a:rPr lang="sk-SK" altLang="sk-SK" sz="1600" dirty="0" err="1">
                <a:latin typeface="Century Gothic" panose="020B0502020202020204" pitchFamily="34" charset="0"/>
              </a:rPr>
              <a:t>for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.)(ak relevantné)</a:t>
            </a:r>
          </a:p>
          <a:p>
            <a:pPr marL="806450" indent="-354013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vyplnenie podľa pokynov priamo vo formulári</a:t>
            </a:r>
          </a:p>
          <a:p>
            <a:pPr marL="465455" indent="0" algn="just" defTabSz="688975">
              <a:spcBef>
                <a:spcPts val="600"/>
              </a:spcBef>
              <a:buNone/>
              <a:tabLst>
                <a:tab pos="1979295" algn="l"/>
                <a:tab pos="2420620" algn="l"/>
              </a:tabLst>
              <a:defRPr/>
            </a:pPr>
            <a:endParaRPr lang="sk-SK" altLang="sk-SK" sz="1800" dirty="0" smtClean="0">
              <a:latin typeface="Century Gothic" panose="020B0502020202020204" pitchFamily="34" charset="0"/>
            </a:endParaRPr>
          </a:p>
          <a:p>
            <a:pPr marL="465455" indent="0" algn="just" defTabSz="688975">
              <a:spcBef>
                <a:spcPts val="600"/>
              </a:spcBef>
              <a:buNone/>
              <a:tabLst>
                <a:tab pos="1979295" algn="l"/>
                <a:tab pos="2420620" algn="l"/>
              </a:tabLst>
              <a:defRPr/>
            </a:pPr>
            <a:endParaRPr lang="sk-SK" altLang="sk-SK" sz="5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6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24744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</a:t>
            </a:r>
            <a:r>
              <a:rPr lang="sk-SK" sz="2200" b="1" dirty="0" err="1" smtClean="0">
                <a:latin typeface="Century Gothic" panose="020B0502020202020204" pitchFamily="34" charset="0"/>
              </a:rPr>
              <a:t>ŽoNFP</a:t>
            </a:r>
            <a:endParaRPr lang="sk-SK" altLang="sk-SK" sz="1800" dirty="0" smtClean="0">
              <a:latin typeface="Century Gothic" panose="020B0502020202020204" pitchFamily="34" charset="0"/>
            </a:endParaRPr>
          </a:p>
          <a:p>
            <a:pPr marL="465455" indent="0" algn="just" defTabSz="688975">
              <a:spcBef>
                <a:spcPts val="600"/>
              </a:spcBef>
              <a:buNone/>
              <a:tabLst>
                <a:tab pos="1979295" algn="l"/>
                <a:tab pos="2420620" algn="l"/>
              </a:tabLst>
              <a:defRPr/>
            </a:pPr>
            <a:endParaRPr lang="sk-SK" altLang="sk-SK" sz="500" dirty="0" smtClean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None/>
              <a:tabLst>
                <a:tab pos="2422525" algn="l"/>
                <a:tab pos="2514600" algn="l"/>
              </a:tabLst>
              <a:defRPr/>
            </a:pPr>
            <a:r>
              <a:rPr lang="sk-SK" alt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</a:t>
            </a:r>
            <a:r>
              <a:rPr lang="sk-SK" alt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4 </a:t>
            </a:r>
            <a:r>
              <a:rPr lang="sk-SK" altLang="sk-SK" sz="16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	</a:t>
            </a:r>
            <a:r>
              <a:rPr lang="sk-SK" altLang="sk-SK" sz="1600" b="1" dirty="0">
                <a:latin typeface="Century Gothic" panose="020B0502020202020204" pitchFamily="34" charset="0"/>
              </a:rPr>
              <a:t>Účtovná závierka za referenčné účtovné obdobie 		</a:t>
            </a:r>
            <a:r>
              <a:rPr lang="sk-SK" altLang="sk-SK" sz="1600" dirty="0">
                <a:latin typeface="Century Gothic" panose="020B0502020202020204" pitchFamily="34" charset="0"/>
              </a:rPr>
              <a:t>(ak relevantné)</a:t>
            </a:r>
          </a:p>
          <a:p>
            <a:pPr marL="808355" indent="-361950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807720" algn="l"/>
                <a:tab pos="1979295" algn="l"/>
                <a:tab pos="2420620" algn="l"/>
              </a:tabLst>
              <a:defRPr/>
            </a:pPr>
            <a:r>
              <a:rPr lang="sk-SK" sz="1600" dirty="0">
                <a:latin typeface="Century Gothic" panose="020B0502020202020204" pitchFamily="34" charset="0"/>
              </a:rPr>
              <a:t>v</a:t>
            </a:r>
            <a:r>
              <a:rPr lang="sk-SK" sz="1600" dirty="0" smtClean="0">
                <a:latin typeface="Century Gothic" panose="020B0502020202020204" pitchFamily="34" charset="0"/>
              </a:rPr>
              <a:t> prípade</a:t>
            </a:r>
            <a:r>
              <a:rPr lang="sk-SK" sz="1600" dirty="0">
                <a:latin typeface="Century Gothic" panose="020B0502020202020204" pitchFamily="34" charset="0"/>
              </a:rPr>
              <a:t>, že </a:t>
            </a:r>
            <a:r>
              <a:rPr lang="sk-SK" sz="1600" b="1" dirty="0" smtClean="0">
                <a:latin typeface="Century Gothic" panose="020B0502020202020204" pitchFamily="34" charset="0"/>
              </a:rPr>
              <a:t>nie </a:t>
            </a:r>
            <a:r>
              <a:rPr lang="sk-SK" sz="1600" b="1" dirty="0">
                <a:latin typeface="Century Gothic" panose="020B0502020202020204" pitchFamily="34" charset="0"/>
              </a:rPr>
              <a:t>je zverejnená vo verejnej </a:t>
            </a:r>
            <a:r>
              <a:rPr lang="sk-SK" sz="1600" b="1" dirty="0" smtClean="0">
                <a:latin typeface="Century Gothic" panose="020B0502020202020204" pitchFamily="34" charset="0"/>
              </a:rPr>
              <a:t>časti registra ÚZ – </a:t>
            </a:r>
            <a:r>
              <a:rPr lang="sk-SK" sz="1600" dirty="0" smtClean="0">
                <a:latin typeface="Century Gothic" panose="020B0502020202020204" pitchFamily="34" charset="0"/>
              </a:rPr>
              <a:t>predloženie ÚZ za referenčné účtovné obdobie</a:t>
            </a:r>
          </a:p>
          <a:p>
            <a:pPr marL="808355" indent="-361950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807720" algn="l"/>
                <a:tab pos="1979295" algn="l"/>
                <a:tab pos="2420620" algn="l"/>
              </a:tabLst>
              <a:defRPr/>
            </a:pPr>
            <a:r>
              <a:rPr lang="sk-SK" sz="1600" b="1" dirty="0" smtClean="0">
                <a:latin typeface="Century Gothic" panose="020B0502020202020204" pitchFamily="34" charset="0"/>
              </a:rPr>
              <a:t>systém </a:t>
            </a:r>
            <a:r>
              <a:rPr lang="sk-SK" sz="1600" b="1" dirty="0">
                <a:latin typeface="Century Gothic" panose="020B0502020202020204" pitchFamily="34" charset="0"/>
              </a:rPr>
              <a:t>jednoduchého </a:t>
            </a:r>
            <a:r>
              <a:rPr lang="sk-SK" sz="1600" b="1" dirty="0" smtClean="0">
                <a:latin typeface="Century Gothic" panose="020B0502020202020204" pitchFamily="34" charset="0"/>
              </a:rPr>
              <a:t>účtovníctva </a:t>
            </a:r>
            <a:r>
              <a:rPr lang="sk-SK" sz="1600" dirty="0" smtClean="0">
                <a:latin typeface="Century Gothic" panose="020B0502020202020204" pitchFamily="34" charset="0"/>
              </a:rPr>
              <a:t>- ÚZ </a:t>
            </a:r>
            <a:r>
              <a:rPr lang="sk-SK" sz="1600" dirty="0">
                <a:latin typeface="Century Gothic" panose="020B0502020202020204" pitchFamily="34" charset="0"/>
              </a:rPr>
              <a:t>za posledné dve schválené účtovné obdobia (ak nie sú zverejnené v </a:t>
            </a:r>
            <a:r>
              <a:rPr lang="sk-SK" sz="1600" dirty="0" smtClean="0">
                <a:latin typeface="Century Gothic" panose="020B0502020202020204" pitchFamily="34" charset="0"/>
              </a:rPr>
              <a:t>RÚZ) </a:t>
            </a:r>
            <a:r>
              <a:rPr lang="sk-SK" sz="1600" dirty="0">
                <a:latin typeface="Century Gothic" panose="020B0502020202020204" pitchFamily="34" charset="0"/>
              </a:rPr>
              <a:t>a príslušné doklady z účtovnej </a:t>
            </a:r>
            <a:r>
              <a:rPr lang="sk-SK" sz="1600" dirty="0" smtClean="0">
                <a:latin typeface="Century Gothic" panose="020B0502020202020204" pitchFamily="34" charset="0"/>
              </a:rPr>
              <a:t>evidencie – nákladové úroky</a:t>
            </a:r>
          </a:p>
          <a:p>
            <a:pPr marL="446405" indent="0" algn="just" defTabSz="688975">
              <a:spcBef>
                <a:spcPts val="600"/>
              </a:spcBef>
              <a:buNone/>
              <a:tabLst>
                <a:tab pos="807720" algn="l"/>
                <a:tab pos="1979295" algn="l"/>
                <a:tab pos="2420620" algn="l"/>
              </a:tabLst>
              <a:defRPr/>
            </a:pPr>
            <a:endParaRPr lang="sk-SK" sz="1600" dirty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2422525" algn="l"/>
                <a:tab pos="2514600" algn="l"/>
              </a:tabLst>
              <a:defRPr/>
            </a:pPr>
            <a:r>
              <a:rPr lang="sk-SK" alt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</a:t>
            </a:r>
            <a:r>
              <a:rPr lang="sk-SK" alt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5 </a:t>
            </a:r>
            <a:r>
              <a:rPr lang="sk-SK" altLang="sk-SK" sz="16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	</a:t>
            </a:r>
            <a:r>
              <a:rPr lang="sk-SK" altLang="sk-SK" sz="1600" b="1" dirty="0">
                <a:latin typeface="Century Gothic" panose="020B0502020202020204" pitchFamily="34" charset="0"/>
              </a:rPr>
              <a:t>Dokumenty preukazujúce finančnú spôsobilosť 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	</a:t>
            </a:r>
            <a:r>
              <a:rPr lang="sk-SK" altLang="sk-SK" sz="1600" b="1" dirty="0">
                <a:latin typeface="Century Gothic" panose="020B0502020202020204" pitchFamily="34" charset="0"/>
              </a:rPr>
              <a:t>	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žiadateľa </a:t>
            </a:r>
            <a:r>
              <a:rPr lang="sk-SK" altLang="sk-SK" sz="1600" dirty="0">
                <a:latin typeface="Century Gothic" panose="020B0502020202020204" pitchFamily="34" charset="0"/>
              </a:rPr>
              <a:t>(</a:t>
            </a:r>
            <a:r>
              <a:rPr lang="sk-SK" altLang="sk-SK" sz="1600" dirty="0" err="1">
                <a:latin typeface="Century Gothic" panose="020B0502020202020204" pitchFamily="34" charset="0"/>
              </a:rPr>
              <a:t>záv</a:t>
            </a:r>
            <a:r>
              <a:rPr lang="sk-SK" altLang="sk-SK" sz="1600" dirty="0">
                <a:latin typeface="Century Gothic" panose="020B0502020202020204" pitchFamily="34" charset="0"/>
              </a:rPr>
              <a:t>. </a:t>
            </a:r>
            <a:r>
              <a:rPr lang="sk-SK" altLang="sk-SK" sz="1600" dirty="0" err="1">
                <a:latin typeface="Century Gothic" panose="020B0502020202020204" pitchFamily="34" charset="0"/>
              </a:rPr>
              <a:t>for</a:t>
            </a:r>
            <a:r>
              <a:rPr lang="sk-SK" altLang="sk-SK" sz="1600" dirty="0">
                <a:latin typeface="Century Gothic" panose="020B0502020202020204" pitchFamily="34" charset="0"/>
              </a:rPr>
              <a:t>. – Úverový prísľub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)</a:t>
            </a:r>
          </a:p>
          <a:p>
            <a:pPr algn="just" defTabSz="688975">
              <a:spcBef>
                <a:spcPts val="600"/>
              </a:spcBef>
              <a:buFont typeface="+mj-lt"/>
              <a:buAutoNum type="alphaUcPeriod"/>
              <a:tabLst>
                <a:tab pos="1979295" algn="l"/>
                <a:tab pos="2420620" algn="l"/>
              </a:tabLst>
              <a:defRPr/>
            </a:pPr>
            <a:r>
              <a:rPr lang="sk-SK" altLang="sk-SK" sz="1600" b="1" dirty="0" smtClean="0">
                <a:latin typeface="Century Gothic" panose="020B0502020202020204" pitchFamily="34" charset="0"/>
              </a:rPr>
              <a:t>Obec/VÚC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 </a:t>
            </a:r>
            <a:r>
              <a:rPr lang="sk-SK" altLang="sk-SK" sz="1600" dirty="0">
                <a:latin typeface="Century Gothic" panose="020B0502020202020204" pitchFamily="34" charset="0"/>
              </a:rPr>
              <a:t>predkladá </a:t>
            </a:r>
            <a:r>
              <a:rPr lang="sk-SK" altLang="sk-SK" sz="1600" dirty="0" err="1" smtClean="0">
                <a:latin typeface="Century Gothic" panose="020B0502020202020204" pitchFamily="34" charset="0"/>
              </a:rPr>
              <a:t>sken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/výpis  z uznesenia zastupiteľstva o </a:t>
            </a:r>
            <a:r>
              <a:rPr lang="sk-SK" altLang="sk-SK" sz="1600" dirty="0">
                <a:latin typeface="Century Gothic" panose="020B0502020202020204" pitchFamily="34" charset="0"/>
              </a:rPr>
              <a:t>tom, že schvaľuje zabezpečenie spolufinancovania projektu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obcou/VÚC s nasledovnými údajmi:</a:t>
            </a:r>
          </a:p>
          <a:p>
            <a:pPr marL="806450" indent="-354013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názov projektu, výška max. celkového spolufinancovania projektu zo strany žiadateľa v EUR z COV v EUR, kód výzvy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295" algn="l"/>
                <a:tab pos="2420620" algn="l"/>
              </a:tabLst>
              <a:defRPr/>
            </a:pPr>
            <a:endParaRPr lang="sk-SK" altLang="sk-SK" sz="1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55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24744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</a:t>
            </a:r>
            <a:r>
              <a:rPr lang="sk-SK" sz="2200" b="1" dirty="0" err="1" smtClean="0">
                <a:latin typeface="Century Gothic" panose="020B0502020202020204" pitchFamily="34" charset="0"/>
              </a:rPr>
              <a:t>ŽoNFP</a:t>
            </a:r>
            <a:endParaRPr lang="sk-SK" sz="1800" dirty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2422525" algn="l"/>
                <a:tab pos="2514600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5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	</a:t>
            </a:r>
            <a:r>
              <a:rPr lang="sk-SK" altLang="sk-SK" sz="1800" b="1" dirty="0">
                <a:latin typeface="Century Gothic" panose="020B0502020202020204" pitchFamily="34" charset="0"/>
              </a:rPr>
              <a:t>Dokumenty preukazujúce finančnú spôsobilosť 	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žiadateľa </a:t>
            </a:r>
            <a:r>
              <a:rPr lang="sk-SK" altLang="sk-SK" sz="1800" dirty="0">
                <a:latin typeface="Century Gothic" panose="020B0502020202020204" pitchFamily="34" charset="0"/>
              </a:rPr>
              <a:t>(</a:t>
            </a:r>
            <a:r>
              <a:rPr lang="sk-SK" altLang="sk-SK" sz="1800" dirty="0" err="1">
                <a:latin typeface="Century Gothic" panose="020B0502020202020204" pitchFamily="34" charset="0"/>
              </a:rPr>
              <a:t>záv</a:t>
            </a:r>
            <a:r>
              <a:rPr lang="sk-SK" altLang="sk-SK" sz="1800" dirty="0">
                <a:latin typeface="Century Gothic" panose="020B0502020202020204" pitchFamily="34" charset="0"/>
              </a:rPr>
              <a:t>. </a:t>
            </a:r>
            <a:r>
              <a:rPr lang="sk-SK" altLang="sk-SK" sz="1800" dirty="0" err="1">
                <a:latin typeface="Century Gothic" panose="020B0502020202020204" pitchFamily="34" charset="0"/>
              </a:rPr>
              <a:t>for</a:t>
            </a:r>
            <a:r>
              <a:rPr lang="sk-SK" altLang="sk-SK" sz="1800" dirty="0">
                <a:latin typeface="Century Gothic" panose="020B0502020202020204" pitchFamily="34" charset="0"/>
              </a:rPr>
              <a:t>. – Úverový prísľub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)(ak 	relevantné)</a:t>
            </a:r>
          </a:p>
          <a:p>
            <a:pPr algn="just" defTabSz="688975">
              <a:spcBef>
                <a:spcPts val="600"/>
              </a:spcBef>
              <a:buFont typeface="+mj-lt"/>
              <a:buAutoNum type="alphaUcPeriod" startAt="2"/>
              <a:tabLst>
                <a:tab pos="1979295" algn="l"/>
                <a:tab pos="2420620" algn="l"/>
              </a:tabLst>
              <a:defRPr/>
            </a:pPr>
            <a:r>
              <a:rPr lang="sk-SK" altLang="sk-SK" sz="1600" b="1" dirty="0" smtClean="0">
                <a:latin typeface="Century Gothic" panose="020B0502020202020204" pitchFamily="34" charset="0"/>
              </a:rPr>
              <a:t>Ostatní žiadatelia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predkladajú:</a:t>
            </a:r>
            <a:endParaRPr lang="sk-SK" altLang="sk-SK" sz="1600" dirty="0">
              <a:latin typeface="Century Gothic" panose="020B0502020202020204" pitchFamily="34" charset="0"/>
            </a:endParaRPr>
          </a:p>
          <a:p>
            <a:pPr marL="751205" indent="-285750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sz="1600" dirty="0">
                <a:latin typeface="Century Gothic" panose="020B0502020202020204" pitchFamily="34" charset="0"/>
              </a:rPr>
              <a:t>potvrdenie z banky alebo z pobočky zahraničnej banky (napr. výpis z účtu, resp. doklad z komerčnej banky o disponibilnom zostatku na účte</a:t>
            </a:r>
            <a:r>
              <a:rPr lang="sk-SK" sz="1600" dirty="0" smtClean="0">
                <a:latin typeface="Century Gothic" panose="020B0502020202020204" pitchFamily="34" charset="0"/>
              </a:rPr>
              <a:t>)</a:t>
            </a:r>
          </a:p>
          <a:p>
            <a:pPr marL="751205" indent="-285750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sz="1600" dirty="0" smtClean="0">
                <a:latin typeface="Century Gothic" panose="020B0502020202020204" pitchFamily="34" charset="0"/>
              </a:rPr>
              <a:t>platný záväzný úverový prísľub od komerčnej banky</a:t>
            </a:r>
          </a:p>
          <a:p>
            <a:pPr marL="751205" indent="-285750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sz="1600" dirty="0" smtClean="0">
                <a:latin typeface="Century Gothic" panose="020B0502020202020204" pitchFamily="34" charset="0"/>
              </a:rPr>
              <a:t>platnú </a:t>
            </a:r>
            <a:r>
              <a:rPr lang="sk-SK" sz="1600" dirty="0">
                <a:latin typeface="Century Gothic" panose="020B0502020202020204" pitchFamily="34" charset="0"/>
              </a:rPr>
              <a:t>úverovú zmluvu uzavretú medzi žiadateľom a komerčnou bankou, z ktorej bude zrejmé, že úver bude slúžiť na financovanie projektu zadefinovaného v </a:t>
            </a:r>
            <a:r>
              <a:rPr lang="sk-SK" sz="1600" dirty="0" err="1" smtClean="0">
                <a:latin typeface="Century Gothic" panose="020B0502020202020204" pitchFamily="34" charset="0"/>
              </a:rPr>
              <a:t>ŽoNFP</a:t>
            </a:r>
            <a:r>
              <a:rPr lang="sk-SK" sz="1600" dirty="0" smtClean="0">
                <a:latin typeface="Century Gothic" panose="020B0502020202020204" pitchFamily="34" charset="0"/>
              </a:rPr>
              <a:t>.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465455" indent="0" algn="just" defTabSz="688975">
              <a:spcBef>
                <a:spcPts val="600"/>
              </a:spcBef>
              <a:buNone/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Predložený </a:t>
            </a:r>
            <a:r>
              <a:rPr lang="sk-SK" altLang="sk-SK" sz="1600" dirty="0">
                <a:latin typeface="Century Gothic" panose="020B0502020202020204" pitchFamily="34" charset="0"/>
              </a:rPr>
              <a:t>doklad </a:t>
            </a:r>
            <a:r>
              <a:rPr lang="sk-SK" altLang="sk-SK" sz="1600" b="1" dirty="0">
                <a:latin typeface="Century Gothic" panose="020B0502020202020204" pitchFamily="34" charset="0"/>
              </a:rPr>
              <a:t>nesmie byť starší ako 3 mesiace ku dňu predloženia </a:t>
            </a:r>
            <a:r>
              <a:rPr lang="sk-SK" altLang="sk-SK" sz="1600" b="1" dirty="0" err="1" smtClean="0">
                <a:latin typeface="Century Gothic" panose="020B0502020202020204" pitchFamily="34" charset="0"/>
              </a:rPr>
              <a:t>ŽoNFP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.</a:t>
            </a:r>
            <a:endParaRPr lang="sk-SK" altLang="sk-SK" sz="1600" b="1" dirty="0">
              <a:latin typeface="Century Gothic" panose="020B0502020202020204" pitchFamily="34" charset="0"/>
            </a:endParaRPr>
          </a:p>
          <a:p>
            <a:pPr marL="446405" indent="0" algn="just" defTabSz="688975">
              <a:spcBef>
                <a:spcPts val="600"/>
              </a:spcBef>
              <a:buNone/>
              <a:tabLst>
                <a:tab pos="807720" algn="l"/>
                <a:tab pos="1979295" algn="l"/>
                <a:tab pos="2420620" algn="l"/>
              </a:tabLst>
              <a:defRPr/>
            </a:pPr>
            <a:endParaRPr lang="sk-SK" sz="1800" dirty="0"/>
          </a:p>
          <a:p>
            <a:pPr marL="465455" indent="0" algn="just" defTabSz="688975">
              <a:spcBef>
                <a:spcPts val="600"/>
              </a:spcBef>
              <a:buNone/>
              <a:tabLst>
                <a:tab pos="1979295" algn="l"/>
                <a:tab pos="2420620" algn="l"/>
              </a:tabLst>
              <a:defRPr/>
            </a:pPr>
            <a:endParaRPr lang="sk-SK" altLang="sk-SK" sz="18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31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2422525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6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	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Uznesenie </a:t>
            </a:r>
            <a:r>
              <a:rPr lang="sk-SK" altLang="sk-SK" sz="1800" b="1" dirty="0">
                <a:latin typeface="Century Gothic" panose="020B0502020202020204" pitchFamily="34" charset="0"/>
              </a:rPr>
              <a:t>(výpis z uznesenia) o schválení 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	programu rozvoja </a:t>
            </a:r>
            <a:r>
              <a:rPr lang="sk-SK" altLang="sk-SK" sz="1800" b="1" dirty="0">
                <a:latin typeface="Century Gothic" panose="020B0502020202020204" pitchFamily="34" charset="0"/>
              </a:rPr>
              <a:t>a príslušnej 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územnoplánovacej 	dokumentácie 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(</a:t>
            </a:r>
            <a:r>
              <a:rPr lang="sk-SK" altLang="sk-SK" sz="1800" dirty="0">
                <a:latin typeface="Century Gothic" panose="020B0502020202020204" pitchFamily="34" charset="0"/>
              </a:rPr>
              <a:t>ak 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relevantné</a:t>
            </a:r>
            <a:r>
              <a:rPr lang="sk-SK" altLang="sk-SK" sz="1800" dirty="0">
                <a:latin typeface="Century Gothic" panose="020B0502020202020204" pitchFamily="34" charset="0"/>
              </a:rPr>
              <a:t>) </a:t>
            </a:r>
            <a:endParaRPr lang="sk-SK" altLang="sk-SK" sz="1800" dirty="0" smtClean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Predkladá 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obec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 alebo 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VÚC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 formou:</a:t>
            </a:r>
          </a:p>
          <a:p>
            <a:pPr marL="720725" indent="-268288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dokument</a:t>
            </a:r>
          </a:p>
          <a:p>
            <a:pPr marL="720725" indent="-268288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aktuálny odkaz na verejne prístupný </a:t>
            </a:r>
            <a:r>
              <a:rPr lang="sk-SK" altLang="sk-SK" sz="1600" dirty="0" err="1" smtClean="0">
                <a:latin typeface="Century Gothic" panose="020B0502020202020204" pitchFamily="34" charset="0"/>
              </a:rPr>
              <a:t>link</a:t>
            </a:r>
            <a:endParaRPr lang="sk-SK" altLang="sk-SK" sz="1600" dirty="0" smtClean="0">
              <a:latin typeface="Century Gothic" panose="020B0502020202020204" pitchFamily="34" charset="0"/>
            </a:endParaRPr>
          </a:p>
          <a:p>
            <a:pPr marL="720725" indent="-268288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čestné vyhlásenie, že nie je povinný mať územný plán obce</a:t>
            </a:r>
          </a:p>
          <a:p>
            <a:pPr marL="452437" indent="0" algn="just" defTabSz="688975">
              <a:spcBef>
                <a:spcPts val="600"/>
              </a:spcBef>
              <a:buNone/>
              <a:tabLst>
                <a:tab pos="1978025" algn="l"/>
                <a:tab pos="2151063" algn="l"/>
              </a:tabLst>
              <a:defRPr/>
            </a:pPr>
            <a:endParaRPr lang="sk-SK" altLang="sk-SK" sz="1600" dirty="0" smtClean="0">
              <a:latin typeface="Century Gothic" panose="020B0502020202020204" pitchFamily="34" charset="0"/>
            </a:endParaRPr>
          </a:p>
          <a:p>
            <a:pPr marL="2422525" indent="-2422525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2422525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7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	</a:t>
            </a:r>
            <a:r>
              <a:rPr lang="sk-SK" altLang="sk-SK" sz="1800" b="1" dirty="0">
                <a:latin typeface="Century Gothic" panose="020B0502020202020204" pitchFamily="34" charset="0"/>
              </a:rPr>
              <a:t>Údaje 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potrebné na </a:t>
            </a:r>
            <a:r>
              <a:rPr lang="sk-SK" altLang="sk-SK" sz="1800" b="1" dirty="0">
                <a:latin typeface="Century Gothic" panose="020B0502020202020204" pitchFamily="34" charset="0"/>
              </a:rPr>
              <a:t>vyžiadanie výpisu z registra trestov 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/ Výpis </a:t>
            </a:r>
            <a:r>
              <a:rPr lang="sk-SK" altLang="sk-SK" sz="1800" b="1" dirty="0">
                <a:latin typeface="Century Gothic" panose="020B0502020202020204" pitchFamily="34" charset="0"/>
              </a:rPr>
              <a:t>z registra trestov fyzickej osoby </a:t>
            </a:r>
            <a:r>
              <a:rPr lang="sk-SK" altLang="sk-SK" sz="1800" dirty="0">
                <a:latin typeface="Century Gothic" panose="020B0502020202020204" pitchFamily="34" charset="0"/>
              </a:rPr>
              <a:t>(</a:t>
            </a:r>
            <a:r>
              <a:rPr lang="sk-SK" altLang="sk-SK" sz="1800" dirty="0" err="1">
                <a:latin typeface="Century Gothic" panose="020B0502020202020204" pitchFamily="34" charset="0"/>
              </a:rPr>
              <a:t>záv</a:t>
            </a:r>
            <a:r>
              <a:rPr lang="sk-SK" altLang="sk-SK" sz="1800" dirty="0">
                <a:latin typeface="Century Gothic" panose="020B0502020202020204" pitchFamily="34" charset="0"/>
              </a:rPr>
              <a:t>. </a:t>
            </a:r>
            <a:r>
              <a:rPr lang="sk-SK" altLang="sk-SK" sz="1800" dirty="0" err="1">
                <a:latin typeface="Century Gothic" panose="020B0502020202020204" pitchFamily="34" charset="0"/>
              </a:rPr>
              <a:t>for</a:t>
            </a:r>
            <a:r>
              <a:rPr lang="sk-SK" altLang="sk-SK" sz="1800" dirty="0">
                <a:latin typeface="Century Gothic" panose="020B0502020202020204" pitchFamily="34" charset="0"/>
              </a:rPr>
              <a:t>. – </a:t>
            </a:r>
            <a:r>
              <a:rPr lang="pl-PL" altLang="sk-SK" sz="1800" dirty="0">
                <a:latin typeface="Century Gothic" panose="020B0502020202020204" pitchFamily="34" charset="0"/>
              </a:rPr>
              <a:t>Údaje </a:t>
            </a:r>
            <a:r>
              <a:rPr lang="pl-PL" altLang="sk-SK" sz="1800" dirty="0" smtClean="0">
                <a:latin typeface="Century Gothic" panose="020B0502020202020204" pitchFamily="34" charset="0"/>
              </a:rPr>
              <a:t>potrebné na </a:t>
            </a:r>
            <a:r>
              <a:rPr lang="pl-PL" altLang="sk-SK" sz="1800" dirty="0">
                <a:latin typeface="Century Gothic" panose="020B0502020202020204" pitchFamily="34" charset="0"/>
              </a:rPr>
              <a:t>vyžiadanie výpisu z registra trestov</a:t>
            </a:r>
            <a:r>
              <a:rPr lang="sk-SK" altLang="sk-SK" sz="1800" dirty="0">
                <a:latin typeface="Century Gothic" panose="020B0502020202020204" pitchFamily="34" charset="0"/>
              </a:rPr>
              <a:t>)</a:t>
            </a:r>
          </a:p>
          <a:p>
            <a:pPr marL="2421255" indent="-2421255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295" algn="l"/>
                <a:tab pos="2420620" algn="l"/>
              </a:tabLst>
              <a:defRPr/>
            </a:pPr>
            <a:r>
              <a:rPr lang="sk-SK" sz="1600" b="1" dirty="0">
                <a:latin typeface="Century Gothic" panose="020B0502020202020204" pitchFamily="34" charset="0"/>
              </a:rPr>
              <a:t>Osoba disponujúca rodným číslom generovaným v SR </a:t>
            </a:r>
            <a:r>
              <a:rPr lang="sk-SK" sz="1600" dirty="0"/>
              <a:t>	</a:t>
            </a:r>
          </a:p>
          <a:p>
            <a:pPr marL="751205" indent="-285750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sz="1600" b="1" dirty="0">
                <a:latin typeface="Century Gothic" panose="020B0502020202020204" pitchFamily="34" charset="0"/>
              </a:rPr>
              <a:t>Údaje </a:t>
            </a:r>
            <a:r>
              <a:rPr lang="sk-SK" sz="1600" b="1" dirty="0" smtClean="0">
                <a:latin typeface="Century Gothic" panose="020B0502020202020204" pitchFamily="34" charset="0"/>
              </a:rPr>
              <a:t>potrebné na </a:t>
            </a:r>
            <a:r>
              <a:rPr lang="sk-SK" sz="1600" b="1" dirty="0">
                <a:latin typeface="Century Gothic" panose="020B0502020202020204" pitchFamily="34" charset="0"/>
              </a:rPr>
              <a:t>vyžiadanie výpisu z RT / </a:t>
            </a:r>
            <a:r>
              <a:rPr lang="sk-SK" sz="1600" b="1" dirty="0" err="1">
                <a:latin typeface="Century Gothic" panose="020B0502020202020204" pitchFamily="34" charset="0"/>
              </a:rPr>
              <a:t>sken</a:t>
            </a:r>
            <a:r>
              <a:rPr lang="sk-SK" sz="1600" b="1" dirty="0">
                <a:latin typeface="Century Gothic" panose="020B0502020202020204" pitchFamily="34" charset="0"/>
              </a:rPr>
              <a:t> Výpisu z registra trestov</a:t>
            </a:r>
            <a:r>
              <a:rPr lang="sk-SK" sz="1600" dirty="0">
                <a:latin typeface="Century Gothic" panose="020B0502020202020204" pitchFamily="34" charset="0"/>
              </a:rPr>
              <a:t> (Výpis z RT – nie starší ako 30 dní ku dňu predloženia </a:t>
            </a:r>
            <a:r>
              <a:rPr lang="sk-SK" sz="1600" dirty="0" err="1">
                <a:latin typeface="Century Gothic" panose="020B0502020202020204" pitchFamily="34" charset="0"/>
              </a:rPr>
              <a:t>ŽoNFP</a:t>
            </a:r>
            <a:r>
              <a:rPr lang="sk-SK" sz="1600" dirty="0">
                <a:latin typeface="Century Gothic" panose="020B0502020202020204" pitchFamily="34" charset="0"/>
              </a:rPr>
              <a:t>)</a:t>
            </a:r>
          </a:p>
          <a:p>
            <a:pPr marL="452437" indent="0" algn="just" defTabSz="688975">
              <a:spcBef>
                <a:spcPts val="600"/>
              </a:spcBef>
              <a:buNone/>
              <a:tabLst>
                <a:tab pos="1978025" algn="l"/>
                <a:tab pos="2151063" algn="l"/>
              </a:tabLst>
              <a:defRPr/>
            </a:pPr>
            <a:endParaRPr lang="sk-SK" altLang="sk-SK" sz="1600" dirty="0" smtClean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8025" algn="l"/>
                <a:tab pos="2151063" algn="l"/>
              </a:tabLst>
              <a:defRPr/>
            </a:pPr>
            <a:endParaRPr lang="sk-SK" altLang="sk-SK" sz="500" dirty="0" smtClean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</a:t>
            </a:r>
            <a:r>
              <a:rPr lang="sk-SK" sz="2200" b="1" dirty="0" err="1" smtClean="0">
                <a:latin typeface="Century Gothic" panose="020B0502020202020204" pitchFamily="34" charset="0"/>
              </a:rPr>
              <a:t>ŽoNFP</a:t>
            </a:r>
            <a:endParaRPr lang="sk-SK" altLang="sk-SK" sz="1800" dirty="0" smtClean="0">
              <a:latin typeface="Century Gothic" panose="020B0502020202020204" pitchFamily="34" charset="0"/>
            </a:endParaRPr>
          </a:p>
          <a:p>
            <a:pPr marL="2422525" indent="-2422525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2514600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7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	</a:t>
            </a:r>
            <a:r>
              <a:rPr lang="sk-SK" altLang="sk-SK" sz="1800" b="1" dirty="0">
                <a:latin typeface="Century Gothic" panose="020B0502020202020204" pitchFamily="34" charset="0"/>
              </a:rPr>
              <a:t>Údaje 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potrebné na </a:t>
            </a:r>
            <a:r>
              <a:rPr lang="sk-SK" altLang="sk-SK" sz="1800" b="1" dirty="0">
                <a:latin typeface="Century Gothic" panose="020B0502020202020204" pitchFamily="34" charset="0"/>
              </a:rPr>
              <a:t>vyžiadanie výpisu z registra trestov / Výpis z registra trestov fyzickej osoby </a:t>
            </a:r>
            <a:r>
              <a:rPr lang="sk-SK" altLang="sk-SK" sz="1800" dirty="0">
                <a:latin typeface="Century Gothic" panose="020B0502020202020204" pitchFamily="34" charset="0"/>
              </a:rPr>
              <a:t>(</a:t>
            </a:r>
            <a:r>
              <a:rPr lang="sk-SK" altLang="sk-SK" sz="1800" dirty="0" err="1">
                <a:latin typeface="Century Gothic" panose="020B0502020202020204" pitchFamily="34" charset="0"/>
              </a:rPr>
              <a:t>záv</a:t>
            </a:r>
            <a:r>
              <a:rPr lang="sk-SK" altLang="sk-SK" sz="1800" dirty="0">
                <a:latin typeface="Century Gothic" panose="020B0502020202020204" pitchFamily="34" charset="0"/>
              </a:rPr>
              <a:t>. </a:t>
            </a:r>
            <a:r>
              <a:rPr lang="sk-SK" altLang="sk-SK" sz="1800" dirty="0" err="1">
                <a:latin typeface="Century Gothic" panose="020B0502020202020204" pitchFamily="34" charset="0"/>
              </a:rPr>
              <a:t>for</a:t>
            </a:r>
            <a:r>
              <a:rPr lang="sk-SK" altLang="sk-SK" sz="1800" dirty="0">
                <a:latin typeface="Century Gothic" panose="020B0502020202020204" pitchFamily="34" charset="0"/>
              </a:rPr>
              <a:t>. – </a:t>
            </a:r>
            <a:r>
              <a:rPr lang="pl-PL" altLang="sk-SK" sz="1800" dirty="0">
                <a:latin typeface="Century Gothic" panose="020B0502020202020204" pitchFamily="34" charset="0"/>
              </a:rPr>
              <a:t>Údaje </a:t>
            </a:r>
            <a:r>
              <a:rPr lang="pl-PL" altLang="sk-SK" sz="1800" dirty="0" smtClean="0">
                <a:latin typeface="Century Gothic" panose="020B0502020202020204" pitchFamily="34" charset="0"/>
              </a:rPr>
              <a:t>potrebné na </a:t>
            </a:r>
            <a:r>
              <a:rPr lang="pl-PL" altLang="sk-SK" sz="1800" dirty="0">
                <a:latin typeface="Century Gothic" panose="020B0502020202020204" pitchFamily="34" charset="0"/>
              </a:rPr>
              <a:t>vyžiadanie výpisu z registra trestov</a:t>
            </a:r>
            <a:r>
              <a:rPr lang="sk-SK" altLang="sk-SK" sz="1800" dirty="0">
                <a:latin typeface="Century Gothic" panose="020B0502020202020204" pitchFamily="34" charset="0"/>
              </a:rPr>
              <a:t>)</a:t>
            </a:r>
          </a:p>
          <a:p>
            <a:pPr marL="0" indent="0" algn="just" defTabSz="688975">
              <a:spcBef>
                <a:spcPts val="600"/>
              </a:spcBef>
              <a:buNone/>
              <a:tabLst>
                <a:tab pos="1979295" algn="l"/>
                <a:tab pos="2420620" algn="l"/>
              </a:tabLst>
              <a:defRPr/>
            </a:pPr>
            <a:r>
              <a:rPr lang="sk-SK" sz="1600" b="1" dirty="0" smtClean="0">
                <a:latin typeface="Century Gothic" panose="020B0502020202020204" pitchFamily="34" charset="0"/>
              </a:rPr>
              <a:t>Osoba nedisponujúca </a:t>
            </a:r>
            <a:r>
              <a:rPr lang="sk-SK" sz="1600" b="1" dirty="0">
                <a:latin typeface="Century Gothic" panose="020B0502020202020204" pitchFamily="34" charset="0"/>
              </a:rPr>
              <a:t>rodným číslom generovaným v SR</a:t>
            </a:r>
          </a:p>
          <a:p>
            <a:pPr marL="808355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9295" algn="l"/>
                <a:tab pos="2420620" algn="l"/>
              </a:tabLst>
              <a:defRPr/>
            </a:pPr>
            <a:r>
              <a:rPr lang="sk-SK" altLang="sk-SK" sz="1600" dirty="0">
                <a:latin typeface="Century Gothic" panose="020B0502020202020204" pitchFamily="34" charset="0"/>
              </a:rPr>
              <a:t>Výpis z RT vedenom vecne príslušným štátnym orgánom, nie starší ako 3 mesiace ku dňu predloženia </a:t>
            </a:r>
            <a:r>
              <a:rPr lang="sk-SK" altLang="sk-SK" sz="1600" dirty="0" err="1">
                <a:latin typeface="Century Gothic" panose="020B0502020202020204" pitchFamily="34" charset="0"/>
              </a:rPr>
              <a:t>ŽoNFP</a:t>
            </a:r>
            <a:r>
              <a:rPr lang="sk-SK" altLang="sk-SK" sz="1600" dirty="0">
                <a:latin typeface="Century Gothic" panose="020B0502020202020204" pitchFamily="34" charset="0"/>
              </a:rPr>
              <a:t>, resp. ku dňu doplnenia </a:t>
            </a:r>
            <a:r>
              <a:rPr lang="sk-SK" altLang="sk-SK" sz="1600" dirty="0" err="1" smtClean="0">
                <a:latin typeface="Century Gothic" panose="020B0502020202020204" pitchFamily="34" charset="0"/>
              </a:rPr>
              <a:t>ŽoNFP</a:t>
            </a:r>
            <a:endParaRPr lang="sk-SK" altLang="sk-SK" sz="1600" dirty="0" smtClean="0">
              <a:latin typeface="Century Gothic" panose="020B0502020202020204" pitchFamily="34" charset="0"/>
            </a:endParaRPr>
          </a:p>
          <a:p>
            <a:pPr marL="465455" indent="0" algn="just" defTabSz="688975">
              <a:spcBef>
                <a:spcPts val="600"/>
              </a:spcBef>
              <a:buNone/>
              <a:tabLst>
                <a:tab pos="1979295" algn="l"/>
                <a:tab pos="2420620" algn="l"/>
              </a:tabLst>
              <a:defRPr/>
            </a:pPr>
            <a:endParaRPr lang="sk-SK" altLang="sk-SK" sz="1600" dirty="0" smtClean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None/>
              <a:tabLst>
                <a:tab pos="1979295" algn="l"/>
                <a:tab pos="2420620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8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	</a:t>
            </a:r>
            <a:r>
              <a:rPr lang="sk-SK" altLang="sk-SK" sz="1800" b="1" dirty="0">
                <a:latin typeface="Century Gothic" panose="020B0502020202020204" pitchFamily="34" charset="0"/>
              </a:rPr>
              <a:t>Ukazovatele finančnej situácie žiadateľa </a:t>
            </a:r>
            <a:r>
              <a:rPr lang="sk-SK" altLang="sk-SK" sz="1800" dirty="0">
                <a:latin typeface="Century Gothic" panose="020B0502020202020204" pitchFamily="34" charset="0"/>
              </a:rPr>
              <a:t>(</a:t>
            </a:r>
            <a:r>
              <a:rPr lang="sk-SK" altLang="sk-SK" sz="1800" dirty="0" err="1">
                <a:latin typeface="Century Gothic" panose="020B0502020202020204" pitchFamily="34" charset="0"/>
              </a:rPr>
              <a:t>záv</a:t>
            </a:r>
            <a:r>
              <a:rPr lang="sk-SK" altLang="sk-SK" sz="1800" dirty="0">
                <a:latin typeface="Century Gothic" panose="020B0502020202020204" pitchFamily="34" charset="0"/>
              </a:rPr>
              <a:t>. </a:t>
            </a:r>
            <a:r>
              <a:rPr lang="sk-SK" altLang="sk-SK" sz="1800" dirty="0" err="1">
                <a:latin typeface="Century Gothic" panose="020B0502020202020204" pitchFamily="34" charset="0"/>
              </a:rPr>
              <a:t>for</a:t>
            </a:r>
            <a:r>
              <a:rPr lang="sk-SK" altLang="sk-SK" sz="1800" dirty="0">
                <a:latin typeface="Century Gothic" panose="020B0502020202020204" pitchFamily="34" charset="0"/>
              </a:rPr>
              <a:t>.)</a:t>
            </a:r>
          </a:p>
          <a:p>
            <a:pPr algn="just" defTabSz="626745"/>
            <a:endParaRPr lang="sk-SK" sz="1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900430" lvl="0" indent="-365125" algn="just"/>
            <a:r>
              <a:rPr lang="sk-SK" sz="1600" dirty="0">
                <a:latin typeface="Century Gothic" panose="020B0502020202020204" pitchFamily="34" charset="0"/>
              </a:rPr>
              <a:t>	</a:t>
            </a:r>
            <a:r>
              <a:rPr lang="sk-SK" sz="1600" i="1" dirty="0">
                <a:latin typeface="Century Gothic" panose="020B0502020202020204" pitchFamily="34" charset="0"/>
              </a:rPr>
              <a:t>Ukazovateľ:</a:t>
            </a:r>
            <a:r>
              <a:rPr lang="sk-SK" sz="1600" dirty="0">
                <a:latin typeface="Century Gothic" panose="020B0502020202020204" pitchFamily="34" charset="0"/>
              </a:rPr>
              <a:t> </a:t>
            </a:r>
            <a:r>
              <a:rPr lang="sk-SK" sz="1600" b="1" dirty="0">
                <a:latin typeface="Century Gothic" panose="020B0502020202020204" pitchFamily="34" charset="0"/>
              </a:rPr>
              <a:t>Pomer tržieb k celkovým aktívam </a:t>
            </a:r>
            <a:r>
              <a:rPr lang="sk-SK" sz="1600" dirty="0" smtClean="0">
                <a:latin typeface="Century Gothic" panose="020B0502020202020204" pitchFamily="34" charset="0"/>
              </a:rPr>
              <a:t>= </a:t>
            </a:r>
            <a:r>
              <a:rPr lang="sk-SK" sz="1600" b="1" dirty="0" smtClean="0">
                <a:solidFill>
                  <a:srgbClr val="C0504D"/>
                </a:solidFill>
                <a:latin typeface="Century Gothic" panose="020B0502020202020204" pitchFamily="34" charset="0"/>
              </a:rPr>
              <a:t>min. 0,03 </a:t>
            </a:r>
            <a:r>
              <a:rPr lang="sk-SK" sz="1600" dirty="0" smtClean="0">
                <a:latin typeface="Century Gothic" panose="020B0502020202020204" pitchFamily="34" charset="0"/>
              </a:rPr>
              <a:t>(COV </a:t>
            </a:r>
            <a:r>
              <a:rPr lang="en-US" sz="1600" u="sng" dirty="0" smtClean="0">
                <a:latin typeface="Century Gothic" panose="020B0502020202020204" pitchFamily="34" charset="0"/>
              </a:rPr>
              <a:t>&lt;</a:t>
            </a:r>
            <a:r>
              <a:rPr lang="en-US" sz="1600" dirty="0" smtClean="0">
                <a:latin typeface="Century Gothic" panose="020B0502020202020204" pitchFamily="34" charset="0"/>
              </a:rPr>
              <a:t> 200 000 EUR</a:t>
            </a:r>
            <a:r>
              <a:rPr lang="sk-SK" sz="1600" dirty="0" smtClean="0">
                <a:latin typeface="Century Gothic" panose="020B0502020202020204" pitchFamily="34" charset="0"/>
              </a:rPr>
              <a:t>), </a:t>
            </a:r>
            <a:r>
              <a:rPr lang="sk-SK" sz="1600" b="1" dirty="0">
                <a:solidFill>
                  <a:srgbClr val="C0504D"/>
                </a:solidFill>
                <a:latin typeface="Century Gothic" panose="020B0502020202020204" pitchFamily="34" charset="0"/>
              </a:rPr>
              <a:t>min. </a:t>
            </a:r>
            <a:r>
              <a:rPr lang="sk-SK" sz="1600" b="1" dirty="0" smtClean="0">
                <a:solidFill>
                  <a:srgbClr val="C0504D"/>
                </a:solidFill>
                <a:latin typeface="Century Gothic" panose="020B0502020202020204" pitchFamily="34" charset="0"/>
              </a:rPr>
              <a:t>0,1</a:t>
            </a:r>
            <a:r>
              <a:rPr lang="sk-SK" sz="1600" dirty="0" smtClean="0">
                <a:latin typeface="Century Gothic" panose="020B0502020202020204" pitchFamily="34" charset="0"/>
              </a:rPr>
              <a:t>(COV </a:t>
            </a:r>
            <a:r>
              <a:rPr lang="en-US" sz="1600" dirty="0" smtClean="0">
                <a:latin typeface="Century Gothic" panose="020B0502020202020204" pitchFamily="34" charset="0"/>
              </a:rPr>
              <a:t>&gt;</a:t>
            </a:r>
            <a:r>
              <a:rPr lang="sk-SK" sz="1600" dirty="0" smtClean="0">
                <a:latin typeface="Century Gothic" panose="020B0502020202020204" pitchFamily="34" charset="0"/>
              </a:rPr>
              <a:t>1 000 000 EUR)</a:t>
            </a:r>
            <a:endParaRPr lang="sk-SK" sz="1600" b="1" dirty="0">
              <a:latin typeface="Century Gothic" panose="020B0502020202020204" pitchFamily="34" charset="0"/>
            </a:endParaRPr>
          </a:p>
          <a:p>
            <a:pPr marL="901700" lvl="0" indent="-367030" algn="just"/>
            <a:r>
              <a:rPr lang="sk-SK" sz="1600" dirty="0">
                <a:latin typeface="Century Gothic" panose="020B0502020202020204" pitchFamily="34" charset="0"/>
              </a:rPr>
              <a:t>	</a:t>
            </a:r>
            <a:r>
              <a:rPr lang="sk-SK" sz="1600" i="1" dirty="0">
                <a:latin typeface="Century Gothic" panose="020B0502020202020204" pitchFamily="34" charset="0"/>
              </a:rPr>
              <a:t>Ukazovateľ: </a:t>
            </a:r>
            <a:r>
              <a:rPr lang="sk-SK" sz="1600" b="1" dirty="0">
                <a:latin typeface="Century Gothic" panose="020B0502020202020204" pitchFamily="34" charset="0"/>
              </a:rPr>
              <a:t>Pomer celkových aktív k výške COV žiadateľa</a:t>
            </a:r>
            <a:r>
              <a:rPr lang="sk-SK" sz="1600" dirty="0">
                <a:latin typeface="Century Gothic" panose="020B0502020202020204" pitchFamily="34" charset="0"/>
              </a:rPr>
              <a:t> =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min. </a:t>
            </a:r>
            <a:r>
              <a:rPr 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0,03 </a:t>
            </a:r>
            <a:r>
              <a:rPr lang="sk-SK" sz="1600" dirty="0">
                <a:latin typeface="Century Gothic" panose="020B0502020202020204" pitchFamily="34" charset="0"/>
              </a:rPr>
              <a:t>(COV </a:t>
            </a:r>
            <a:r>
              <a:rPr lang="en-US" sz="1600" u="sng" dirty="0">
                <a:latin typeface="Century Gothic" panose="020B0502020202020204" pitchFamily="34" charset="0"/>
              </a:rPr>
              <a:t>&lt;</a:t>
            </a:r>
            <a:r>
              <a:rPr lang="en-US" sz="1600" dirty="0">
                <a:latin typeface="Century Gothic" panose="020B0502020202020204" pitchFamily="34" charset="0"/>
              </a:rPr>
              <a:t> 200 000 EUR</a:t>
            </a:r>
            <a:r>
              <a:rPr lang="sk-SK" sz="1600" dirty="0">
                <a:latin typeface="Century Gothic" panose="020B0502020202020204" pitchFamily="34" charset="0"/>
              </a:rPr>
              <a:t>), </a:t>
            </a:r>
            <a:r>
              <a:rPr lang="sk-SK" sz="1600" b="1" dirty="0">
                <a:solidFill>
                  <a:srgbClr val="C0504D"/>
                </a:solidFill>
                <a:latin typeface="Century Gothic" panose="020B0502020202020204" pitchFamily="34" charset="0"/>
              </a:rPr>
              <a:t>min. 0,1</a:t>
            </a:r>
            <a:r>
              <a:rPr lang="sk-SK" sz="1600" dirty="0">
                <a:latin typeface="Century Gothic" panose="020B0502020202020204" pitchFamily="34" charset="0"/>
              </a:rPr>
              <a:t>(COV </a:t>
            </a:r>
            <a:r>
              <a:rPr lang="en-US" sz="1600" dirty="0">
                <a:latin typeface="Century Gothic" panose="020B0502020202020204" pitchFamily="34" charset="0"/>
              </a:rPr>
              <a:t>&gt;</a:t>
            </a:r>
            <a:r>
              <a:rPr lang="sk-SK" sz="1600" dirty="0">
                <a:latin typeface="Century Gothic" panose="020B0502020202020204" pitchFamily="34" charset="0"/>
              </a:rPr>
              <a:t>1 000 000 EUR)</a:t>
            </a:r>
            <a:endParaRPr lang="sk-SK" altLang="sk-SK" sz="1800" dirty="0">
              <a:latin typeface="Century Gothic" panose="020B0502020202020204" pitchFamily="34" charset="0"/>
            </a:endParaRPr>
          </a:p>
          <a:p>
            <a:pPr marL="452437" indent="0" algn="just" defTabSz="688975">
              <a:spcBef>
                <a:spcPts val="600"/>
              </a:spcBef>
              <a:buNone/>
              <a:tabLst>
                <a:tab pos="1978025" algn="l"/>
                <a:tab pos="2151063" algn="l"/>
              </a:tabLst>
              <a:defRPr/>
            </a:pPr>
            <a:endParaRPr lang="sk-SK" altLang="sk-SK" sz="1800" dirty="0" smtClean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8025" algn="l"/>
                <a:tab pos="2151063" algn="l"/>
              </a:tabLst>
              <a:defRPr/>
            </a:pPr>
            <a:endParaRPr lang="sk-SK" altLang="sk-SK" sz="5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53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just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8025" algn="l"/>
                <a:tab pos="2422525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9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ŽoNFP 	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Energetický audit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8025" algn="l"/>
                <a:tab pos="2151063" algn="l"/>
              </a:tabLst>
              <a:defRPr/>
            </a:pPr>
            <a:r>
              <a:rPr lang="sk-SK" altLang="sk-SK" sz="1600" b="1" dirty="0" smtClean="0">
                <a:latin typeface="Century Gothic" panose="020B0502020202020204" pitchFamily="34" charset="0"/>
              </a:rPr>
              <a:t> </a:t>
            </a:r>
          </a:p>
          <a:p>
            <a:pPr marL="627380" algn="just"/>
            <a:r>
              <a:rPr lang="sk-SK" sz="1600" dirty="0" smtClean="0">
                <a:latin typeface="Century Gothic" panose="020B0502020202020204" pitchFamily="34" charset="0"/>
              </a:rPr>
              <a:t>výpočet </a:t>
            </a:r>
            <a:r>
              <a:rPr lang="sk-SK" sz="1600" dirty="0">
                <a:latin typeface="Century Gothic" panose="020B0502020202020204" pitchFamily="34" charset="0"/>
              </a:rPr>
              <a:t>a hodnoty všetkých relevantných merateľných </a:t>
            </a:r>
            <a:r>
              <a:rPr lang="sk-SK" sz="1600" dirty="0" smtClean="0">
                <a:latin typeface="Century Gothic" panose="020B0502020202020204" pitchFamily="34" charset="0"/>
              </a:rPr>
              <a:t>ukazovateľov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627380" algn="just"/>
            <a:r>
              <a:rPr lang="sk-SK" sz="1600" dirty="0" smtClean="0">
                <a:latin typeface="Century Gothic" panose="020B0502020202020204" pitchFamily="34" charset="0"/>
              </a:rPr>
              <a:t>výpočet </a:t>
            </a:r>
            <a:r>
              <a:rPr lang="sk-SK" sz="1600" dirty="0">
                <a:latin typeface="Century Gothic" panose="020B0502020202020204" pitchFamily="34" charset="0"/>
              </a:rPr>
              <a:t>plánovaného objemu výroby elektriny a/alebo tepla z </a:t>
            </a:r>
            <a:r>
              <a:rPr lang="sk-SK" sz="1600" dirty="0" smtClean="0">
                <a:latin typeface="Century Gothic" panose="020B0502020202020204" pitchFamily="34" charset="0"/>
              </a:rPr>
              <a:t>OZE</a:t>
            </a:r>
            <a:endParaRPr lang="en-US" sz="1600" dirty="0" smtClean="0">
              <a:latin typeface="Century Gothic" panose="020B0502020202020204" pitchFamily="34" charset="0"/>
            </a:endParaRPr>
          </a:p>
          <a:p>
            <a:pPr marL="627380" algn="just"/>
            <a:r>
              <a:rPr lang="sk-SK" sz="1600" dirty="0" smtClean="0">
                <a:latin typeface="Century Gothic" panose="020B0502020202020204" pitchFamily="34" charset="0"/>
              </a:rPr>
              <a:t>výpočet predbežných investičných výdavkov na výrobu elektriny a/alebo tepla (EUR/MWh)</a:t>
            </a:r>
          </a:p>
          <a:p>
            <a:pPr marL="627380" algn="just"/>
            <a:r>
              <a:rPr lang="sk-SK" sz="1600" dirty="0" smtClean="0">
                <a:latin typeface="Century Gothic" panose="020B0502020202020204" pitchFamily="34" charset="0"/>
              </a:rPr>
              <a:t>výpočet </a:t>
            </a:r>
            <a:r>
              <a:rPr lang="sk-SK" sz="1600" dirty="0">
                <a:latin typeface="Century Gothic" panose="020B0502020202020204" pitchFamily="34" charset="0"/>
              </a:rPr>
              <a:t>úspory skleníkových plynov vyjadrených v ekvivalente </a:t>
            </a:r>
            <a:r>
              <a:rPr lang="sk-SK" sz="1600" dirty="0" smtClean="0">
                <a:latin typeface="Century Gothic" panose="020B0502020202020204" pitchFamily="34" charset="0"/>
              </a:rPr>
              <a:t>CO</a:t>
            </a:r>
            <a:r>
              <a:rPr lang="sk-SK" sz="1200" dirty="0" smtClean="0">
                <a:latin typeface="Century Gothic" panose="020B0502020202020204" pitchFamily="34" charset="0"/>
              </a:rPr>
              <a:t>2</a:t>
            </a:r>
            <a:endParaRPr lang="en-US" sz="1200" dirty="0" smtClean="0">
              <a:latin typeface="Century Gothic" panose="020B0502020202020204" pitchFamily="34" charset="0"/>
            </a:endParaRPr>
          </a:p>
          <a:p>
            <a:pPr marL="627380" algn="just"/>
            <a:r>
              <a:rPr lang="sk-SK" sz="1600" dirty="0" smtClean="0">
                <a:latin typeface="Century Gothic" panose="020B0502020202020204" pitchFamily="34" charset="0"/>
              </a:rPr>
              <a:t>výpočet </a:t>
            </a:r>
            <a:r>
              <a:rPr lang="sk-SK" sz="1600" dirty="0">
                <a:latin typeface="Century Gothic" panose="020B0502020202020204" pitchFamily="34" charset="0"/>
              </a:rPr>
              <a:t>predbežných investičných výdavkov na predpokladaný objem úspory skleníkových plynov (EUR/CO</a:t>
            </a:r>
            <a:r>
              <a:rPr lang="sk-SK" sz="1200" dirty="0">
                <a:latin typeface="Century Gothic" panose="020B0502020202020204" pitchFamily="34" charset="0"/>
              </a:rPr>
              <a:t>2</a:t>
            </a:r>
            <a:r>
              <a:rPr lang="sk-SK" sz="1600" dirty="0">
                <a:latin typeface="Century Gothic" panose="020B0502020202020204" pitchFamily="34" charset="0"/>
              </a:rPr>
              <a:t>)</a:t>
            </a:r>
          </a:p>
          <a:p>
            <a:pPr marL="627380" algn="just"/>
            <a:r>
              <a:rPr lang="sk-SK" sz="1600" dirty="0" smtClean="0">
                <a:latin typeface="Century Gothic" panose="020B0502020202020204" pitchFamily="34" charset="0"/>
              </a:rPr>
              <a:t>bilancie TZL (v </a:t>
            </a:r>
            <a:r>
              <a:rPr lang="sk-SK" sz="1600" dirty="0">
                <a:latin typeface="Century Gothic" panose="020B0502020202020204" pitchFamily="34" charset="0"/>
              </a:rPr>
              <a:t>člení na PM</a:t>
            </a:r>
            <a:r>
              <a:rPr lang="sk-SK" sz="1200" dirty="0">
                <a:latin typeface="Century Gothic" panose="020B0502020202020204" pitchFamily="34" charset="0"/>
              </a:rPr>
              <a:t>10</a:t>
            </a:r>
            <a:r>
              <a:rPr lang="sk-SK" sz="1600" dirty="0">
                <a:latin typeface="Century Gothic" panose="020B0502020202020204" pitchFamily="34" charset="0"/>
              </a:rPr>
              <a:t> a iné), SO</a:t>
            </a:r>
            <a:r>
              <a:rPr lang="sk-SK" sz="1200" dirty="0">
                <a:latin typeface="Century Gothic" panose="020B0502020202020204" pitchFamily="34" charset="0"/>
              </a:rPr>
              <a:t>2</a:t>
            </a:r>
            <a:r>
              <a:rPr lang="sk-SK" sz="1600" dirty="0">
                <a:latin typeface="Century Gothic" panose="020B0502020202020204" pitchFamily="34" charset="0"/>
              </a:rPr>
              <a:t> a </a:t>
            </a:r>
            <a:r>
              <a:rPr lang="sk-SK" sz="1600" dirty="0" err="1">
                <a:latin typeface="Century Gothic" panose="020B0502020202020204" pitchFamily="34" charset="0"/>
              </a:rPr>
              <a:t>NO</a:t>
            </a:r>
            <a:r>
              <a:rPr lang="sk-SK" sz="1400" dirty="0" err="1">
                <a:latin typeface="Century Gothic" panose="020B0502020202020204" pitchFamily="34" charset="0"/>
              </a:rPr>
              <a:t>x</a:t>
            </a:r>
            <a:r>
              <a:rPr lang="sk-SK" sz="1600" dirty="0">
                <a:latin typeface="Century Gothic" panose="020B0502020202020204" pitchFamily="34" charset="0"/>
              </a:rPr>
              <a:t> pred a po realizácii </a:t>
            </a:r>
            <a:r>
              <a:rPr lang="sk-SK" sz="1600" dirty="0" smtClean="0">
                <a:latin typeface="Century Gothic" panose="020B0502020202020204" pitchFamily="34" charset="0"/>
              </a:rPr>
              <a:t>projektu  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627380" algn="just"/>
            <a:r>
              <a:rPr lang="sk-SK" sz="1600" dirty="0" smtClean="0">
                <a:latin typeface="Century Gothic" panose="020B0502020202020204" pitchFamily="34" charset="0"/>
              </a:rPr>
              <a:t>popis </a:t>
            </a:r>
            <a:r>
              <a:rPr lang="sk-SK" sz="1600" dirty="0">
                <a:latin typeface="Century Gothic" panose="020B0502020202020204" pitchFamily="34" charset="0"/>
              </a:rPr>
              <a:t>technickej uskutočniteľnosti navrhovaných energetických opatrení (výroba elektriny a/alebo tepla z </a:t>
            </a:r>
            <a:r>
              <a:rPr lang="sk-SK" sz="1600" dirty="0" smtClean="0">
                <a:latin typeface="Century Gothic" panose="020B0502020202020204" pitchFamily="34" charset="0"/>
              </a:rPr>
              <a:t>OZE) 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295" algn="l"/>
                <a:tab pos="2420620" algn="l"/>
              </a:tabLst>
              <a:defRPr/>
            </a:pPr>
            <a:endParaRPr lang="sk-SK" altLang="sk-SK" sz="1600" b="1" dirty="0" smtClean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just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2422525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</a:t>
            </a:r>
            <a:r>
              <a:rPr lang="en-US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10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	</a:t>
            </a:r>
            <a:r>
              <a:rPr lang="en-US" altLang="sk-SK" sz="1800" b="1" dirty="0" err="1" smtClean="0">
                <a:latin typeface="Century Gothic" panose="020B0502020202020204" pitchFamily="34" charset="0"/>
              </a:rPr>
              <a:t>Podklad</a:t>
            </a:r>
            <a:r>
              <a:rPr lang="en-US" altLang="sk-SK" sz="1800" b="1" dirty="0" smtClean="0">
                <a:latin typeface="Century Gothic" panose="020B0502020202020204" pitchFamily="34" charset="0"/>
              </a:rPr>
              <a:t> k </a:t>
            </a:r>
            <a:r>
              <a:rPr lang="en-US" altLang="sk-SK" sz="1800" b="1" dirty="0" err="1" smtClean="0">
                <a:latin typeface="Century Gothic" panose="020B0502020202020204" pitchFamily="34" charset="0"/>
              </a:rPr>
              <a:t>stanoveniu</a:t>
            </a:r>
            <a:r>
              <a:rPr lang="en-US" altLang="sk-SK" sz="1800" b="1" dirty="0" smtClean="0">
                <a:latin typeface="Century Gothic" panose="020B0502020202020204" pitchFamily="34" charset="0"/>
              </a:rPr>
              <a:t> </a:t>
            </a:r>
            <a:r>
              <a:rPr lang="en-US" altLang="sk-SK" sz="1800" b="1" dirty="0" err="1" smtClean="0">
                <a:latin typeface="Century Gothic" panose="020B0502020202020204" pitchFamily="34" charset="0"/>
              </a:rPr>
              <a:t>investi</a:t>
            </a:r>
            <a:r>
              <a:rPr lang="sk-SK" altLang="sk-SK" sz="1800" b="1" dirty="0" err="1" smtClean="0">
                <a:latin typeface="Century Gothic" panose="020B0502020202020204" pitchFamily="34" charset="0"/>
              </a:rPr>
              <a:t>čných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 výdavkov 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(</a:t>
            </a:r>
            <a:r>
              <a:rPr lang="sk-SK" altLang="sk-SK" sz="1800" dirty="0" err="1" smtClean="0">
                <a:latin typeface="Century Gothic" panose="020B0502020202020204" pitchFamily="34" charset="0"/>
              </a:rPr>
              <a:t>záv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. 	</a:t>
            </a:r>
            <a:r>
              <a:rPr lang="sk-SK" altLang="sk-SK" sz="1800" dirty="0" err="1" smtClean="0">
                <a:latin typeface="Century Gothic" panose="020B0502020202020204" pitchFamily="34" charset="0"/>
              </a:rPr>
              <a:t>for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.)(ak relevantné)</a:t>
            </a:r>
          </a:p>
          <a:p>
            <a:pPr marL="806450" indent="-354013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>
                <a:latin typeface="Century Gothic" panose="020B0502020202020204" pitchFamily="34" charset="0"/>
              </a:rPr>
              <a:t>vyplnenie podľa pokynov priamo vo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formulári</a:t>
            </a:r>
          </a:p>
          <a:p>
            <a:pPr marL="452437" indent="0" algn="just" defTabSz="688975">
              <a:spcBef>
                <a:spcPts val="600"/>
              </a:spcBef>
              <a:buNone/>
              <a:tabLst>
                <a:tab pos="1978025" algn="l"/>
                <a:tab pos="2151063" algn="l"/>
              </a:tabLst>
              <a:defRPr/>
            </a:pPr>
            <a:endParaRPr lang="sk-SK" altLang="sk-SK" sz="1800" dirty="0" smtClean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2422525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</a:t>
            </a:r>
            <a:r>
              <a:rPr lang="en-US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	</a:t>
            </a:r>
            <a:r>
              <a:rPr lang="en-US" altLang="sk-SK" sz="1800" b="1" dirty="0" smtClean="0">
                <a:latin typeface="Century Gothic" panose="020B0502020202020204" pitchFamily="34" charset="0"/>
              </a:rPr>
              <a:t>P</a:t>
            </a:r>
            <a:r>
              <a:rPr lang="sk-SK" altLang="sk-SK" sz="1800" b="1" dirty="0" err="1" smtClean="0">
                <a:latin typeface="Century Gothic" panose="020B0502020202020204" pitchFamily="34" charset="0"/>
              </a:rPr>
              <a:t>rojektová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 dokumentácia 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(ak </a:t>
            </a:r>
            <a:r>
              <a:rPr lang="sk-SK" altLang="sk-SK" sz="1800" dirty="0">
                <a:latin typeface="Century Gothic" panose="020B0502020202020204" pitchFamily="34" charset="0"/>
              </a:rPr>
              <a:t>relevantné)</a:t>
            </a:r>
          </a:p>
          <a:p>
            <a:pPr marL="811213" indent="-365125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technická správa</a:t>
            </a:r>
          </a:p>
          <a:p>
            <a:pPr marL="811213" indent="-365125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výkresová časť</a:t>
            </a:r>
          </a:p>
          <a:p>
            <a:pPr marL="811213" indent="-365125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rozpočet projektu podľa výkazu výmer</a:t>
            </a:r>
            <a:endParaRPr lang="sk-SK" altLang="sk-SK" sz="1600" dirty="0">
              <a:latin typeface="Century Gothic" panose="020B0502020202020204" pitchFamily="34" charset="0"/>
            </a:endParaRPr>
          </a:p>
          <a:p>
            <a:pPr marL="450850" indent="-450850" algn="just" defTabSz="688975">
              <a:spcBef>
                <a:spcPts val="600"/>
              </a:spcBef>
              <a:buNone/>
              <a:tabLst>
                <a:tab pos="1978025" algn="l"/>
                <a:tab pos="2151063" algn="l"/>
              </a:tabLst>
              <a:defRPr/>
            </a:pPr>
            <a:endParaRPr lang="sk-SK" altLang="sk-SK" sz="1800" dirty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68500" algn="l"/>
                <a:tab pos="2151063" algn="l"/>
              </a:tabLst>
              <a:defRPr/>
            </a:pPr>
            <a:endParaRPr lang="sk-SK" altLang="sk-SK" sz="18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3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just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68500" algn="l"/>
                <a:tab pos="2425700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</a:t>
            </a:r>
            <a:r>
              <a:rPr lang="en-US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	</a:t>
            </a:r>
            <a:r>
              <a:rPr lang="en-US" altLang="sk-SK" sz="1800" b="1" dirty="0" smtClean="0">
                <a:latin typeface="Century Gothic" panose="020B0502020202020204" pitchFamily="34" charset="0"/>
              </a:rPr>
              <a:t>P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odporná dokumentácia k oprávnenosti 			výdavkov 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(</a:t>
            </a:r>
            <a:r>
              <a:rPr lang="sk-SK" altLang="sk-SK" sz="1800" dirty="0" err="1" smtClean="0">
                <a:latin typeface="Century Gothic" panose="020B0502020202020204" pitchFamily="34" charset="0"/>
              </a:rPr>
              <a:t>záv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. </a:t>
            </a:r>
            <a:r>
              <a:rPr lang="sk-SK" altLang="sk-SK" sz="1800" dirty="0" err="1" smtClean="0">
                <a:latin typeface="Century Gothic" panose="020B0502020202020204" pitchFamily="34" charset="0"/>
              </a:rPr>
              <a:t>for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.)</a:t>
            </a:r>
          </a:p>
          <a:p>
            <a:pPr marL="806450" indent="-354013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8025" algn="l"/>
                <a:tab pos="2151063" algn="l"/>
              </a:tabLst>
              <a:defRPr/>
            </a:pPr>
            <a:r>
              <a:rPr lang="sk-SK" altLang="sk-SK" sz="1600" b="1" dirty="0" smtClean="0">
                <a:latin typeface="Century Gothic" panose="020B0502020202020204" pitchFamily="34" charset="0"/>
              </a:rPr>
              <a:t>Podrobný rozpočet projektu</a:t>
            </a:r>
          </a:p>
          <a:p>
            <a:pPr marL="806450" indent="-354013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8025" algn="l"/>
                <a:tab pos="2151063" algn="l"/>
              </a:tabLst>
              <a:defRPr/>
            </a:pPr>
            <a:r>
              <a:rPr lang="sk-SK" altLang="sk-SK" sz="1600" b="1" dirty="0" err="1" smtClean="0">
                <a:latin typeface="Century Gothic" panose="020B0502020202020204" pitchFamily="34" charset="0"/>
              </a:rPr>
              <a:t>Kontrafaktuálny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 scenár/rozpočet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(ak relevantné)</a:t>
            </a:r>
          </a:p>
          <a:p>
            <a:pPr marL="806450" indent="-354013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8025" algn="l"/>
                <a:tab pos="2151063" algn="l"/>
              </a:tabLst>
              <a:defRPr/>
            </a:pPr>
            <a:r>
              <a:rPr lang="sk-SK" altLang="sk-SK" sz="1600" b="1" dirty="0" smtClean="0">
                <a:latin typeface="Century Gothic" panose="020B0502020202020204" pitchFamily="34" charset="0"/>
              </a:rPr>
              <a:t>Stanovenie výšky výdavkov</a:t>
            </a:r>
          </a:p>
          <a:p>
            <a:pPr marL="1076325" indent="-269875" algn="just" defTabSz="688975">
              <a:spcBef>
                <a:spcPts val="600"/>
              </a:spcBef>
              <a:buFont typeface="+mj-lt"/>
              <a:buAutoNum type="romanUcPeriod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Stanovenie </a:t>
            </a:r>
            <a:r>
              <a:rPr lang="sk-SK" altLang="sk-SK" sz="1600" dirty="0">
                <a:latin typeface="Century Gothic" panose="020B0502020202020204" pitchFamily="34" charset="0"/>
              </a:rPr>
              <a:t>výšky výdavkov na základe </a:t>
            </a:r>
            <a:r>
              <a:rPr lang="sk-SK" altLang="sk-SK" sz="1600" b="1" dirty="0">
                <a:latin typeface="Century Gothic" panose="020B0502020202020204" pitchFamily="34" charset="0"/>
              </a:rPr>
              <a:t>prieskumu 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trhu</a:t>
            </a:r>
          </a:p>
          <a:p>
            <a:pPr marL="1527175" indent="-450850" algn="just" defTabSz="688975">
              <a:spcBef>
                <a:spcPts val="600"/>
              </a:spcBef>
              <a:buFont typeface="+mj-lt"/>
              <a:buAutoNum type="alphaLcParenR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Cenové </a:t>
            </a:r>
            <a:r>
              <a:rPr lang="sk-SK" altLang="sk-SK" sz="1600" dirty="0">
                <a:latin typeface="Century Gothic" panose="020B0502020202020204" pitchFamily="34" charset="0"/>
              </a:rPr>
              <a:t>ponuky </a:t>
            </a:r>
            <a:endParaRPr lang="sk-SK" altLang="sk-SK" sz="1600" dirty="0" smtClean="0">
              <a:latin typeface="Century Gothic" panose="020B0502020202020204" pitchFamily="34" charset="0"/>
            </a:endParaRPr>
          </a:p>
          <a:p>
            <a:pPr marL="1527175" indent="-450850" algn="just" defTabSz="688975">
              <a:spcBef>
                <a:spcPts val="600"/>
              </a:spcBef>
              <a:buFont typeface="+mj-lt"/>
              <a:buAutoNum type="alphaLcParenR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Záznam </a:t>
            </a:r>
            <a:r>
              <a:rPr lang="sk-SK" altLang="sk-SK" sz="1600" dirty="0">
                <a:latin typeface="Century Gothic" panose="020B0502020202020204" pitchFamily="34" charset="0"/>
              </a:rPr>
              <a:t>z vyhodnotenia prieskumu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trhu</a:t>
            </a:r>
          </a:p>
          <a:p>
            <a:pPr marL="1527175" indent="-450850" algn="just" defTabSz="688975">
              <a:spcBef>
                <a:spcPts val="600"/>
              </a:spcBef>
              <a:buFont typeface="+mj-lt"/>
              <a:buAutoNum type="alphaLcParenR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 smtClean="0">
                <a:latin typeface="Century Gothic" panose="020B0502020202020204" pitchFamily="34" charset="0"/>
              </a:rPr>
              <a:t>Špecifikácia </a:t>
            </a:r>
            <a:r>
              <a:rPr lang="sk-SK" altLang="sk-SK" sz="1600" dirty="0">
                <a:latin typeface="Century Gothic" panose="020B0502020202020204" pitchFamily="34" charset="0"/>
              </a:rPr>
              <a:t>predmetu </a:t>
            </a:r>
            <a:r>
              <a:rPr lang="sk-SK" altLang="sk-SK" sz="1600" dirty="0" smtClean="0">
                <a:latin typeface="Century Gothic" panose="020B0502020202020204" pitchFamily="34" charset="0"/>
              </a:rPr>
              <a:t>zákazky</a:t>
            </a:r>
          </a:p>
          <a:p>
            <a:pPr marL="1076325" indent="-269875" algn="just" defTabSz="688975">
              <a:spcBef>
                <a:spcPts val="600"/>
              </a:spcBef>
              <a:buFont typeface="+mj-lt"/>
              <a:buAutoNum type="romanUcPeriod" startAt="2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>
                <a:latin typeface="Century Gothic" panose="020B0502020202020204" pitchFamily="34" charset="0"/>
              </a:rPr>
              <a:t>Stanovenie výšky výdavkov na základe </a:t>
            </a:r>
            <a:r>
              <a:rPr lang="sk-SK" altLang="sk-SK" sz="1600" b="1" dirty="0">
                <a:latin typeface="Century Gothic" panose="020B0502020202020204" pitchFamily="34" charset="0"/>
              </a:rPr>
              <a:t>znaleckého / odborného 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posudku</a:t>
            </a:r>
          </a:p>
          <a:p>
            <a:pPr marL="1076325" indent="-269875" algn="just" defTabSz="688975">
              <a:spcBef>
                <a:spcPts val="600"/>
              </a:spcBef>
              <a:buFont typeface="+mj-lt"/>
              <a:buAutoNum type="romanUcPeriod" startAt="2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>
                <a:latin typeface="Century Gothic" panose="020B0502020202020204" pitchFamily="34" charset="0"/>
              </a:rPr>
              <a:t>Stanovenie výšky výdavkov na základe </a:t>
            </a:r>
            <a:r>
              <a:rPr lang="sk-SK" altLang="sk-SK" sz="1600" b="1" dirty="0">
                <a:latin typeface="Century Gothic" panose="020B0502020202020204" pitchFamily="34" charset="0"/>
              </a:rPr>
              <a:t>vykonaného VO / 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obstarávania</a:t>
            </a:r>
          </a:p>
          <a:p>
            <a:pPr marL="1076325" indent="-269875" algn="just" defTabSz="688975">
              <a:spcBef>
                <a:spcPts val="600"/>
              </a:spcBef>
              <a:buFont typeface="+mj-lt"/>
              <a:buAutoNum type="romanUcPeriod" startAt="2"/>
              <a:tabLst>
                <a:tab pos="1978025" algn="l"/>
                <a:tab pos="2151063" algn="l"/>
              </a:tabLst>
              <a:defRPr/>
            </a:pPr>
            <a:r>
              <a:rPr lang="sk-SK" altLang="sk-SK" sz="1600" dirty="0">
                <a:latin typeface="Century Gothic" panose="020B0502020202020204" pitchFamily="34" charset="0"/>
              </a:rPr>
              <a:t>Stanovenie výšky stavebných výdavkov na základe </a:t>
            </a:r>
            <a:r>
              <a:rPr lang="sk-SK" altLang="sk-SK" sz="1600" b="1" dirty="0">
                <a:latin typeface="Century Gothic" panose="020B0502020202020204" pitchFamily="34" charset="0"/>
              </a:rPr>
              <a:t>podrobného rozpočtu (vo forme výkaz výmer)</a:t>
            </a:r>
            <a:r>
              <a:rPr lang="sk-SK" altLang="sk-SK" sz="1600" dirty="0">
                <a:latin typeface="Century Gothic" panose="020B0502020202020204" pitchFamily="34" charset="0"/>
              </a:rPr>
              <a:t> </a:t>
            </a:r>
          </a:p>
          <a:p>
            <a:pPr marL="806450" indent="0" algn="just" defTabSz="688975">
              <a:spcBef>
                <a:spcPts val="600"/>
              </a:spcBef>
              <a:buNone/>
              <a:tabLst>
                <a:tab pos="1978025" algn="l"/>
                <a:tab pos="2151063" algn="l"/>
              </a:tabLst>
              <a:defRPr/>
            </a:pPr>
            <a:endParaRPr lang="sk-SK" altLang="sk-SK" sz="1600" b="1" dirty="0" smtClean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68500" algn="l"/>
                <a:tab pos="2151063" algn="l"/>
              </a:tabLst>
              <a:defRPr/>
            </a:pPr>
            <a:endParaRPr lang="sk-SK" altLang="sk-SK" sz="18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sk-SK" sz="1600" dirty="0" smtClean="0">
                <a:latin typeface="Century Gothic" panose="020B0502020202020204" pitchFamily="34" charset="0"/>
              </a:rPr>
              <a:t>-</a:t>
            </a:r>
            <a:endParaRPr lang="sk-SK" altLang="sk-SK" sz="16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07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just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295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2425700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Príloha č. </a:t>
            </a:r>
            <a:r>
              <a:rPr lang="en-US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	</a:t>
            </a:r>
            <a:r>
              <a:rPr lang="en-US" altLang="sk-SK" sz="1800" b="1" dirty="0" smtClean="0">
                <a:latin typeface="Century Gothic" panose="020B0502020202020204" pitchFamily="34" charset="0"/>
              </a:rPr>
              <a:t>P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odporná dokumentácia k oprávnenosti 	výdavkov 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(</a:t>
            </a:r>
            <a:r>
              <a:rPr lang="sk-SK" altLang="sk-SK" sz="1800" dirty="0" err="1" smtClean="0">
                <a:latin typeface="Century Gothic" panose="020B0502020202020204" pitchFamily="34" charset="0"/>
              </a:rPr>
              <a:t>záv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. </a:t>
            </a:r>
            <a:r>
              <a:rPr lang="sk-SK" altLang="sk-SK" sz="1800" dirty="0" err="1" smtClean="0">
                <a:latin typeface="Century Gothic" panose="020B0502020202020204" pitchFamily="34" charset="0"/>
              </a:rPr>
              <a:t>for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.)</a:t>
            </a:r>
          </a:p>
          <a:p>
            <a:pPr marL="806450" indent="-354013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8025" algn="l"/>
                <a:tab pos="2151063" algn="l"/>
              </a:tabLst>
              <a:defRPr/>
            </a:pPr>
            <a:r>
              <a:rPr lang="sk-SK" altLang="sk-SK" sz="1600" b="1" dirty="0" err="1" smtClean="0">
                <a:latin typeface="Century Gothic" panose="020B0502020202020204" pitchFamily="34" charset="0"/>
              </a:rPr>
              <a:t>Value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 </a:t>
            </a:r>
            <a:r>
              <a:rPr lang="sk-SK" altLang="sk-SK" sz="1600" b="1" dirty="0" err="1" smtClean="0">
                <a:latin typeface="Century Gothic" panose="020B0502020202020204" pitchFamily="34" charset="0"/>
              </a:rPr>
              <a:t>for</a:t>
            </a:r>
            <a:r>
              <a:rPr lang="sk-SK" altLang="sk-SK" sz="1600" b="1" dirty="0" smtClean="0">
                <a:latin typeface="Century Gothic" panose="020B0502020202020204" pitchFamily="34" charset="0"/>
              </a:rPr>
              <a:t> Money</a:t>
            </a:r>
          </a:p>
          <a:p>
            <a:pPr marL="806450" indent="-354013" algn="just" defTabSz="68897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978025" algn="l"/>
                <a:tab pos="2151063" algn="l"/>
              </a:tabLst>
              <a:defRPr/>
            </a:pPr>
            <a:endParaRPr lang="sk-SK" altLang="sk-SK" sz="1800" b="1" dirty="0">
              <a:latin typeface="Century Gothic" panose="020B0502020202020204" pitchFamily="34" charset="0"/>
            </a:endParaRP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13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 	</a:t>
            </a:r>
            <a:r>
              <a:rPr lang="sk-SK" altLang="sk-SK" sz="1800" b="1" dirty="0">
                <a:latin typeface="Century Gothic" panose="020B0502020202020204" pitchFamily="34" charset="0"/>
              </a:rPr>
              <a:t>Povolenie na realizáciu projektu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endParaRPr lang="sk-SK" altLang="sk-SK" sz="900" b="1" dirty="0">
              <a:latin typeface="Century Gothic" pitchFamily="34" charset="0"/>
            </a:endParaRP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</a:rPr>
              <a:t>právoplatné stavebné povolenie </a:t>
            </a:r>
            <a:r>
              <a:rPr lang="sk-SK" sz="1600" dirty="0">
                <a:latin typeface="Century Gothic" panose="020B0502020202020204" pitchFamily="34" charset="0"/>
              </a:rPr>
              <a:t>alebo</a:t>
            </a: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</a:rPr>
              <a:t>právoplatné povolenie iného príslušného orgánu na povolenie realizácie stavby </a:t>
            </a:r>
            <a:r>
              <a:rPr lang="sk-SK" sz="1600" dirty="0">
                <a:latin typeface="Century Gothic" panose="020B0502020202020204" pitchFamily="34" charset="0"/>
              </a:rPr>
              <a:t>alebo</a:t>
            </a: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</a:rPr>
              <a:t>ohlásenie drobnej stavby </a:t>
            </a:r>
            <a:r>
              <a:rPr lang="sk-SK" sz="1600" dirty="0">
                <a:latin typeface="Century Gothic" panose="020B0502020202020204" pitchFamily="34" charset="0"/>
              </a:rPr>
              <a:t>zaslané žiadateľom na stavebný úrad a </a:t>
            </a:r>
            <a:r>
              <a:rPr lang="sk-SK" sz="1600" b="1" dirty="0">
                <a:latin typeface="Century Gothic" panose="020B0502020202020204" pitchFamily="34" charset="0"/>
              </a:rPr>
              <a:t>oznámenie stavebného úradu</a:t>
            </a:r>
            <a:r>
              <a:rPr lang="sk-SK" sz="1600" dirty="0">
                <a:latin typeface="Century Gothic" panose="020B0502020202020204" pitchFamily="34" charset="0"/>
              </a:rPr>
              <a:t>, že nemá námietky k uskutočneniu drobnej stavby</a:t>
            </a:r>
            <a:r>
              <a:rPr lang="sk-SK" sz="1600" b="1" dirty="0">
                <a:latin typeface="Century Gothic" panose="020B0502020202020204" pitchFamily="34" charset="0"/>
              </a:rPr>
              <a:t> </a:t>
            </a:r>
            <a:r>
              <a:rPr lang="sk-SK" sz="1600" dirty="0">
                <a:latin typeface="Century Gothic" panose="020B0502020202020204" pitchFamily="34" charset="0"/>
              </a:rPr>
              <a:t>alebo</a:t>
            </a: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</a:rPr>
              <a:t>vyjadrenie miestne príslušného stavebného úradu, že predmet projektu nepodlieha stavebnému povoleniu ani ohláseniu drobnej stavby </a:t>
            </a: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</a:rPr>
              <a:t>iný relevantný doklad vecne príslušného povoľujúceho orgánu podľa príslušného právneho predpisu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450850" indent="-450850" algn="just" defTabSz="688975">
              <a:spcBef>
                <a:spcPts val="600"/>
              </a:spcBef>
              <a:buNone/>
              <a:tabLst>
                <a:tab pos="1978025" algn="l"/>
                <a:tab pos="2151063" algn="l"/>
              </a:tabLst>
              <a:defRPr/>
            </a:pPr>
            <a:endParaRPr lang="sk-SK" altLang="sk-SK" sz="1800" b="1" dirty="0" smtClean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68500" algn="l"/>
                <a:tab pos="2151063" algn="l"/>
              </a:tabLst>
              <a:defRPr/>
            </a:pPr>
            <a:endParaRPr lang="sk-SK" altLang="sk-SK" sz="18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sk-SK" sz="1600" dirty="0" smtClean="0">
                <a:latin typeface="Century Gothic" panose="020B0502020202020204" pitchFamily="34" charset="0"/>
              </a:rPr>
              <a:t>-</a:t>
            </a:r>
            <a:endParaRPr lang="sk-SK" altLang="sk-SK" sz="16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93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4884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žiadateľa</a:t>
            </a:r>
          </a:p>
          <a:p>
            <a:pPr algn="l">
              <a:spcBef>
                <a:spcPts val="600"/>
              </a:spcBef>
            </a:pP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360045" indent="-355600" algn="l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Právna forma</a:t>
            </a:r>
          </a:p>
          <a:p>
            <a:pPr marL="720090" indent="-342900" algn="just">
              <a:spcBef>
                <a:spcPts val="0"/>
              </a:spcBef>
              <a:buFont typeface="+mj-lt"/>
              <a:buAutoNum type="alphaUcPeriod"/>
            </a:pP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V rámci SŠP OZE:</a:t>
            </a:r>
          </a:p>
          <a:p>
            <a:pPr marL="72009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ž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iadateľ - FO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alebo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PO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podľa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§ 2 ods. 2, písm. a) až c) zákona č. 513/1991 Zb.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Obchodného zákonníka,  </a:t>
            </a:r>
            <a:endParaRPr lang="sk-SK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720090" indent="-342900" algn="just">
              <a:spcBef>
                <a:spcPts val="25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ž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iadateľ – účtovná jednotka,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účtovné závierky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za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dve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referenčné obdobia</a:t>
            </a:r>
          </a:p>
          <a:p>
            <a:pPr marL="720090" indent="-342900" algn="just">
              <a:spcBef>
                <a:spcPts val="25"/>
              </a:spcBef>
              <a:buFont typeface="Wingdings" panose="05000000000000000000" pitchFamily="2" charset="2"/>
              <a:buChar char="ü"/>
            </a:pPr>
            <a:r>
              <a:rPr lang="sk-SK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mikropodnik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, MSP, veľký podnik</a:t>
            </a:r>
          </a:p>
          <a:p>
            <a:pPr marL="377190" algn="just">
              <a:spcBef>
                <a:spcPts val="25"/>
              </a:spcBef>
              <a:buFont typeface="Wingdings" panose="05000000000000000000" pitchFamily="2" charset="2"/>
            </a:pP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720090" indent="-342900" algn="just">
              <a:spcBef>
                <a:spcPts val="25"/>
              </a:spcBef>
              <a:buFont typeface="+mj-lt"/>
              <a:buAutoNum type="alphaUcPeriod" startAt="2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Mimo schémy štátnej pomoci:</a:t>
            </a: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712470" indent="-334645" algn="just">
              <a:spcBef>
                <a:spcPts val="25"/>
              </a:spcBef>
              <a:buFont typeface="Wingdings" panose="05000000000000000000" charset="0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subjekty ústrednej správy</a:t>
            </a:r>
          </a:p>
          <a:p>
            <a:pPr marL="721360" indent="-355600" algn="just">
              <a:spcBef>
                <a:spcPts val="25"/>
              </a:spcBef>
              <a:buFont typeface="Wingdings" panose="05000000000000000000" charset="0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ostatné subjekty ústrednej správy</a:t>
            </a:r>
          </a:p>
          <a:p>
            <a:pPr marL="721360" indent="-343535" algn="just">
              <a:spcBef>
                <a:spcPts val="25"/>
              </a:spcBef>
              <a:buFont typeface="Wingdings" panose="05000000000000000000" charset="0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subjekty územnej samosprávy</a:t>
            </a:r>
          </a:p>
          <a:p>
            <a:pPr marL="712470" indent="-334645" algn="just">
              <a:spcBef>
                <a:spcPts val="25"/>
              </a:spcBef>
              <a:buFont typeface="Wingdings" panose="05000000000000000000" charset="0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neziskové organizácie poskytujúce všeobecne prospešné služby</a:t>
            </a:r>
          </a:p>
          <a:p>
            <a:pPr marL="721360" indent="-355600" algn="just">
              <a:spcBef>
                <a:spcPts val="25"/>
              </a:spcBef>
              <a:buFont typeface="Wingdings" panose="05000000000000000000" charset="0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združenia fyzických a/alebo právnických osôb</a:t>
            </a:r>
          </a:p>
          <a:p>
            <a:pPr marL="360045" lvl="0" algn="just">
              <a:spcBef>
                <a:spcPts val="600"/>
              </a:spcBef>
            </a:pPr>
            <a:endParaRPr lang="sk-SK" sz="1600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355600" lvl="0" algn="just"/>
            <a:endParaRPr lang="sk-SK" sz="1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2420938" indent="-2420938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14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 smtClean="0">
                <a:latin typeface="Century Gothic" pitchFamily="34" charset="0"/>
              </a:rPr>
              <a:t>Doklady preukazujúce vysporiadanie majetkovo-právnych vzťahov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endParaRPr lang="sk-SK" altLang="sk-SK" sz="800" b="1" dirty="0" smtClean="0">
              <a:latin typeface="Century Gothic" pitchFamily="34" charset="0"/>
            </a:endParaRP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</a:rPr>
              <a:t>dlhodobý </a:t>
            </a:r>
            <a:r>
              <a:rPr lang="sk-SK" sz="1600" b="1" dirty="0">
                <a:latin typeface="Century Gothic" panose="020B0502020202020204" pitchFamily="34" charset="0"/>
              </a:rPr>
              <a:t>majetok </a:t>
            </a:r>
            <a:r>
              <a:rPr lang="sk-SK" sz="1600" b="1" dirty="0" smtClean="0">
                <a:latin typeface="Century Gothic" panose="020B0502020202020204" pitchFamily="34" charset="0"/>
              </a:rPr>
              <a:t>(napr. energetické zariadenia, rozvody energie), nadobudnutý</a:t>
            </a:r>
            <a:r>
              <a:rPr lang="sk-SK" sz="1600" b="1" dirty="0">
                <a:latin typeface="Century Gothic" panose="020B0502020202020204" pitchFamily="34" charset="0"/>
              </a:rPr>
              <a:t>, zrekonštruovaný, zhodnotený alebo inak spolufinancovaný z NFP </a:t>
            </a:r>
            <a:r>
              <a:rPr lang="sk-SK" sz="1600" dirty="0" smtClean="0">
                <a:latin typeface="Century Gothic" panose="020B0502020202020204" pitchFamily="34" charset="0"/>
              </a:rPr>
              <a:t>- počas realizácie HA projektu </a:t>
            </a:r>
            <a:r>
              <a:rPr lang="sk-SK" sz="1600" dirty="0">
                <a:latin typeface="Century Gothic" panose="020B0502020202020204" pitchFamily="34" charset="0"/>
              </a:rPr>
              <a:t>a </a:t>
            </a:r>
            <a:r>
              <a:rPr lang="sk-SK" sz="1600" dirty="0" smtClean="0">
                <a:latin typeface="Century Gothic" panose="020B0502020202020204" pitchFamily="34" charset="0"/>
              </a:rPr>
              <a:t>obdobia </a:t>
            </a:r>
            <a:r>
              <a:rPr lang="sk-SK" sz="1600" dirty="0">
                <a:latin typeface="Century Gothic" panose="020B0502020202020204" pitchFamily="34" charset="0"/>
              </a:rPr>
              <a:t>udržateľnosti </a:t>
            </a:r>
            <a:r>
              <a:rPr lang="sk-SK" sz="1600" dirty="0" smtClean="0">
                <a:latin typeface="Century Gothic" panose="020B0502020202020204" pitchFamily="34" charset="0"/>
              </a:rPr>
              <a:t>projektu </a:t>
            </a:r>
            <a:r>
              <a:rPr lang="sk-SK" sz="1600" b="1" dirty="0" smtClean="0">
                <a:latin typeface="Century Gothic" panose="020B0502020202020204" pitchFamily="34" charset="0"/>
              </a:rPr>
              <a:t>vo </a:t>
            </a:r>
            <a:r>
              <a:rPr lang="sk-SK" sz="1600" b="1" dirty="0">
                <a:latin typeface="Century Gothic" panose="020B0502020202020204" pitchFamily="34" charset="0"/>
              </a:rPr>
              <a:t>výlučnom vlastníctve žiadateľa alebo bezpodielovom spoluvlastníctve alebo v kombinácii týchto </a:t>
            </a:r>
            <a:r>
              <a:rPr lang="sk-SK" sz="1600" b="1" dirty="0" smtClean="0">
                <a:latin typeface="Century Gothic" panose="020B0502020202020204" pitchFamily="34" charset="0"/>
              </a:rPr>
              <a:t>vzťahov</a:t>
            </a:r>
          </a:p>
          <a:p>
            <a:pPr marL="360362" indent="0" algn="just" defTabSz="811213">
              <a:buNone/>
            </a:pPr>
            <a:endParaRPr lang="sk-SK" sz="1600" b="1" dirty="0" smtClean="0">
              <a:latin typeface="Century Gothic" panose="020B0502020202020204" pitchFamily="34" charset="0"/>
            </a:endParaRP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</a:rPr>
              <a:t>pozemky </a:t>
            </a:r>
            <a:r>
              <a:rPr lang="sk-SK" sz="1600" b="1" dirty="0">
                <a:latin typeface="Century Gothic" panose="020B0502020202020204" pitchFamily="34" charset="0"/>
              </a:rPr>
              <a:t>a </a:t>
            </a:r>
            <a:r>
              <a:rPr lang="sk-SK" sz="1600" b="1" dirty="0" smtClean="0">
                <a:latin typeface="Century Gothic" panose="020B0502020202020204" pitchFamily="34" charset="0"/>
              </a:rPr>
              <a:t>stavby nevyhnutné </a:t>
            </a:r>
            <a:r>
              <a:rPr lang="sk-SK" sz="1600" b="1" dirty="0">
                <a:latin typeface="Century Gothic" panose="020B0502020202020204" pitchFamily="34" charset="0"/>
              </a:rPr>
              <a:t>na realizáciu aktivít </a:t>
            </a:r>
            <a:r>
              <a:rPr lang="sk-SK" sz="1600" b="1" dirty="0" smtClean="0">
                <a:latin typeface="Century Gothic" panose="020B0502020202020204" pitchFamily="34" charset="0"/>
              </a:rPr>
              <a:t>projektu</a:t>
            </a:r>
            <a:r>
              <a:rPr lang="sk-SK" sz="1600" dirty="0" smtClean="0">
                <a:latin typeface="Century Gothic" panose="020B0502020202020204" pitchFamily="34" charset="0"/>
              </a:rPr>
              <a:t> (</a:t>
            </a:r>
            <a:r>
              <a:rPr lang="sk-SK" sz="1600" dirty="0">
                <a:latin typeface="Century Gothic" panose="020B0502020202020204" pitchFamily="34" charset="0"/>
              </a:rPr>
              <a:t>napr. pre účely zabezpečenia prístupu k predmetu projektu, umiestnenia zariadenia a pod</a:t>
            </a:r>
            <a:r>
              <a:rPr lang="sk-SK" sz="1600" dirty="0" smtClean="0">
                <a:latin typeface="Century Gothic" panose="020B0502020202020204" pitchFamily="34" charset="0"/>
              </a:rPr>
              <a:t>.) – </a:t>
            </a:r>
            <a:r>
              <a:rPr lang="sk-SK" sz="1600" b="1" dirty="0" smtClean="0">
                <a:latin typeface="Century Gothic" panose="020B0502020202020204" pitchFamily="34" charset="0"/>
              </a:rPr>
              <a:t>vo výlučnom </a:t>
            </a:r>
            <a:r>
              <a:rPr lang="sk-SK" sz="1600" b="1" dirty="0">
                <a:latin typeface="Century Gothic" panose="020B0502020202020204" pitchFamily="34" charset="0"/>
              </a:rPr>
              <a:t>vlastníctve, bezpodielovom alebo podielovom spoluvlastníctve, v nájme, </a:t>
            </a:r>
            <a:r>
              <a:rPr lang="sk-SK" sz="1600" b="1" dirty="0" smtClean="0">
                <a:latin typeface="Century Gothic" panose="020B0502020202020204" pitchFamily="34" charset="0"/>
              </a:rPr>
              <a:t>podnájme žiadateľa </a:t>
            </a:r>
            <a:r>
              <a:rPr lang="sk-SK" sz="1600" b="1" dirty="0">
                <a:latin typeface="Century Gothic" panose="020B0502020202020204" pitchFamily="34" charset="0"/>
              </a:rPr>
              <a:t>alebo v kombinácii týchto vzťahov, </a:t>
            </a:r>
            <a:r>
              <a:rPr lang="sk-SK" sz="1600" b="1" dirty="0" smtClean="0">
                <a:latin typeface="Century Gothic" panose="020B0502020202020204" pitchFamily="34" charset="0"/>
              </a:rPr>
              <a:t>iné </a:t>
            </a:r>
            <a:r>
              <a:rPr lang="sk-SK" sz="1600" b="1" dirty="0">
                <a:latin typeface="Century Gothic" panose="020B0502020202020204" pitchFamily="34" charset="0"/>
              </a:rPr>
              <a:t>právo, ktoré oprávňuje žiadateľa k realizácii </a:t>
            </a:r>
            <a:r>
              <a:rPr lang="sk-SK" sz="1600" b="1" dirty="0" smtClean="0">
                <a:latin typeface="Century Gothic" panose="020B0502020202020204" pitchFamily="34" charset="0"/>
              </a:rPr>
              <a:t>projektu</a:t>
            </a:r>
          </a:p>
        </p:txBody>
      </p:sp>
    </p:spTree>
    <p:extLst>
      <p:ext uri="{BB962C8B-B14F-4D97-AF65-F5344CB8AC3E}">
        <p14:creationId xmlns:p14="http://schemas.microsoft.com/office/powerpoint/2010/main" val="34527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15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>
                <a:latin typeface="Century Gothic" pitchFamily="34" charset="0"/>
              </a:rPr>
              <a:t>Dokumenty preukazujúce oprávnenosť z hľadiska plnenia požiadaviek v oblasti posudzovania vplyvov na </a:t>
            </a:r>
            <a:r>
              <a:rPr lang="sk-SK" altLang="sk-SK" sz="1800" b="1" dirty="0" smtClean="0">
                <a:latin typeface="Century Gothic" pitchFamily="34" charset="0"/>
              </a:rPr>
              <a:t>ŽP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endParaRPr lang="sk-SK" altLang="sk-SK" sz="800" b="1" dirty="0" smtClean="0">
              <a:latin typeface="Century Gothic" pitchFamily="34" charset="0"/>
            </a:endParaRP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</a:rPr>
              <a:t>platné záverečné stanovisko </a:t>
            </a:r>
            <a:r>
              <a:rPr lang="sk-SK" sz="1600" dirty="0">
                <a:latin typeface="Century Gothic" panose="020B0502020202020204" pitchFamily="34" charset="0"/>
              </a:rPr>
              <a:t>z posúdenia vplyvov navrhovanej činnosti, resp. jej zmeny na </a:t>
            </a:r>
            <a:r>
              <a:rPr lang="sk-SK" sz="1600" dirty="0" smtClean="0">
                <a:latin typeface="Century Gothic" panose="020B0502020202020204" pitchFamily="34" charset="0"/>
              </a:rPr>
              <a:t>ŽP </a:t>
            </a: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</a:rPr>
              <a:t>rozhodnutie </a:t>
            </a:r>
            <a:r>
              <a:rPr lang="sk-SK" sz="1600" b="1" dirty="0">
                <a:latin typeface="Century Gothic" panose="020B0502020202020204" pitchFamily="34" charset="0"/>
              </a:rPr>
              <a:t>zo zisťovacieho konania </a:t>
            </a:r>
            <a:r>
              <a:rPr lang="sk-SK" sz="1600" dirty="0">
                <a:latin typeface="Century Gothic" panose="020B0502020202020204" pitchFamily="34" charset="0"/>
              </a:rPr>
              <a:t>o tom, že navrhovaná činnosť, resp. zmena navrhovanej činnosti nepodlieha posudzovaniu vplyvov na </a:t>
            </a:r>
            <a:r>
              <a:rPr lang="sk-SK" sz="1600" dirty="0" smtClean="0">
                <a:latin typeface="Century Gothic" panose="020B0502020202020204" pitchFamily="34" charset="0"/>
              </a:rPr>
              <a:t>ŽP</a:t>
            </a: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</a:rPr>
              <a:t>rozhodnutie </a:t>
            </a:r>
            <a:r>
              <a:rPr lang="sk-SK" sz="1600" b="1" dirty="0">
                <a:latin typeface="Century Gothic" panose="020B0502020202020204" pitchFamily="34" charset="0"/>
              </a:rPr>
              <a:t>príslušného orgánu podľa § 19 ods. 1 zákona o posudzovaní vplyvov </a:t>
            </a:r>
            <a:r>
              <a:rPr lang="sk-SK" sz="1600" dirty="0">
                <a:latin typeface="Century Gothic" panose="020B0502020202020204" pitchFamily="34" charset="0"/>
              </a:rPr>
              <a:t>o tom</a:t>
            </a:r>
            <a:r>
              <a:rPr lang="sk-SK" sz="1600" b="1" dirty="0">
                <a:latin typeface="Century Gothic" panose="020B0502020202020204" pitchFamily="34" charset="0"/>
              </a:rPr>
              <a:t>, </a:t>
            </a:r>
            <a:r>
              <a:rPr lang="sk-SK" sz="1600" dirty="0">
                <a:latin typeface="Century Gothic" panose="020B0502020202020204" pitchFamily="34" charset="0"/>
              </a:rPr>
              <a:t>že navrhovaná činnosť alebo jej zmena nepodlieha posudzovaniu vplyvov na </a:t>
            </a:r>
            <a:r>
              <a:rPr lang="sk-SK" sz="1600" dirty="0" smtClean="0">
                <a:latin typeface="Century Gothic" panose="020B0502020202020204" pitchFamily="34" charset="0"/>
              </a:rPr>
              <a:t>ŽP</a:t>
            </a: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</a:rPr>
              <a:t>vyjadrenie </a:t>
            </a:r>
            <a:r>
              <a:rPr lang="sk-SK" sz="1600" b="1" dirty="0">
                <a:latin typeface="Century Gothic" panose="020B0502020202020204" pitchFamily="34" charset="0"/>
              </a:rPr>
              <a:t>príslušného orgánu </a:t>
            </a:r>
            <a:r>
              <a:rPr lang="sk-SK" sz="1600" dirty="0">
                <a:latin typeface="Century Gothic" panose="020B0502020202020204" pitchFamily="34" charset="0"/>
              </a:rPr>
              <a:t>o tom, že navrhovaná činnosť, resp. zmena navrhovanej činnosti nepodlieha posudzovaniu vplyvov </a:t>
            </a:r>
            <a:r>
              <a:rPr lang="sk-SK" sz="1600" dirty="0" smtClean="0">
                <a:latin typeface="Century Gothic" panose="020B0502020202020204" pitchFamily="34" charset="0"/>
              </a:rPr>
              <a:t>na ŽP</a:t>
            </a:r>
          </a:p>
        </p:txBody>
      </p:sp>
    </p:spTree>
    <p:extLst>
      <p:ext uri="{BB962C8B-B14F-4D97-AF65-F5344CB8AC3E}">
        <p14:creationId xmlns:p14="http://schemas.microsoft.com/office/powerpoint/2010/main" val="95247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16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 	</a:t>
            </a:r>
            <a:r>
              <a:rPr lang="sk-SK" altLang="sk-SK" sz="1800" b="1" dirty="0">
                <a:latin typeface="Century Gothic" pitchFamily="34" charset="0"/>
              </a:rPr>
              <a:t>Dokumenty preukazujúce súlad s požiadavkami v oblasti dopadu plánov a projektov na územia sústavy NATURA 2000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endParaRPr lang="sk-SK" altLang="sk-SK" sz="900" b="1" dirty="0">
              <a:latin typeface="Century Gothic" pitchFamily="34" charset="0"/>
            </a:endParaRP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</a:rPr>
              <a:t>odborné stanovisko (formou rozhodnutia) okresného úradu v sídle kraja vydané podľa § 28 </a:t>
            </a:r>
            <a:r>
              <a:rPr lang="sk-SK" sz="1600" dirty="0">
                <a:latin typeface="Century Gothic" panose="020B0502020202020204" pitchFamily="34" charset="0"/>
              </a:rPr>
              <a:t>zákona o ochrane prírody a krajiny</a:t>
            </a: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pl-PL" sz="1600" b="1" dirty="0">
                <a:latin typeface="Century Gothic" panose="020B0502020202020204" pitchFamily="34" charset="0"/>
              </a:rPr>
              <a:t>vyjadrenie okresného úradu podľa § 9 </a:t>
            </a:r>
            <a:r>
              <a:rPr lang="pl-PL" sz="1600" dirty="0">
                <a:latin typeface="Century Gothic" panose="020B0502020202020204" pitchFamily="34" charset="0"/>
              </a:rPr>
              <a:t>zákona o ochrane prírody a </a:t>
            </a:r>
            <a:r>
              <a:rPr lang="pl-PL" sz="1600" dirty="0" smtClean="0">
                <a:latin typeface="Century Gothic" panose="020B0502020202020204" pitchFamily="34" charset="0"/>
              </a:rPr>
              <a:t>krajiny</a:t>
            </a: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endParaRPr lang="pl-PL" sz="1600" dirty="0">
              <a:latin typeface="Century Gothic" panose="020B0502020202020204" pitchFamily="34" charset="0"/>
            </a:endParaRPr>
          </a:p>
          <a:p>
            <a:pPr marL="0" indent="0" algn="just" defTabSz="811213">
              <a:buNone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 	</a:t>
            </a:r>
            <a:r>
              <a:rPr lang="sk-SK" altLang="sk-SK" sz="1800" b="1" dirty="0">
                <a:latin typeface="Century Gothic" pitchFamily="34" charset="0"/>
              </a:rPr>
              <a:t>Vyhlásenie o veľkosti </a:t>
            </a:r>
            <a:r>
              <a:rPr lang="sk-SK" altLang="sk-SK" sz="1800" b="1" dirty="0" smtClean="0">
                <a:latin typeface="Century Gothic" pitchFamily="34" charset="0"/>
              </a:rPr>
              <a:t>podniku </a:t>
            </a:r>
            <a:r>
              <a:rPr lang="sk-SK" altLang="sk-SK" sz="1800" dirty="0">
                <a:latin typeface="Century Gothic" panose="020B0502020202020204" pitchFamily="34" charset="0"/>
              </a:rPr>
              <a:t>(</a:t>
            </a:r>
            <a:r>
              <a:rPr lang="sk-SK" altLang="sk-SK" sz="1800" dirty="0" err="1">
                <a:latin typeface="Century Gothic" panose="020B0502020202020204" pitchFamily="34" charset="0"/>
              </a:rPr>
              <a:t>záv</a:t>
            </a:r>
            <a:r>
              <a:rPr lang="sk-SK" altLang="sk-SK" sz="1800" dirty="0">
                <a:latin typeface="Century Gothic" panose="020B0502020202020204" pitchFamily="34" charset="0"/>
              </a:rPr>
              <a:t>. </a:t>
            </a:r>
            <a:r>
              <a:rPr lang="sk-SK" altLang="sk-SK" sz="1800" dirty="0" err="1">
                <a:latin typeface="Century Gothic" panose="020B0502020202020204" pitchFamily="34" charset="0"/>
              </a:rPr>
              <a:t>for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.)(ak 				relevantné)</a:t>
            </a:r>
            <a:endParaRPr lang="sk-SK" altLang="sk-SK" sz="1800" dirty="0">
              <a:latin typeface="Century Gothic" panose="020B0502020202020204" pitchFamily="34" charset="0"/>
            </a:endParaRPr>
          </a:p>
          <a:p>
            <a:pPr marL="806450" indent="-446088" algn="just" defTabSz="811213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Modelového </a:t>
            </a:r>
            <a:r>
              <a:rPr lang="sk-SK" sz="1600" dirty="0">
                <a:latin typeface="Century Gothic" panose="020B0502020202020204" pitchFamily="34" charset="0"/>
              </a:rPr>
              <a:t>vyhlásenia na kvalifikovanie sa ako MSP alebo</a:t>
            </a:r>
          </a:p>
          <a:p>
            <a:pPr marL="806450" indent="-446088" algn="just" defTabSz="811213">
              <a:buFont typeface="Wingdings" panose="05000000000000000000" pitchFamily="2" charset="2"/>
              <a:buChar char="ü"/>
            </a:pPr>
            <a:r>
              <a:rPr lang="sk-SK" sz="1600" dirty="0">
                <a:latin typeface="Century Gothic" panose="020B0502020202020204" pitchFamily="34" charset="0"/>
              </a:rPr>
              <a:t>Vyhlásenie sa za veľký podnik</a:t>
            </a:r>
          </a:p>
          <a:p>
            <a:pPr marL="360362" indent="0" algn="just" defTabSz="811213">
              <a:buNone/>
            </a:pPr>
            <a:endParaRPr lang="sk-SK" sz="700" dirty="0">
              <a:latin typeface="Century Gothic" panose="020B0502020202020204" pitchFamily="34" charset="0"/>
            </a:endParaRPr>
          </a:p>
          <a:p>
            <a:pPr marL="0" indent="0" algn="just" defTabSz="811213">
              <a:buNone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18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 	</a:t>
            </a:r>
            <a:r>
              <a:rPr lang="sk-SK" altLang="sk-SK" sz="1800" b="1" dirty="0">
                <a:latin typeface="Century Gothic" pitchFamily="34" charset="0"/>
              </a:rPr>
              <a:t>Technické a environmentálne </a:t>
            </a:r>
            <a:r>
              <a:rPr lang="sk-SK" altLang="sk-SK" sz="1800" b="1" dirty="0" smtClean="0">
                <a:latin typeface="Century Gothic" pitchFamily="34" charset="0"/>
              </a:rPr>
              <a:t>ukazovatele </a:t>
            </a:r>
            <a:r>
              <a:rPr lang="sk-SK" altLang="sk-SK" sz="1800" dirty="0">
                <a:latin typeface="Century Gothic" panose="020B0502020202020204" pitchFamily="34" charset="0"/>
              </a:rPr>
              <a:t>(</a:t>
            </a:r>
            <a:r>
              <a:rPr lang="sk-SK" altLang="sk-SK" sz="1800" dirty="0" err="1">
                <a:latin typeface="Century Gothic" panose="020B0502020202020204" pitchFamily="34" charset="0"/>
              </a:rPr>
              <a:t>záv</a:t>
            </a:r>
            <a:r>
              <a:rPr lang="sk-SK" altLang="sk-SK" sz="1800" dirty="0">
                <a:latin typeface="Century Gothic" panose="020B0502020202020204" pitchFamily="34" charset="0"/>
              </a:rPr>
              <a:t>. 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			</a:t>
            </a:r>
            <a:r>
              <a:rPr lang="sk-SK" altLang="sk-SK" sz="1800" dirty="0" err="1" smtClean="0">
                <a:latin typeface="Century Gothic" panose="020B0502020202020204" pitchFamily="34" charset="0"/>
              </a:rPr>
              <a:t>for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.)</a:t>
            </a:r>
            <a:endParaRPr lang="sk-SK" altLang="sk-SK" sz="1800" b="1" dirty="0">
              <a:latin typeface="Century Gothic" pitchFamily="34" charset="0"/>
            </a:endParaRPr>
          </a:p>
          <a:p>
            <a:pPr marL="358775" indent="-358775" algn="just" defTabSz="811213">
              <a:buNone/>
            </a:pPr>
            <a:endParaRPr lang="pl-PL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39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360362" indent="0" algn="just" defTabSz="811213">
              <a:buNone/>
            </a:pPr>
            <a:endParaRPr lang="sk-SK" sz="700" dirty="0">
              <a:latin typeface="Century Gothic" panose="020B0502020202020204" pitchFamily="34" charset="0"/>
            </a:endParaRPr>
          </a:p>
          <a:p>
            <a:pPr marL="0" indent="0" defTabSz="809625">
              <a:buNone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19 </a:t>
            </a:r>
            <a:r>
              <a:rPr lang="sk-SK" altLang="sk-SK" sz="1800" b="1" dirty="0" err="1">
                <a:solidFill>
                  <a:schemeClr val="accent2"/>
                </a:solidFill>
                <a:latin typeface="Century Gothic" pitchFamily="34" charset="0"/>
              </a:rPr>
              <a:t>ŽoNFP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 	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Stanovisko z posúdenia nového </a:t>
            </a:r>
            <a:r>
              <a:rPr lang="sk-SK" altLang="sk-SK" sz="1800" b="1" dirty="0" err="1" smtClean="0">
                <a:latin typeface="Century Gothic" panose="020B0502020202020204" pitchFamily="34" charset="0"/>
              </a:rPr>
              <a:t>infraštrukturálneho</a:t>
            </a:r>
            <a:r>
              <a:rPr lang="sk-SK" altLang="sk-SK" sz="1800" b="1" dirty="0" smtClean="0">
                <a:latin typeface="Century Gothic" panose="020B0502020202020204" pitchFamily="34" charset="0"/>
              </a:rPr>
              <a:t> 			projektu podľa čl. 4.7 RSV</a:t>
            </a:r>
            <a:r>
              <a:rPr lang="sk-SK" altLang="sk-SK" sz="1800" dirty="0" smtClean="0">
                <a:latin typeface="Century Gothic" panose="020B0502020202020204" pitchFamily="34" charset="0"/>
              </a:rPr>
              <a:t>(ak relevantné)</a:t>
            </a:r>
          </a:p>
          <a:p>
            <a:pPr marL="355600" indent="-355600" defTabSz="809625">
              <a:buNone/>
            </a:pPr>
            <a:r>
              <a:rPr lang="sk-SK" altLang="sk-SK" sz="1800" b="1" dirty="0">
                <a:latin typeface="Century Gothic" pitchFamily="34" charset="0"/>
              </a:rPr>
              <a:t>	</a:t>
            </a:r>
            <a:r>
              <a:rPr lang="sk-SK" altLang="sk-SK" sz="1800" b="1" dirty="0" smtClean="0">
                <a:latin typeface="Century Gothic" pitchFamily="34" charset="0"/>
              </a:rPr>
              <a:t>A</a:t>
            </a:r>
            <a:r>
              <a:rPr lang="sk-SK" altLang="sk-SK" sz="1800" b="1" dirty="0">
                <a:latin typeface="Century Gothic" pitchFamily="34" charset="0"/>
              </a:rPr>
              <a:t>. </a:t>
            </a:r>
            <a:r>
              <a:rPr lang="sk-SK" altLang="sk-SK" sz="1800" b="1" dirty="0" smtClean="0">
                <a:latin typeface="Century Gothic" pitchFamily="34" charset="0"/>
              </a:rPr>
              <a:t>	</a:t>
            </a:r>
            <a:r>
              <a:rPr lang="sk-SK" altLang="sk-SK" sz="1600" b="1" dirty="0" smtClean="0">
                <a:latin typeface="Century Gothic" pitchFamily="34" charset="0"/>
              </a:rPr>
              <a:t>Pre </a:t>
            </a:r>
            <a:r>
              <a:rPr lang="sk-SK" altLang="sk-SK" sz="1600" b="1" dirty="0">
                <a:latin typeface="Century Gothic" pitchFamily="34" charset="0"/>
              </a:rPr>
              <a:t>územné konanie pre navrhovanú činnosť alebo iné konanie </a:t>
            </a:r>
            <a:r>
              <a:rPr lang="sk-SK" altLang="sk-SK" sz="1600" b="1" dirty="0" smtClean="0">
                <a:latin typeface="Century Gothic" pitchFamily="34" charset="0"/>
              </a:rPr>
              <a:t>o 	povolení </a:t>
            </a:r>
            <a:r>
              <a:rPr lang="sk-SK" altLang="sk-SK" sz="1600" b="1" dirty="0">
                <a:latin typeface="Century Gothic" pitchFamily="34" charset="0"/>
              </a:rPr>
              <a:t>navrhovanej činnosti začaté a právoplatne </a:t>
            </a:r>
            <a:r>
              <a:rPr lang="sk-SK" altLang="sk-SK" sz="1600" b="1" dirty="0" smtClean="0">
                <a:latin typeface="Century Gothic" pitchFamily="34" charset="0"/>
              </a:rPr>
              <a:t>neskončené pred 	15</a:t>
            </a:r>
            <a:r>
              <a:rPr lang="sk-SK" altLang="sk-SK" sz="1600" b="1" dirty="0">
                <a:latin typeface="Century Gothic" pitchFamily="34" charset="0"/>
              </a:rPr>
              <a:t>. marcom 2018</a:t>
            </a:r>
          </a:p>
          <a:p>
            <a:pPr marL="806450" lvl="0" indent="-446088" algn="just" defTabSz="811213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Stanovisko poverenej osoby z primárneho posúdenia </a:t>
            </a:r>
            <a:r>
              <a:rPr lang="sk-SK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projektu o potrebe vykonania následného posúdenia</a:t>
            </a:r>
          </a:p>
          <a:p>
            <a:pPr marL="806450" lvl="0" indent="-446088" algn="just" defTabSz="811213">
              <a:buFont typeface="Wingdings" panose="05000000000000000000" pitchFamily="2" charset="2"/>
              <a:buChar char="ü"/>
            </a:pPr>
            <a:r>
              <a:rPr lang="pl-PL" sz="1600" b="1" dirty="0">
                <a:latin typeface="Century Gothic" panose="020B0502020202020204" pitchFamily="34" charset="0"/>
              </a:rPr>
              <a:t>Stanovisko príslušného OŠVS z následného posúdenia </a:t>
            </a:r>
            <a:r>
              <a:rPr lang="pl-PL" sz="1600" dirty="0" smtClean="0">
                <a:latin typeface="Century Gothic" panose="020B0502020202020204" pitchFamily="34" charset="0"/>
              </a:rPr>
              <a:t>projektu </a:t>
            </a:r>
            <a:r>
              <a:rPr lang="pl-PL" sz="1600" dirty="0" smtClean="0">
                <a:latin typeface="Century Gothic" panose="020B0502020202020204" pitchFamily="34" charset="0"/>
              </a:rPr>
              <a:t>o splnení všetkých podmienok stanovených v čl. 4.7 </a:t>
            </a:r>
            <a:r>
              <a:rPr lang="pl-PL" sz="1600" dirty="0" smtClean="0">
                <a:latin typeface="Century Gothic" panose="020B0502020202020204" pitchFamily="34" charset="0"/>
              </a:rPr>
              <a:t>RSV (ak relevantné)</a:t>
            </a:r>
            <a:endParaRPr lang="pl-PL" sz="1600" dirty="0" smtClean="0">
              <a:latin typeface="Century Gothic" panose="020B0502020202020204" pitchFamily="34" charset="0"/>
            </a:endParaRPr>
          </a:p>
          <a:p>
            <a:pPr marL="360362" lvl="0" indent="0" algn="just" defTabSz="811213">
              <a:buNone/>
            </a:pPr>
            <a:r>
              <a:rPr lang="sk-SK" sz="18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B</a:t>
            </a:r>
            <a:r>
              <a:rPr lang="sk-SK" sz="1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.	</a:t>
            </a:r>
            <a:r>
              <a:rPr lang="sk-SK" sz="1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Pre územné konanie pre navrhovanú činnosť alebo iné konanie o </a:t>
            </a:r>
            <a:r>
              <a:rPr lang="sk-SK" sz="16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	povolení </a:t>
            </a:r>
            <a:r>
              <a:rPr lang="sk-SK" sz="1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navrhovanej činnosti začaté po 15. marci 2018</a:t>
            </a:r>
            <a:endParaRPr lang="sk-SK" sz="1600" b="1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06450" lvl="0" indent="-446088" algn="just" defTabSz="811213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r>
              <a:rPr lang="sk-SK" sz="1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Rozhodnutie </a:t>
            </a:r>
            <a:r>
              <a:rPr lang="sk-SK" sz="16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príslušného </a:t>
            </a:r>
            <a:r>
              <a:rPr lang="sk-SK" sz="1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OŠVS podľa § 16a ods. 1 zákona č. 364/2004 </a:t>
            </a:r>
            <a:r>
              <a:rPr lang="sk-SK" sz="16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Zb.</a:t>
            </a:r>
            <a:r>
              <a:rPr lang="sk-SK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vodného zákona</a:t>
            </a:r>
            <a:r>
              <a:rPr lang="sk-SK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, či ide o navrhovanú </a:t>
            </a:r>
            <a:r>
              <a:rPr lang="sk-SK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činnosť podľa § 16 ods. 6 písm. b</a:t>
            </a:r>
            <a:r>
              <a:rPr lang="sk-SK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)</a:t>
            </a:r>
          </a:p>
          <a:p>
            <a:pPr marL="806450" lvl="0" indent="-446088" algn="just" defTabSz="811213">
              <a:buFont typeface="Wingdings" panose="05000000000000000000" pitchFamily="2" charset="2"/>
              <a:buChar char="ü"/>
            </a:pPr>
            <a:r>
              <a:rPr lang="pl-PL" sz="1600" b="1" dirty="0">
                <a:latin typeface="Century Gothic" panose="020B0502020202020204" pitchFamily="34" charset="0"/>
              </a:rPr>
              <a:t>	Rozhodnutie príslušného OŠVS podľa § 16a ods. 14 vodného  </a:t>
            </a:r>
            <a:r>
              <a:rPr lang="pl-PL" sz="1600" b="1" dirty="0">
                <a:latin typeface="Century Gothic" panose="020B0502020202020204" pitchFamily="34" charset="0"/>
              </a:rPr>
              <a:t>zákona </a:t>
            </a:r>
            <a:r>
              <a:rPr lang="pl-PL" sz="1600" dirty="0">
                <a:latin typeface="Century Gothic" panose="020B0502020202020204" pitchFamily="34" charset="0"/>
              </a:rPr>
              <a:t>(ak relevantné</a:t>
            </a:r>
            <a:r>
              <a:rPr lang="pl-PL" sz="1600" dirty="0" smtClean="0">
                <a:latin typeface="Century Gothic" panose="020B0502020202020204" pitchFamily="34" charset="0"/>
              </a:rPr>
              <a:t>)</a:t>
            </a:r>
            <a:r>
              <a:rPr lang="pl-PL" sz="1600" dirty="0" smtClean="0">
                <a:latin typeface="Century Gothic" panose="020B0502020202020204" pitchFamily="34" charset="0"/>
              </a:rPr>
              <a:t>, </a:t>
            </a:r>
            <a:r>
              <a:rPr lang="pl-PL" sz="1600" dirty="0">
                <a:latin typeface="Century Gothic" panose="020B0502020202020204" pitchFamily="34" charset="0"/>
              </a:rPr>
              <a:t>či sa realizáciou navrhovanej činnosti splnia podmienky podľa § 16 ods. 6 písm. b) bodov 1 až 4 vodného </a:t>
            </a:r>
            <a:r>
              <a:rPr lang="pl-PL" sz="1600" dirty="0" smtClean="0">
                <a:latin typeface="Century Gothic" panose="020B0502020202020204" pitchFamily="34" charset="0"/>
              </a:rPr>
              <a:t>zákona</a:t>
            </a:r>
            <a:endParaRPr lang="pl-PL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92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Obdĺžnik 3"/>
          <p:cNvSpPr/>
          <p:nvPr/>
        </p:nvSpPr>
        <p:spPr>
          <a:xfrm>
            <a:off x="899592" y="1340768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88975" fontAlgn="base">
              <a:spcAft>
                <a:spcPct val="0"/>
              </a:spcAft>
              <a:buClr>
                <a:srgbClr val="0066FF"/>
              </a:buClr>
              <a:tabLst>
                <a:tab pos="1979613" algn="l"/>
                <a:tab pos="2692400" algn="l"/>
              </a:tabLst>
              <a:defRPr/>
            </a:pPr>
            <a:r>
              <a:rPr lang="sk-SK" b="1" dirty="0" smtClean="0">
                <a:latin typeface="Century Gothic" panose="020B0502020202020204" pitchFamily="34" charset="0"/>
              </a:rPr>
              <a:t>Príloha č. 3 Výzvy – Zoznam merateľných ukazovateľov</a:t>
            </a:r>
            <a:endParaRPr lang="sk-SK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409629"/>
              </p:ext>
            </p:extLst>
          </p:nvPr>
        </p:nvGraphicFramePr>
        <p:xfrm>
          <a:off x="701824" y="2204863"/>
          <a:ext cx="7776864" cy="3459643"/>
        </p:xfrm>
        <a:graphic>
          <a:graphicData uri="http://schemas.openxmlformats.org/drawingml/2006/table">
            <a:tbl>
              <a:tblPr firstRow="1" firstCol="1" bandRow="1"/>
              <a:tblGrid>
                <a:gridCol w="12194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602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72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80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Kód ukazovateľa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Názov ukazovateľa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Čas plnenia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5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P0290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Počet podnikov, ktorým sa poskytuje podpora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k dátumu ukončenia realizácie aktivít projektu (ZMS)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8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P0706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Zvýšená kapacita výroby energie z obnoviteľných zdrojov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k dátumu ukončenia realizácie aktivít projektu (ZMS)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8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P0707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Zvýšená kapacita výroby tepla z obnoviteľných zdrojov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k dátumu ukončenia realizácie aktivít projektu (ZMS)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8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P0705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Zvýšená kapacita výroby elektriny z obnoviteľných zdrojov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k dátumu ukončenia realizácie aktivít projektu (ZMS)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9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P0084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Množstvo tepelnej energie vyrobenej v zariadení OZE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po ukončení realizácie aktivít projektu (NMS)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60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P0080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Množstvo elektrickej energie vyrobenej v zariadení OZE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po ukončení realizácie aktivít projektu (NMS)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8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P0103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Odhadované ročné zníženie emisií skleníkových plynov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po ukončení realizácie aktivít projektu (NMS)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8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P0692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Zníženie produkcie emisií PM</a:t>
                      </a:r>
                      <a:r>
                        <a:rPr lang="sk-SK" sz="1100" b="1" baseline="-250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po ukončení realizácie aktivít projektu (NMS)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9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P0694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Zníženie produkcie emisií SO</a:t>
                      </a:r>
                      <a:r>
                        <a:rPr lang="sk-SK" sz="1100" b="1" baseline="-250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po ukončení realizácie aktivít projektu (NMS)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9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P0691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Zníženie produkcie emisií NO</a:t>
                      </a:r>
                      <a:r>
                        <a:rPr lang="sk-SK" sz="1100" b="1" baseline="-250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x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po ukončení realizácie aktivít projektu (NMS)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41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Obdĺžnik 3"/>
          <p:cNvSpPr/>
          <p:nvPr/>
        </p:nvSpPr>
        <p:spPr>
          <a:xfrm>
            <a:off x="899592" y="1340768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88975" fontAlgn="base">
              <a:spcAft>
                <a:spcPct val="0"/>
              </a:spcAft>
              <a:buClr>
                <a:srgbClr val="0066FF"/>
              </a:buClr>
              <a:tabLst>
                <a:tab pos="1979613" algn="l"/>
                <a:tab pos="2692400" algn="l"/>
              </a:tabLst>
              <a:defRPr/>
            </a:pPr>
            <a:r>
              <a:rPr lang="sk-SK" b="1" dirty="0" smtClean="0">
                <a:latin typeface="Century Gothic" panose="020B0502020202020204" pitchFamily="34" charset="0"/>
              </a:rPr>
              <a:t>Príloha č. 4 Výzvy – Osobitné podmienky oprávnenosti výdavkov</a:t>
            </a:r>
            <a:endParaRPr lang="sk-SK" b="1" dirty="0">
              <a:latin typeface="Century Gothic" panose="020B0502020202020204" pitchFamily="34" charset="0"/>
            </a:endParaRPr>
          </a:p>
        </p:txBody>
      </p:sp>
      <p:sp>
        <p:nvSpPr>
          <p:cNvPr id="7" name="Zástupný symbol obsahu 5"/>
          <p:cNvSpPr>
            <a:spLocks noGrp="1"/>
          </p:cNvSpPr>
          <p:nvPr>
            <p:ph idx="1"/>
          </p:nvPr>
        </p:nvSpPr>
        <p:spPr>
          <a:xfrm>
            <a:off x="607090" y="1628800"/>
            <a:ext cx="8217852" cy="5112568"/>
          </a:xfrm>
        </p:spPr>
        <p:txBody>
          <a:bodyPr>
            <a:noAutofit/>
          </a:bodyPr>
          <a:lstStyle/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endParaRPr lang="sk-SK" altLang="sk-SK" sz="800" b="1" dirty="0" smtClean="0">
              <a:latin typeface="Century Gothic" pitchFamily="34" charset="0"/>
            </a:endParaRPr>
          </a:p>
          <a:p>
            <a:pPr marL="360362" indent="0" algn="just" defTabSz="811213">
              <a:buNone/>
            </a:pPr>
            <a:r>
              <a:rPr lang="sk-SK" sz="1600" b="1" dirty="0" smtClean="0">
                <a:latin typeface="Century Gothic" panose="020B0502020202020204" pitchFamily="34" charset="0"/>
              </a:rPr>
              <a:t>Trieda 01 – Dlhodobý nehmotný majetok</a:t>
            </a:r>
          </a:p>
          <a:p>
            <a:pPr marL="720725" indent="-285750" algn="just" defTabSz="811213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</a:rPr>
              <a:t>	Skupina 013 – Softvér</a:t>
            </a:r>
          </a:p>
          <a:p>
            <a:pPr marL="1158875" indent="-285750" algn="just" defTabSz="811213"/>
            <a:r>
              <a:rPr lang="sk-SK" sz="1600" dirty="0" smtClean="0">
                <a:latin typeface="Century Gothic" panose="020B0502020202020204" pitchFamily="34" charset="0"/>
              </a:rPr>
              <a:t>nákup </a:t>
            </a:r>
            <a:r>
              <a:rPr lang="sk-SK" sz="1600" dirty="0">
                <a:latin typeface="Century Gothic" panose="020B0502020202020204" pitchFamily="34" charset="0"/>
              </a:rPr>
              <a:t>softvéru, nevyhnutného </a:t>
            </a:r>
            <a:r>
              <a:rPr lang="sk-SK" sz="1600" dirty="0" smtClean="0">
                <a:latin typeface="Century Gothic" panose="020B0502020202020204" pitchFamily="34" charset="0"/>
              </a:rPr>
              <a:t>na využívanie hmotného majetku nadobudnutého v súvislosti s realizáciou projektu (max. </a:t>
            </a:r>
            <a:r>
              <a:rPr lang="sk-SK" sz="1600" dirty="0">
                <a:latin typeface="Century Gothic" panose="020B0502020202020204" pitchFamily="34" charset="0"/>
              </a:rPr>
              <a:t>10 </a:t>
            </a:r>
            <a:r>
              <a:rPr lang="sk-SK" sz="1600" dirty="0" smtClean="0">
                <a:latin typeface="Century Gothic" panose="020B0502020202020204" pitchFamily="34" charset="0"/>
              </a:rPr>
              <a:t>% COV)</a:t>
            </a:r>
          </a:p>
          <a:p>
            <a:pPr marL="873125" indent="-509588" algn="just" defTabSz="811213">
              <a:buNone/>
            </a:pPr>
            <a:r>
              <a:rPr lang="sk-SK" sz="1600" b="1" dirty="0" smtClean="0">
                <a:latin typeface="Century Gothic" panose="020B0502020202020204" pitchFamily="34" charset="0"/>
              </a:rPr>
              <a:t>Trieda 02 – Dlhodobý hmotný majetok</a:t>
            </a:r>
          </a:p>
          <a:p>
            <a:pPr marL="811213" indent="-360363" algn="just" defTabSz="811213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</a:rPr>
              <a:t>Skupina 021 – Stavby</a:t>
            </a:r>
          </a:p>
          <a:p>
            <a:pPr marL="1158875" indent="-257175" algn="just" defTabSz="811213"/>
            <a:r>
              <a:rPr lang="sk-SK" sz="1600" dirty="0" smtClean="0">
                <a:latin typeface="Century Gothic" panose="020B0502020202020204" pitchFamily="34" charset="0"/>
              </a:rPr>
              <a:t>stavebné </a:t>
            </a:r>
            <a:r>
              <a:rPr lang="sk-SK" sz="1600" dirty="0">
                <a:latin typeface="Century Gothic" panose="020B0502020202020204" pitchFamily="34" charset="0"/>
              </a:rPr>
              <a:t>práce</a:t>
            </a:r>
          </a:p>
          <a:p>
            <a:pPr marL="1158875" indent="-257175" algn="just" defTabSz="811213"/>
            <a:r>
              <a:rPr lang="sk-SK" sz="1600" dirty="0">
                <a:latin typeface="Century Gothic" panose="020B0502020202020204" pitchFamily="34" charset="0"/>
              </a:rPr>
              <a:t>stavebný dozor</a:t>
            </a:r>
          </a:p>
          <a:p>
            <a:pPr marL="1158875" indent="-257175" algn="just" defTabSz="811213"/>
            <a:r>
              <a:rPr lang="sk-SK" sz="1600" dirty="0" smtClean="0">
                <a:latin typeface="Century Gothic" panose="020B0502020202020204" pitchFamily="34" charset="0"/>
              </a:rPr>
              <a:t>odborný autorský dohľad</a:t>
            </a:r>
          </a:p>
          <a:p>
            <a:pPr marL="646112" indent="-285750" algn="just" defTabSz="811213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</a:rPr>
              <a:t>	Skupina 022 – Samostatné hnuteľné veci a súbory hnuteľných vecí</a:t>
            </a:r>
          </a:p>
          <a:p>
            <a:pPr marL="1158875" indent="-257175" algn="just" defTabSz="811213"/>
            <a:r>
              <a:rPr lang="sk-SK" sz="1600" dirty="0" smtClean="0">
                <a:latin typeface="Century Gothic" panose="020B0502020202020204" pitchFamily="34" charset="0"/>
              </a:rPr>
              <a:t>nákup prevádzkových strojov</a:t>
            </a:r>
            <a:r>
              <a:rPr lang="sk-SK" sz="1600" dirty="0">
                <a:latin typeface="Century Gothic" panose="020B0502020202020204" pitchFamily="34" charset="0"/>
              </a:rPr>
              <a:t>, prístrojov, zariadení, techniky a </a:t>
            </a:r>
            <a:r>
              <a:rPr lang="sk-SK" sz="1600" dirty="0" smtClean="0">
                <a:latin typeface="Century Gothic" panose="020B0502020202020204" pitchFamily="34" charset="0"/>
              </a:rPr>
              <a:t>náradia; vrátane dodávky, montáže a zaškolenia obsluhy</a:t>
            </a:r>
          </a:p>
          <a:p>
            <a:pPr marL="901700" indent="0" algn="just" defTabSz="1158875">
              <a:buNone/>
            </a:pPr>
            <a:endParaRPr lang="sk-SK" sz="16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95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Obdĺžnik 3"/>
          <p:cNvSpPr/>
          <p:nvPr/>
        </p:nvSpPr>
        <p:spPr>
          <a:xfrm>
            <a:off x="899592" y="1340768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88975" fontAlgn="base">
              <a:spcAft>
                <a:spcPct val="0"/>
              </a:spcAft>
              <a:buClr>
                <a:srgbClr val="0066FF"/>
              </a:buClr>
              <a:tabLst>
                <a:tab pos="1979613" algn="l"/>
                <a:tab pos="2692400" algn="l"/>
              </a:tabLst>
              <a:defRPr/>
            </a:pPr>
            <a:r>
              <a:rPr lang="sk-SK" b="1" dirty="0" smtClean="0">
                <a:latin typeface="Century Gothic" panose="020B0502020202020204" pitchFamily="34" charset="0"/>
              </a:rPr>
              <a:t>Príloha č. 4 Výzvy – Osobitné podmienky oprávnenosti výdavkov</a:t>
            </a:r>
            <a:endParaRPr lang="sk-SK" b="1" dirty="0">
              <a:latin typeface="Century Gothic" panose="020B0502020202020204" pitchFamily="34" charset="0"/>
            </a:endParaRPr>
          </a:p>
        </p:txBody>
      </p:sp>
      <p:sp>
        <p:nvSpPr>
          <p:cNvPr id="7" name="Zástupný symbol obsahu 5"/>
          <p:cNvSpPr>
            <a:spLocks noGrp="1"/>
          </p:cNvSpPr>
          <p:nvPr>
            <p:ph idx="1"/>
          </p:nvPr>
        </p:nvSpPr>
        <p:spPr>
          <a:xfrm>
            <a:off x="607090" y="1628800"/>
            <a:ext cx="8217852" cy="5112568"/>
          </a:xfrm>
        </p:spPr>
        <p:txBody>
          <a:bodyPr>
            <a:noAutofit/>
          </a:bodyPr>
          <a:lstStyle/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endParaRPr lang="sk-SK" altLang="sk-SK" sz="800" b="1" dirty="0" smtClean="0">
              <a:latin typeface="Century Gothic" pitchFamily="34" charset="0"/>
            </a:endParaRPr>
          </a:p>
          <a:p>
            <a:pPr marL="360362" indent="0" algn="just" defTabSz="811213">
              <a:buNone/>
            </a:pPr>
            <a:r>
              <a:rPr lang="sk-SK" sz="1600" b="1" dirty="0" smtClean="0">
                <a:latin typeface="Century Gothic" panose="020B0502020202020204" pitchFamily="34" charset="0"/>
              </a:rPr>
              <a:t>Trieda 51 – Služby</a:t>
            </a:r>
          </a:p>
          <a:p>
            <a:pPr marL="811213" indent="-450850" algn="just" defTabSz="811213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</a:rPr>
              <a:t>Skupina 518 – Ostatné služby </a:t>
            </a:r>
            <a:r>
              <a:rPr lang="sk-SK" sz="1600" dirty="0">
                <a:latin typeface="Century Gothic" panose="020B0502020202020204" pitchFamily="34" charset="0"/>
              </a:rPr>
              <a:t>(ak relevantné)</a:t>
            </a:r>
          </a:p>
          <a:p>
            <a:pPr marL="1154113" indent="-252413" algn="just" defTabSz="1158875"/>
            <a:r>
              <a:rPr lang="sk-SK" sz="1600" dirty="0" smtClean="0">
                <a:latin typeface="Century Gothic" panose="020B0502020202020204" pitchFamily="34" charset="0"/>
              </a:rPr>
              <a:t>revízie zariadení, funkčné skúšky, uvedenie do </a:t>
            </a:r>
            <a:r>
              <a:rPr lang="sk-SK" sz="1600" dirty="0" err="1" smtClean="0">
                <a:latin typeface="Century Gothic" panose="020B0502020202020204" pitchFamily="34" charset="0"/>
              </a:rPr>
              <a:t>skušobnej</a:t>
            </a:r>
            <a:r>
              <a:rPr lang="sk-SK" sz="1600" dirty="0" smtClean="0">
                <a:latin typeface="Century Gothic" panose="020B0502020202020204" pitchFamily="34" charset="0"/>
              </a:rPr>
              <a:t> alebo trvalej prevádzky </a:t>
            </a:r>
          </a:p>
          <a:p>
            <a:pPr marL="1154113" indent="-252413" algn="just" defTabSz="1158875"/>
            <a:r>
              <a:rPr lang="sk-SK" sz="1600" dirty="0" smtClean="0">
                <a:latin typeface="Century Gothic" panose="020B0502020202020204" pitchFamily="34" charset="0"/>
              </a:rPr>
              <a:t>výdavky na publicitu a informovanie (pútač, stála tabuľa, plagát, článok)</a:t>
            </a:r>
          </a:p>
          <a:p>
            <a:pPr marL="1154113" indent="-252413" algn="just" defTabSz="1158875"/>
            <a:r>
              <a:rPr lang="sk-SK" sz="1600" dirty="0" smtClean="0">
                <a:latin typeface="Century Gothic" panose="020B0502020202020204" pitchFamily="34" charset="0"/>
              </a:rPr>
              <a:t>riadenie projektu – externé</a:t>
            </a:r>
          </a:p>
          <a:p>
            <a:pPr marL="360362" indent="0" algn="just" defTabSz="811213">
              <a:buNone/>
            </a:pPr>
            <a:r>
              <a:rPr lang="sk-SK" sz="1600" b="1" dirty="0" smtClean="0">
                <a:latin typeface="Century Gothic" panose="020B0502020202020204" pitchFamily="34" charset="0"/>
              </a:rPr>
              <a:t>Trieda 52 </a:t>
            </a:r>
            <a:r>
              <a:rPr lang="sk-SK" sz="1600" b="1" dirty="0">
                <a:latin typeface="Century Gothic" panose="020B0502020202020204" pitchFamily="34" charset="0"/>
              </a:rPr>
              <a:t>– </a:t>
            </a:r>
            <a:r>
              <a:rPr lang="sk-SK" sz="1600" b="1" dirty="0" smtClean="0">
                <a:latin typeface="Century Gothic" panose="020B0502020202020204" pitchFamily="34" charset="0"/>
              </a:rPr>
              <a:t>Osobné výdavky</a:t>
            </a:r>
            <a:endParaRPr lang="sk-SK" sz="1600" b="1" dirty="0">
              <a:latin typeface="Century Gothic" panose="020B0502020202020204" pitchFamily="34" charset="0"/>
            </a:endParaRPr>
          </a:p>
          <a:p>
            <a:pPr marL="811213" indent="-450850" algn="just" defTabSz="811213"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</a:rPr>
              <a:t>Skupina </a:t>
            </a:r>
            <a:r>
              <a:rPr lang="sk-SK" sz="1600" b="1" dirty="0" smtClean="0">
                <a:latin typeface="Century Gothic" panose="020B0502020202020204" pitchFamily="34" charset="0"/>
              </a:rPr>
              <a:t>521 </a:t>
            </a:r>
            <a:r>
              <a:rPr lang="sk-SK" sz="1600" b="1" dirty="0">
                <a:latin typeface="Century Gothic" panose="020B0502020202020204" pitchFamily="34" charset="0"/>
              </a:rPr>
              <a:t>– </a:t>
            </a:r>
            <a:r>
              <a:rPr lang="sk-SK" sz="1600" b="1" dirty="0" smtClean="0">
                <a:latin typeface="Century Gothic" panose="020B0502020202020204" pitchFamily="34" charset="0"/>
              </a:rPr>
              <a:t>Mzdové výdavky </a:t>
            </a:r>
            <a:r>
              <a:rPr lang="sk-SK" sz="1600" dirty="0">
                <a:latin typeface="Century Gothic" panose="020B0502020202020204" pitchFamily="34" charset="0"/>
              </a:rPr>
              <a:t>(ak relevantné)</a:t>
            </a:r>
          </a:p>
          <a:p>
            <a:pPr marL="1154113" indent="-252413" algn="just" defTabSz="1158875"/>
            <a:r>
              <a:rPr lang="sk-SK" sz="1600" dirty="0" smtClean="0">
                <a:latin typeface="Century Gothic" panose="020B0502020202020204" pitchFamily="34" charset="0"/>
              </a:rPr>
              <a:t>mzdy zamestnancov za riadenie projektu – interné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1154113" indent="-252413" algn="just" defTabSz="1158875"/>
            <a:r>
              <a:rPr lang="sk-SK" sz="1600" dirty="0">
                <a:latin typeface="Century Gothic" panose="020B0502020202020204" pitchFamily="34" charset="0"/>
              </a:rPr>
              <a:t>o</a:t>
            </a:r>
            <a:r>
              <a:rPr lang="sk-SK" sz="1600" dirty="0" smtClean="0">
                <a:latin typeface="Century Gothic" panose="020B0502020202020204" pitchFamily="34" charset="0"/>
              </a:rPr>
              <a:t>dmeny za práce mimo pracovného pomeru za riadenie projektu – interné </a:t>
            </a:r>
          </a:p>
          <a:p>
            <a:pPr marL="360362" indent="0" algn="just" defTabSz="811213">
              <a:buNone/>
            </a:pPr>
            <a:r>
              <a:rPr lang="sk-SK" sz="1600" b="1" dirty="0">
                <a:latin typeface="Century Gothic" panose="020B0502020202020204" pitchFamily="34" charset="0"/>
              </a:rPr>
              <a:t>Trieda </a:t>
            </a:r>
            <a:r>
              <a:rPr lang="sk-SK" sz="1600" b="1" dirty="0" smtClean="0">
                <a:latin typeface="Century Gothic" panose="020B0502020202020204" pitchFamily="34" charset="0"/>
              </a:rPr>
              <a:t>90 </a:t>
            </a:r>
            <a:r>
              <a:rPr lang="sk-SK" sz="1600" b="1" dirty="0">
                <a:latin typeface="Century Gothic" panose="020B0502020202020204" pitchFamily="34" charset="0"/>
              </a:rPr>
              <a:t>– </a:t>
            </a:r>
            <a:r>
              <a:rPr lang="sk-SK" sz="1600" b="1" dirty="0" smtClean="0">
                <a:latin typeface="Century Gothic" panose="020B0502020202020204" pitchFamily="34" charset="0"/>
              </a:rPr>
              <a:t>Zjednodušené vykazovanie výdavkov a rezerva</a:t>
            </a:r>
            <a:endParaRPr lang="sk-SK" sz="1600" b="1" dirty="0">
              <a:latin typeface="Century Gothic" panose="020B0502020202020204" pitchFamily="34" charset="0"/>
            </a:endParaRPr>
          </a:p>
          <a:p>
            <a:pPr marL="811213" indent="-450850" algn="just" defTabSz="811213"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</a:rPr>
              <a:t>Skupina </a:t>
            </a:r>
            <a:r>
              <a:rPr lang="sk-SK" sz="1600" b="1" dirty="0" smtClean="0">
                <a:latin typeface="Century Gothic" panose="020B0502020202020204" pitchFamily="34" charset="0"/>
              </a:rPr>
              <a:t>930 </a:t>
            </a:r>
            <a:r>
              <a:rPr lang="sk-SK" sz="1600" b="1" dirty="0">
                <a:latin typeface="Century Gothic" panose="020B0502020202020204" pitchFamily="34" charset="0"/>
              </a:rPr>
              <a:t>– </a:t>
            </a:r>
            <a:r>
              <a:rPr lang="sk-SK" sz="1600" b="1" dirty="0" smtClean="0">
                <a:latin typeface="Century Gothic" panose="020B0502020202020204" pitchFamily="34" charset="0"/>
              </a:rPr>
              <a:t>rezerva na nepredvídané výdavky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1154113" indent="-252413" algn="just" defTabSz="1158875"/>
            <a:r>
              <a:rPr lang="sk-SK" sz="1600" dirty="0" smtClean="0">
                <a:latin typeface="Century Gothic" panose="020B0502020202020204" pitchFamily="34" charset="0"/>
              </a:rPr>
              <a:t>rezerva na nepredvídané výdavky súvisiace so stavebnými prácami</a:t>
            </a:r>
          </a:p>
          <a:p>
            <a:pPr marL="901700" indent="-901700" algn="just" defTabSz="1158875">
              <a:buNone/>
            </a:pPr>
            <a:endParaRPr lang="sk-SK" sz="1600" dirty="0" smtClean="0">
              <a:latin typeface="Century Gothic" panose="020B0502020202020204" pitchFamily="34" charset="0"/>
            </a:endParaRPr>
          </a:p>
          <a:p>
            <a:pPr marL="1154113" indent="-252413" algn="just" defTabSz="1158875"/>
            <a:endParaRPr lang="sk-SK" sz="1600" dirty="0" smtClean="0">
              <a:latin typeface="Century Gothic" panose="020B0502020202020204" pitchFamily="34" charset="0"/>
            </a:endParaRPr>
          </a:p>
          <a:p>
            <a:pPr marL="1154113" indent="-252413" algn="just" defTabSz="1158875"/>
            <a:endParaRPr lang="sk-SK" sz="16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90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sp>
        <p:nvSpPr>
          <p:cNvPr id="7" name="Nadpis 1"/>
          <p:cNvSpPr txBox="1"/>
          <p:nvPr/>
        </p:nvSpPr>
        <p:spPr>
          <a:xfrm>
            <a:off x="755576" y="1340768"/>
            <a:ext cx="7772400" cy="50405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0975" algn="l"/>
            <a:r>
              <a:rPr lang="sk-SK" sz="1800" cap="all" smtClean="0">
                <a:ln w="0"/>
                <a:cs typeface="Arial" panose="020B0604020202020204"/>
              </a:rPr>
              <a:t/>
            </a:r>
            <a:br>
              <a:rPr lang="sk-SK" sz="1800" cap="all" smtClean="0">
                <a:ln w="0"/>
                <a:cs typeface="Arial" panose="020B0604020202020204"/>
              </a:rPr>
            </a:br>
            <a:r>
              <a:rPr lang="sk-SK" sz="1800" cap="all" smtClean="0">
                <a:ln w="0"/>
                <a:cs typeface="Arial" panose="020B0604020202020204"/>
              </a:rPr>
              <a:t/>
            </a:r>
            <a:br>
              <a:rPr lang="sk-SK" sz="1800" cap="all" smtClean="0">
                <a:ln w="0"/>
                <a:cs typeface="Arial" panose="020B0604020202020204"/>
              </a:rPr>
            </a:br>
            <a:r>
              <a:rPr lang="sk-SK" sz="1800" cap="all" smtClean="0">
                <a:ln w="0"/>
                <a:cs typeface="Arial" panose="020B0604020202020204"/>
              </a:rPr>
              <a:t/>
            </a:r>
            <a:br>
              <a:rPr lang="sk-SK" sz="1800" cap="all" smtClean="0">
                <a:ln w="0"/>
                <a:cs typeface="Arial" panose="020B0604020202020204"/>
              </a:rPr>
            </a:br>
            <a:r>
              <a:rPr lang="sk-SK" sz="1800" cap="all" smtClean="0">
                <a:ln w="0"/>
                <a:cs typeface="Arial" panose="020B0604020202020204"/>
              </a:rPr>
              <a:t/>
            </a:r>
            <a:br>
              <a:rPr lang="sk-SK" sz="1800" cap="all" smtClean="0">
                <a:ln w="0"/>
                <a:cs typeface="Arial" panose="020B0604020202020204"/>
              </a:rPr>
            </a:br>
            <a:r>
              <a:rPr lang="sk-SK" sz="1800" cap="all" smtClean="0">
                <a:ln w="0"/>
                <a:cs typeface="Arial" panose="020B0604020202020204"/>
              </a:rPr>
              <a:t>                                     </a:t>
            </a:r>
            <a:r>
              <a:rPr lang="sk-SK" sz="2800" b="1" smtClean="0">
                <a:solidFill>
                  <a:srgbClr val="55B848"/>
                </a:solidFill>
              </a:rPr>
              <a:t>ĎAKUJEME ZA POZORNOSŤ</a:t>
            </a:r>
            <a:r>
              <a:rPr lang="sk-SK" sz="1800" cap="all" smtClean="0">
                <a:ln w="0"/>
                <a:cs typeface="Arial" panose="020B0604020202020204"/>
              </a:rPr>
              <a:t/>
            </a:r>
            <a:br>
              <a:rPr lang="sk-SK" sz="1800" cap="all" smtClean="0">
                <a:ln w="0"/>
                <a:cs typeface="Arial" panose="020B0604020202020204"/>
              </a:rPr>
            </a:br>
            <a:r>
              <a:rPr lang="sk-SK" sz="1800" cap="all" smtClean="0">
                <a:ln w="0"/>
                <a:cs typeface="Arial" panose="020B0604020202020204"/>
              </a:rPr>
              <a:t/>
            </a:r>
            <a:br>
              <a:rPr lang="sk-SK" sz="1800" cap="all" smtClean="0">
                <a:ln w="0"/>
                <a:cs typeface="Arial" panose="020B0604020202020204"/>
              </a:rPr>
            </a:br>
            <a:r>
              <a:rPr lang="sk-SK" sz="1800" cap="all" smtClean="0">
                <a:ln w="0"/>
                <a:cs typeface="Arial" panose="020B0604020202020204"/>
              </a:rPr>
              <a:t> </a:t>
            </a:r>
            <a:br>
              <a:rPr lang="sk-SK" sz="1800" cap="all" smtClean="0">
                <a:ln w="0"/>
                <a:cs typeface="Arial" panose="020B0604020202020204"/>
              </a:rPr>
            </a:br>
            <a:r>
              <a:rPr lang="sk-SK" sz="1800" cap="all" smtClean="0">
                <a:ln w="0"/>
                <a:cs typeface="Arial" panose="020B0604020202020204"/>
              </a:rPr>
              <a:t/>
            </a:r>
            <a:br>
              <a:rPr lang="sk-SK" sz="1800" cap="all" smtClean="0">
                <a:ln w="0"/>
                <a:cs typeface="Arial" panose="020B0604020202020204"/>
              </a:rPr>
            </a:br>
            <a:r>
              <a:rPr lang="sk-SK" sz="1800" cap="all" smtClean="0">
                <a:ln w="0"/>
                <a:cs typeface="Arial" panose="020B0604020202020204"/>
              </a:rPr>
              <a:t/>
            </a:r>
            <a:br>
              <a:rPr lang="sk-SK" sz="1800" cap="all" smtClean="0">
                <a:ln w="0"/>
                <a:cs typeface="Arial" panose="020B0604020202020204"/>
              </a:rPr>
            </a:br>
            <a:r>
              <a:rPr lang="sk-SK" sz="1800" cap="all" smtClean="0">
                <a:ln w="0"/>
                <a:cs typeface="Arial" panose="020B0604020202020204"/>
              </a:rPr>
              <a:t/>
            </a:r>
            <a:br>
              <a:rPr lang="sk-SK" sz="1800" cap="all" smtClean="0">
                <a:ln w="0"/>
                <a:cs typeface="Arial" panose="020B0604020202020204"/>
              </a:rPr>
            </a:br>
            <a:r>
              <a:rPr lang="sk-SK" sz="1800" cap="all" smtClean="0">
                <a:ln w="0"/>
                <a:cs typeface="Arial" panose="020B0604020202020204"/>
              </a:rPr>
              <a:t/>
            </a:r>
            <a:br>
              <a:rPr lang="sk-SK" sz="1800" cap="all" smtClean="0">
                <a:ln w="0"/>
                <a:cs typeface="Arial" panose="020B0604020202020204"/>
              </a:rPr>
            </a:br>
            <a:r>
              <a:rPr lang="sk-SK" sz="1800" b="1" smtClean="0">
                <a:solidFill>
                  <a:srgbClr val="55B848"/>
                </a:solidFill>
              </a:rPr>
              <a:t>Slovenská inovačná a energetická agentúra</a:t>
            </a:r>
            <a:br>
              <a:rPr lang="sk-SK" sz="1800" b="1" smtClean="0">
                <a:solidFill>
                  <a:srgbClr val="55B848"/>
                </a:solidFill>
              </a:rPr>
            </a:br>
            <a:r>
              <a:rPr lang="sk-SK" sz="1800" smtClean="0">
                <a:solidFill>
                  <a:srgbClr val="898989"/>
                </a:solidFill>
              </a:rPr>
              <a:t>Bajkalská 27/A, 827 99 Bratislava</a:t>
            </a:r>
            <a:br>
              <a:rPr lang="sk-SK" sz="1800" smtClean="0">
                <a:solidFill>
                  <a:srgbClr val="898989"/>
                </a:solidFill>
              </a:rPr>
            </a:br>
            <a:r>
              <a:rPr lang="sk-SK" sz="1800" smtClean="0">
                <a:hlinkClick r:id="rId4"/>
              </a:rPr>
              <a:t>www.op-kzp.sk</a:t>
            </a:r>
            <a:r>
              <a:rPr lang="sk-SK" sz="1800" smtClean="0"/>
              <a:t/>
            </a:r>
            <a:br>
              <a:rPr lang="sk-SK" sz="1800" smtClean="0"/>
            </a:br>
            <a:r>
              <a:rPr lang="sk-SK" sz="1800" smtClean="0">
                <a:hlinkClick r:id="rId5"/>
              </a:rPr>
              <a:t>www.siea.sk</a:t>
            </a:r>
            <a:r>
              <a:rPr lang="sk-SK" sz="1800" smtClean="0"/>
              <a:t/>
            </a:r>
            <a:br>
              <a:rPr lang="sk-SK" sz="1800" smtClean="0"/>
            </a:br>
            <a:endParaRPr lang="sk-SK" sz="1800" dirty="0"/>
          </a:p>
        </p:txBody>
      </p:sp>
      <p:grpSp>
        <p:nvGrpSpPr>
          <p:cNvPr id="8" name="Skupina 7"/>
          <p:cNvGrpSpPr/>
          <p:nvPr/>
        </p:nvGrpSpPr>
        <p:grpSpPr>
          <a:xfrm>
            <a:off x="755576" y="298863"/>
            <a:ext cx="7505700" cy="897889"/>
            <a:chOff x="0" y="0"/>
            <a:chExt cx="7506031" cy="898497"/>
          </a:xfrm>
        </p:grpSpPr>
        <p:pic>
          <p:nvPicPr>
            <p:cNvPr id="9" name="Obrázok 8" descr="C:\Users\rakovska\AppData\Local\Microsoft\Windows\Temporary Internet Files\Content.Word\Nový obrázok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3367"/>
              <a:ext cx="5550010" cy="7394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Obrázok 9" descr="C:\Users\rakovska\AppData\Local\Microsoft\Windows\Temporary Internet Files\Content.Word\Nový obrázok.bmp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306" y="0"/>
              <a:ext cx="1677725" cy="898497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žiadateľa</a:t>
            </a:r>
          </a:p>
          <a:p>
            <a:pPr algn="l">
              <a:spcBef>
                <a:spcPts val="600"/>
              </a:spcBef>
            </a:pP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360045" indent="-342900" algn="just">
              <a:spcBef>
                <a:spcPts val="0"/>
              </a:spcBef>
              <a:buFont typeface="+mj-lt"/>
              <a:buAutoNum type="arabicPeriod" startAt="2"/>
            </a:pP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  <a:sym typeface="+mn-ea"/>
              </a:rPr>
              <a:t>Podmienka nebyť dlžníkom na daniach, </a:t>
            </a: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  <a:sym typeface="+mn-ea"/>
              </a:rPr>
              <a:t>vedených 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  <a:sym typeface="+mn-ea"/>
              </a:rPr>
              <a:t>miestne príslušným </a:t>
            </a: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  <a:sym typeface="+mn-ea"/>
              </a:rPr>
              <a:t>daňovým 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  <a:sym typeface="+mn-ea"/>
              </a:rPr>
              <a:t>úradom</a:t>
            </a:r>
            <a:endParaRPr lang="sk-SK" sz="1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720090" indent="-34226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žiadateľ nesmie byť dlžníkom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na daniach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v sume vyššej ako 40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EUR</a:t>
            </a:r>
            <a:endParaRPr lang="sk-SK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17145" algn="just">
              <a:spcBef>
                <a:spcPts val="0"/>
              </a:spcBef>
              <a:buFont typeface="+mj-lt"/>
            </a:pPr>
            <a:endParaRPr lang="sk-SK" sz="1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360045" indent="-342900" algn="just">
              <a:spcBef>
                <a:spcPts val="0"/>
              </a:spcBef>
              <a:buFont typeface="+mj-lt"/>
              <a:buAutoNum type="arabicPeriod" startAt="3"/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Podmienka nebyť dlžníkom 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poistného na zdravotnom poistení</a:t>
            </a:r>
          </a:p>
          <a:p>
            <a:pPr marL="72009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žiadateľ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nesmie byť dlžníkom poistného na zdravotnom poistení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v žiadnej zdravotnej poisťovni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v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sume vyššej ako 100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EUR</a:t>
            </a:r>
            <a:endParaRPr lang="sk-SK" sz="1600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361950" algn="just">
              <a:spcBef>
                <a:spcPts val="600"/>
              </a:spcBef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60045" indent="-342900" algn="just">
              <a:spcBef>
                <a:spcPts val="0"/>
              </a:spcBef>
              <a:buFont typeface="+mj-lt"/>
              <a:buAutoNum type="arabicPeriod" startAt="4"/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Podmienka nebyť dlžníkom 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na sociálnom poistení </a:t>
            </a:r>
          </a:p>
          <a:p>
            <a:pPr marL="72009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žiadateľ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nesmie byť dlžníkom na sociálnom poistení v sume vyššej ako 40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EUR </a:t>
            </a:r>
            <a:endParaRPr lang="sk-SK" sz="1600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361950" algn="just">
              <a:spcBef>
                <a:spcPts val="600"/>
              </a:spcBef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60045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Podmienka, že voči žiadateľovi nie je vedené konkurzné konanie, reštrukturalizačné konanie, nie je v konkurze alebo v reštrukturalizácii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29389" y="1268760"/>
            <a:ext cx="8253663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žiadateľa</a:t>
            </a:r>
          </a:p>
          <a:p>
            <a:pPr algn="just">
              <a:spcBef>
                <a:spcPts val="600"/>
              </a:spcBef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60045" indent="-342265" algn="just">
              <a:spcBef>
                <a:spcPts val="0"/>
              </a:spcBef>
              <a:buFont typeface="+mj-lt"/>
              <a:buAutoNum type="arabicPeriod" startAt="6"/>
            </a:pP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Podmienka zákazu vedenia výkonu rozhodnutia voči žiadateľovi</a:t>
            </a:r>
          </a:p>
          <a:p>
            <a:pPr marL="17780" algn="just">
              <a:spcBef>
                <a:spcPts val="0"/>
              </a:spcBef>
              <a:buFont typeface="+mj-lt"/>
            </a:pP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lang="sk-SK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</a:t>
            </a:r>
          </a:p>
          <a:p>
            <a:pPr marL="360045" indent="-342265" algn="just">
              <a:spcBef>
                <a:spcPts val="0"/>
              </a:spcBef>
              <a:buAutoNum type="arabicPeriod" startAt="7"/>
            </a:pPr>
            <a:r>
              <a:rPr lang="pl-PL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Podmienka, že žiadateľ nie je podnikom v </a:t>
            </a:r>
            <a:r>
              <a:rPr lang="pl-PL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ťažkostiach</a:t>
            </a:r>
          </a:p>
          <a:p>
            <a:pPr marL="716280" indent="-35433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podmienky pre určenie – </a:t>
            </a:r>
            <a:r>
              <a:rPr lang="pl-PL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Inštrukcia k určeniu podniku v ťažkostiach</a:t>
            </a:r>
          </a:p>
          <a:p>
            <a:pPr marL="357505" indent="-357505" algn="just">
              <a:spcBef>
                <a:spcPts val="0"/>
              </a:spcBef>
            </a:pPr>
            <a:endParaRPr lang="sk-SK" sz="1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360045" indent="-342265" algn="just">
              <a:spcBef>
                <a:spcPts val="0"/>
              </a:spcBef>
            </a:pP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8</a:t>
            </a: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.	Podmienka 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finančnej spôsobilosti spolufinancovania projektu</a:t>
            </a:r>
          </a:p>
          <a:p>
            <a:pPr marL="720090" indent="-34290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žiadateľ má zabezpečené finančné zdroje minimálne vo výške rozdielu COV a </a:t>
            </a:r>
            <a:r>
              <a:rPr lang="pl-PL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NFP</a:t>
            </a:r>
          </a:p>
          <a:p>
            <a:pPr marL="377190" algn="just">
              <a:spcBef>
                <a:spcPts val="0"/>
              </a:spcBef>
              <a:defRPr/>
            </a:pPr>
            <a:endParaRPr lang="pl-PL" sz="1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396240" indent="-357505" algn="just">
              <a:spcBef>
                <a:spcPts val="0"/>
              </a:spcBef>
              <a:defRPr/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9</a:t>
            </a:r>
            <a:r>
              <a:rPr 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.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	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Podmienka, že voči žiadateľovi sa nenárokuje vrátenie pomoci na základe rozhodnutia EK, ktorým bola pomoc označená za neoprávnenú a nezlučiteľnú </a:t>
            </a: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so spoločným trhom</a:t>
            </a:r>
          </a:p>
          <a:p>
            <a:pPr marL="396240" indent="-357505" algn="just">
              <a:spcBef>
                <a:spcPts val="0"/>
              </a:spcBef>
              <a:defRPr/>
            </a:pPr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446088" indent="-446088" algn="just">
              <a:spcBef>
                <a:spcPts val="0"/>
              </a:spcBef>
              <a:buFont typeface="+mj-lt"/>
              <a:buAutoNum type="arabicPeriod" startAt="10"/>
              <a:defRPr/>
            </a:pPr>
            <a:r>
              <a:rPr lang="pl-PL" sz="1800" b="1" dirty="0" smtClean="0">
                <a:solidFill>
                  <a:srgbClr val="C0504D"/>
                </a:solidFill>
                <a:latin typeface="Century Gothic" panose="020B0502020202020204" pitchFamily="34" charset="0"/>
              </a:rPr>
              <a:t>Podmienka, že žiadateľ má schválený program rozvoja a príslušnú územnoplánovaciu dokumentáciu v súlade s ustanovením § 7 ods.6 a § 8 ods. 6/§ 8a ods. 4 zákona o podpore regionálneho rozvoja</a:t>
            </a:r>
            <a:endParaRPr lang="pl-PL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indent="-459105" algn="just">
              <a:spcBef>
                <a:spcPts val="430"/>
              </a:spcBef>
              <a:defRPr/>
            </a:pPr>
            <a:endParaRPr lang="pl-PL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spcBef>
                <a:spcPts val="430"/>
              </a:spcBef>
              <a:buAutoNum type="arabicPeriod" startAt="7"/>
            </a:pPr>
            <a:endParaRPr lang="sk-SK" sz="1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4968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žiadateľa</a:t>
            </a:r>
            <a:endParaRPr lang="sk-SK" sz="22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430" indent="-459105" algn="just">
              <a:spcBef>
                <a:spcPts val="600"/>
              </a:spcBef>
              <a:defRPr/>
            </a:pPr>
            <a:endParaRPr lang="pl-PL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67995" indent="-467995" algn="just">
              <a:spcBef>
                <a:spcPts val="0"/>
              </a:spcBef>
              <a:buFont typeface="+mj-lt"/>
              <a:buAutoNum type="arabicPeriod" startAt="11"/>
            </a:pP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Podmienka, že žiadateľ, ani jeho štatutárny orgán, ani žiadny člen štatutárneho orgánu, ani prokurista/i, ani osoba splnomocnená zastupovať žiadateľa v konaní o </a:t>
            </a:r>
            <a:r>
              <a:rPr lang="sk-SK" sz="1800" b="1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ŽoNFP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, neboli právoplatne odsúdení za trestný čin korupcie, za trestný čin poškodzovania finančných záujmov Európskej únie, za trestný čin legalizácie príjmu z trestnej činnosti, za trestný čin založenia, zosnovania a podporovania zločineckej skupiny, alebo za trestný čin machinácie pri verejnom obstarávaní a verejnej </a:t>
            </a: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dražbe</a:t>
            </a:r>
          </a:p>
          <a:p>
            <a:pPr algn="just">
              <a:spcBef>
                <a:spcPts val="0"/>
              </a:spcBef>
            </a:pPr>
            <a:endParaRPr lang="sk-SK" sz="1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467995" indent="-467995" algn="just">
              <a:spcBef>
                <a:spcPts val="0"/>
              </a:spcBef>
              <a:buFont typeface="+mj-lt"/>
              <a:buAutoNum type="arabicPeriod" startAt="12"/>
              <a:defRPr/>
            </a:pP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Podmienka, že žiadateľ, ktorým je právnická osoba, nemá právoplatne uložený trest zákazu prijímať dotácie alebo subvencie, trest zákazu prijímať pomoc a podporu poskytovanú z fondov Európskej únie alebo trest zákazu účasti vo verejnom obstarávaní podľa osobitného predpisu</a:t>
            </a:r>
            <a:endParaRPr lang="pl-PL" sz="1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36575" indent="-536575" algn="just" defTabSz="536575">
              <a:buFont typeface="+mj-lt"/>
              <a:buAutoNum type="arabicPeriod" startAt="9"/>
              <a:defRPr/>
            </a:pPr>
            <a:endParaRPr lang="sk-SK" sz="1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900430" indent="-459105" algn="just">
              <a:defRPr/>
            </a:pPr>
            <a:endParaRPr lang="pl-PL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AutoNum type="arabicPeriod" startAt="7"/>
            </a:pPr>
            <a:endParaRPr lang="sk-SK" sz="1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4884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45" indent="-400050" algn="l">
              <a:spcBef>
                <a:spcPts val="0"/>
              </a:spcBef>
              <a:buFont typeface="+mj-lt"/>
              <a:buAutoNum type="romanUcPeriod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360045" indent="-342265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</a:t>
            </a: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žiadateľa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33400" indent="-533400" algn="just">
              <a:spcBef>
                <a:spcPts val="0"/>
              </a:spcBef>
              <a:buFont typeface="+mj-lt"/>
              <a:buAutoNum type="arabicPeriod" startAt="13"/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Podmienka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, že žiadateľ nie je evidovaný v Systéme včasného odhaľovania rizika a vylúčenia (EDES) ako vylúčená osoba alebo subjekt (v zmysle článku 135 a nasledujúcich nariadenia č. 2018/1046</a:t>
            </a: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)</a:t>
            </a:r>
          </a:p>
          <a:p>
            <a:pPr algn="just">
              <a:spcBef>
                <a:spcPts val="0"/>
              </a:spcBef>
            </a:pPr>
            <a:endParaRPr lang="sk-SK" sz="1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33400" indent="-533400" algn="just">
              <a:spcBef>
                <a:spcPts val="0"/>
              </a:spcBef>
              <a:buFont typeface="+mj-lt"/>
              <a:buAutoNum type="arabicPeriod" startAt="14"/>
              <a:tabLst>
                <a:tab pos="442595" algn="l"/>
              </a:tabLst>
              <a:defRPr/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Podmienka</a:t>
            </a:r>
            <a:r>
              <a:rPr lang="sk-SK" sz="1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, že podnik žiadateľa je aktívny</a:t>
            </a:r>
          </a:p>
          <a:p>
            <a:pPr marL="899795" indent="-36068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sk-SK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899795" indent="-36068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kumulatívne splnenie </a:t>
            </a:r>
            <a:r>
              <a:rPr lang="sk-SK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 </a:t>
            </a:r>
            <a:r>
              <a:rPr lang="sk-SK" sz="1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subpodmienok</a:t>
            </a:r>
            <a:r>
              <a:rPr lang="sk-SK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:</a:t>
            </a:r>
            <a:endParaRPr lang="sk-SK" sz="1600" i="1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algn="just" defTabSz="626745"/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35305" lvl="0" algn="just"/>
            <a:r>
              <a:rPr lang="sk-SK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A. 	Podnik </a:t>
            </a:r>
            <a:r>
              <a:rPr lang="sk-SK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žiadateľa aktívne pôsobí na trhu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: </a:t>
            </a:r>
          </a:p>
          <a:p>
            <a:pPr marL="900430" lvl="0" indent="-365125" algn="just"/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	</a:t>
            </a:r>
            <a:r>
              <a:rPr lang="sk-SK" sz="1600" i="1" dirty="0">
                <a:solidFill>
                  <a:schemeClr val="tx1"/>
                </a:solidFill>
                <a:latin typeface="Century Gothic" panose="020B0502020202020204" pitchFamily="34" charset="0"/>
              </a:rPr>
              <a:t>Ukazovateľ: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Pomer tržieb k celkovým aktívam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= podiel tržieb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hodnoty celkového majetku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podniku: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=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min. </a:t>
            </a:r>
            <a:r>
              <a:rPr 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0,03 </a:t>
            </a:r>
            <a:r>
              <a:rPr lang="sk-SK" alt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(v závislosti od výšky COV)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	       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35305" lvl="0" algn="just"/>
            <a:r>
              <a:rPr lang="sk-SK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B.	Majetkové </a:t>
            </a:r>
            <a:r>
              <a:rPr lang="sk-SK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zložky podniku žiadateľa sú primerané k veľkosti projektu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: </a:t>
            </a:r>
          </a:p>
          <a:p>
            <a:pPr marL="901700" lvl="0" indent="-367030" algn="just"/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</a:t>
            </a:r>
            <a:r>
              <a:rPr lang="sk-SK" sz="16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Ukazovateľ: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Pomer celkových aktív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 výške COV žiadateľa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=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podiel hodnoty celkového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majetku podniku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výšky COV žiadateľa = 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  <a:sym typeface="+mn-ea"/>
              </a:rPr>
              <a:t>min. </a:t>
            </a:r>
            <a:r>
              <a:rPr 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  <a:sym typeface="+mn-ea"/>
              </a:rPr>
              <a:t>0,03 </a:t>
            </a:r>
            <a:r>
              <a:rPr lang="sk-SK" altLang="sk-SK" sz="1600" dirty="0" smtClean="0">
                <a:solidFill>
                  <a:schemeClr val="tx1"/>
                </a:solidFill>
                <a:latin typeface="Century Gothic" panose="020B0502020202020204" pitchFamily="34" charset="0"/>
                <a:sym typeface="+mn-ea"/>
              </a:rPr>
              <a:t>(v závislosti od výšky COV)</a:t>
            </a:r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	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7800" lvl="0" algn="just"/>
            <a:r>
              <a:rPr lang="sk-SK" sz="1600" dirty="0" smtClean="0"/>
              <a:t>	</a:t>
            </a:r>
            <a:endParaRPr lang="sk-SK" sz="1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/>
          <p:nvPr/>
        </p:nvSpPr>
        <p:spPr>
          <a:xfrm>
            <a:off x="530612" y="1268760"/>
            <a:ext cx="8217852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41655" indent="-541655" algn="just" defTabSz="626745">
              <a:spcBef>
                <a:spcPts val="0"/>
              </a:spcBef>
              <a:spcAft>
                <a:spcPts val="300"/>
              </a:spcAft>
            </a:pPr>
            <a:r>
              <a:rPr lang="sk-SK" sz="1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15.	Podmienka oprávnenosti aktivít projektu</a:t>
            </a:r>
          </a:p>
          <a:p>
            <a:pPr marL="901700" indent="-36068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oprávnený typ aktivity: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90905" indent="-349885" algn="just">
              <a:spcBef>
                <a:spcPts val="3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B. Výstavba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zariadení na: výrobu biometánu; využitie vodnej energie; využitie slnečnej energie na výrobu tepla; využitie aerotermálnej, hydrotermálnej alebo geotermálnej energie s použitím tepelného čerpadla; využitie geotermálnej energie priamym využitím na výrobu tepla a prípadne aj v kombinácii s tepelným čerpadlom; výrobu a energetické využívanie bioplynu, skládkového plynu a plynu z čistiarní odpadových vôd</a:t>
            </a:r>
          </a:p>
          <a:p>
            <a:pPr marL="901700" indent="-36068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5 oprávnených podaktivít: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38480" algn="just">
              <a:lnSpc>
                <a:spcPts val="1920"/>
              </a:lnSpc>
              <a:spcBef>
                <a:spcPts val="300"/>
              </a:spcBef>
              <a:spcAft>
                <a:spcPts val="300"/>
              </a:spcAft>
              <a:buFont typeface="+mj-lt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B2 	Výstavba zariadení na využitie vodnej energie</a:t>
            </a:r>
          </a:p>
          <a:p>
            <a:pPr marL="811213" indent="-273050" algn="just">
              <a:lnSpc>
                <a:spcPts val="1920"/>
              </a:lnSpc>
              <a:spcBef>
                <a:spcPts val="300"/>
              </a:spcBef>
              <a:spcAft>
                <a:spcPts val="300"/>
              </a:spcAft>
              <a:buFont typeface="+mj-lt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B3 	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Výstavba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zariadení na využitie slnečnej energie na výrobu tepla</a:t>
            </a:r>
          </a:p>
          <a:p>
            <a:pPr marL="538480" algn="just">
              <a:lnSpc>
                <a:spcPts val="1920"/>
              </a:lnSpc>
              <a:spcBef>
                <a:spcPts val="300"/>
              </a:spcBef>
              <a:spcAft>
                <a:spcPts val="300"/>
              </a:spcAft>
              <a:buFont typeface="+mj-lt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B4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Výstavba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zariadení na využitie aerotermálnej, hydrotermálnej alebo    	geotermálnej energie s použitím tepelného čerpadla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70840" algn="just">
              <a:lnSpc>
                <a:spcPts val="1920"/>
              </a:lnSpc>
              <a:spcBef>
                <a:spcPts val="300"/>
              </a:spcBef>
              <a:spcAft>
                <a:spcPts val="300"/>
              </a:spcAft>
              <a:buFont typeface="+mj-lt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B5 	Výstavba zariadení na využitie geotermálnej energie priamym využitím    na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výrobu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tepla a prípadne aj v kombinácii s tepelným čerpadlom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2196</TotalTime>
  <Words>1102</Words>
  <Application>Microsoft Office PowerPoint</Application>
  <PresentationFormat>Prezentácia na obrazovke (4:3)</PresentationFormat>
  <Paragraphs>592</Paragraphs>
  <Slides>47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47</vt:i4>
      </vt:variant>
    </vt:vector>
  </HeadingPairs>
  <TitlesOfParts>
    <vt:vector size="54" baseType="lpstr">
      <vt:lpstr>Arial</vt:lpstr>
      <vt:lpstr>Arial Narrow</vt:lpstr>
      <vt:lpstr>Calibri</vt:lpstr>
      <vt:lpstr>Century Gothic</vt:lpstr>
      <vt:lpstr>Times New Roman</vt:lpstr>
      <vt:lpstr>Wingdings</vt:lpstr>
      <vt:lpstr>Motív Office</vt:lpstr>
      <vt:lpstr> operačný program  kvalita životného prostredia   Výzva na predkladanie žiadostí o poskytnutie nenávratného finančného príspevku  OPKZP-PO4-SC411-2019-61   27/28-02-2019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Marya</dc:creator>
  <cp:lastModifiedBy>SIEA</cp:lastModifiedBy>
  <cp:revision>428</cp:revision>
  <cp:lastPrinted>2020-02-25T10:57:12Z</cp:lastPrinted>
  <dcterms:created xsi:type="dcterms:W3CDTF">2014-09-16T10:23:00Z</dcterms:created>
  <dcterms:modified xsi:type="dcterms:W3CDTF">2020-03-02T14:04:42Z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1033-10.2.0.7636</vt:lpwstr>
  </property>
</Properties>
</file>