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4"/>
  </p:notesMasterIdLst>
  <p:sldIdLst>
    <p:sldId id="260" r:id="rId2"/>
    <p:sldId id="288" r:id="rId3"/>
    <p:sldId id="273" r:id="rId4"/>
    <p:sldId id="274" r:id="rId5"/>
    <p:sldId id="290" r:id="rId6"/>
    <p:sldId id="380" r:id="rId7"/>
    <p:sldId id="341" r:id="rId8"/>
    <p:sldId id="388" r:id="rId9"/>
    <p:sldId id="352" r:id="rId10"/>
    <p:sldId id="389" r:id="rId11"/>
    <p:sldId id="383" r:id="rId12"/>
    <p:sldId id="384" r:id="rId13"/>
    <p:sldId id="368" r:id="rId14"/>
    <p:sldId id="369" r:id="rId15"/>
    <p:sldId id="370" r:id="rId16"/>
    <p:sldId id="390" r:id="rId17"/>
    <p:sldId id="376" r:id="rId18"/>
    <p:sldId id="377" r:id="rId19"/>
    <p:sldId id="378" r:id="rId20"/>
    <p:sldId id="379" r:id="rId21"/>
    <p:sldId id="391" r:id="rId22"/>
    <p:sldId id="386" r:id="rId2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CCA"/>
    <a:srgbClr val="0000FF"/>
    <a:srgbClr val="55B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etlý štýl 1 - zvýrazneni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9" autoAdjust="0"/>
    <p:restoredTop sz="94660"/>
  </p:normalViewPr>
  <p:slideViewPr>
    <p:cSldViewPr>
      <p:cViewPr>
        <p:scale>
          <a:sx n="100" d="100"/>
          <a:sy n="100" d="100"/>
        </p:scale>
        <p:origin x="2196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37AC5-5A1D-48E3-8B71-BAE8DD45404A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AE791-636E-4B21-91D4-ADE9A024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968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93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160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97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7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813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11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136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331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912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828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73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745E-5CF1-44A9-BA9D-F38B0069A5FF}" type="datetimeFigureOut">
              <a:rPr lang="sk-SK" smtClean="0"/>
              <a:pPr/>
              <a:t>2. 3. 2020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15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siea.sk/" TargetMode="External"/><Relationship Id="rId4" Type="http://schemas.openxmlformats.org/officeDocument/2006/relationships/hyperlink" Target="http://www.op-kzp.s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5" name="Picture 14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256" y="878964"/>
            <a:ext cx="5087472" cy="5299992"/>
          </a:xfrm>
          <a:prstGeom prst="rect">
            <a:avLst/>
          </a:prstGeom>
        </p:spPr>
      </p:pic>
      <p:sp>
        <p:nvSpPr>
          <p:cNvPr id="16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50405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operačný program 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kvalita životného prostredia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12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sk-SK" sz="2400" b="1" cap="all" dirty="0" smtClean="0">
                <a:ln w="0"/>
                <a:cs typeface="Arial"/>
              </a:rPr>
              <a:t>Výzva na predkladanie žiadostí o poskytnutie nenávratného finančného </a:t>
            </a:r>
            <a:r>
              <a:rPr lang="sk-SK" sz="2400" b="1" cap="all" dirty="0">
                <a:ln w="0"/>
                <a:cs typeface="Arial"/>
              </a:rPr>
              <a:t>príspevku </a:t>
            </a:r>
            <a:r>
              <a:rPr lang="sk-SK" altLang="sk-SK" sz="2400" b="1" cap="all" dirty="0">
                <a:ln w="0"/>
                <a:cs typeface="Arial"/>
              </a:rPr>
              <a:t/>
            </a:r>
            <a:br>
              <a:rPr lang="sk-SK" altLang="sk-SK" sz="2400" b="1" cap="all" dirty="0">
                <a:ln w="0"/>
                <a:cs typeface="Arial"/>
              </a:rPr>
            </a:br>
            <a:r>
              <a:rPr lang="sk-SK" altLang="sk-SK" sz="2400" b="1" cap="all" dirty="0" smtClean="0">
                <a:ln w="0"/>
                <a:cs typeface="Arial"/>
              </a:rPr>
              <a:t>OPKZP-PO4-SC451-2019-60</a:t>
            </a:r>
            <a:r>
              <a:rPr lang="sk-SK" altLang="sk-SK" sz="4000" cap="all" dirty="0">
                <a:ln w="0"/>
                <a:cs typeface="Arial"/>
              </a:rPr>
              <a:t/>
            </a:r>
            <a:br>
              <a:rPr lang="sk-SK" altLang="sk-SK" sz="4000" cap="all" dirty="0">
                <a:ln w="0"/>
                <a:cs typeface="Arial"/>
              </a:rPr>
            </a:br>
            <a: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alt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27 – 28. 02. 2020</a:t>
            </a: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endParaRPr lang="sk-SK" sz="40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0" name="Obrázok 9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Obrázok 10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818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6725" indent="-466725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15.	Podmienka oprávnenosti aktivít projektu</a:t>
            </a:r>
          </a:p>
          <a:p>
            <a:pPr marL="538163" algn="just">
              <a:lnSpc>
                <a:spcPts val="1920"/>
              </a:lnSpc>
              <a:spcBef>
                <a:spcPts val="600"/>
              </a:spcBef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8163">
              <a:lnSpc>
                <a:spcPts val="1920"/>
              </a:lnSpc>
              <a:spcBef>
                <a:spcPts val="0"/>
              </a:spcBef>
              <a:spcAft>
                <a:spcPts val="600"/>
              </a:spcAft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Podmienky oprávnenosti aktivít projektu</a:t>
            </a:r>
          </a:p>
          <a:p>
            <a:pPr marL="827088" indent="-341313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výstavba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zariadení na báze uhlia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nebude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podporená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 zariadeniach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spaľujúcich biomasu alebo bioplyn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budú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podporené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výlučne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technológie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kombinovanej výroby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bez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spaľovacích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zariadení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projekty zariadení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na spaľovanie palív,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budú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podporené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len,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ak ide o </a:t>
            </a:r>
            <a:r>
              <a:rPr lang="sk-SK" sz="1600" b="1" err="1">
                <a:solidFill>
                  <a:schemeClr val="tx1"/>
                </a:solidFill>
                <a:latin typeface="Century Gothic" panose="020B0502020202020204" pitchFamily="34" charset="0"/>
              </a:rPr>
              <a:t>nízkoemisné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zariadenie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podporené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budú výlučne projekty, ktoré nie sú v rozpore so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Stratégiou pre redukciu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PM10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programami na zlepšenie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kvality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ovzdušia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zákaz podpory projektov podľa čl. G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SŠP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VUKVET 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podporené iba projekty podľa čl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. H písm. b)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SŠP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VUKVET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NFP poskytnutý VP nesmie viesť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 podstatnému zníženiu pracovných miest v danom území v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rámci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EÚ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7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6725" indent="-466725" algn="just" defTabSz="627063">
              <a:spcBef>
                <a:spcPts val="0"/>
              </a:spcBef>
              <a:spcAft>
                <a:spcPts val="300"/>
              </a:spcAf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16.	Podmienka, že žiadateľ nezačal práce na projekte pred predložením </a:t>
            </a:r>
            <a:r>
              <a:rPr lang="sk-SK" sz="1800" b="1" dirty="0" err="1" smtClean="0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828000" indent="-342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splnením podmienky sa preukáže stimulačný účinok podľa čl. L SŠP VUKVET</a:t>
            </a:r>
          </a:p>
          <a:p>
            <a:pPr marL="539750" indent="-88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9750" indent="-88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0850" indent="-450850" algn="l">
              <a:spcBef>
                <a:spcPts val="0"/>
              </a:spcBef>
              <a:buFont typeface="+mj-lt"/>
              <a:buAutoNum type="romanUcPeriod" startAt="3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68000" indent="-468000" algn="just" defTabSz="627063">
              <a:spcBef>
                <a:spcPts val="0"/>
              </a:spcBef>
              <a:spcAft>
                <a:spcPts val="300"/>
              </a:spcAf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Podmienka, že výdavky projektu sú oprávnené</a:t>
            </a: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828000" indent="-3420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výdavky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projektu musia v súlade s podmienkami oprávnenosti v zmysle:</a:t>
            </a:r>
          </a:p>
          <a:p>
            <a:pPr marL="1152000" lvl="1" indent="-252000" algn="just" defTabSz="9017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Príručka k oprávnenosti výdavkov pre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DOP OP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KŽP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v. 2.4 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1152000" lvl="1" indent="-252000" algn="just" defTabSz="9017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Príloha č. 4 Výzvy Osobitné podmienky oprávnenosti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výdavkov</a:t>
            </a:r>
          </a:p>
          <a:p>
            <a:pPr marL="1152000" lvl="1" indent="-252000" algn="just" defTabSz="9017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SŠP VUKVET</a:t>
            </a:r>
          </a:p>
        </p:txBody>
      </p:sp>
    </p:spTree>
    <p:extLst>
      <p:ext uri="{BB962C8B-B14F-4D97-AF65-F5344CB8AC3E}">
        <p14:creationId xmlns:p14="http://schemas.microsoft.com/office/powerpoint/2010/main" val="420478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4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850" indent="-450850" algn="l">
              <a:spcBef>
                <a:spcPts val="0"/>
              </a:spcBef>
              <a:buFont typeface="+mj-lt"/>
              <a:buAutoNum type="romanUcPeriod" startAt="4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miesta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6725" indent="-466725" algn="just" defTabSz="627063">
              <a:spcBef>
                <a:spcPts val="0"/>
              </a:spcBef>
              <a:spcAft>
                <a:spcPts val="300"/>
              </a:spcAf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18.	Podmienka, že projekt je realizovaný na oprávnenom území</a:t>
            </a:r>
          </a:p>
          <a:p>
            <a:pPr marL="828000" indent="-342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oprávneným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miestom realizácie projektu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-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celé územie Slovenskej    republiky okrem regiónu NUTS II Bratislavský kraj</a:t>
            </a:r>
          </a:p>
          <a:p>
            <a:pPr marL="828000" indent="-342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pre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stanovenie oprávnenosti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-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rozhodujúce miesto realizácie projektu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, nie sídlo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žiadateľa</a:t>
            </a:r>
          </a:p>
          <a:p>
            <a:pPr marL="539750" indent="-88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9750" indent="-88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0850" indent="-450850" algn="l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  <a:endParaRPr lang="sk-SK" altLang="sk-SK" sz="22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sk-SK" sz="16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68000" indent="-468000" algn="just" defTabSz="627063">
              <a:spcBef>
                <a:spcPts val="0"/>
              </a:spcBef>
              <a:spcAft>
                <a:spcPts val="300"/>
              </a:spcAf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19.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Podmienky splnenia kritérií pre výber projektov</a:t>
            </a: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468000" indent="-468000" algn="just">
              <a:spcBef>
                <a:spcPts val="60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	Projekt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musí spĺňať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-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Kritériá pre výber projektov Operačného </a:t>
            </a:r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programu Kvalita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životného prostredia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 verzia 2.1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0363" algn="just"/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8163" algn="just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6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000" indent="-450000" algn="l">
              <a:spcBef>
                <a:spcPts val="0"/>
              </a:spcBef>
              <a:buFont typeface="+mj-lt"/>
              <a:buAutoNum type="romanUcPeriod" startAt="6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Spôsob financovania</a:t>
            </a: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6725" indent="-466725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20.	Podmienka relevantného spôsobu financovania</a:t>
            </a: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828000" indent="-342000" algn="just"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Uplatňujú sa nasledovné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spôsoby financovania:</a:t>
            </a:r>
          </a:p>
          <a:p>
            <a:pPr marL="828000" lvl="0" indent="-34200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refundácia,</a:t>
            </a:r>
          </a:p>
          <a:p>
            <a:pPr marL="828000" lvl="0" indent="-342000" algn="just">
              <a:buFont typeface="Wingdings" panose="05000000000000000000" pitchFamily="2" charset="2"/>
              <a:buChar char="ü"/>
            </a:pP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predfinancovanie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</a:p>
          <a:p>
            <a:pPr marL="828000" lvl="0" indent="-342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kombinácia oboch vyššie uvedených spôsobov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financovania,</a:t>
            </a:r>
          </a:p>
          <a:p>
            <a:pPr marL="828000" lvl="0" indent="-342000" algn="just">
              <a:spcBef>
                <a:spcPts val="12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súlade s pravidlami ustanovenými 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dokumente</a:t>
            </a:r>
          </a:p>
          <a:p>
            <a:pPr marL="828000" lvl="0" indent="-342000" algn="just"/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Systém </a:t>
            </a:r>
            <a:r>
              <a:rPr lang="sk-SK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finančného riadenia štrukturálnych fondov, Kohézneho fondu a Európskeho námorného a rybárskeho fondu na programové obdobie 2014 – </a:t>
            </a: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2020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spcBef>
                <a:spcPts val="0"/>
              </a:spcBef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spcBef>
                <a:spcPts val="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Forma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poskytovaného príspevku: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nenávratný finančný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príspevok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276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36575" indent="-536575" algn="just">
              <a:spcBef>
                <a:spcPts val="0"/>
              </a:spcBef>
              <a:buFont typeface="+mj-lt"/>
              <a:buAutoNum type="romanUcPeriod" startAt="7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vyplývajúce z osobitných predpisov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21.	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Podmienky týkajúce sa štátnej pomoci a vyplývajúce zo schém štátnej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pomoci</a:t>
            </a: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51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ustanovené prostredníctvom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SSP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VUKVET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51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zákaz porušenia pravidiel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štátnej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pomoci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51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podpora MSP, VP </a:t>
            </a:r>
          </a:p>
          <a:p>
            <a:pPr marL="543600" algn="just">
              <a:spcBef>
                <a:spcPts val="600"/>
              </a:spcBef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22.	Podmienka neporušenia zákazu nelegálneho zamestnávania štátneho príslušníka tretej krajiny za obdobie 5 rokov predchádzajúcich podaniu ŽoNFP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v </a:t>
            </a:r>
            <a:r>
              <a:rPr lang="pl-PL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zmysle </a:t>
            </a:r>
            <a:r>
              <a:rPr lang="pl-PL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zákona č. </a:t>
            </a:r>
            <a:r>
              <a:rPr lang="pl-PL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82/2005 </a:t>
            </a:r>
            <a:r>
              <a:rPr lang="pl-PL" sz="1600" dirty="0">
                <a:solidFill>
                  <a:prstClr val="black"/>
                </a:solidFill>
                <a:latin typeface="Century Gothic" panose="020B0502020202020204" pitchFamily="34" charset="0"/>
              </a:rPr>
              <a:t>Z. z.</a:t>
            </a:r>
          </a:p>
          <a:p>
            <a:pPr marL="538163" lvl="0" algn="just">
              <a:lnSpc>
                <a:spcPts val="1920"/>
              </a:lnSpc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865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96752"/>
            <a:ext cx="8217852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03238" indent="-5032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23.	Podmienka mať vysporiadané majetkovo-právne vzťahy a povolenia na realizáciu aktivít projektu</a:t>
            </a:r>
          </a:p>
          <a:p>
            <a:pPr marL="863600" indent="-358775" algn="just" hangingPunct="0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dlhodobý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majetok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(napr. budovy, energetické zariadenia)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spolufinancovaný z NFP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musí byť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vo výlučnom vlastníctve / bezpodielovom spoluvlastníctve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žiadateľa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alebo v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ich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kombinácii </a:t>
            </a:r>
            <a:endParaRPr lang="sk-SK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63600" indent="-358775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musia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byť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vysporiadané majetkovo-právne vzťahy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vo vzťahu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pozemkom a stavbám, ktoré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 sú nevyhnutné na realizáciu aktivít projektu, ale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nespĺňajú podmienky podľa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predchádzajúceho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odseku</a:t>
            </a: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63600" indent="-358775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predloženie povolenia na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realizáciu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</a:t>
            </a: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9750" algn="l" hangingPunct="0">
              <a:spcBef>
                <a:spcPts val="600"/>
              </a:spcBef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04000" indent="-50400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24.	Oprávnenosť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 hľadiska preukázania súladu s požiadavkami v oblasti posudzovania vplyvov navrhovanej činnosti na životné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prostredie</a:t>
            </a:r>
          </a:p>
          <a:p>
            <a:pPr marL="864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príspevok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nie je možné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poskytnúť na realizáciu projektu s negatívnym vplyvom na životné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prostredie</a:t>
            </a:r>
          </a:p>
          <a:p>
            <a:pPr marL="541338" indent="-541338" algn="just" defTabSz="627063"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692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96752"/>
            <a:ext cx="8217852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04000" indent="-50400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25.	Oprávnenosť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 hľadiska preukázania súladu s požiadavkami v oblasti dopadu plánov a projektov na územia sústavy NATURA 2000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864000" lvl="0" indent="-360000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nemôže mať nepriaznivý vplyv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na územia európskej sústavy chránených území NATURA 2000</a:t>
            </a:r>
          </a:p>
          <a:p>
            <a:pPr marL="539750" algn="just" hangingPunct="0">
              <a:spcBef>
                <a:spcPts val="600"/>
              </a:spcBef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04000" indent="-504000" algn="just" defTabSz="627063">
              <a:spcBef>
                <a:spcPts val="0"/>
              </a:spcBef>
              <a:buAutoNum type="arabicPeriod" startAt="26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oprávnenosti z hľadiska súladu s horizontálnymi princípmi</a:t>
            </a:r>
          </a:p>
          <a:p>
            <a:pPr marL="864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musí byť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 súlade s horizontálnymi princípmi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Udržateľný rozvoj a Rovnosť mužov a žien 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nediskriminácia</a:t>
            </a: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39750" algn="just" hangingPunct="0">
              <a:spcBef>
                <a:spcPts val="600"/>
              </a:spcBef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04000" indent="-504000" algn="just" defTabSz="627063">
              <a:spcBef>
                <a:spcPts val="0"/>
              </a:spcBef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27.	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Maximálna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a minimálna výška príspevku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864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minimálna výška NFP  -  neustanovená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64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maximálna výška NFP -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2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00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000 EUR</a:t>
            </a:r>
          </a:p>
          <a:p>
            <a:pPr marL="903288" indent="-363538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784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04000" indent="-50400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28.	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Časová oprávnenosť realizácie projektu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1" indent="-360363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maximálna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dĺžka realizácie projektu je 18 mesiacov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, pri dodržaní časovej oprávnenosti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výdavkov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04000" indent="-50400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29.	Podmienky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poskytnutia príspevku z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hľadiska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definovania merateľných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ukazovateľov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projektu</a:t>
            </a:r>
          </a:p>
          <a:p>
            <a:pPr marL="987425" indent="-449263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výsledky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realizácie projektu musia byť kvantifikovateľné prostredníctvom merateľných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ukazovateľov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projektu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7425" indent="-4492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zoznam merateľných ukazovateľov projektu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Príloha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č.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3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Výzvy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7425" indent="-4492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povinnosť stanovenia nenulových cieľových hodnôt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relevantných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MÚ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04000" indent="-50400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30.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Podmienka zákazu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opätovného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predloženia ŽoNFP s rovnakým predmetom projektu v prípade neukončenia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schvaľovacieho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procesu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37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4785395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Vypracovanie a predloženie ŽoNFP</a:t>
            </a:r>
          </a:p>
          <a:p>
            <a:pPr marL="0" lvl="0" indent="0" algn="ctr" defTabSz="688975" fontAlgn="base"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buClr>
                <a:schemeClr val="accent1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Všeobecné zásady</a:t>
            </a:r>
          </a:p>
          <a:p>
            <a:pPr marL="627063" indent="0" algn="just" defTabSz="688975">
              <a:spcBef>
                <a:spcPts val="0"/>
              </a:spcBef>
              <a:buClr>
                <a:schemeClr val="accent1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altLang="sk-SK" sz="1000" b="1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450850" indent="-4508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používať vždy aktuálnu dokumentáciu k dátumu vyhlásenia výzvy</a:t>
            </a:r>
          </a:p>
          <a:p>
            <a:pPr marL="450850" indent="-4508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vždy </a:t>
            </a:r>
            <a:r>
              <a:rPr lang="sk-SK" sz="1600" dirty="0">
                <a:latin typeface="Century Gothic" panose="020B0502020202020204" pitchFamily="34" charset="0"/>
              </a:rPr>
              <a:t>používať formuláre upravené príslušným usmernením k </a:t>
            </a:r>
            <a:r>
              <a:rPr lang="sk-SK" sz="1600" dirty="0" smtClean="0">
                <a:latin typeface="Century Gothic" panose="020B0502020202020204" pitchFamily="34" charset="0"/>
              </a:rPr>
              <a:t>výzve</a:t>
            </a:r>
          </a:p>
          <a:p>
            <a:pPr marL="450850" indent="-4508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k-SK" sz="16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Predkladanie ŽoNFP</a:t>
            </a: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457200" indent="-4572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formulár </a:t>
            </a: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ŽoNFP vrátane všetkých príloh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ŽoNFP elektronicky </a:t>
            </a:r>
            <a:r>
              <a:rPr lang="sk-SK" sz="1600" dirty="0">
                <a:latin typeface="Century Gothic" panose="020B0502020202020204" pitchFamily="34" charset="0"/>
                <a:cs typeface="Arial" panose="020B0604020202020204" pitchFamily="34" charset="0"/>
              </a:rPr>
              <a:t>prostredníctvom </a:t>
            </a:r>
            <a:r>
              <a:rPr lang="sk-SK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ITMS2014+ a zároveň</a:t>
            </a:r>
          </a:p>
          <a:p>
            <a:pPr marL="457200" indent="-4572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formulár ŽoNFP bez príloh v písomnej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forme:</a:t>
            </a:r>
            <a:endParaRPr lang="sk-SK" sz="16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901700" indent="-45085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v elektronickej forme prostredníctvom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e-schránky SIEA alebo</a:t>
            </a:r>
          </a:p>
          <a:p>
            <a:pPr marL="901700" indent="-45085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v listinnej forme v origináli</a:t>
            </a:r>
            <a:endParaRPr lang="sk-SK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725488" indent="-547688" algn="just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k-SK" sz="1600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8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 ŽoNFP 	</a:t>
            </a:r>
            <a:r>
              <a:rPr lang="sk-SK" altLang="sk-SK" sz="1800" b="1" dirty="0" smtClean="0">
                <a:latin typeface="Century Gothic" pitchFamily="34" charset="0"/>
              </a:rPr>
              <a:t>Plnomocenstvo </a:t>
            </a:r>
            <a:r>
              <a:rPr lang="sk-SK" altLang="sk-SK" sz="1800" dirty="0" smtClean="0">
                <a:latin typeface="Century Gothic" pitchFamily="34" charset="0"/>
              </a:rPr>
              <a:t>(ak relevantné)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>
                <a:latin typeface="Century Gothic" pitchFamily="34" charset="0"/>
              </a:rPr>
              <a:t>Dokument </a:t>
            </a:r>
            <a:r>
              <a:rPr lang="sk-SK" altLang="sk-SK" sz="1800" b="1" dirty="0" smtClean="0">
                <a:latin typeface="Century Gothic" pitchFamily="34" charset="0"/>
              </a:rPr>
              <a:t>preukazujúci </a:t>
            </a:r>
            <a:r>
              <a:rPr lang="sk-SK" altLang="sk-SK" sz="1800" b="1" dirty="0">
                <a:latin typeface="Century Gothic" pitchFamily="34" charset="0"/>
              </a:rPr>
              <a:t>právnu subjektivitu </a:t>
            </a:r>
            <a:r>
              <a:rPr lang="sk-SK" altLang="sk-SK" sz="1800" b="1" dirty="0" smtClean="0">
                <a:latin typeface="Century Gothic" pitchFamily="34" charset="0"/>
              </a:rPr>
              <a:t>žiadateľa </a:t>
            </a:r>
            <a:r>
              <a:rPr lang="sk-SK" altLang="sk-SK" sz="1800" dirty="0">
                <a:latin typeface="Century Gothic" pitchFamily="34" charset="0"/>
              </a:rPr>
              <a:t>(ak relevantné)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3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Test podniku </a:t>
            </a:r>
            <a:r>
              <a:rPr lang="sk-SK" altLang="sk-SK" sz="1800" b="1" smtClean="0">
                <a:latin typeface="Century Gothic" pitchFamily="34" charset="0"/>
              </a:rPr>
              <a:t>v </a:t>
            </a:r>
            <a:r>
              <a:rPr lang="sk-SK" altLang="sk-SK" sz="1800" b="1" smtClean="0">
                <a:latin typeface="Century Gothic" pitchFamily="34" charset="0"/>
              </a:rPr>
              <a:t>ťažkostiach </a:t>
            </a:r>
            <a:r>
              <a:rPr lang="sk-SK" altLang="sk-SK" sz="1800">
                <a:latin typeface="Century Gothic" pitchFamily="34" charset="0"/>
              </a:rPr>
              <a:t>(</a:t>
            </a:r>
            <a:r>
              <a:rPr lang="sk-SK" altLang="sk-SK" sz="1800" smtClean="0">
                <a:latin typeface="Century Gothic" pitchFamily="34" charset="0"/>
              </a:rPr>
              <a:t>záväzný formulár</a:t>
            </a:r>
            <a:r>
              <a:rPr lang="sk-SK" altLang="sk-SK" sz="1800">
                <a:latin typeface="Century Gothic" pitchFamily="34" charset="0"/>
              </a:rPr>
              <a:t>)</a:t>
            </a:r>
            <a:endParaRPr lang="sk-SK" altLang="sk-SK" sz="1800" dirty="0">
              <a:latin typeface="Century Gothic" pitchFamily="34" charset="0"/>
            </a:endParaRP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4 ŽoNFP 	</a:t>
            </a:r>
            <a:r>
              <a:rPr lang="sk-SK" altLang="sk-SK" sz="1800" b="1" dirty="0">
                <a:latin typeface="Century Gothic" pitchFamily="34" charset="0"/>
              </a:rPr>
              <a:t>Účtovná závierka za referenčné účtovné obdobie </a:t>
            </a:r>
            <a:r>
              <a:rPr lang="sk-SK" altLang="sk-SK" sz="1800" dirty="0">
                <a:latin typeface="Century Gothic" pitchFamily="34" charset="0"/>
              </a:rPr>
              <a:t>(ak </a:t>
            </a:r>
            <a:r>
              <a:rPr lang="sk-SK" altLang="sk-SK" sz="1800" dirty="0" smtClean="0">
                <a:latin typeface="Century Gothic" pitchFamily="34" charset="0"/>
              </a:rPr>
              <a:t>relevantné)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5 ŽoNFP 	</a:t>
            </a:r>
            <a:r>
              <a:rPr lang="sk-SK" altLang="sk-SK" sz="1800" b="1" dirty="0">
                <a:latin typeface="Century Gothic" pitchFamily="34" charset="0"/>
              </a:rPr>
              <a:t>Dokumenty preukazujúce finančnú spôsobilosť žiadateľa </a:t>
            </a:r>
            <a:r>
              <a:rPr lang="sk-SK" altLang="sk-SK" sz="1800" dirty="0">
                <a:latin typeface="Century Gothic" pitchFamily="34" charset="0"/>
              </a:rPr>
              <a:t>(záväzný formulár – Úverový prísľub)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6 ŽoNFP </a:t>
            </a:r>
            <a:r>
              <a:rPr lang="sk-SK" altLang="sk-SK" sz="1800" b="1" dirty="0">
                <a:latin typeface="Century Gothic" pitchFamily="34" charset="0"/>
              </a:rPr>
              <a:t>	Uznesenie (výpis z uznesenia) o schválení programu rozvoja a príslušnej územnoplánovacej dokumentácie </a:t>
            </a:r>
            <a:r>
              <a:rPr lang="sk-SK" altLang="sk-SK" sz="1800" dirty="0">
                <a:latin typeface="Century Gothic" pitchFamily="34" charset="0"/>
              </a:rPr>
              <a:t>(ak </a:t>
            </a:r>
            <a:r>
              <a:rPr lang="sk-SK" altLang="sk-SK" sz="1800" dirty="0" smtClean="0">
                <a:latin typeface="Century Gothic" pitchFamily="34" charset="0"/>
              </a:rPr>
              <a:t>relevantné) </a:t>
            </a:r>
            <a:endParaRPr lang="sk-SK" altLang="sk-SK" sz="1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6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29389" y="1268760"/>
            <a:ext cx="8239763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altLang="sk-SK" sz="9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sk-SK" altLang="sk-SK" sz="28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Formálne náležitosti výzvy</a:t>
            </a:r>
          </a:p>
          <a:p>
            <a:pPr algn="just"/>
            <a:endParaRPr lang="sk-SK" altLang="sk-SK" sz="19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pt-BR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Operačný program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:</a:t>
            </a:r>
            <a:r>
              <a:rPr lang="pt-BR" altLang="sk-SK" sz="21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Kvalita životného prostredia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Špecifický cieľ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:</a:t>
            </a:r>
            <a:r>
              <a:rPr lang="pt-BR" altLang="sk-SK" sz="21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4.5.1 </a:t>
            </a:r>
            <a:r>
              <a:rPr lang="sk-SK" altLang="sk-SK" sz="21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Rozvoj účinnejších systémov centralizovaného 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	zásobovania </a:t>
            </a:r>
            <a:r>
              <a:rPr lang="sk-SK" altLang="sk-SK" sz="21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teplom založených na dopyte po 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	využiteľnom teple</a:t>
            </a:r>
            <a:endParaRPr lang="sk-SK" altLang="sk-SK" sz="21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Fond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Európsky fond regionálneho rozvoja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Poskytovateľ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Ministerstvo </a:t>
            </a:r>
            <a:r>
              <a:rPr lang="sk-SK" altLang="sk-SK" sz="21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životného 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prostredia zastúpené SIEA</a:t>
            </a:r>
          </a:p>
          <a:p>
            <a:pPr algn="just">
              <a:spcBef>
                <a:spcPts val="432"/>
              </a:spcBef>
              <a:tabLst>
                <a:tab pos="5114925" algn="l"/>
              </a:tabLst>
            </a:pPr>
            <a:endParaRPr lang="sk-SK" altLang="sk-SK" sz="19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Indikatívna výška finančných prostriedkov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: </a:t>
            </a:r>
            <a:r>
              <a:rPr lang="sk-SK" altLang="sk-SK" sz="2100" dirty="0">
                <a:latin typeface="Century Gothic" panose="020B0502020202020204" pitchFamily="34" charset="0"/>
              </a:rPr>
              <a:t>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20 000 000 €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Maximálna intenzita pomoci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50 % MSP, 45 % VP </a:t>
            </a:r>
          </a:p>
          <a:p>
            <a:pPr algn="just">
              <a:spcBef>
                <a:spcPts val="432"/>
              </a:spcBef>
              <a:tabLst>
                <a:tab pos="4929188" algn="l"/>
              </a:tabLst>
            </a:pPr>
            <a:endParaRPr lang="sk-SK" altLang="sk-SK" sz="19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Typ výzvy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otvorená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		 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vyhlásenia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18. decembra 2019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uzavretia 1. hodnotiaceho kola</a:t>
            </a:r>
            <a:r>
              <a:rPr lang="sk-SK" altLang="sk-SK" sz="2100" dirty="0" smtClean="0">
                <a:latin typeface="Century Gothic" panose="020B0502020202020204" pitchFamily="34" charset="0"/>
              </a:rPr>
              <a:t>: </a:t>
            </a:r>
            <a:r>
              <a:rPr lang="sk-SK" altLang="sk-SK" sz="2100" dirty="0">
                <a:latin typeface="Century Gothic" panose="020B0502020202020204" pitchFamily="34" charset="0"/>
              </a:rPr>
              <a:t>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31. marca 2020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21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Dátum uzavretia </a:t>
            </a:r>
            <a:r>
              <a:rPr lang="sk-SK" altLang="sk-SK" sz="21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2. </a:t>
            </a:r>
            <a:r>
              <a:rPr lang="sk-SK" altLang="sk-SK" sz="21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hodnotiaceho kola</a:t>
            </a:r>
            <a:r>
              <a:rPr lang="sk-SK" altLang="sk-SK" sz="2100" dirty="0">
                <a:latin typeface="Century Gothic" panose="020B0502020202020204" pitchFamily="34" charset="0"/>
              </a:rPr>
              <a:t>: 	</a:t>
            </a:r>
            <a:r>
              <a:rPr lang="sk-SK" altLang="sk-SK" sz="21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30. júna 2020</a:t>
            </a:r>
            <a:endParaRPr lang="sk-SK" altLang="sk-SK" sz="21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7 ŽoNFP 	</a:t>
            </a:r>
            <a:r>
              <a:rPr lang="sk-SK" altLang="sk-SK" sz="1800" b="1" dirty="0" smtClean="0">
                <a:latin typeface="Century Gothic" pitchFamily="34" charset="0"/>
              </a:rPr>
              <a:t>Údaje potrebné na vyžiadanie výpisu z registra 		trestov / Výpis z registra trestov </a:t>
            </a:r>
            <a:r>
              <a:rPr lang="sk-SK" altLang="sk-SK" sz="1800" dirty="0" smtClean="0">
                <a:latin typeface="Century Gothic" pitchFamily="34" charset="0"/>
              </a:rPr>
              <a:t>(záväzný formulár – 		Údaje potrebné na vyžiadanie výpisu z RT)</a:t>
            </a:r>
            <a:endParaRPr lang="sk-SK" altLang="sk-SK" sz="1800" dirty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8 ŽoNFP 	</a:t>
            </a:r>
            <a:r>
              <a:rPr lang="pl-PL" altLang="sk-SK" sz="1800" b="1" dirty="0">
                <a:latin typeface="Century Gothic" pitchFamily="34" charset="0"/>
              </a:rPr>
              <a:t>Dokumentácia k oprávnenosti výdavkov </a:t>
            </a:r>
            <a:r>
              <a:rPr lang="pl-PL" altLang="sk-SK" sz="1800" dirty="0">
                <a:latin typeface="Century Gothic" pitchFamily="34" charset="0"/>
              </a:rPr>
              <a:t>(záväzný </a:t>
            </a:r>
            <a:r>
              <a:rPr lang="pl-PL" altLang="sk-SK" sz="1800" dirty="0" smtClean="0">
                <a:latin typeface="Century Gothic" pitchFamily="34" charset="0"/>
              </a:rPr>
              <a:t>		formulár</a:t>
            </a:r>
            <a:r>
              <a:rPr lang="pl-PL" altLang="sk-SK" sz="1800" dirty="0">
                <a:latin typeface="Century Gothic" pitchFamily="34" charset="0"/>
              </a:rPr>
              <a:t>)</a:t>
            </a:r>
            <a:endParaRPr lang="sk-SK" altLang="sk-SK" sz="1800" dirty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9 ŽoNFP 	</a:t>
            </a:r>
            <a:r>
              <a:rPr lang="sk-SK" altLang="sk-SK" sz="1800" b="1" dirty="0" smtClean="0">
                <a:latin typeface="Century Gothic" pitchFamily="34" charset="0"/>
              </a:rPr>
              <a:t>Ukazovatele </a:t>
            </a:r>
            <a:r>
              <a:rPr lang="sk-SK" altLang="sk-SK" sz="1800" b="1" dirty="0">
                <a:latin typeface="Century Gothic" pitchFamily="34" charset="0"/>
              </a:rPr>
              <a:t>finančnej situácie žiadateľa </a:t>
            </a:r>
            <a:r>
              <a:rPr lang="sk-SK" altLang="sk-SK" sz="1800" dirty="0">
                <a:latin typeface="Century Gothic" pitchFamily="34" charset="0"/>
              </a:rPr>
              <a:t>(záväzný </a:t>
            </a:r>
            <a:r>
              <a:rPr lang="sk-SK" altLang="sk-SK" sz="1800" dirty="0" smtClean="0">
                <a:latin typeface="Century Gothic" pitchFamily="34" charset="0"/>
              </a:rPr>
              <a:t>		formulár</a:t>
            </a:r>
            <a:r>
              <a:rPr lang="sk-SK" altLang="sk-SK" sz="1800" dirty="0">
                <a:latin typeface="Century Gothic" pitchFamily="34" charset="0"/>
              </a:rPr>
              <a:t>) </a:t>
            </a:r>
            <a:endParaRPr lang="sk-SK" altLang="sk-SK" sz="1800" dirty="0" smtClean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10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</a:t>
            </a:r>
            <a:r>
              <a:rPr lang="sk-SK" altLang="sk-SK" sz="1800" dirty="0">
                <a:latin typeface="Century Gothic" pitchFamily="34" charset="0"/>
              </a:rPr>
              <a:t>	</a:t>
            </a:r>
            <a:r>
              <a:rPr lang="sk-SK" altLang="sk-SK" sz="1800" b="1" dirty="0">
                <a:latin typeface="Century Gothic" pitchFamily="34" charset="0"/>
              </a:rPr>
              <a:t>Energetický audit </a:t>
            </a:r>
            <a:endParaRPr lang="sk-SK" altLang="sk-SK" sz="1800" b="1" dirty="0" smtClean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11 ŽoNFP 	</a:t>
            </a:r>
            <a:r>
              <a:rPr lang="sk-SK" altLang="sk-SK" sz="1800" b="1" dirty="0">
                <a:latin typeface="Century Gothic" pitchFamily="34" charset="0"/>
              </a:rPr>
              <a:t>Podklad </a:t>
            </a:r>
            <a:r>
              <a:rPr lang="sk-SK" altLang="sk-SK" sz="1800" b="1" dirty="0" smtClean="0">
                <a:latin typeface="Century Gothic" pitchFamily="34" charset="0"/>
              </a:rPr>
              <a:t> k  stanoveniu </a:t>
            </a:r>
            <a:r>
              <a:rPr lang="sk-SK" altLang="sk-SK" sz="1800" b="1" dirty="0">
                <a:latin typeface="Century Gothic" pitchFamily="34" charset="0"/>
              </a:rPr>
              <a:t>investičných výdavkov </a:t>
            </a:r>
            <a:r>
              <a:rPr lang="sk-SK" altLang="sk-SK" sz="1800" b="1" dirty="0" smtClean="0">
                <a:latin typeface="Century Gothic" pitchFamily="34" charset="0"/>
              </a:rPr>
              <a:t>	</a:t>
            </a:r>
            <a:r>
              <a:rPr lang="sk-SK" altLang="sk-SK" sz="1800" b="1" dirty="0">
                <a:latin typeface="Century Gothic" pitchFamily="34" charset="0"/>
              </a:rPr>
              <a:t>	</a:t>
            </a:r>
            <a:r>
              <a:rPr lang="sk-SK" altLang="sk-SK" sz="1800" dirty="0" smtClean="0">
                <a:latin typeface="Century Gothic" pitchFamily="34" charset="0"/>
              </a:rPr>
              <a:t>(záväzný formulár)</a:t>
            </a:r>
            <a:endParaRPr lang="sk-SK" altLang="sk-SK" sz="1800" dirty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12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>
                <a:latin typeface="Century Gothic" pitchFamily="34" charset="0"/>
              </a:rPr>
              <a:t>Projektová dokumentácia </a:t>
            </a:r>
            <a:r>
              <a:rPr lang="sk-SK" altLang="sk-SK" sz="1800" dirty="0">
                <a:latin typeface="Century Gothic" pitchFamily="34" charset="0"/>
              </a:rPr>
              <a:t>(ak relevantné)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pl-PL" altLang="sk-SK" sz="1800" b="1" dirty="0">
                <a:latin typeface="Century Gothic" pitchFamily="34" charset="0"/>
              </a:rPr>
              <a:t>Povolenie na realizáciu </a:t>
            </a:r>
            <a:r>
              <a:rPr lang="pl-PL" altLang="sk-SK" sz="1800" b="1" dirty="0" smtClean="0">
                <a:latin typeface="Century Gothic" pitchFamily="34" charset="0"/>
              </a:rPr>
              <a:t>projektu</a:t>
            </a:r>
            <a:endParaRPr lang="sk-SK" altLang="sk-SK" sz="18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97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14 ŽoNFP 	</a:t>
            </a:r>
            <a:r>
              <a:rPr lang="sk-SK" altLang="sk-SK" sz="1800" b="1" dirty="0" smtClean="0">
                <a:latin typeface="Century Gothic" pitchFamily="34" charset="0"/>
              </a:rPr>
              <a:t>Doklady preukazujúce vysporiadanie majetkovo - 		právnych vzťahov 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16175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15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>
                <a:latin typeface="Century Gothic" pitchFamily="34" charset="0"/>
              </a:rPr>
              <a:t>Dokumenty preukazujúce oprávnenosť z hľadiska plnenia požiadaviek v oblasti posudzovania vplyvov na ŽP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16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>
                <a:latin typeface="Century Gothic" pitchFamily="34" charset="0"/>
              </a:rPr>
              <a:t>Dokumenty preukazujúce súlad s požiadavkami v oblasti dopadu plánov a projektov na územia sústavy NATURA 2000</a:t>
            </a:r>
            <a:endParaRPr lang="sk-SK" altLang="sk-SK" sz="1800" dirty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pl-PL" altLang="sk-SK" sz="1800" b="1" dirty="0">
                <a:latin typeface="Century Gothic" pitchFamily="34" charset="0"/>
              </a:rPr>
              <a:t>Vyhlásenie </a:t>
            </a:r>
            <a:r>
              <a:rPr lang="sk-SK" altLang="sk-SK" sz="1800" b="1" dirty="0">
                <a:latin typeface="Century Gothic" pitchFamily="34" charset="0"/>
              </a:rPr>
              <a:t>o veľkosti podniku </a:t>
            </a:r>
            <a:r>
              <a:rPr lang="sk-SK" altLang="sk-SK" sz="1800" dirty="0">
                <a:latin typeface="Century Gothic" pitchFamily="34" charset="0"/>
              </a:rPr>
              <a:t>(</a:t>
            </a:r>
            <a:r>
              <a:rPr lang="sk-SK" altLang="sk-SK" sz="1800" dirty="0" smtClean="0">
                <a:latin typeface="Century Gothic" pitchFamily="34" charset="0"/>
              </a:rPr>
              <a:t>záväzný formulár)</a:t>
            </a:r>
            <a:endParaRPr lang="sk-SK" altLang="sk-SK" sz="1800" dirty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18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>
                <a:latin typeface="Century Gothic" pitchFamily="34" charset="0"/>
              </a:rPr>
              <a:t>Technické </a:t>
            </a:r>
            <a:r>
              <a:rPr lang="sk-SK" altLang="sk-SK" sz="1800" b="1" dirty="0" smtClean="0">
                <a:latin typeface="Century Gothic" pitchFamily="34" charset="0"/>
              </a:rPr>
              <a:t>  a   environmentálne   ukazovatele 		</a:t>
            </a:r>
            <a:r>
              <a:rPr lang="sk-SK" altLang="sk-SK" sz="1800" dirty="0" smtClean="0">
                <a:latin typeface="Century Gothic" pitchFamily="34" charset="0"/>
              </a:rPr>
              <a:t>(záväzný </a:t>
            </a:r>
            <a:r>
              <a:rPr lang="sk-SK" altLang="sk-SK" sz="1800" dirty="0">
                <a:latin typeface="Century Gothic" pitchFamily="34" charset="0"/>
              </a:rPr>
              <a:t>formulár</a:t>
            </a:r>
            <a:r>
              <a:rPr lang="sk-SK" altLang="sk-SK" sz="1800" dirty="0" smtClean="0">
                <a:latin typeface="Century Gothic" pitchFamily="34" charset="0"/>
              </a:rPr>
              <a:t>)</a:t>
            </a:r>
            <a:endParaRPr lang="sk-SK" altLang="sk-SK" sz="1800" dirty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1800" b="1" dirty="0" smtClean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18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5" name="Picture 14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256" y="878964"/>
            <a:ext cx="5087472" cy="5299992"/>
          </a:xfrm>
          <a:prstGeom prst="rect">
            <a:avLst/>
          </a:prstGeom>
        </p:spPr>
      </p:pic>
      <p:sp>
        <p:nvSpPr>
          <p:cNvPr id="16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5040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0975" algn="l"/>
            <a:r>
              <a:rPr lang="sk-SK" sz="1800" cap="all" dirty="0" smtClean="0">
                <a:ln w="0"/>
                <a:cs typeface="Arial"/>
              </a:rPr>
              <a:t/>
            </a:r>
            <a:br>
              <a:rPr lang="sk-SK" sz="1800" cap="all" dirty="0" smtClean="0">
                <a:ln w="0"/>
                <a:cs typeface="Arial"/>
              </a:rPr>
            </a:br>
            <a:r>
              <a:rPr lang="sk-SK" sz="1800" cap="all" dirty="0">
                <a:ln w="0"/>
                <a:cs typeface="Arial"/>
              </a:rPr>
              <a:t/>
            </a:r>
            <a:br>
              <a:rPr lang="sk-SK" sz="1800" cap="all" dirty="0">
                <a:ln w="0"/>
                <a:cs typeface="Arial"/>
              </a:rPr>
            </a:br>
            <a:r>
              <a:rPr lang="sk-SK" sz="1800" cap="all" dirty="0" smtClean="0">
                <a:ln w="0"/>
                <a:cs typeface="Arial"/>
              </a:rPr>
              <a:t/>
            </a:r>
            <a:br>
              <a:rPr lang="sk-SK" sz="1800" cap="all" dirty="0" smtClean="0">
                <a:ln w="0"/>
                <a:cs typeface="Arial"/>
              </a:rPr>
            </a:br>
            <a:r>
              <a:rPr lang="sk-SK" sz="1800" cap="all" dirty="0">
                <a:ln w="0"/>
                <a:cs typeface="Arial"/>
              </a:rPr>
              <a:t/>
            </a:r>
            <a:br>
              <a:rPr lang="sk-SK" sz="1800" cap="all" dirty="0">
                <a:ln w="0"/>
                <a:cs typeface="Arial"/>
              </a:rPr>
            </a:br>
            <a:r>
              <a:rPr lang="sk-SK" sz="1800" cap="all" dirty="0" smtClean="0">
                <a:ln w="0"/>
                <a:cs typeface="Arial"/>
              </a:rPr>
              <a:t>                                     </a:t>
            </a:r>
            <a:r>
              <a:rPr lang="sk-SK" sz="2800" b="1" dirty="0" smtClean="0">
                <a:solidFill>
                  <a:srgbClr val="55B848"/>
                </a:solidFill>
              </a:rPr>
              <a:t>ĎAKUJEME ZA POZORNOSŤ</a:t>
            </a:r>
            <a:r>
              <a:rPr lang="sk-SK" sz="1800" cap="all" dirty="0" smtClean="0">
                <a:ln w="0"/>
                <a:cs typeface="Arial"/>
              </a:rPr>
              <a:t/>
            </a:r>
            <a:br>
              <a:rPr lang="sk-SK" sz="1800" cap="all" dirty="0" smtClean="0">
                <a:ln w="0"/>
                <a:cs typeface="Arial"/>
              </a:rPr>
            </a:br>
            <a:r>
              <a:rPr lang="sk-SK" sz="1800" cap="all" dirty="0">
                <a:ln w="0"/>
                <a:cs typeface="Arial"/>
              </a:rPr>
              <a:t/>
            </a:r>
            <a:br>
              <a:rPr lang="sk-SK" sz="1800" cap="all" dirty="0">
                <a:ln w="0"/>
                <a:cs typeface="Arial"/>
              </a:rPr>
            </a:br>
            <a:r>
              <a:rPr lang="sk-SK" sz="1800" cap="all" dirty="0" smtClean="0">
                <a:ln w="0"/>
                <a:cs typeface="Arial"/>
              </a:rPr>
              <a:t> </a:t>
            </a:r>
            <a:br>
              <a:rPr lang="sk-SK" sz="1800" cap="all" dirty="0" smtClean="0">
                <a:ln w="0"/>
                <a:cs typeface="Arial"/>
              </a:rPr>
            </a:br>
            <a:r>
              <a:rPr lang="sk-SK" sz="1800" cap="all" dirty="0">
                <a:ln w="0"/>
                <a:cs typeface="Arial"/>
              </a:rPr>
              <a:t/>
            </a:r>
            <a:br>
              <a:rPr lang="sk-SK" sz="1800" cap="all" dirty="0">
                <a:ln w="0"/>
                <a:cs typeface="Arial"/>
              </a:rPr>
            </a:br>
            <a:r>
              <a:rPr lang="sk-SK" sz="1800" cap="all" dirty="0" smtClean="0">
                <a:ln w="0"/>
                <a:cs typeface="Arial"/>
              </a:rPr>
              <a:t/>
            </a:r>
            <a:br>
              <a:rPr lang="sk-SK" sz="1800" cap="all" dirty="0" smtClean="0">
                <a:ln w="0"/>
                <a:cs typeface="Arial"/>
              </a:rPr>
            </a:br>
            <a:r>
              <a:rPr lang="sk-SK" sz="1800" cap="all" dirty="0" smtClean="0">
                <a:ln w="0"/>
                <a:cs typeface="Arial"/>
              </a:rPr>
              <a:t/>
            </a:r>
            <a:br>
              <a:rPr lang="sk-SK" sz="1800" cap="all" dirty="0" smtClean="0">
                <a:ln w="0"/>
                <a:cs typeface="Arial"/>
              </a:rPr>
            </a:br>
            <a:r>
              <a:rPr lang="sk-SK" sz="1800" cap="all" dirty="0">
                <a:ln w="0"/>
                <a:cs typeface="Arial"/>
              </a:rPr>
              <a:t/>
            </a:r>
            <a:br>
              <a:rPr lang="sk-SK" sz="1800" cap="all" dirty="0">
                <a:ln w="0"/>
                <a:cs typeface="Arial"/>
              </a:rPr>
            </a:br>
            <a:r>
              <a:rPr lang="sk-SK" sz="1800" b="1" dirty="0" smtClean="0">
                <a:solidFill>
                  <a:srgbClr val="55B848"/>
                </a:solidFill>
              </a:rPr>
              <a:t>Slovenská </a:t>
            </a:r>
            <a:r>
              <a:rPr lang="sk-SK" sz="1800" b="1" dirty="0">
                <a:solidFill>
                  <a:srgbClr val="55B848"/>
                </a:solidFill>
              </a:rPr>
              <a:t>inovačná a energetická agentúra</a:t>
            </a:r>
            <a:br>
              <a:rPr lang="sk-SK" sz="1800" b="1" dirty="0">
                <a:solidFill>
                  <a:srgbClr val="55B848"/>
                </a:solidFill>
              </a:rPr>
            </a:br>
            <a:r>
              <a:rPr lang="sk-SK" sz="1800" dirty="0">
                <a:solidFill>
                  <a:srgbClr val="898989"/>
                </a:solidFill>
              </a:rPr>
              <a:t>Bajkalská 27/A, 827 99 Bratislava</a:t>
            </a:r>
            <a:br>
              <a:rPr lang="sk-SK" sz="1800" dirty="0">
                <a:solidFill>
                  <a:srgbClr val="898989"/>
                </a:solidFill>
              </a:rPr>
            </a:br>
            <a:r>
              <a:rPr lang="sk-SK" sz="1800" dirty="0">
                <a:hlinkClick r:id="rId4"/>
              </a:rPr>
              <a:t>www.op-kzp.sk</a:t>
            </a:r>
            <a:r>
              <a:rPr lang="sk-SK" sz="1800" dirty="0"/>
              <a:t/>
            </a:r>
            <a:br>
              <a:rPr lang="sk-SK" sz="1800" dirty="0"/>
            </a:br>
            <a:r>
              <a:rPr lang="sk-SK" sz="1800" dirty="0">
                <a:hlinkClick r:id="rId5"/>
              </a:rPr>
              <a:t>www.siea.sk</a:t>
            </a:r>
            <a:r>
              <a:rPr lang="sk-SK" sz="1800" dirty="0"/>
              <a:t/>
            </a:r>
            <a:br>
              <a:rPr lang="sk-SK" sz="1800" dirty="0"/>
            </a:br>
            <a:endParaRPr lang="sk-SK" sz="18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0" name="Obrázok 9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Obrázok 10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78314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8" name="Obdĺžnik 7"/>
          <p:cNvSpPr/>
          <p:nvPr/>
        </p:nvSpPr>
        <p:spPr>
          <a:xfrm>
            <a:off x="529389" y="1412776"/>
            <a:ext cx="8219075" cy="429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sk-SK" altLang="sk-SK" sz="2400" b="1" dirty="0" smtClean="0">
                <a:latin typeface="Century Gothic" panose="020B0502020202020204" pitchFamily="34" charset="0"/>
              </a:rPr>
              <a:t>Podmienky poskytnutia príspevku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SzPct val="100000"/>
            </a:pPr>
            <a:endParaRPr lang="sk-SK" altLang="sk-SK" sz="1000" b="1" dirty="0" smtClean="0">
              <a:latin typeface="Century Gothic" panose="020B0502020202020204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+mj-lt"/>
              <a:buAutoNum type="romanUcPeriod"/>
            </a:pP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výdavkov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miesta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Spôsob financovania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vyplývajúce z </a:t>
            </a: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osobitných predpisoch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Ďalšie podmienky poskytnutia príspevku</a:t>
            </a:r>
          </a:p>
        </p:txBody>
      </p:sp>
      <p:pic>
        <p:nvPicPr>
          <p:cNvPr id="6" name="Picture 1" descr="symbolOPKZPppt.jpg"/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488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>
              <a:spcBef>
                <a:spcPts val="600"/>
              </a:spcBef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     </a:t>
            </a:r>
          </a:p>
          <a:p>
            <a:pPr marL="360000" indent="-355600" algn="l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Právna forma</a:t>
            </a:r>
          </a:p>
          <a:p>
            <a:pPr marL="720000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FO /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podľa § 2 ods.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2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písm. c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) zákona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č. 513/1991 Zb.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Obchodný zákonník,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ktorá je</a:t>
            </a:r>
            <a:endParaRPr lang="sk-SK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min. 36 kalendárnych mesiacov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ku dňu predloženia </a:t>
            </a:r>
            <a:r>
              <a:rPr lang="sk-SK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ŽoNFP</a:t>
            </a: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držiteľom povolenia na podnikanie v tepelnej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energetike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 oblasti</a:t>
            </a:r>
          </a:p>
          <a:p>
            <a:pPr marL="1081088" lvl="1" indent="-2520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výroby tepla alebo</a:t>
            </a:r>
          </a:p>
          <a:p>
            <a:pPr marL="1081088" lvl="1" indent="-2520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výroby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 rozvodu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tepla </a:t>
            </a:r>
          </a:p>
          <a:p>
            <a:pPr marL="360000" lvl="0" algn="just">
              <a:spcBef>
                <a:spcPts val="600"/>
              </a:spcBef>
            </a:pPr>
            <a:endParaRPr lang="sk-SK" sz="16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nebyť dlžníkom na daniach,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vedených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miestne príslušným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daňovým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úradom</a:t>
            </a:r>
          </a:p>
          <a:p>
            <a:pPr marL="720000" indent="-3420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žiadateľ nesmie byť dlžníkom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na daniach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 sume vyššej ako 40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EUR</a:t>
            </a:r>
            <a:endParaRPr lang="sk-SK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55600" lvl="0" algn="just">
              <a:spcBef>
                <a:spcPts val="600"/>
              </a:spcBef>
            </a:pPr>
            <a:endParaRPr lang="sk-SK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marL="361950" algn="just"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3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nebyť dlžníkom poistného na zdravotnom poistení</a:t>
            </a:r>
          </a:p>
          <a:p>
            <a:pPr marL="7200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žiadateľ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nesmie byť dlžníkom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poistného na zdravotnom poistení v žiadnej zdravotnej poisťovni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 sume vyššej ako 100 EUR</a:t>
            </a:r>
          </a:p>
          <a:p>
            <a:pPr marL="360000" indent="-342900" algn="just">
              <a:spcBef>
                <a:spcPts val="600"/>
              </a:spcBef>
              <a:buFont typeface="+mj-lt"/>
              <a:buAutoNum type="arabicPeriod" startAt="4"/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4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nebyť dlžníkom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na sociálnom poistení </a:t>
            </a:r>
          </a:p>
          <a:p>
            <a:pPr marL="719138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žiadateľ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nesmie byť dlžníkom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na sociálnom poistení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 sume vyššej ako 40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EUR </a:t>
            </a:r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803275" indent="-4413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58775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voči žiadateľovi nie je vedené konkurzné konanie, reštrukturalizačné konanie, nie  je v 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konkurze / </a:t>
            </a: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v reštrukturalizácii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720000" indent="-342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nevzťahuje sa na subjekty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uvedené v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§ 2 zákona č. 7/2005 Z. z.  </a:t>
            </a:r>
          </a:p>
          <a:p>
            <a:pPr marL="361950" algn="just">
              <a:spcBef>
                <a:spcPts val="600"/>
              </a:spcBef>
            </a:pPr>
            <a:endParaRPr lang="sk-SK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58775" lvl="0" indent="-341313" algn="just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6. 	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zákazu vedenia výkonu rozhodnutia voči žiadateľovi </a:t>
            </a:r>
          </a:p>
          <a:p>
            <a:pPr marL="361950" algn="just">
              <a:spcBef>
                <a:spcPts val="600"/>
              </a:spcBef>
            </a:pPr>
            <a:endParaRPr lang="sk-SK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18000" algn="just"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	</a:t>
            </a:r>
          </a:p>
          <a:p>
            <a:pPr marL="361950" algn="just"/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marL="361950" algn="just"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358775" indent="-341313" algn="just">
              <a:spcBef>
                <a:spcPts val="0"/>
              </a:spcBef>
              <a:buAutoNum type="arabicPeriod" startAt="7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žiadateľ nie je podnikom v ťažkostiach</a:t>
            </a:r>
          </a:p>
          <a:p>
            <a:pPr marL="719138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podmienky pre určenie – Inštrukcia k určeniu podniku v ťažkostiach</a:t>
            </a:r>
          </a:p>
          <a:p>
            <a:pPr marL="360000" indent="-342900" algn="just">
              <a:spcBef>
                <a:spcPts val="600"/>
              </a:spcBef>
              <a:buFont typeface="+mj-lt"/>
              <a:buAutoNum type="arabicPeriod" startAt="8"/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58775" indent="-342900" algn="just">
              <a:spcBef>
                <a:spcPts val="0"/>
              </a:spcBef>
              <a:buFont typeface="+mj-lt"/>
              <a:buAutoNum type="arabicPeriod" startAt="8"/>
            </a:pPr>
            <a:r>
              <a:rPr lang="sk-SK" sz="1800" b="1" dirty="0" smtClean="0">
                <a:solidFill>
                  <a:srgbClr val="C0504D"/>
                </a:solidFill>
                <a:latin typeface="Century Gothic" pitchFamily="34" charset="0"/>
              </a:rPr>
              <a:t>Podmienka</a:t>
            </a:r>
            <a:r>
              <a:rPr lang="sk-SK" sz="1800" b="1" dirty="0">
                <a:solidFill>
                  <a:srgbClr val="C0504D"/>
                </a:solidFill>
                <a:latin typeface="Century Gothic" pitchFamily="34" charset="0"/>
              </a:rPr>
              <a:t>, že voči žiadateľovi sa nenárokuje vrátenie pomoci na základe rozhodnutia EK, ktorým bola pomoc označená za neoprávnenú a nezlučiteľnú s vnútorným trhom</a:t>
            </a:r>
          </a:p>
          <a:p>
            <a:pPr marL="360000" lvl="0" indent="-342900" algn="just">
              <a:spcBef>
                <a:spcPts val="600"/>
              </a:spcBef>
              <a:buFont typeface="+mj-lt"/>
              <a:buAutoNum type="arabicPeriod" startAt="8"/>
            </a:pPr>
            <a:endParaRPr lang="sk-SK" sz="1600" b="1" dirty="0" smtClean="0">
              <a:solidFill>
                <a:srgbClr val="C0504D"/>
              </a:solidFill>
              <a:latin typeface="Century Gothic" pitchFamily="34" charset="0"/>
            </a:endParaRPr>
          </a:p>
          <a:p>
            <a:pPr marL="358775" indent="-342000" algn="just">
              <a:spcBef>
                <a:spcPts val="0"/>
              </a:spcBef>
              <a:buFont typeface="+mj-lt"/>
              <a:buAutoNum type="arabicPeriod" startAt="8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finančnej spôsobilosti spolufinancovania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projektu</a:t>
            </a:r>
          </a:p>
          <a:p>
            <a:pPr marL="719138" indent="-34290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pl-PL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žiadateľ </a:t>
            </a: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má zabezpečené finančné zdroje minimálne vo výške rozdielu COV a žiadaného NFP</a:t>
            </a:r>
          </a:p>
          <a:p>
            <a:pPr marL="17100" algn="just">
              <a:spcBef>
                <a:spcPts val="0"/>
              </a:spcBef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60000" indent="-360000" algn="l">
              <a:spcBef>
                <a:spcPts val="0"/>
              </a:spcBef>
            </a:pPr>
            <a:r>
              <a:rPr lang="sk-SK" sz="1800" b="1" dirty="0" smtClean="0">
                <a:solidFill>
                  <a:srgbClr val="C0504D"/>
                </a:solidFill>
                <a:latin typeface="Century Gothic" pitchFamily="34" charset="0"/>
              </a:rPr>
              <a:t>10. Podmienka  schváleného  programu  rozvoja  a  územnoplánovacej  dokumentácie</a:t>
            </a:r>
            <a:endParaRPr lang="sk-SK" sz="1800" b="1" dirty="0">
              <a:solidFill>
                <a:srgbClr val="C0504D"/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pl-PL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vzťahuje sa </a:t>
            </a:r>
            <a:r>
              <a:rPr lang="pl-PL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iba na obce a VÚC</a:t>
            </a: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</a:t>
            </a:r>
            <a:r>
              <a:rPr lang="pl-PL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 zmysle zákona č. 539/2008 Z. z.</a:t>
            </a:r>
          </a:p>
          <a:p>
            <a:pPr marL="17100" algn="just">
              <a:spcBef>
                <a:spcPts val="0"/>
              </a:spcBef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61950" algn="just"/>
            <a:endParaRPr lang="sk-SK" sz="16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87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4968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  <a:endParaRPr lang="sk-SK" sz="22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indent="-458788" algn="just">
              <a:spcBef>
                <a:spcPts val="600"/>
              </a:spcBef>
              <a:defRPr/>
            </a:pPr>
            <a:endParaRPr lang="pl-PL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68000" indent="-466725" algn="just">
              <a:spcBef>
                <a:spcPts val="0"/>
              </a:spcBef>
              <a:defRPr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11.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	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žiadateľ, ani jeho štatutárny orgán, ani žiadny člen štatutárneho orgánu, ani prokurista/i, ani osoba splnomocnená zastupovať žiadateľa v konaní o </a:t>
            </a:r>
            <a:r>
              <a:rPr lang="sk-SK" sz="1800" b="1" dirty="0" err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neboli právoplatne odsúdení za TČ korupcie, za TČ poškodzovania finančných záujmov EÚ, za TČ legalizácie príjmu z trestnej činnosti, za TČ založenia, zosnovania a podporovania zločineckej skupiny, alebo za TČ machinácie pri VO a verejnej dražbe </a:t>
            </a:r>
          </a:p>
          <a:p>
            <a:pPr marL="468000" indent="-468000" algn="just">
              <a:spcBef>
                <a:spcPts val="600"/>
              </a:spcBef>
            </a:pPr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466725" indent="-466725" algn="just">
              <a:spcBef>
                <a:spcPts val="0"/>
              </a:spcBef>
              <a:defRPr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12. 	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žiadateľ, ktorým je PO, nemá právoplatne uložený trest zákazu prijímať dotácie alebo subvencie, trest zákazu prijímať pomoc a podporu poskytovanú z fondov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EÚ alebo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trest zákazu účasti vo </a:t>
            </a:r>
            <a:r>
              <a:rPr lang="sk-SK" sz="1800" b="1" dirty="0" err="1" smtClean="0">
                <a:solidFill>
                  <a:schemeClr val="accent2"/>
                </a:solidFill>
                <a:latin typeface="Century Gothic" pitchFamily="34" charset="0"/>
              </a:rPr>
              <a:t>VO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 podľa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osobitného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predpisu</a:t>
            </a:r>
          </a:p>
          <a:p>
            <a:pPr marL="827088" lvl="0" indent="-341313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nevzťahuje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sa na subjekty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uvedené v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§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5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zákona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č. 91/2016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Z.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z.</a:t>
            </a:r>
            <a:endParaRPr lang="pl-PL" sz="1600" dirty="0">
              <a:solidFill>
                <a:prstClr val="black">
                  <a:lumMod val="95000"/>
                  <a:lumOff val="5000"/>
                </a:prstClr>
              </a:solidFill>
              <a:latin typeface="Century Gothic" pitchFamily="34" charset="0"/>
            </a:endParaRPr>
          </a:p>
          <a:p>
            <a:pPr marL="534988" indent="-534988" algn="just">
              <a:defRPr/>
            </a:pPr>
            <a:endParaRPr lang="pl-PL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36575" indent="-536575" algn="just" defTabSz="536575">
              <a:buFont typeface="+mj-lt"/>
              <a:buAutoNum type="arabicPeriod" startAt="9"/>
              <a:defRPr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0113" indent="-458788" algn="just">
              <a:defRPr/>
            </a:pPr>
            <a:endParaRPr lang="pl-PL" sz="1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57200" indent="-457200" algn="just"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488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396000" indent="-39600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žiadateľa</a:t>
            </a:r>
          </a:p>
          <a:p>
            <a:pPr algn="just">
              <a:spcBef>
                <a:spcPts val="60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6725" indent="-466725" algn="just">
              <a:spcBef>
                <a:spcPts val="0"/>
              </a:spcBef>
              <a:tabLst>
                <a:tab pos="444500" algn="l"/>
              </a:tabLst>
              <a:defRPr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 		Podmienka, že žiadateľ je ekonomicky aktívny</a:t>
            </a:r>
          </a:p>
          <a:p>
            <a:pPr marL="828000" indent="-34200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kumulatívne splnenie </a:t>
            </a:r>
            <a:r>
              <a:rPr lang="sk-SK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2 </a:t>
            </a:r>
            <a:r>
              <a:rPr lang="sk-SK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subpodmienok</a:t>
            </a:r>
            <a:r>
              <a:rPr lang="sk-SK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:</a:t>
            </a:r>
          </a:p>
          <a:p>
            <a:pPr marL="828000" lvl="0" indent="-342000" algn="just">
              <a:spcBef>
                <a:spcPts val="1200"/>
              </a:spcBef>
            </a:pPr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A. 	Podnik žiadateľa aktívne pôsobí na trhu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</a:p>
          <a:p>
            <a:pPr marL="828000" lvl="0" indent="-341313" algn="just"/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	</a:t>
            </a:r>
            <a:r>
              <a:rPr lang="sk-SK" sz="1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Ukazovateľ: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Pomer tržieb k celkovým aktívam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= podiel tržieb a hodnoty celkového majetku podniku =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min. 0,03 </a:t>
            </a:r>
          </a:p>
          <a:p>
            <a:pPr marL="828000" lvl="0" indent="-342000" algn="just">
              <a:spcBef>
                <a:spcPts val="1200"/>
              </a:spcBef>
            </a:pPr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B.	Majetkové zložky podniku žiadateľa sú primerané k veľkosti projektu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</a:p>
          <a:p>
            <a:pPr marL="828000" lvl="0" indent="-342000" algn="just"/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	</a:t>
            </a:r>
            <a:r>
              <a:rPr lang="sk-SK" sz="1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Ukazovateľ: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Pomer celkových aktív k výške COV žiadateľa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= podiel hodnoty celkového majetku podniku a výšky COV = </a:t>
            </a:r>
            <a:r>
              <a:rPr lang="sk-SK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min. 0,3</a:t>
            </a:r>
          </a:p>
          <a:p>
            <a:pPr marL="901700" lvl="0" indent="-366713" algn="just">
              <a:spcBef>
                <a:spcPts val="60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466725" indent="-466725" algn="just">
              <a:spcBef>
                <a:spcPts val="0"/>
              </a:spcBef>
              <a:tabLst>
                <a:tab pos="442913" algn="l"/>
              </a:tabLst>
              <a:defRPr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14.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Podmienka, že žiadateľ nie je evidovaný v Systéme včasného odhaľovania rizika a vylúčenia (EDES) ako vylúčená osoba alebo subjekt (v zmysle článku 135 a nasledujúcich nariadenia č. 2018/1046)</a:t>
            </a:r>
          </a:p>
          <a:p>
            <a:pPr marL="901700" lvl="0" indent="-366713"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901700" lvl="0" indent="-366713" algn="just"/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534988" lvl="0" algn="just"/>
            <a:r>
              <a:rPr lang="sk-SK" sz="16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7800" lvl="0" algn="just"/>
            <a:r>
              <a:rPr lang="sk-SK" sz="1600" dirty="0" smtClean="0"/>
              <a:t>	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8000" indent="-46800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15.	Podmienka oprávnenosti aktivít projektu</a:t>
            </a:r>
          </a:p>
          <a:p>
            <a:pPr marL="827088" indent="-34131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oprávnený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typ aktivity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  <a:p>
            <a:pPr marL="828000" indent="-342000" algn="just">
              <a:spcBef>
                <a:spcPts val="60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B. 	Výstavba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 rekonštrukcia a modernizácia zariadení na výrobu elektriny a tepla vysoko účinnou kombinovanou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výrobou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 maximálnym tepelným príkonom 20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MW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8163" algn="just">
              <a:lnSpc>
                <a:spcPts val="1920"/>
              </a:lnSpc>
              <a:spcBef>
                <a:spcPts val="600"/>
              </a:spcBef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38163">
              <a:lnSpc>
                <a:spcPts val="1920"/>
              </a:lnSpc>
              <a:spcBef>
                <a:spcPts val="0"/>
              </a:spcBef>
              <a:spcAft>
                <a:spcPts val="600"/>
              </a:spcAft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Podmienky oprávnenosti aktivít projektu</a:t>
            </a:r>
          </a:p>
          <a:p>
            <a:pPr marL="828000" indent="-342000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prílohou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musí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byť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EA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podporené budú iba projekty výstavby, rekonštrukcie a modernizácie zariadení KVET slúžiace prioritne na pokrytie dopytu po využiteľnom teple v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systémoch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CZT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42000" algn="just">
              <a:lnSpc>
                <a:spcPts val="192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podporené budú iba:</a:t>
            </a:r>
          </a:p>
          <a:p>
            <a:pPr marL="1113750" lvl="1" indent="-285750" algn="just">
              <a:lnSpc>
                <a:spcPts val="192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nové/existujúce zariadenia dosahujúce projektom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parametre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VUKVET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13750" lvl="1" indent="-285750" algn="just">
              <a:lnSpc>
                <a:spcPts val="192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existujúce zariadenia VUKVET prinášajúce projektom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vyššiu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účinnosť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6775</TotalTime>
  <Words>1833</Words>
  <Application>Microsoft Office PowerPoint</Application>
  <PresentationFormat>Prezentácia na obrazovke (4:3)</PresentationFormat>
  <Paragraphs>274</Paragraphs>
  <Slides>22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</vt:lpstr>
      <vt:lpstr>Motív Office</vt:lpstr>
      <vt:lpstr> operačný program  kvalita životného prostredia   Výzva na predkladanie žiadostí o poskytnutie nenávratného finančného príspevku  OPKZP-PO4-SC451-2019-60   27 – 28. 02. 2020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                                         ĎAKUJEME ZA POZORNOSŤ        Slovenská inovačná a energetická agentúra Bajkalská 27/A, 827 99 Bratislava www.op-kzp.sk www.siea.sk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Marya</dc:creator>
  <cp:lastModifiedBy>Milosovic Rastislav</cp:lastModifiedBy>
  <cp:revision>373</cp:revision>
  <cp:lastPrinted>2014-10-23T07:24:07Z</cp:lastPrinted>
  <dcterms:created xsi:type="dcterms:W3CDTF">2014-09-16T10:23:01Z</dcterms:created>
  <dcterms:modified xsi:type="dcterms:W3CDTF">2020-03-02T10:06:37Z</dcterms:modified>
</cp:coreProperties>
</file>