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6"/>
  </p:notesMasterIdLst>
  <p:sldIdLst>
    <p:sldId id="260" r:id="rId2"/>
    <p:sldId id="387" r:id="rId3"/>
    <p:sldId id="273" r:id="rId4"/>
    <p:sldId id="274" r:id="rId5"/>
    <p:sldId id="290" r:id="rId6"/>
    <p:sldId id="352" r:id="rId7"/>
    <p:sldId id="358" r:id="rId8"/>
    <p:sldId id="401" r:id="rId9"/>
    <p:sldId id="381" r:id="rId10"/>
    <p:sldId id="380" r:id="rId11"/>
    <p:sldId id="389" r:id="rId12"/>
    <p:sldId id="391" r:id="rId13"/>
    <p:sldId id="402" r:id="rId14"/>
    <p:sldId id="392" r:id="rId15"/>
    <p:sldId id="393" r:id="rId16"/>
    <p:sldId id="360" r:id="rId17"/>
    <p:sldId id="397" r:id="rId18"/>
    <p:sldId id="398" r:id="rId19"/>
    <p:sldId id="403" r:id="rId20"/>
    <p:sldId id="404" r:id="rId21"/>
    <p:sldId id="406" r:id="rId22"/>
    <p:sldId id="405" r:id="rId23"/>
    <p:sldId id="408" r:id="rId24"/>
    <p:sldId id="400" r:id="rId2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CCA"/>
    <a:srgbClr val="0000FF"/>
    <a:srgbClr val="55B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etlý štýl 1 - zvýrazneni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9" autoAdjust="0"/>
    <p:restoredTop sz="94660"/>
  </p:normalViewPr>
  <p:slideViewPr>
    <p:cSldViewPr>
      <p:cViewPr varScale="1">
        <p:scale>
          <a:sx n="73" d="100"/>
          <a:sy n="73" d="100"/>
        </p:scale>
        <p:origin x="1662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2D4DF-D955-487E-803B-9C6F16E66C9F}" type="datetimeFigureOut">
              <a:rPr lang="en-AU" smtClean="0"/>
              <a:t>4/08/2021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27466-8B08-402D-8D6D-AEF18170BC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405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Upravila </a:t>
            </a:r>
            <a:r>
              <a:rPr lang="sk-SK" dirty="0" err="1" smtClean="0"/>
              <a:t>somkontakt</a:t>
            </a:r>
            <a:r>
              <a:rPr lang="sk-SK" dirty="0" smtClean="0"/>
              <a:t> na SIEA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D3DA0-11EA-4FAB-A91F-076921D68A0E}" type="slidenum">
              <a:rPr lang="sk-SK" smtClean="0"/>
              <a:pPr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995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93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160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97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7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813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11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136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331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912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828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73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745E-5CF1-44A9-BA9D-F38B0069A5FF}" type="datetimeFigureOut">
              <a:rPr lang="sk-SK" smtClean="0"/>
              <a:pPr/>
              <a:t>4. 8. 2021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15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iea.sk/" TargetMode="External"/><Relationship Id="rId5" Type="http://schemas.openxmlformats.org/officeDocument/2006/relationships/hyperlink" Target="http://www.op-kzp.sk/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5" name="Picture 14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256" y="878964"/>
            <a:ext cx="5087472" cy="5299992"/>
          </a:xfrm>
          <a:prstGeom prst="rect">
            <a:avLst/>
          </a:prstGeom>
        </p:spPr>
      </p:pic>
      <p:sp>
        <p:nvSpPr>
          <p:cNvPr id="16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50405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operačný program 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kvalita životného prostredia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12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sk-SK" sz="2400" b="1" cap="all" dirty="0" smtClean="0">
                <a:ln w="0"/>
                <a:cs typeface="Arial"/>
              </a:rPr>
              <a:t>Výzva na predkladanie žiadostí o poskytnutie nenávratného finančného </a:t>
            </a:r>
            <a:r>
              <a:rPr lang="sk-SK" sz="2400" b="1" cap="all" dirty="0">
                <a:ln w="0"/>
                <a:cs typeface="Arial"/>
              </a:rPr>
              <a:t>príspevku </a:t>
            </a:r>
            <a:r>
              <a:rPr lang="sk-SK" altLang="sk-SK" sz="2400" b="1" cap="all" dirty="0">
                <a:ln w="0"/>
                <a:cs typeface="Arial"/>
              </a:rPr>
              <a:t/>
            </a:r>
            <a:br>
              <a:rPr lang="sk-SK" altLang="sk-SK" sz="2400" b="1" cap="all" dirty="0">
                <a:ln w="0"/>
                <a:cs typeface="Arial"/>
              </a:rPr>
            </a:br>
            <a:r>
              <a:rPr lang="sk-SK" altLang="sk-SK" sz="2400" b="1" cap="all" dirty="0" smtClean="0">
                <a:ln w="0"/>
                <a:cs typeface="Arial"/>
              </a:rPr>
              <a:t>OPKZP-PO4-SC431-2021-68</a:t>
            </a:r>
            <a:r>
              <a:rPr lang="sk-SK" altLang="sk-SK" sz="4000" cap="all" dirty="0">
                <a:ln w="0"/>
                <a:cs typeface="Arial"/>
              </a:rPr>
              <a:t/>
            </a:r>
            <a:br>
              <a:rPr lang="sk-SK" altLang="sk-SK" sz="4000" cap="all" dirty="0">
                <a:ln w="0"/>
                <a:cs typeface="Arial"/>
              </a:rPr>
            </a:br>
            <a: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alt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03. </a:t>
            </a: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08. 2021</a:t>
            </a: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endParaRPr lang="sk-SK" sz="40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0" name="Obrázok 9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Obrázok 10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818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3"/>
            </a:pPr>
            <a:endParaRPr lang="sk-SK" altLang="sk-SK" sz="16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000" indent="-4500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marL="450000"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000" indent="-450850" algn="just" defTabSz="627063">
              <a:spcBef>
                <a:spcPts val="0"/>
              </a:spcBef>
              <a:spcAft>
                <a:spcPts val="300"/>
              </a:spcAft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7.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Podmienka, že žiadateľ neukončil fyzickú realizáciu všetkých oprávnených aktivít projektu pred predložením ŽoNFP</a:t>
            </a:r>
          </a:p>
          <a:p>
            <a:pPr algn="just">
              <a:spcBef>
                <a:spcPts val="600"/>
              </a:spcBef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>
              <a:spcBef>
                <a:spcPts val="600"/>
              </a:spcBef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49263" indent="-449263" algn="l">
              <a:spcBef>
                <a:spcPts val="0"/>
              </a:spcBef>
              <a:buFont typeface="+mj-lt"/>
              <a:buAutoNum type="romanUcPeriod" startAt="3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miesta realizácie projektu</a:t>
            </a:r>
          </a:p>
          <a:p>
            <a:pPr marL="450000" algn="just">
              <a:spcBef>
                <a:spcPts val="0"/>
              </a:spcBef>
            </a:pPr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449263" indent="-450850" algn="just" defTabSz="627063">
              <a:spcBef>
                <a:spcPts val="0"/>
              </a:spcBef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8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Podmienka, že projekt je realizovaný na oprávnenom území</a:t>
            </a:r>
          </a:p>
          <a:p>
            <a:pPr marL="450000" algn="just" defTabSz="627063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809625" indent="-360363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právneným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miestom realizácie projektu je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celé územie Slovenskej republiky okrem regiónu NUTS II Bratislavský kraj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9625" indent="-360363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pre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stanovenie oprávnenosti -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rozhodujúce miesto realizácie projektu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, nie sídlo žiadateľa</a:t>
            </a:r>
          </a:p>
          <a:p>
            <a:pPr algn="just"/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7687" algn="just"/>
            <a:r>
              <a:rPr lang="sk-SK" sz="1800" dirty="0" smtClean="0"/>
              <a:t>	</a:t>
            </a:r>
          </a:p>
          <a:p>
            <a:pPr algn="just" defTabSz="627063">
              <a:spcBef>
                <a:spcPts val="0"/>
              </a:spcBef>
              <a:spcAft>
                <a:spcPts val="300"/>
              </a:spcAft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8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000" indent="-450000" algn="l">
              <a:spcBef>
                <a:spcPts val="0"/>
              </a:spcBef>
              <a:buFont typeface="+mj-lt"/>
              <a:buAutoNum type="romanUcPeriod" startAt="4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49263" indent="-449263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9.	Podmienka splnenia kritérií pre výber projektov</a:t>
            </a: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50850" algn="just">
              <a:spcBef>
                <a:spcPts val="60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Projekt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musí spĺňať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-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Kritériá pre výber projektov Operačného programu Kvalita životného </a:t>
            </a:r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prostredia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verzia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2.2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</a:p>
          <a:p>
            <a:pPr marL="810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kombinácia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vylučujúcich a bodovaných hodnotiacich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kritérií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0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13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hodnotiacich kritérií v 4 kategóriách</a:t>
            </a:r>
          </a:p>
          <a:p>
            <a:pPr marL="810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4 vylučujúce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kritériá,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9 bodovaných</a:t>
            </a:r>
          </a:p>
          <a:p>
            <a:pPr marL="627063" lvl="0" indent="-354013" algn="just" defTabSz="1071563">
              <a:spcBef>
                <a:spcPts val="600"/>
              </a:spcBef>
              <a:buFont typeface="Wingdings" pitchFamily="2" charset="2"/>
              <a:buChar char="ü"/>
              <a:tabLst>
                <a:tab pos="1071563" algn="l"/>
              </a:tabLst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Výberové kritériá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marL="810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aplikujú sa iba ak z disponibilnej alokácie určenej na výzvu nie je možné podporiť všetky ŽoNFP, ktoré splnili kritériá OH v príslušnom hodnotiacom kole</a:t>
            </a: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76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68000" indent="-468000" algn="just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vyplývajúce z osobitných predpisov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8000" indent="-46800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10.	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Podmienky týkajúce sa štátnej pomoci </a:t>
            </a:r>
          </a:p>
          <a:p>
            <a:pPr marL="901700" indent="-360363" algn="just"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828000" lvl="0" indent="-36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verejné budovy využívané na nehospodárske činnosti/zmiešané využitie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</a:p>
          <a:p>
            <a:pPr marL="828000" lvl="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 zmiešanom využití je hospodárska činnosť:</a:t>
            </a:r>
          </a:p>
          <a:p>
            <a:pPr marL="1188000" lvl="0" indent="-3600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čisto sprievodnou činnosť priamo spojená s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prevádzkou infraštruktúry a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88000" lvl="0" indent="-3600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je nevyhnutná alebo spojená s jej hlavným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nehospodárskym využitím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lvl="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hospodárska činnosť zmiešaného využitia infraštruktúry neprekračuje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20 % celkovej ročnej kapacity infraštruktúry</a:t>
            </a:r>
          </a:p>
          <a:p>
            <a:pPr marL="828000" lvl="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prekročenie limitu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zmiešaného využitia a/alebo hospodárske využitie mimo zmiešaného využitia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= financovanie iba nehospodárskeho využitia</a:t>
            </a:r>
          </a:p>
          <a:p>
            <a:pPr marL="828000" lvl="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využitie budovy sa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kontroluje od ukončenia hlavných aktivít projektu do uplynutia udržateľnosti projektu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lvl="0" indent="-36000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294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000" indent="-468000" algn="just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poskytnutia príspevku vyplývajúce z osobitných predpisov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8000" indent="-468000" algn="just" defTabSz="627063">
              <a:spcBef>
                <a:spcPts val="0"/>
              </a:spcBef>
            </a:pP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11.	Oprávnenosť z hladiska VO na hlavné aktivity projektu </a:t>
            </a: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828000" lvl="0" indent="-36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povinnosť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 ku dňu predloženia ŽoNPF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ukončiť VO, t. j.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uzavrieť zmluvu s úspešným uchádzačom</a:t>
            </a:r>
          </a:p>
          <a:p>
            <a:pPr marL="828000" lvl="0" indent="-360000" algn="just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kontrola VO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bude vykonaná po vydaní Rozhodnutia o schválení ŽoNFP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pred uzavretím Zmluvy o poskytnutí NFP</a:t>
            </a:r>
          </a:p>
          <a:p>
            <a:pPr marL="828000" lvl="0" indent="-360000" algn="just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kontrola VO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musí byť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ukončená kladným výsledkom</a:t>
            </a:r>
          </a:p>
          <a:p>
            <a:pPr marL="828000" lvl="0" indent="-360000" algn="just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zmluva s úspešným uchádzačom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musí nadobudnúť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účinnosť najneskôr ku dňu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nadobudnutia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 účinnosti Zmluvy o poskytnutí NFP</a:t>
            </a:r>
          </a:p>
          <a:p>
            <a:pPr marL="828000" lvl="0" indent="-360000" algn="just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povinnosť realizácie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iba jediného VO na celý predmet zákazky</a:t>
            </a:r>
          </a:p>
          <a:p>
            <a:pPr marL="273050" lvl="0" algn="just" defTabSz="1071563">
              <a:spcBef>
                <a:spcPts val="600"/>
              </a:spcBef>
              <a:spcAft>
                <a:spcPts val="200"/>
              </a:spcAft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68000" indent="-468000" algn="just" defTabSz="627063">
              <a:spcBef>
                <a:spcPts val="0"/>
              </a:spcBef>
            </a:pP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12</a:t>
            </a:r>
            <a:r>
              <a:rPr lang="sk-SK" sz="1800" b="1">
                <a:solidFill>
                  <a:schemeClr val="accent2"/>
                </a:solidFill>
                <a:latin typeface="Century Gothic" pitchFamily="34" charset="0"/>
              </a:rPr>
              <a:t>.	Podmienka neporušenia zákazu nelegálneho zamestnávania </a:t>
            </a: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štát. príslušníka tretej </a:t>
            </a:r>
            <a:r>
              <a:rPr lang="sk-SK" sz="1800" b="1">
                <a:solidFill>
                  <a:schemeClr val="accent2"/>
                </a:solidFill>
                <a:latin typeface="Century Gothic" pitchFamily="34" charset="0"/>
              </a:rPr>
              <a:t>krajiny za obdobie </a:t>
            </a: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4 </a:t>
            </a:r>
            <a:r>
              <a:rPr lang="sk-SK" sz="1800" b="1">
                <a:solidFill>
                  <a:schemeClr val="accent2"/>
                </a:solidFill>
                <a:latin typeface="Century Gothic" pitchFamily="34" charset="0"/>
              </a:rPr>
              <a:t>rokov </a:t>
            </a: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pred podaním </a:t>
            </a:r>
            <a:r>
              <a:rPr lang="sk-SK" sz="1800" b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endParaRPr lang="sk-SK" sz="1800" b="1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724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96752"/>
            <a:ext cx="8217852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68000" indent="-468000" algn="just">
              <a:spcBef>
                <a:spcPts val="0"/>
              </a:spcBef>
              <a:buFont typeface="+mj-lt"/>
              <a:buAutoNum type="romanUcPeriod" startAt="6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8000" indent="-468000" algn="just" defTabSz="627063">
              <a:spcBef>
                <a:spcPts val="0"/>
              </a:spcBef>
            </a:pP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13.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	Podmienka mať vysporiadané majetkovo-právne vzťahy a povolenia na realizáciu aktivít projektu</a:t>
            </a:r>
          </a:p>
          <a:p>
            <a:pPr marL="901700" indent="-360363" algn="just"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828000" indent="-360000" algn="just" hangingPunct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verejná budova je vo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výlučnom vlastníctve, v podielovom spoluvlastníctve alebo v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správe žiadateľa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60000" algn="just" hangingPunct="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prípade podielového spoluvlastníctva k stavbe - kumulatívne splnené nasledujúce podmienky:</a:t>
            </a:r>
          </a:p>
          <a:p>
            <a:pPr marL="1188000" indent="-360000" algn="just" hangingPunct="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všetci spoluvlastníci dotknutej stavby musia spĺňať podmienku oprávnenej právnej formy žiadateľa </a:t>
            </a:r>
          </a:p>
          <a:p>
            <a:pPr marL="1188000" indent="-360000" algn="just" hangingPunct="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žiadateľ musí byť vlastníkom alebo správcom väčšinového podielu k stavbe</a:t>
            </a:r>
          </a:p>
          <a:p>
            <a:pPr marL="1188000" indent="-360000" algn="just" hangingPunct="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žiadateľ musí disponovať súhlasmi všetkých ostatných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podielových spoluvlastníkov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stavby</a:t>
            </a:r>
          </a:p>
          <a:p>
            <a:pPr marL="828000" indent="-360000" algn="just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896938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iné právo k stavbe, na ktorej dochádza k realizácii projektu, nie je možné považovať za splnenie podmienky </a:t>
            </a:r>
          </a:p>
          <a:p>
            <a:pPr marL="896938" indent="-357188" algn="just">
              <a:buFont typeface="Wingdings" panose="05000000000000000000" pitchFamily="2" charset="2"/>
              <a:buChar char="ü"/>
              <a:tabLst>
                <a:tab pos="896938" algn="l"/>
              </a:tabLst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70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68000" indent="-468000" algn="just">
              <a:spcBef>
                <a:spcPts val="0"/>
              </a:spcBef>
              <a:buFont typeface="+mj-lt"/>
              <a:buAutoNum type="romanUcPeriod" startAt="6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6725" indent="-466725" algn="just" defTabSz="627063">
              <a:spcBef>
                <a:spcPts val="0"/>
              </a:spcBef>
              <a:buFont typeface="+mj-lt"/>
              <a:buAutoNum type="arabicPeriod" startAt="14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Oprávnenosť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 hľadiska preukázania súladu s požiadavkami v oblasti posudzovania vplyvov navrhovanej činnosti </a:t>
            </a:r>
            <a:r>
              <a:rPr lang="sk-SK" sz="1800" b="1">
                <a:solidFill>
                  <a:schemeClr val="accent2"/>
                </a:solidFill>
                <a:latin typeface="Century Gothic" pitchFamily="34" charset="0"/>
              </a:rPr>
              <a:t>na </a:t>
            </a: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ŽP</a:t>
            </a: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  <a:buAutoNum type="arabicPeriod" startAt="14"/>
            </a:pPr>
            <a:endParaRPr lang="sk-SK" sz="10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828000" indent="-360000" algn="just" hangingPunct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príspevok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nie je možné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poskytnúť na realizáciu projektu s negatívnym vplyvom na životné prostredie</a:t>
            </a:r>
          </a:p>
          <a:p>
            <a:pPr marL="468000" indent="-468000" algn="just" defTabSz="627063">
              <a:spcBef>
                <a:spcPts val="600"/>
              </a:spcBef>
              <a:spcAft>
                <a:spcPts val="200"/>
              </a:spcAft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66725" indent="-466725" algn="just" defTabSz="627063">
              <a:spcBef>
                <a:spcPts val="0"/>
              </a:spcBef>
            </a:pP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15. 	Oprávnenosť </a:t>
            </a:r>
            <a:r>
              <a:rPr lang="sk-SK" sz="1800" b="1">
                <a:solidFill>
                  <a:schemeClr val="accent2"/>
                </a:solidFill>
                <a:latin typeface="Century Gothic" pitchFamily="34" charset="0"/>
              </a:rPr>
              <a:t>z hľadiska súladu s horizontálnymi princípmi</a:t>
            </a:r>
          </a:p>
          <a:p>
            <a:pPr marL="468000" lvl="0" indent="-468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6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projekt musí byť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v súlade s horizontálnymi princípmi </a:t>
            </a:r>
            <a:r>
              <a:rPr lang="sk-SK" sz="1600">
                <a:solidFill>
                  <a:schemeClr val="tx1"/>
                </a:solidFill>
                <a:latin typeface="Century Gothic" pitchFamily="34" charset="0"/>
              </a:rPr>
              <a:t>Udržateľný rozvoj a Rovnosť mužov a žien a nediskriminácia</a:t>
            </a:r>
          </a:p>
          <a:p>
            <a:pPr marL="468000" lvl="0" indent="-468000" algn="just" defTabSz="1071563">
              <a:spcBef>
                <a:spcPts val="600"/>
              </a:spcBef>
              <a:spcAft>
                <a:spcPts val="200"/>
              </a:spcAft>
              <a:tabLst>
                <a:tab pos="1071563" algn="l"/>
              </a:tabLst>
            </a:pPr>
            <a:endParaRPr lang="sk-SK" sz="160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68000" indent="-468000" algn="just" defTabSz="627063">
              <a:spcBef>
                <a:spcPts val="0"/>
              </a:spcBef>
            </a:pPr>
            <a:r>
              <a:rPr lang="sk-SK" sz="1800" b="1" smtClean="0">
                <a:solidFill>
                  <a:schemeClr val="accent2"/>
                </a:solidFill>
                <a:latin typeface="Century Gothic" pitchFamily="34" charset="0"/>
              </a:rPr>
              <a:t>16.</a:t>
            </a:r>
            <a:r>
              <a:rPr lang="sk-SK" sz="1800" b="1">
                <a:solidFill>
                  <a:schemeClr val="accent2"/>
                </a:solidFill>
                <a:latin typeface="Century Gothic" pitchFamily="34" charset="0"/>
              </a:rPr>
              <a:t>	Maximálna a minimálna výška príspevku</a:t>
            </a:r>
            <a:endParaRPr lang="sk-SK" sz="1800" b="1">
              <a:solidFill>
                <a:schemeClr val="tx1"/>
              </a:solidFill>
              <a:latin typeface="Century Gothic" pitchFamily="34" charset="0"/>
            </a:endParaRPr>
          </a:p>
          <a:p>
            <a:pPr marL="468000" lvl="0" indent="-468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60000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3411538" algn="l"/>
              </a:tabLst>
            </a:pP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minimálna výška NFP      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				                 100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000 EUR</a:t>
            </a:r>
          </a:p>
          <a:p>
            <a:pPr marL="828000" indent="-3600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maximálna výška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NFP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pre subjekty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územ. samosprávy   1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000 000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EUR</a:t>
            </a:r>
          </a:p>
          <a:p>
            <a:pPr marL="828000" indent="-3600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maximálna výška NFP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pre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 ostatné subjekty 	               3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000 000 EUR</a:t>
            </a:r>
          </a:p>
          <a:p>
            <a:pPr marL="901700" indent="-3619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endParaRPr lang="sk-SK" sz="1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23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000" indent="-468000" algn="just">
              <a:spcBef>
                <a:spcPts val="0"/>
              </a:spcBef>
              <a:buFont typeface="+mj-lt"/>
              <a:buAutoNum type="romanUcPeriod" startAt="6"/>
            </a:pPr>
            <a:r>
              <a:rPr lang="sk-SK" altLang="sk-SK" sz="2200" b="1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Ďalšie </a:t>
            </a:r>
            <a:r>
              <a:rPr lang="sk-SK" altLang="sk-SK" sz="2200" b="1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</a:t>
            </a:r>
          </a:p>
          <a:p>
            <a:pPr marL="539750" lvl="0" algn="just" defTabSz="1071563">
              <a:spcBef>
                <a:spcPts val="0"/>
              </a:spcBef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68000" indent="-468000" algn="just" defTabSz="627063">
              <a:spcBef>
                <a:spcPts val="0"/>
              </a:spcBef>
              <a:buFont typeface="+mj-lt"/>
              <a:buAutoNum type="arabicPeriod" startAt="17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Podmienka, že výdavky projektu sú oprávnené</a:t>
            </a:r>
          </a:p>
          <a:p>
            <a:pPr marL="811213" indent="-354013" algn="just" defTabSz="811213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60000" algn="just" defTabSz="8112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súlad s podmienkami oprávnenosti v zmysle:</a:t>
            </a:r>
          </a:p>
          <a:p>
            <a:pPr marL="1188000" indent="-360000" algn="just"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Príručky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OV pre DOP OP KŽP</a:t>
            </a:r>
          </a:p>
          <a:p>
            <a:pPr marL="1188000" indent="-360000" algn="just"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Prílohou 4 -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Osobitné podmienky oprávnenosti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výdavkov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ýdavky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na inštaláciu zariadení na využívanie OZE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oprávnené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len ako súčasť komplexného projektu na zlepšenie energetickej hospodárnosti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verejných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budov pri minimalizácii dopadov na ŽP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800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neoprávnené sú výdavky nesúvisiace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znížením energetickej náročnosti verejných budov (napr. nadstavba, prístavba budovy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82800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výška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OV budovy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závislá od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plánovaných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úspor energie na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vykurovanie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88000" indent="-360000" algn="just">
              <a:buFont typeface="Wingdings" panose="05000000000000000000" pitchFamily="2" charset="2"/>
              <a:buChar char="Ø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COV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= 100 %,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ak </a:t>
            </a: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PÚnV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&gt;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50 %,</a:t>
            </a:r>
          </a:p>
          <a:p>
            <a:pPr marL="1188000" indent="-360000" algn="just">
              <a:buFont typeface="Wingdings" panose="05000000000000000000" pitchFamily="2" charset="2"/>
              <a:buChar char="Ø"/>
            </a:pP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COV </a:t>
            </a:r>
            <a:r>
              <a:rPr lang="en-US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=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9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%, ak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PÚnV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&gt;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40 %,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&lt;=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50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%,</a:t>
            </a:r>
          </a:p>
          <a:p>
            <a:pPr marL="1188000" indent="-360000" algn="just">
              <a:buFont typeface="Wingdings" panose="05000000000000000000" pitchFamily="2" charset="2"/>
              <a:buChar char="Ø"/>
            </a:pP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COV</a:t>
            </a:r>
            <a:r>
              <a:rPr lang="en-US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=   90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%, ak </a:t>
            </a:r>
            <a:r>
              <a:rPr lang="sk-SK" sz="1600" err="1">
                <a:solidFill>
                  <a:schemeClr val="tx1"/>
                </a:solidFill>
                <a:latin typeface="Century Gothic" panose="020B0502020202020204" pitchFamily="34" charset="0"/>
              </a:rPr>
              <a:t>PÚnV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=</a:t>
            </a:r>
            <a:r>
              <a:rPr lang="en-US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&gt;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%,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&lt;=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0 %,</a:t>
            </a:r>
          </a:p>
          <a:p>
            <a:pPr marL="1188000" indent="-360000" algn="just">
              <a:buFont typeface="Wingdings" panose="05000000000000000000" pitchFamily="2" charset="2"/>
              <a:buChar char="Ø"/>
            </a:pP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ak 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b="1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ÚnV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&lt;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30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%,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budova 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je </a:t>
            </a:r>
            <a:r>
              <a:rPr lang="en-US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ne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oprávnená</a:t>
            </a:r>
            <a:r>
              <a:rPr lang="sk-SK" sz="1600" dirty="0"/>
              <a:t>	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0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Vypracovanie a predloženie ŽoNFP</a:t>
            </a:r>
          </a:p>
          <a:p>
            <a:pPr marL="0" lvl="0" indent="0" algn="ctr" defTabSz="688975" fontAlgn="base"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buClr>
                <a:schemeClr val="accent1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Všeobecné zásady</a:t>
            </a:r>
          </a:p>
          <a:p>
            <a:pPr marL="627063" indent="0" algn="just" defTabSz="688975">
              <a:spcBef>
                <a:spcPts val="0"/>
              </a:spcBef>
              <a:buClr>
                <a:schemeClr val="accent1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altLang="sk-SK" sz="1000" b="1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450850" indent="-4508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používať vždy aktuálnu dokumentáciu k dátumu vyhlásenia výzvy</a:t>
            </a:r>
          </a:p>
          <a:p>
            <a:pPr marL="450850" indent="-45085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vždy </a:t>
            </a:r>
            <a:r>
              <a:rPr lang="sk-SK" sz="1600" dirty="0">
                <a:latin typeface="Century Gothic" panose="020B0502020202020204" pitchFamily="34" charset="0"/>
              </a:rPr>
              <a:t>používať formuláre upravené príslušným usmernením k </a:t>
            </a:r>
            <a:r>
              <a:rPr lang="sk-SK" sz="1600" dirty="0" smtClean="0">
                <a:latin typeface="Century Gothic" panose="020B0502020202020204" pitchFamily="34" charset="0"/>
              </a:rPr>
              <a:t>výzve</a:t>
            </a:r>
          </a:p>
          <a:p>
            <a:pPr marL="450850" indent="-4508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k-SK" sz="16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Predkladanie ŽoNFP</a:t>
            </a: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450000" indent="-4500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formulár </a:t>
            </a: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ŽoNFP vrátane všetkých príloh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ŽoNFP elektronicky </a:t>
            </a:r>
            <a:r>
              <a:rPr lang="sk-SK" sz="1600" dirty="0">
                <a:latin typeface="Century Gothic" panose="020B0502020202020204" pitchFamily="34" charset="0"/>
                <a:cs typeface="Arial" panose="020B0604020202020204" pitchFamily="34" charset="0"/>
              </a:rPr>
              <a:t>prostredníctvom </a:t>
            </a:r>
            <a:r>
              <a:rPr lang="sk-SK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ITMS2014+ a zároveň</a:t>
            </a:r>
          </a:p>
          <a:p>
            <a:pPr marL="450000" indent="-450000" algn="just">
              <a:lnSpc>
                <a:spcPts val="18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formulár ŽoNFP bez </a:t>
            </a:r>
            <a:r>
              <a:rPr lang="sk-SK" sz="1600" b="1">
                <a:latin typeface="Century Gothic" panose="020B0502020202020204" pitchFamily="34" charset="0"/>
                <a:cs typeface="Arial" panose="020B0604020202020204" pitchFamily="34" charset="0"/>
              </a:rPr>
              <a:t>príloh </a:t>
            </a:r>
            <a:r>
              <a:rPr lang="sk-SK" sz="1600" b="1" smtClean="0">
                <a:latin typeface="Century Gothic" panose="020B0502020202020204" pitchFamily="34" charset="0"/>
                <a:cs typeface="Arial" panose="020B0604020202020204" pitchFamily="34" charset="0"/>
              </a:rPr>
              <a:t>elektronicky </a:t>
            </a:r>
            <a:r>
              <a:rPr lang="sk-SK" sz="1600" smtClean="0">
                <a:latin typeface="Century Gothic" panose="020B0502020202020204" pitchFamily="34" charset="0"/>
                <a:cs typeface="Arial" panose="020B0604020202020204" pitchFamily="34" charset="0"/>
              </a:rPr>
              <a:t>prostredníctvom </a:t>
            </a:r>
            <a:r>
              <a:rPr lang="sk-SK" sz="1600" b="1" smtClean="0">
                <a:latin typeface="Century Gothic" panose="020B0502020202020204" pitchFamily="34" charset="0"/>
                <a:cs typeface="Arial" panose="020B0604020202020204" pitchFamily="34" charset="0"/>
              </a:rPr>
              <a:t>e-schránky </a:t>
            </a:r>
            <a:r>
              <a:rPr lang="sk-SK" sz="1600" b="1" smtClean="0">
                <a:latin typeface="Century Gothic" panose="020B0502020202020204" pitchFamily="34" charset="0"/>
                <a:cs typeface="Arial" panose="020B0604020202020204" pitchFamily="34" charset="0"/>
              </a:rPr>
              <a:t>SIEA </a:t>
            </a:r>
            <a:endParaRPr lang="sk-SK" sz="1600" b="1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450000" indent="-450850" algn="just">
              <a:lnSpc>
                <a:spcPts val="18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smtClean="0">
                <a:latin typeface="Century Gothic" panose="020B0502020202020204" pitchFamily="34" charset="0"/>
                <a:cs typeface="Arial" panose="020B0604020202020204" pitchFamily="34" charset="0"/>
              </a:rPr>
              <a:t>ak elektronické predloženie </a:t>
            </a:r>
            <a:r>
              <a:rPr lang="sk-SK" sz="1600" smtClean="0">
                <a:latin typeface="Century Gothic" panose="020B0502020202020204" pitchFamily="34" charset="0"/>
                <a:cs typeface="Arial" panose="020B0604020202020204" pitchFamily="34" charset="0"/>
              </a:rPr>
              <a:t>z </a:t>
            </a:r>
            <a:r>
              <a:rPr lang="sk-SK" sz="1600">
                <a:latin typeface="Century Gothic" panose="020B0502020202020204" pitchFamily="34" charset="0"/>
                <a:cs typeface="Arial" panose="020B0604020202020204" pitchFamily="34" charset="0"/>
              </a:rPr>
              <a:t>technických alebo prevádzkových </a:t>
            </a:r>
            <a:r>
              <a:rPr lang="sk-SK" sz="1600" smtClean="0">
                <a:latin typeface="Century Gothic" panose="020B0502020202020204" pitchFamily="34" charset="0"/>
                <a:cs typeface="Arial" panose="020B0604020202020204" pitchFamily="34" charset="0"/>
              </a:rPr>
              <a:t>príčin </a:t>
            </a:r>
            <a:r>
              <a:rPr lang="sk-SK" sz="1600" b="1">
                <a:latin typeface="Century Gothic" panose="020B0502020202020204" pitchFamily="34" charset="0"/>
                <a:cs typeface="Arial" panose="020B0604020202020204" pitchFamily="34" charset="0"/>
              </a:rPr>
              <a:t>nie je </a:t>
            </a:r>
            <a:r>
              <a:rPr lang="sk-SK" sz="1600" b="1" smtClean="0">
                <a:latin typeface="Century Gothic" panose="020B0502020202020204" pitchFamily="34" charset="0"/>
                <a:cs typeface="Arial" panose="020B0604020202020204" pitchFamily="34" charset="0"/>
              </a:rPr>
              <a:t>možné, dokumentácia </a:t>
            </a:r>
            <a:r>
              <a:rPr lang="sk-SK" sz="1600" smtClean="0">
                <a:latin typeface="Century Gothic" panose="020B0502020202020204" pitchFamily="34" charset="0"/>
                <a:cs typeface="Arial" panose="020B0604020202020204" pitchFamily="34" charset="0"/>
              </a:rPr>
              <a:t>sa predkladá </a:t>
            </a:r>
            <a:r>
              <a:rPr lang="sk-SK" sz="1600" b="1" smtClean="0">
                <a:latin typeface="Century Gothic" panose="020B0502020202020204" pitchFamily="34" charset="0"/>
                <a:cs typeface="Arial" panose="020B0604020202020204" pitchFamily="34" charset="0"/>
              </a:rPr>
              <a:t>v listinnej </a:t>
            </a:r>
            <a:r>
              <a:rPr lang="sk-SK" sz="1600" b="1">
                <a:latin typeface="Century Gothic" panose="020B0502020202020204" pitchFamily="34" charset="0"/>
                <a:cs typeface="Arial" panose="020B0604020202020204" pitchFamily="34" charset="0"/>
              </a:rPr>
              <a:t>forme v origináli</a:t>
            </a:r>
          </a:p>
          <a:p>
            <a:pPr marL="450000" indent="-450850" algn="just">
              <a:lnSpc>
                <a:spcPts val="18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k-SK" sz="16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84576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10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 ŽoNFP 	</a:t>
            </a:r>
            <a:r>
              <a:rPr lang="sk-SK" altLang="sk-SK" sz="1600" b="1" dirty="0" smtClean="0">
                <a:latin typeface="Century Gothic" pitchFamily="34" charset="0"/>
              </a:rPr>
              <a:t>Plnomocenstvo </a:t>
            </a:r>
            <a:r>
              <a:rPr lang="sk-SK" altLang="sk-SK" sz="1600" dirty="0" smtClean="0">
                <a:latin typeface="Century Gothic" pitchFamily="34" charset="0"/>
              </a:rPr>
              <a:t>(ak </a:t>
            </a:r>
            <a:r>
              <a:rPr lang="sk-SK" altLang="sk-SK" sz="1600" smtClean="0">
                <a:latin typeface="Century Gothic" pitchFamily="34" charset="0"/>
              </a:rPr>
              <a:t>relevantné</a:t>
            </a:r>
            <a:r>
              <a:rPr lang="sk-SK" altLang="sk-SK" sz="1600">
                <a:latin typeface="Century Gothic" pitchFamily="34" charset="0"/>
              </a:rPr>
              <a:t>) (záv. for.)</a:t>
            </a:r>
          </a:p>
          <a:p>
            <a:pPr marL="1973263" indent="-1973263" algn="just" defTabSz="688975">
              <a:spcBef>
                <a:spcPts val="1000"/>
              </a:spcBef>
              <a:buClr>
                <a:schemeClr val="accent1"/>
              </a:buClr>
              <a:buNone/>
              <a:tabLst>
                <a:tab pos="1973263" algn="l"/>
                <a:tab pos="2420938" algn="l"/>
              </a:tabLst>
              <a:defRPr/>
            </a:pPr>
            <a:r>
              <a:rPr lang="sk-SK" altLang="sk-SK" sz="1600" b="1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600" b="1" dirty="0">
                <a:solidFill>
                  <a:schemeClr val="accent2"/>
                </a:solidFill>
                <a:latin typeface="Century Gothic" pitchFamily="34" charset="0"/>
              </a:rPr>
              <a:t>č. </a:t>
            </a:r>
            <a:r>
              <a:rPr lang="sk-SK" alt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2 </a:t>
            </a:r>
            <a:r>
              <a:rPr lang="sk-SK" altLang="sk-SK" sz="1600" b="1" dirty="0">
                <a:solidFill>
                  <a:schemeClr val="accent2"/>
                </a:solidFill>
                <a:latin typeface="Century Gothic" pitchFamily="34" charset="0"/>
              </a:rPr>
              <a:t>ŽoNFP </a:t>
            </a:r>
            <a:r>
              <a:rPr lang="sk-SK" altLang="sk-SK" sz="1600" b="1">
                <a:solidFill>
                  <a:schemeClr val="accent2"/>
                </a:solidFill>
                <a:latin typeface="Century Gothic" pitchFamily="34" charset="0"/>
              </a:rPr>
              <a:t>	</a:t>
            </a:r>
            <a:r>
              <a:rPr lang="sk-SK" altLang="sk-SK" sz="1600" b="1">
                <a:latin typeface="Century Gothic" pitchFamily="34" charset="0"/>
              </a:rPr>
              <a:t>Dokumenty preukazujúce právnu subjektivitu žiadateľa </a:t>
            </a:r>
            <a:r>
              <a:rPr lang="sk-SK" altLang="sk-SK" sz="1600">
                <a:latin typeface="Century Gothic" pitchFamily="34" charset="0"/>
              </a:rPr>
              <a:t>(</a:t>
            </a:r>
            <a:r>
              <a:rPr lang="sk-SK" altLang="sk-SK" sz="1600" smtClean="0">
                <a:latin typeface="Century Gothic" pitchFamily="34" charset="0"/>
              </a:rPr>
              <a:t>ak relevantné)</a:t>
            </a:r>
          </a:p>
          <a:p>
            <a:pPr marL="1973263" indent="-1973263" algn="just" defTabSz="688975">
              <a:spcBef>
                <a:spcPts val="1000"/>
              </a:spcBef>
              <a:buClr>
                <a:schemeClr val="accent1"/>
              </a:buClr>
              <a:buNone/>
              <a:tabLst>
                <a:tab pos="1973263" algn="l"/>
                <a:tab pos="1979613" algn="l"/>
              </a:tabLst>
              <a:defRPr/>
            </a:pPr>
            <a:r>
              <a:rPr lang="sk-SK" altLang="sk-SK" sz="1600" b="1" smtClean="0">
                <a:solidFill>
                  <a:schemeClr val="accent2"/>
                </a:solidFill>
                <a:latin typeface="Century Gothic" pitchFamily="34" charset="0"/>
              </a:rPr>
              <a:t>Príloha č. 3 ŽoNFP 	</a:t>
            </a:r>
            <a:r>
              <a:rPr lang="sk-SK" altLang="sk-SK" sz="1600" b="1" smtClean="0">
                <a:latin typeface="Century Gothic" pitchFamily="34" charset="0"/>
              </a:rPr>
              <a:t>Uznesenie </a:t>
            </a:r>
            <a:r>
              <a:rPr lang="sk-SK" altLang="sk-SK" sz="1600" b="1">
                <a:latin typeface="Century Gothic" pitchFamily="34" charset="0"/>
              </a:rPr>
              <a:t>(výpis z uznesenia) o schválení programu rozvoja a príslušnej územnoplánovacej </a:t>
            </a:r>
            <a:r>
              <a:rPr lang="sk-SK" altLang="sk-SK" sz="1600" b="1" smtClean="0">
                <a:latin typeface="Century Gothic" pitchFamily="34" charset="0"/>
              </a:rPr>
              <a:t>dokumentácie </a:t>
            </a:r>
            <a:r>
              <a:rPr lang="sk-SK" altLang="sk-SK" sz="1600">
                <a:latin typeface="Century Gothic" pitchFamily="34" charset="0"/>
              </a:rPr>
              <a:t>(ak relevantné) </a:t>
            </a:r>
          </a:p>
          <a:p>
            <a:pPr marL="0" indent="0" algn="just" defTabSz="688975">
              <a:spcBef>
                <a:spcPts val="10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600" b="1" smtClean="0">
                <a:solidFill>
                  <a:schemeClr val="accent2"/>
                </a:solidFill>
                <a:latin typeface="Century Gothic" pitchFamily="34" charset="0"/>
              </a:rPr>
              <a:t>Príloha č. 4 ŽoNFP 	</a:t>
            </a:r>
            <a:r>
              <a:rPr lang="sk-SK" altLang="sk-SK" sz="1600" b="1" smtClean="0">
                <a:latin typeface="Century Gothic" pitchFamily="34" charset="0"/>
              </a:rPr>
              <a:t>Povolenie na realizáciu projektu  </a:t>
            </a:r>
          </a:p>
          <a:p>
            <a:pPr marL="2420938" indent="-2420938" algn="just" defTabSz="688975">
              <a:spcBef>
                <a:spcPts val="10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600" b="1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600" b="1" dirty="0">
                <a:solidFill>
                  <a:schemeClr val="accent2"/>
                </a:solidFill>
                <a:latin typeface="Century Gothic" pitchFamily="34" charset="0"/>
              </a:rPr>
              <a:t>č. 5 ŽoNFP </a:t>
            </a:r>
            <a:r>
              <a:rPr lang="sk-SK" altLang="sk-SK" sz="1600" b="1">
                <a:solidFill>
                  <a:schemeClr val="accent2"/>
                </a:solidFill>
                <a:latin typeface="Century Gothic" pitchFamily="34" charset="0"/>
              </a:rPr>
              <a:t>	</a:t>
            </a:r>
            <a:r>
              <a:rPr lang="sk-SK" altLang="sk-SK" sz="1600" b="1" smtClean="0">
                <a:latin typeface="Century Gothic" pitchFamily="34" charset="0"/>
              </a:rPr>
              <a:t>Projektová dokumentácia </a:t>
            </a:r>
            <a:endParaRPr lang="sk-SK" altLang="sk-SK" sz="1600" b="1" dirty="0">
              <a:latin typeface="Century Gothic" pitchFamily="34" charset="0"/>
            </a:endParaRPr>
          </a:p>
          <a:p>
            <a:pPr marL="2420938" indent="-2420938" algn="just" defTabSz="688975">
              <a:spcBef>
                <a:spcPts val="10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600" b="1" dirty="0">
                <a:solidFill>
                  <a:schemeClr val="accent2"/>
                </a:solidFill>
                <a:latin typeface="Century Gothic" pitchFamily="34" charset="0"/>
              </a:rPr>
              <a:t>Príloha č. 6 ŽoNFP </a:t>
            </a:r>
            <a:r>
              <a:rPr lang="sk-SK" altLang="sk-SK" sz="1600" b="1">
                <a:solidFill>
                  <a:schemeClr val="accent2"/>
                </a:solidFill>
                <a:latin typeface="Century Gothic" pitchFamily="34" charset="0"/>
              </a:rPr>
              <a:t>	</a:t>
            </a:r>
            <a:r>
              <a:rPr lang="sk-SK" altLang="sk-SK" sz="1600" b="1">
                <a:latin typeface="Century Gothic" pitchFamily="34" charset="0"/>
              </a:rPr>
              <a:t>D</a:t>
            </a:r>
            <a:r>
              <a:rPr lang="sk-SK" altLang="sk-SK" sz="1600" b="1" smtClean="0">
                <a:latin typeface="Century Gothic" pitchFamily="34" charset="0"/>
              </a:rPr>
              <a:t>okumentácia </a:t>
            </a:r>
            <a:r>
              <a:rPr lang="sk-SK" altLang="sk-SK" sz="1600" b="1" dirty="0">
                <a:latin typeface="Century Gothic" pitchFamily="34" charset="0"/>
              </a:rPr>
              <a:t>k oprávnenosti </a:t>
            </a:r>
            <a:r>
              <a:rPr lang="sk-SK" altLang="sk-SK" sz="1600" b="1" dirty="0" smtClean="0">
                <a:latin typeface="Century Gothic" pitchFamily="34" charset="0"/>
              </a:rPr>
              <a:t>výdavkov </a:t>
            </a:r>
            <a:r>
              <a:rPr lang="sk-SK" altLang="sk-SK" sz="1600" dirty="0">
                <a:latin typeface="Century Gothic" pitchFamily="34" charset="0"/>
              </a:rPr>
              <a:t>(záv. for.)</a:t>
            </a:r>
          </a:p>
          <a:p>
            <a:pPr marL="2420938" indent="-2420938" algn="just" defTabSz="688975">
              <a:spcBef>
                <a:spcPts val="10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600" b="1" smtClean="0">
                <a:solidFill>
                  <a:schemeClr val="accent2"/>
                </a:solidFill>
                <a:latin typeface="Century Gothic" pitchFamily="34" charset="0"/>
              </a:rPr>
              <a:t>Príloha č. 7 ŽoNFP 	</a:t>
            </a:r>
            <a:r>
              <a:rPr lang="sk-SK" altLang="sk-SK" sz="1600" b="1">
                <a:latin typeface="Century Gothic" pitchFamily="34" charset="0"/>
              </a:rPr>
              <a:t>Ukazovatele finančnej situácie žiadateľa </a:t>
            </a:r>
            <a:r>
              <a:rPr lang="sk-SK" altLang="sk-SK" sz="1600">
                <a:latin typeface="Century Gothic" pitchFamily="34" charset="0"/>
              </a:rPr>
              <a:t>(ak relevantné)</a:t>
            </a:r>
          </a:p>
          <a:p>
            <a:pPr marL="2420938" indent="-2420938" algn="just" defTabSz="688975">
              <a:spcBef>
                <a:spcPts val="10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600" b="1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600" b="1">
                <a:solidFill>
                  <a:schemeClr val="accent2"/>
                </a:solidFill>
                <a:latin typeface="Century Gothic" pitchFamily="34" charset="0"/>
              </a:rPr>
              <a:t>č. </a:t>
            </a:r>
            <a:r>
              <a:rPr lang="sk-SK" altLang="sk-SK" sz="1600" b="1" smtClean="0">
                <a:solidFill>
                  <a:schemeClr val="accent2"/>
                </a:solidFill>
                <a:latin typeface="Century Gothic" pitchFamily="34" charset="0"/>
              </a:rPr>
              <a:t>8 </a:t>
            </a:r>
            <a:r>
              <a:rPr lang="sk-SK" altLang="sk-SK" sz="1600" b="1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600" b="1" smtClean="0">
                <a:latin typeface="Century Gothic" pitchFamily="34" charset="0"/>
              </a:rPr>
              <a:t>Energetický audit</a:t>
            </a:r>
            <a:endParaRPr lang="sk-SK" altLang="sk-SK" sz="1600" b="1">
              <a:latin typeface="Century Gothic" pitchFamily="34" charset="0"/>
            </a:endParaRPr>
          </a:p>
          <a:p>
            <a:pPr marL="1973263" indent="-1973263" algn="just" defTabSz="688975">
              <a:spcBef>
                <a:spcPts val="10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600" b="1" smtClean="0">
                <a:solidFill>
                  <a:schemeClr val="accent2"/>
                </a:solidFill>
                <a:latin typeface="Century Gothic" pitchFamily="34" charset="0"/>
              </a:rPr>
              <a:t>Príloha č. 9 ŽoNFP 	</a:t>
            </a:r>
            <a:r>
              <a:rPr lang="sk-SK" altLang="sk-SK" sz="1600" b="1" smtClean="0">
                <a:latin typeface="Century Gothic" pitchFamily="34" charset="0"/>
              </a:rPr>
              <a:t>Dokumenty </a:t>
            </a:r>
            <a:r>
              <a:rPr lang="sk-SK" altLang="sk-SK" sz="1600" b="1">
                <a:latin typeface="Century Gothic" pitchFamily="34" charset="0"/>
              </a:rPr>
              <a:t>preukazujúce oprávnenosť z hľadiska plnenia požiadaviek v oblasti posudzovania vplyvov na </a:t>
            </a:r>
            <a:r>
              <a:rPr lang="sk-SK" altLang="sk-SK" sz="1600" b="1" smtClean="0">
                <a:latin typeface="Century Gothic" pitchFamily="34" charset="0"/>
              </a:rPr>
              <a:t>ŽP</a:t>
            </a:r>
            <a:endParaRPr lang="sk-SK" altLang="sk-SK" sz="1600" dirty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1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1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84576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1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ŽoNFP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– Plnomocenstvo</a:t>
            </a:r>
          </a:p>
          <a:p>
            <a:pPr marL="450000" lvl="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záväzný formulár</a:t>
            </a:r>
            <a:endParaRPr lang="sk-SK" sz="1600" b="1">
              <a:latin typeface="Century Gothic" panose="020B0502020202020204" pitchFamily="34" charset="0"/>
            </a:endParaRPr>
          </a:p>
          <a:p>
            <a:pPr marL="468000" lvl="0" indent="-360000" algn="just">
              <a:spcBef>
                <a:spcPts val="6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endParaRPr lang="sk-SK" sz="1600" b="1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Príloha č. 2 ŽoNFP – Dokumenty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preukazuj.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právnu subjektivitu žiadateľa</a:t>
            </a:r>
            <a:endParaRPr lang="sk-SK" sz="1800" b="1">
              <a:latin typeface="Century Gothic" pitchFamily="34" charset="0"/>
            </a:endParaRPr>
          </a:p>
          <a:p>
            <a:pPr marL="449263" indent="-35877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latin typeface="Century Gothic" panose="020B0502020202020204" pitchFamily="34" charset="0"/>
              </a:rPr>
              <a:t>iba ak </a:t>
            </a:r>
            <a:r>
              <a:rPr lang="sk-SK" sz="1600" b="1">
                <a:latin typeface="Century Gothic" panose="020B0502020202020204" pitchFamily="34" charset="0"/>
              </a:rPr>
              <a:t>nie je možné </a:t>
            </a:r>
            <a:r>
              <a:rPr lang="sk-SK" sz="1600" b="1" smtClean="0">
                <a:latin typeface="Century Gothic" panose="020B0502020202020204" pitchFamily="34" charset="0"/>
              </a:rPr>
              <a:t>overiť </a:t>
            </a:r>
            <a:r>
              <a:rPr lang="sk-SK" sz="1600" b="1">
                <a:latin typeface="Century Gothic" panose="020B0502020202020204" pitchFamily="34" charset="0"/>
              </a:rPr>
              <a:t>PPP č. 1 </a:t>
            </a:r>
            <a:r>
              <a:rPr lang="sk-SK" sz="1600">
                <a:latin typeface="Century Gothic" panose="020B0502020202020204" pitchFamily="34" charset="0"/>
              </a:rPr>
              <a:t>Právna forma </a:t>
            </a:r>
            <a:r>
              <a:rPr lang="sk-SK" sz="1600" b="1" smtClean="0">
                <a:latin typeface="Century Gothic" panose="020B0502020202020204" pitchFamily="34" charset="0"/>
              </a:rPr>
              <a:t>v prípade príspevkovej org. štátu, príspevkovej /rozpočtovej organizácie obce / VÚC</a:t>
            </a:r>
            <a:r>
              <a:rPr lang="sk-SK" sz="1600" smtClean="0">
                <a:latin typeface="Century Gothic" panose="020B0502020202020204" pitchFamily="34" charset="0"/>
              </a:rPr>
              <a:t>,</a:t>
            </a:r>
          </a:p>
          <a:p>
            <a:pPr marL="45000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žiadateľ predkladá:</a:t>
            </a:r>
          </a:p>
          <a:p>
            <a:pPr marL="850050" lvl="1" indent="-3600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1600">
                <a:latin typeface="Century Gothic" panose="020B0502020202020204" pitchFamily="34" charset="0"/>
              </a:rPr>
              <a:t>zriaďovaciu listinu </a:t>
            </a:r>
            <a:r>
              <a:rPr lang="sk-SK" sz="1600" smtClean="0">
                <a:latin typeface="Century Gothic" panose="020B0502020202020204" pitchFamily="34" charset="0"/>
              </a:rPr>
              <a:t>organizácie</a:t>
            </a:r>
          </a:p>
          <a:p>
            <a:pPr marL="849313" lvl="1" indent="-358775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1600" smtClean="0">
                <a:latin typeface="Century Gothic" panose="020B0502020202020204" pitchFamily="34" charset="0"/>
              </a:rPr>
              <a:t>menovací </a:t>
            </a:r>
            <a:r>
              <a:rPr lang="sk-SK" sz="1600">
                <a:latin typeface="Century Gothic" panose="020B0502020202020204" pitchFamily="34" charset="0"/>
              </a:rPr>
              <a:t>dekrét </a:t>
            </a:r>
            <a:r>
              <a:rPr lang="sk-SK" sz="1600" smtClean="0">
                <a:latin typeface="Century Gothic" panose="020B0502020202020204" pitchFamily="34" charset="0"/>
              </a:rPr>
              <a:t>štatutárneho </a:t>
            </a:r>
            <a:r>
              <a:rPr lang="sk-SK" sz="1600">
                <a:latin typeface="Century Gothic" panose="020B0502020202020204" pitchFamily="34" charset="0"/>
              </a:rPr>
              <a:t>orgánu žiadateľa</a:t>
            </a:r>
          </a:p>
          <a:p>
            <a:pPr algn="just" defTabSz="688975">
              <a:spcBef>
                <a:spcPts val="600"/>
              </a:spcBef>
              <a:spcAft>
                <a:spcPts val="2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1979613" algn="l"/>
                <a:tab pos="2420938" algn="l"/>
              </a:tabLst>
              <a:defRPr/>
            </a:pPr>
            <a:endParaRPr lang="sk-SK" altLang="sk-SK" sz="1600" b="1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č.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3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ŽoNFP – Uznesenie (výpis z uznesenia) o schválení programu rozvoja a príslušnej územnoplánovacej dokumentácie </a:t>
            </a:r>
            <a:endParaRPr lang="sk-SK" sz="1800" b="1">
              <a:latin typeface="Century Gothic" pitchFamily="34" charset="0"/>
            </a:endParaRPr>
          </a:p>
          <a:p>
            <a:pPr marL="449263" indent="-35877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>
                <a:latin typeface="Century Gothic" panose="020B0502020202020204" pitchFamily="34" charset="0"/>
              </a:rPr>
              <a:t>predkladajú </a:t>
            </a:r>
            <a:r>
              <a:rPr lang="sk-SK" sz="1600" b="1">
                <a:latin typeface="Century Gothic" panose="020B0502020202020204" pitchFamily="34" charset="0"/>
              </a:rPr>
              <a:t>iba obce / </a:t>
            </a:r>
            <a:r>
              <a:rPr lang="sk-SK" sz="1600" b="1" smtClean="0">
                <a:latin typeface="Century Gothic" panose="020B0502020202020204" pitchFamily="34" charset="0"/>
              </a:rPr>
              <a:t>VÚC</a:t>
            </a:r>
          </a:p>
          <a:p>
            <a:pPr marL="108000" indent="0" algn="just">
              <a:spcBef>
                <a:spcPts val="0"/>
              </a:spcBef>
              <a:buNone/>
            </a:pPr>
            <a:endParaRPr lang="sk-SK" sz="1600" b="1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0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29389" y="1268760"/>
            <a:ext cx="8239763" cy="5112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altLang="sk-SK" sz="2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</a:t>
            </a:r>
            <a:r>
              <a:rPr lang="sk-SK" altLang="sk-SK" sz="2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ormálne náležitosti výzvy</a:t>
            </a:r>
          </a:p>
          <a:p>
            <a:pPr algn="just"/>
            <a:endParaRPr lang="sk-SK" altLang="sk-SK" sz="17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pt-BR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Operačný program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</a:t>
            </a:r>
            <a:r>
              <a:rPr lang="pt-BR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Kvalita životného prostredia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Špecifický cieľ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</a:t>
            </a:r>
            <a:r>
              <a:rPr lang="pt-BR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4.3.1 Zníženie spotreby energie pri prevádzke 	verejných budov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Fond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Európsky fond regionálneho rozvoja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Poskytovateľ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Ministerstvo </a:t>
            </a:r>
            <a:r>
              <a:rPr lang="sk-SK" alt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životného 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prostredia zastúpené SIEA</a:t>
            </a:r>
          </a:p>
          <a:p>
            <a:pPr algn="just">
              <a:spcBef>
                <a:spcPts val="400"/>
              </a:spcBef>
              <a:tabLst>
                <a:tab pos="5114925" algn="l"/>
              </a:tabLst>
            </a:pPr>
            <a:endParaRPr lang="sk-SK" alt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Indikatívna výška finančných prostriedkov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</a:t>
            </a:r>
            <a:r>
              <a:rPr lang="sk-SK" altLang="sk-SK" sz="1900" dirty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44 000 000 € z toho</a:t>
            </a:r>
          </a:p>
          <a:p>
            <a:pPr marL="252000" indent="-252000" algn="just">
              <a:lnSpc>
                <a:spcPct val="110000"/>
              </a:lnSpc>
              <a:spcBef>
                <a:spcPts val="432"/>
              </a:spcBef>
              <a:buFont typeface="Arial" panose="020B0604020202020204" pitchFamily="34" charset="0"/>
              <a:buChar char="•"/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Subjekty územnej samosprávy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</a:t>
            </a: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30</a:t>
            </a: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 </a:t>
            </a:r>
            <a:r>
              <a:rPr lang="sk-SK" alt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000 000 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€</a:t>
            </a:r>
          </a:p>
          <a:p>
            <a:pPr marL="252000" indent="-252000" algn="just">
              <a:lnSpc>
                <a:spcPct val="110000"/>
              </a:lnSpc>
              <a:spcBef>
                <a:spcPts val="432"/>
              </a:spcBef>
              <a:buFont typeface="Arial" panose="020B0604020202020204" pitchFamily="34" charset="0"/>
              <a:buChar char="•"/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Ostatné </a:t>
            </a:r>
            <a:r>
              <a:rPr lang="sk-SK" altLang="sk-SK" sz="19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subjekty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: 	14 000 000 </a:t>
            </a:r>
            <a:r>
              <a:rPr lang="sk-SK" alt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€</a:t>
            </a:r>
          </a:p>
          <a:p>
            <a:pPr algn="just">
              <a:lnSpc>
                <a:spcPct val="110000"/>
              </a:lnSpc>
              <a:spcBef>
                <a:spcPts val="400"/>
              </a:spcBef>
              <a:tabLst>
                <a:tab pos="4929188" algn="l"/>
              </a:tabLst>
            </a:pPr>
            <a:endParaRPr lang="sk-SK" altLang="sk-SK" sz="16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Maximálna intenzita pomoci:</a:t>
            </a:r>
          </a:p>
          <a:p>
            <a:pPr marL="252000" indent="-252000" algn="just">
              <a:lnSpc>
                <a:spcPct val="110000"/>
              </a:lnSpc>
              <a:spcBef>
                <a:spcPts val="432"/>
              </a:spcBef>
              <a:buFont typeface="Arial" panose="020B0604020202020204" pitchFamily="34" charset="0"/>
              <a:buChar char="•"/>
              <a:tabLst>
                <a:tab pos="492760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Organizácie </a:t>
            </a:r>
            <a:r>
              <a:rPr lang="sk-SK" altLang="sk-SK" sz="19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štátnej správy (ŠRO, ŠPO)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100 % (NFP)</a:t>
            </a:r>
            <a:endParaRPr lang="sk-SK" altLang="sk-SK" sz="19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252000" indent="-252000" algn="just">
              <a:lnSpc>
                <a:spcPct val="110000"/>
              </a:lnSpc>
              <a:spcBef>
                <a:spcPts val="432"/>
              </a:spcBef>
              <a:buFont typeface="Arial" panose="020B0604020202020204" pitchFamily="34" charset="0"/>
              <a:buChar char="•"/>
              <a:tabLst>
                <a:tab pos="4929188" algn="l"/>
              </a:tabLst>
            </a:pPr>
            <a:r>
              <a:rPr 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Ostatné </a:t>
            </a:r>
            <a:r>
              <a:rPr lang="sk-SK" sz="19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subjekty VS </a:t>
            </a:r>
            <a:r>
              <a:rPr 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(ŠÚF, SPF, VPU, ÚS)</a:t>
            </a:r>
            <a:r>
              <a:rPr lang="sk-SK" sz="1900" dirty="0">
                <a:latin typeface="Century Gothic" panose="020B0502020202020204" pitchFamily="34" charset="0"/>
              </a:rPr>
              <a:t>:</a:t>
            </a:r>
            <a:r>
              <a:rPr 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r>
              <a:rPr 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95 </a:t>
            </a:r>
            <a:r>
              <a:rPr lang="sk-SK" alt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% (NFP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) + 5 % (VZ)</a:t>
            </a:r>
            <a:endParaRPr lang="sk-SK" sz="19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00"/>
              </a:spcBef>
              <a:tabLst>
                <a:tab pos="3943350" algn="l"/>
                <a:tab pos="4929188" algn="l"/>
              </a:tabLst>
            </a:pPr>
            <a:endParaRPr lang="sk-SK" altLang="sk-SK" sz="16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Typ výzvy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otvorená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	 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vyhlásenia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13. júla 2021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7600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uzavretia 1. hodnotiaceho kola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</a:t>
            </a:r>
            <a:r>
              <a:rPr lang="sk-SK" altLang="sk-SK" sz="1900" dirty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29. októbra 2021</a:t>
            </a:r>
          </a:p>
        </p:txBody>
      </p:sp>
    </p:spTree>
    <p:extLst>
      <p:ext uri="{BB962C8B-B14F-4D97-AF65-F5344CB8AC3E}">
        <p14:creationId xmlns:p14="http://schemas.microsoft.com/office/powerpoint/2010/main" val="33529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84576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Príloha č. 4 ŽoNFP – Povolenie na realizáciu projektu</a:t>
            </a:r>
          </a:p>
          <a:p>
            <a:pPr marL="449263" lvl="0" indent="-35877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>
                <a:latin typeface="Century Gothic" panose="020B0502020202020204" pitchFamily="34" charset="0"/>
              </a:rPr>
              <a:t>musí mať </a:t>
            </a:r>
            <a:r>
              <a:rPr lang="sk-SK" sz="1600" b="1">
                <a:latin typeface="Century Gothic" panose="020B0502020202020204" pitchFamily="34" charset="0"/>
              </a:rPr>
              <a:t>vyznačenie </a:t>
            </a:r>
            <a:r>
              <a:rPr lang="sk-SK" sz="1600" b="1" smtClean="0">
                <a:latin typeface="Century Gothic" panose="020B0502020202020204" pitchFamily="34" charset="0"/>
              </a:rPr>
              <a:t>právoplatnosti</a:t>
            </a:r>
          </a:p>
          <a:p>
            <a:pPr marL="450000" lvl="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súčasťou musí byť </a:t>
            </a:r>
            <a:r>
              <a:rPr lang="sk-SK" sz="1600" b="1" smtClean="0">
                <a:latin typeface="Century Gothic" panose="020B0502020202020204" pitchFamily="34" charset="0"/>
              </a:rPr>
              <a:t>projektové energetické hodnotenie</a:t>
            </a:r>
            <a:endParaRPr lang="sk-SK" sz="1600" b="1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spcAft>
                <a:spcPts val="200"/>
              </a:spcAft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1600" b="1">
              <a:solidFill>
                <a:schemeClr val="accent2"/>
              </a:solidFill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č.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5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ŽoNFP –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Projektová dokumentácia</a:t>
            </a:r>
            <a:endParaRPr lang="sk-SK" sz="1800" b="1">
              <a:latin typeface="Century Gothic" pitchFamily="34" charset="0"/>
            </a:endParaRPr>
          </a:p>
          <a:p>
            <a:pPr marL="450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musí byť </a:t>
            </a:r>
            <a:r>
              <a:rPr lang="sk-SK" sz="1600" b="1" smtClean="0">
                <a:latin typeface="Century Gothic" panose="020B0502020202020204" pitchFamily="34" charset="0"/>
              </a:rPr>
              <a:t>posúdené v povolovacom konaní,</a:t>
            </a:r>
          </a:p>
          <a:p>
            <a:pPr marL="450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súčastou musí byť </a:t>
            </a:r>
            <a:r>
              <a:rPr lang="sk-SK" sz="1600" b="1" smtClean="0">
                <a:latin typeface="Century Gothic" panose="020B0502020202020204" pitchFamily="34" charset="0"/>
              </a:rPr>
              <a:t>projektové energetické hodnotenie</a:t>
            </a:r>
            <a:endParaRPr lang="sk-SK" sz="1600" b="1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spcAft>
                <a:spcPts val="200"/>
              </a:spcAft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1600" b="1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Príloha č. 6 ŽoNFP – Dokumentácia k oprávnenosti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výdavkov </a:t>
            </a:r>
            <a:endParaRPr lang="sk-SK" sz="1800" b="1" smtClean="0">
              <a:latin typeface="Century Gothic" pitchFamily="34" charset="0"/>
            </a:endParaRPr>
          </a:p>
          <a:p>
            <a:pPr marL="450000" indent="-3600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>
                <a:latin typeface="Century Gothic" panose="020B0502020202020204" pitchFamily="34" charset="0"/>
              </a:rPr>
              <a:t>Rozpočet B1 - Value for Money </a:t>
            </a:r>
            <a:r>
              <a:rPr lang="sk-SK" sz="1600" smtClean="0">
                <a:latin typeface="Century Gothic" panose="020B0502020202020204" pitchFamily="34" charset="0"/>
              </a:rPr>
              <a:t>- žiadateľ </a:t>
            </a:r>
            <a:r>
              <a:rPr lang="sk-SK" sz="1600" b="1" smtClean="0">
                <a:latin typeface="Century Gothic" panose="020B0502020202020204" pitchFamily="34" charset="0"/>
              </a:rPr>
              <a:t>vypĺňa</a:t>
            </a:r>
            <a:r>
              <a:rPr lang="sk-SK" sz="1600" smtClean="0">
                <a:latin typeface="Century Gothic" panose="020B0502020202020204" pitchFamily="34" charset="0"/>
              </a:rPr>
              <a:t> </a:t>
            </a:r>
            <a:r>
              <a:rPr lang="sk-SK" sz="1600" b="1" smtClean="0">
                <a:latin typeface="Century Gothic" panose="020B0502020202020204" pitchFamily="34" charset="0"/>
              </a:rPr>
              <a:t>iba</a:t>
            </a:r>
          </a:p>
          <a:p>
            <a:pPr marL="810000" lvl="1" indent="-360000">
              <a:buFont typeface="Wingdings" panose="05000000000000000000" pitchFamily="2" charset="2"/>
              <a:buChar char="Ø"/>
            </a:pPr>
            <a:r>
              <a:rPr lang="sk-SK" sz="1600" smtClean="0">
                <a:latin typeface="Century Gothic" panose="020B0502020202020204" pitchFamily="34" charset="0"/>
              </a:rPr>
              <a:t>bunky </a:t>
            </a:r>
            <a:r>
              <a:rPr lang="sk-SK" sz="1600">
                <a:latin typeface="Century Gothic" panose="020B0502020202020204" pitchFamily="34" charset="0"/>
              </a:rPr>
              <a:t>v riadkoch 9 až 12 a </a:t>
            </a:r>
            <a:endParaRPr lang="sk-SK" sz="1600" smtClean="0">
              <a:latin typeface="Century Gothic" panose="020B0502020202020204" pitchFamily="34" charset="0"/>
            </a:endParaRPr>
          </a:p>
          <a:p>
            <a:pPr marL="810000" lvl="1" indent="-360000">
              <a:buFont typeface="Wingdings" panose="05000000000000000000" pitchFamily="2" charset="2"/>
              <a:buChar char="Ø"/>
            </a:pPr>
            <a:r>
              <a:rPr lang="sk-SK" sz="1600" smtClean="0">
                <a:latin typeface="Century Gothic" panose="020B0502020202020204" pitchFamily="34" charset="0"/>
              </a:rPr>
              <a:t>jednotlivé </a:t>
            </a:r>
            <a:r>
              <a:rPr lang="sk-SK" sz="1600">
                <a:latin typeface="Century Gothic" panose="020B0502020202020204" pitchFamily="34" charset="0"/>
              </a:rPr>
              <a:t>položky </a:t>
            </a:r>
            <a:r>
              <a:rPr lang="sk-SK" sz="1600" smtClean="0">
                <a:latin typeface="Century Gothic" panose="020B0502020202020204" pitchFamily="34" charset="0"/>
              </a:rPr>
              <a:t>výdavkov (stĺpce A, C, D, E, ak relevantné aj O)</a:t>
            </a:r>
          </a:p>
        </p:txBody>
      </p:sp>
    </p:spTree>
    <p:extLst>
      <p:ext uri="{BB962C8B-B14F-4D97-AF65-F5344CB8AC3E}">
        <p14:creationId xmlns:p14="http://schemas.microsoft.com/office/powerpoint/2010/main" val="20727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84576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Príloha č. 6 ŽoNFP – Dokumentácia k oprávnenosti výdavkov </a:t>
            </a:r>
            <a:endParaRPr lang="sk-SK" sz="1800" b="1">
              <a:latin typeface="Century Gothic" pitchFamily="34" charset="0"/>
            </a:endParaRPr>
          </a:p>
          <a:p>
            <a:pPr marL="450000" indent="-3600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>
                <a:latin typeface="Century Gothic" panose="020B0502020202020204" pitchFamily="34" charset="0"/>
              </a:rPr>
              <a:t>Rozpočet </a:t>
            </a:r>
            <a:r>
              <a:rPr lang="sk-SK" sz="1600" b="1" smtClean="0">
                <a:latin typeface="Century Gothic" panose="020B0502020202020204" pitchFamily="34" charset="0"/>
              </a:rPr>
              <a:t>B2 až B7 </a:t>
            </a:r>
            <a:r>
              <a:rPr lang="sk-SK" sz="1600">
                <a:latin typeface="Century Gothic" panose="020B0502020202020204" pitchFamily="34" charset="0"/>
              </a:rPr>
              <a:t>- žiadateľ </a:t>
            </a:r>
            <a:r>
              <a:rPr lang="sk-SK" sz="1600" b="1">
                <a:latin typeface="Century Gothic" panose="020B0502020202020204" pitchFamily="34" charset="0"/>
              </a:rPr>
              <a:t>vypĺňa</a:t>
            </a:r>
            <a:r>
              <a:rPr lang="sk-SK" sz="1600">
                <a:latin typeface="Century Gothic" panose="020B0502020202020204" pitchFamily="34" charset="0"/>
              </a:rPr>
              <a:t> </a:t>
            </a:r>
            <a:r>
              <a:rPr lang="sk-SK" sz="1600" b="1">
                <a:latin typeface="Century Gothic" panose="020B0502020202020204" pitchFamily="34" charset="0"/>
              </a:rPr>
              <a:t>iba</a:t>
            </a:r>
          </a:p>
          <a:p>
            <a:pPr marL="810000" lvl="1" indent="-360000">
              <a:buFont typeface="Wingdings" panose="05000000000000000000" pitchFamily="2" charset="2"/>
              <a:buChar char="Ø"/>
            </a:pPr>
            <a:r>
              <a:rPr lang="sk-SK" sz="1600">
                <a:latin typeface="Century Gothic" panose="020B0502020202020204" pitchFamily="34" charset="0"/>
              </a:rPr>
              <a:t>bunky v riadkoch </a:t>
            </a:r>
            <a:r>
              <a:rPr lang="sk-SK" sz="1600" smtClean="0">
                <a:latin typeface="Century Gothic" panose="020B0502020202020204" pitchFamily="34" charset="0"/>
              </a:rPr>
              <a:t>11 a </a:t>
            </a:r>
            <a:r>
              <a:rPr lang="sk-SK" sz="1600">
                <a:latin typeface="Century Gothic" panose="020B0502020202020204" pitchFamily="34" charset="0"/>
              </a:rPr>
              <a:t>12 a </a:t>
            </a:r>
          </a:p>
          <a:p>
            <a:pPr marL="810000" lvl="1" indent="-360000">
              <a:buFont typeface="Wingdings" panose="05000000000000000000" pitchFamily="2" charset="2"/>
              <a:buChar char="Ø"/>
            </a:pPr>
            <a:r>
              <a:rPr lang="sk-SK" sz="1600">
                <a:latin typeface="Century Gothic" panose="020B0502020202020204" pitchFamily="34" charset="0"/>
              </a:rPr>
              <a:t>jednotlivé položky výdavkov (stĺpce A, C, </a:t>
            </a:r>
            <a:r>
              <a:rPr lang="sk-SK" sz="1600" smtClean="0">
                <a:latin typeface="Century Gothic" panose="020B0502020202020204" pitchFamily="34" charset="0"/>
              </a:rPr>
              <a:t>D, E</a:t>
            </a:r>
            <a:r>
              <a:rPr lang="sk-SK" sz="1600">
                <a:latin typeface="Century Gothic" panose="020B0502020202020204" pitchFamily="34" charset="0"/>
              </a:rPr>
              <a:t>, </a:t>
            </a:r>
            <a:r>
              <a:rPr lang="sk-SK" sz="1600" smtClean="0">
                <a:latin typeface="Century Gothic" panose="020B0502020202020204" pitchFamily="34" charset="0"/>
              </a:rPr>
              <a:t>ak relevantné aj O</a:t>
            </a:r>
            <a:r>
              <a:rPr lang="sk-SK" sz="1600">
                <a:latin typeface="Century Gothic" panose="020B0502020202020204" pitchFamily="34" charset="0"/>
              </a:rPr>
              <a:t>)</a:t>
            </a:r>
          </a:p>
          <a:p>
            <a:pPr marL="450000" indent="-3600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latin typeface="Century Gothic" panose="020B0502020202020204" pitchFamily="34" charset="0"/>
              </a:rPr>
              <a:t>MU </a:t>
            </a:r>
            <a:r>
              <a:rPr lang="sk-SK" sz="1600" b="1">
                <a:latin typeface="Century Gothic" panose="020B0502020202020204" pitchFamily="34" charset="0"/>
              </a:rPr>
              <a:t>Budova 1 až </a:t>
            </a:r>
            <a:r>
              <a:rPr lang="sk-SK" sz="1600" b="1" smtClean="0">
                <a:latin typeface="Century Gothic" panose="020B0502020202020204" pitchFamily="34" charset="0"/>
              </a:rPr>
              <a:t>7 </a:t>
            </a:r>
            <a:r>
              <a:rPr lang="sk-SK" sz="1600" smtClean="0">
                <a:latin typeface="Century Gothic" panose="020B0502020202020204" pitchFamily="34" charset="0"/>
              </a:rPr>
              <a:t>- </a:t>
            </a:r>
            <a:r>
              <a:rPr lang="sk-SK" sz="1600">
                <a:latin typeface="Century Gothic" panose="020B0502020202020204" pitchFamily="34" charset="0"/>
              </a:rPr>
              <a:t>žiadateľ </a:t>
            </a:r>
            <a:r>
              <a:rPr lang="sk-SK" sz="1600" b="1">
                <a:latin typeface="Century Gothic" panose="020B0502020202020204" pitchFamily="34" charset="0"/>
              </a:rPr>
              <a:t>vypĺňa</a:t>
            </a:r>
            <a:r>
              <a:rPr lang="sk-SK" sz="1600">
                <a:latin typeface="Century Gothic" panose="020B0502020202020204" pitchFamily="34" charset="0"/>
              </a:rPr>
              <a:t> </a:t>
            </a:r>
            <a:r>
              <a:rPr lang="sk-SK" sz="1600" b="1">
                <a:latin typeface="Century Gothic" panose="020B0502020202020204" pitchFamily="34" charset="0"/>
              </a:rPr>
              <a:t>iba</a:t>
            </a:r>
          </a:p>
          <a:p>
            <a:pPr marL="810000" lvl="1" indent="-360000">
              <a:buFont typeface="Wingdings" panose="05000000000000000000" pitchFamily="2" charset="2"/>
              <a:buChar char="Ø"/>
            </a:pPr>
            <a:r>
              <a:rPr lang="sk-SK" sz="1600" smtClean="0">
                <a:latin typeface="Century Gothic" panose="020B0502020202020204" pitchFamily="34" charset="0"/>
              </a:rPr>
              <a:t>žlto </a:t>
            </a:r>
            <a:r>
              <a:rPr lang="sk-SK" sz="1600">
                <a:latin typeface="Century Gothic" panose="020B0502020202020204" pitchFamily="34" charset="0"/>
              </a:rPr>
              <a:t>podfarbené </a:t>
            </a:r>
            <a:r>
              <a:rPr lang="sk-SK" sz="1600" smtClean="0">
                <a:latin typeface="Century Gothic" panose="020B0502020202020204" pitchFamily="34" charset="0"/>
              </a:rPr>
              <a:t>bunky</a:t>
            </a:r>
          </a:p>
          <a:p>
            <a:pPr marL="450000" indent="-3600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latin typeface="Century Gothic" panose="020B0502020202020204" pitchFamily="34" charset="0"/>
              </a:rPr>
              <a:t>Sumárny prehľad MU </a:t>
            </a:r>
            <a:r>
              <a:rPr lang="sk-SK" sz="1600" smtClean="0">
                <a:latin typeface="Century Gothic" panose="020B0502020202020204" pitchFamily="34" charset="0"/>
              </a:rPr>
              <a:t>- žiadateľ </a:t>
            </a:r>
            <a:r>
              <a:rPr lang="sk-SK" sz="1600" b="1" smtClean="0">
                <a:latin typeface="Century Gothic" panose="020B0502020202020204" pitchFamily="34" charset="0"/>
              </a:rPr>
              <a:t>vypĺňa iba </a:t>
            </a:r>
          </a:p>
          <a:p>
            <a:pPr marL="810000" lvl="1" indent="-360000">
              <a:buFont typeface="Wingdings" panose="05000000000000000000" pitchFamily="2" charset="2"/>
              <a:buChar char="Ø"/>
            </a:pPr>
            <a:r>
              <a:rPr lang="sk-SK" sz="1600" smtClean="0">
                <a:latin typeface="Century Gothic" panose="020B0502020202020204" pitchFamily="34" charset="0"/>
              </a:rPr>
              <a:t>žlto </a:t>
            </a:r>
            <a:r>
              <a:rPr lang="sk-SK" sz="1600">
                <a:latin typeface="Century Gothic" panose="020B0502020202020204" pitchFamily="34" charset="0"/>
              </a:rPr>
              <a:t>podfarbené </a:t>
            </a:r>
            <a:r>
              <a:rPr lang="sk-SK" sz="1600" smtClean="0">
                <a:latin typeface="Century Gothic" panose="020B0502020202020204" pitchFamily="34" charset="0"/>
              </a:rPr>
              <a:t>bunky</a:t>
            </a:r>
            <a:endParaRPr lang="sk-SK" sz="1600">
              <a:latin typeface="Century Gothic" panose="020B0502020202020204" pitchFamily="34" charset="0"/>
            </a:endParaRPr>
          </a:p>
          <a:p>
            <a:pPr marL="450000" lvl="1" indent="0">
              <a:spcBef>
                <a:spcPts val="600"/>
              </a:spcBef>
              <a:buNone/>
            </a:pPr>
            <a:endParaRPr lang="sk-SK" sz="1600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7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ŽoNFP –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Ukazovatele finančnej situácie žiadateľa </a:t>
            </a:r>
            <a:endParaRPr lang="sk-SK" sz="1800" b="1">
              <a:latin typeface="Century Gothic" pitchFamily="34" charset="0"/>
            </a:endParaRPr>
          </a:p>
          <a:p>
            <a:pPr marL="450000" indent="-3600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latin typeface="Century Gothic" panose="020B0502020202020204" pitchFamily="34" charset="0"/>
              </a:rPr>
              <a:t>irelevantné pre ŠRO, ŠPO</a:t>
            </a:r>
          </a:p>
          <a:p>
            <a:pPr marL="450000" indent="-3600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formulár zverejnený na web. sídle OP KŽP</a:t>
            </a:r>
          </a:p>
          <a:p>
            <a:pPr marL="450000" indent="-3600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latin typeface="Century Gothic" panose="020B0502020202020204" pitchFamily="34" charset="0"/>
              </a:rPr>
              <a:t>predkladá sa aj ÚZ, ak nie je zverejnená v RÚZ</a:t>
            </a:r>
            <a:endParaRPr lang="sk-SK" sz="160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79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84576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. 8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ŽoNFP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– Energetický audit</a:t>
            </a:r>
          </a:p>
          <a:p>
            <a:pPr marL="450000" lvl="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vypracovaný </a:t>
            </a:r>
            <a:r>
              <a:rPr lang="sk-SK" sz="1600" b="1" smtClean="0">
                <a:latin typeface="Century Gothic" panose="020B0502020202020204" pitchFamily="34" charset="0"/>
              </a:rPr>
              <a:t>pre každú budovu samostatne</a:t>
            </a:r>
          </a:p>
          <a:p>
            <a:pPr marL="450000" lvl="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predložené</a:t>
            </a:r>
            <a:r>
              <a:rPr lang="sk-SK" sz="1600" b="1" smtClean="0">
                <a:latin typeface="Century Gothic" panose="020B0502020202020204" pitchFamily="34" charset="0"/>
              </a:rPr>
              <a:t> doklady fakturačných / prevádzkových meradiel alebo vyučtovanie faktúry za:</a:t>
            </a:r>
          </a:p>
          <a:p>
            <a:pPr marL="810000" indent="-3600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sk-SK" sz="1600" b="1" smtClean="0">
                <a:latin typeface="Century Gothic" panose="020B0502020202020204" pitchFamily="34" charset="0"/>
              </a:rPr>
              <a:t>roky </a:t>
            </a:r>
            <a:r>
              <a:rPr lang="sk-SK" sz="1600" b="1">
                <a:latin typeface="Century Gothic" panose="020B0502020202020204" pitchFamily="34" charset="0"/>
              </a:rPr>
              <a:t>2020, 2019, 2018 alebo </a:t>
            </a:r>
            <a:r>
              <a:rPr lang="sk-SK" sz="1600">
                <a:latin typeface="Century Gothic" panose="020B0502020202020204" pitchFamily="34" charset="0"/>
              </a:rPr>
              <a:t>za roky </a:t>
            </a:r>
            <a:r>
              <a:rPr lang="sk-SK" sz="1600" b="1">
                <a:latin typeface="Century Gothic" panose="020B0502020202020204" pitchFamily="34" charset="0"/>
              </a:rPr>
              <a:t>2019, 2018, </a:t>
            </a:r>
            <a:r>
              <a:rPr lang="sk-SK" sz="1600" b="1" smtClean="0">
                <a:latin typeface="Century Gothic" panose="020B0502020202020204" pitchFamily="34" charset="0"/>
              </a:rPr>
              <a:t>2017 a</a:t>
            </a:r>
            <a:endParaRPr lang="sk-SK" sz="1600" b="1">
              <a:latin typeface="Century Gothic" panose="020B0502020202020204" pitchFamily="34" charset="0"/>
            </a:endParaRPr>
          </a:p>
          <a:p>
            <a:pPr marL="810000" lvl="0" indent="-3600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sk-SK" sz="1600" b="1" smtClean="0">
                <a:latin typeface="Century Gothic" panose="020B0502020202020204" pitchFamily="34" charset="0"/>
              </a:rPr>
              <a:t>min. 3 kalendárne roky predchádzajúce vypracovaniu EA, ak EA </a:t>
            </a:r>
            <a:r>
              <a:rPr lang="sk-SK" sz="1600" b="1">
                <a:latin typeface="Century Gothic" panose="020B0502020202020204" pitchFamily="34" charset="0"/>
              </a:rPr>
              <a:t>vychádzal z </a:t>
            </a:r>
            <a:r>
              <a:rPr lang="sk-SK" sz="1600" b="1" smtClean="0">
                <a:latin typeface="Century Gothic" panose="020B0502020202020204" pitchFamily="34" charset="0"/>
              </a:rPr>
              <a:t>spotrieb </a:t>
            </a:r>
            <a:r>
              <a:rPr lang="sk-SK" sz="1600" b="1">
                <a:latin typeface="Century Gothic" panose="020B0502020202020204" pitchFamily="34" charset="0"/>
              </a:rPr>
              <a:t>energie </a:t>
            </a:r>
            <a:r>
              <a:rPr lang="sk-SK" sz="1600" b="1" smtClean="0">
                <a:latin typeface="Century Gothic" panose="020B0502020202020204" pitchFamily="34" charset="0"/>
              </a:rPr>
              <a:t>za iné obdobia </a:t>
            </a:r>
          </a:p>
          <a:p>
            <a:pPr marL="810000" lvl="0" indent="-3600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sk-SK" sz="1600" b="1" smtClean="0">
                <a:latin typeface="Century Gothic" panose="020B0502020202020204" pitchFamily="34" charset="0"/>
              </a:rPr>
              <a:t>splnenie obsahových náležitostí </a:t>
            </a:r>
            <a:r>
              <a:rPr lang="sk-SK" sz="1600" smtClean="0">
                <a:latin typeface="Century Gothic" panose="020B0502020202020204" pitchFamily="34" charset="0"/>
              </a:rPr>
              <a:t>(hodnoty MU, hodnota celkovej potreby energie v budove pred realizáciou projektu)</a:t>
            </a:r>
          </a:p>
          <a:p>
            <a:pPr marL="468000" lvl="0" indent="-360000" algn="just">
              <a:spcBef>
                <a:spcPts val="6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endParaRPr lang="sk-SK" sz="1600" b="1" smtClean="0"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Príloha č. 9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ŽoNFP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– Dokumenty </a:t>
            </a:r>
            <a:r>
              <a:rPr lang="sk-SK" altLang="sk-SK" sz="1800" b="1">
                <a:solidFill>
                  <a:schemeClr val="accent2"/>
                </a:solidFill>
                <a:latin typeface="Century Gothic" pitchFamily="34" charset="0"/>
              </a:rPr>
              <a:t>preukazujúce oprávnenosť z hľadiska plnenia požiadaviek v oblasti posudzovania vplyvov na </a:t>
            </a:r>
            <a:r>
              <a:rPr lang="sk-SK" altLang="sk-SK" sz="1800" b="1" smtClean="0">
                <a:solidFill>
                  <a:schemeClr val="accent2"/>
                </a:solidFill>
                <a:latin typeface="Century Gothic" pitchFamily="34" charset="0"/>
              </a:rPr>
              <a:t>ŽP</a:t>
            </a:r>
            <a:endParaRPr lang="sk-SK" sz="1800" b="1" smtClean="0">
              <a:latin typeface="Century Gothic" pitchFamily="34" charset="0"/>
            </a:endParaRPr>
          </a:p>
          <a:p>
            <a:pPr marL="45000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predloženie skenu podpísaného originálu</a:t>
            </a:r>
            <a:endParaRPr lang="sk-SK" altLang="sk-SK" sz="1800" b="1" smtClean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81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84576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60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smtClean="0">
                <a:latin typeface="Century Gothic" panose="020B0502020202020204" pitchFamily="34" charset="0"/>
              </a:rPr>
              <a:t>Posúdenie oprávnenosti aktivít projektu a postup prípravy ŽoNFP</a:t>
            </a:r>
            <a:endParaRPr lang="sk-SK" sz="22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6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450000" lvl="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smtClean="0">
                <a:latin typeface="Century Gothic" panose="020B0502020202020204" pitchFamily="34" charset="0"/>
              </a:rPr>
              <a:t>konzultácia žiadateľa s projektantom/EA = posúdenie </a:t>
            </a:r>
            <a:r>
              <a:rPr lang="sk-SK" sz="1600" b="1" smtClean="0">
                <a:latin typeface="Century Gothic" panose="020B0502020202020204" pitchFamily="34" charset="0"/>
              </a:rPr>
              <a:t>hárku MU Budova</a:t>
            </a:r>
          </a:p>
          <a:p>
            <a:pPr marL="450000" lvl="0" indent="-360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smtClean="0">
                <a:latin typeface="Century Gothic" panose="020B0502020202020204" pitchFamily="34" charset="0"/>
              </a:rPr>
              <a:t>ak aktivity </a:t>
            </a:r>
            <a:r>
              <a:rPr lang="sk-SK" sz="1600" smtClean="0">
                <a:latin typeface="Century Gothic" panose="020B0502020202020204" pitchFamily="34" charset="0"/>
              </a:rPr>
              <a:t>projektu </a:t>
            </a:r>
            <a:r>
              <a:rPr lang="sk-SK" sz="1600" b="1" smtClean="0">
                <a:latin typeface="Century Gothic" panose="020B0502020202020204" pitchFamily="34" charset="0"/>
              </a:rPr>
              <a:t>splňajú podmienky </a:t>
            </a:r>
            <a:r>
              <a:rPr lang="sk-SK" sz="1600" smtClean="0">
                <a:latin typeface="Century Gothic" panose="020B0502020202020204" pitchFamily="34" charset="0"/>
              </a:rPr>
              <a:t>oprávnenosti:</a:t>
            </a:r>
          </a:p>
          <a:p>
            <a:pPr marL="810000" lvl="0" indent="-358775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sk-SK" sz="1600" smtClean="0">
                <a:latin typeface="Century Gothic" panose="020B0502020202020204" pitchFamily="34" charset="0"/>
              </a:rPr>
              <a:t>vypracovanie </a:t>
            </a:r>
            <a:r>
              <a:rPr lang="sk-SK" sz="1600" b="1" smtClean="0">
                <a:latin typeface="Century Gothic" panose="020B0502020202020204" pitchFamily="34" charset="0"/>
              </a:rPr>
              <a:t>energetického </a:t>
            </a:r>
            <a:r>
              <a:rPr lang="sk-SK" sz="1600" b="1" smtClean="0">
                <a:latin typeface="Century Gothic" panose="020B0502020202020204" pitchFamily="34" charset="0"/>
              </a:rPr>
              <a:t>auditu</a:t>
            </a:r>
            <a:endParaRPr lang="sk-SK" sz="1600" smtClean="0">
              <a:latin typeface="Century Gothic" panose="020B0502020202020204" pitchFamily="34" charset="0"/>
            </a:endParaRPr>
          </a:p>
          <a:p>
            <a:pPr marL="810000" lvl="0" indent="-358775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sk-SK" sz="1600" smtClean="0">
                <a:latin typeface="Century Gothic" panose="020B0502020202020204" pitchFamily="34" charset="0"/>
              </a:rPr>
              <a:t>vypracovanie </a:t>
            </a:r>
            <a:r>
              <a:rPr lang="sk-SK" sz="1600" b="1" smtClean="0">
                <a:latin typeface="Century Gothic" panose="020B0502020202020204" pitchFamily="34" charset="0"/>
              </a:rPr>
              <a:t>projektu</a:t>
            </a:r>
            <a:r>
              <a:rPr lang="sk-SK" sz="1600" smtClean="0">
                <a:latin typeface="Century Gothic" panose="020B0502020202020204" pitchFamily="34" charset="0"/>
              </a:rPr>
              <a:t> </a:t>
            </a:r>
            <a:r>
              <a:rPr lang="sk-SK" sz="1600" smtClean="0">
                <a:latin typeface="Century Gothic" panose="020B0502020202020204" pitchFamily="34" charset="0"/>
              </a:rPr>
              <a:t>projektantom</a:t>
            </a:r>
            <a:endParaRPr lang="sk-SK" sz="1600" smtClean="0">
              <a:latin typeface="Century Gothic" panose="020B0502020202020204" pitchFamily="34" charset="0"/>
            </a:endParaRPr>
          </a:p>
          <a:p>
            <a:pPr marL="810000" lvl="0" indent="-358775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sk-SK" sz="1600" b="1" smtClean="0">
                <a:latin typeface="Century Gothic" panose="020B0502020202020204" pitchFamily="34" charset="0"/>
              </a:rPr>
              <a:t>realizácia VO</a:t>
            </a:r>
          </a:p>
          <a:p>
            <a:pPr marL="810000" lvl="0" indent="-358775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sk-SK" sz="1600" b="1" smtClean="0">
                <a:latin typeface="Century Gothic" panose="020B0502020202020204" pitchFamily="34" charset="0"/>
              </a:rPr>
              <a:t>predloženie ŽoNFP</a:t>
            </a:r>
          </a:p>
          <a:p>
            <a:pPr marL="450000" lvl="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b="1">
              <a:latin typeface="Century Gothic" panose="020B0502020202020204" pitchFamily="34" charset="0"/>
            </a:endParaRPr>
          </a:p>
          <a:p>
            <a:pPr marL="450000" lvl="0" indent="-360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b="1" smtClean="0">
              <a:latin typeface="Century Gothic" panose="020B0502020202020204" pitchFamily="34" charset="0"/>
            </a:endParaRPr>
          </a:p>
          <a:p>
            <a:pPr marL="90000" lvl="0" indent="0" algn="just">
              <a:spcBef>
                <a:spcPts val="600"/>
              </a:spcBef>
              <a:buNone/>
            </a:pPr>
            <a:endParaRPr lang="sk-SK" sz="1600" b="1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24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-531440"/>
            <a:ext cx="5087472" cy="5299992"/>
          </a:xfrm>
          <a:prstGeom prst="rect">
            <a:avLst/>
          </a:prstGeom>
        </p:spPr>
      </p:pic>
      <p:pic>
        <p:nvPicPr>
          <p:cNvPr id="6" name="Picture 5" descr="krivkaRA.jpg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sp>
        <p:nvSpPr>
          <p:cNvPr id="8" name="Obdĺžnik 5"/>
          <p:cNvSpPr/>
          <p:nvPr/>
        </p:nvSpPr>
        <p:spPr>
          <a:xfrm>
            <a:off x="-3564" y="2492896"/>
            <a:ext cx="9147564" cy="695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40000"/>
              </a:lnSpc>
            </a:pPr>
            <a:r>
              <a:rPr lang="sk-SK" sz="2800" b="1" cap="all" spc="0" dirty="0" smtClean="0">
                <a:ln w="0"/>
                <a:solidFill>
                  <a:srgbClr val="55B848"/>
                </a:solidFill>
                <a:effectLst/>
                <a:latin typeface="+mj-lt"/>
                <a:cs typeface="Arial"/>
              </a:rPr>
              <a:t>ĎAKUJEME ZA POZORNOSŤ</a:t>
            </a:r>
            <a:endParaRPr lang="sk-SK" sz="2800" b="1" cap="all" spc="0" dirty="0">
              <a:ln w="0"/>
              <a:solidFill>
                <a:srgbClr val="55B848"/>
              </a:solidFill>
              <a:effectLst/>
              <a:latin typeface="+mj-lt"/>
              <a:cs typeface="Arial"/>
            </a:endParaRP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23528" y="1247141"/>
            <a:ext cx="8229600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800" dirty="0" smtClean="0"/>
          </a:p>
          <a:p>
            <a:pPr marL="0" indent="0">
              <a:buNone/>
            </a:pPr>
            <a:r>
              <a:rPr lang="sk-SK" sz="1700" b="1" dirty="0" smtClean="0">
                <a:solidFill>
                  <a:srgbClr val="55B848"/>
                </a:solidFill>
              </a:rPr>
              <a:t>Slovenská </a:t>
            </a:r>
            <a:r>
              <a:rPr lang="sk-SK" sz="1700" b="1" dirty="0">
                <a:solidFill>
                  <a:srgbClr val="55B848"/>
                </a:solidFill>
              </a:rPr>
              <a:t>inovačná a energetická agentúra</a:t>
            </a:r>
          </a:p>
          <a:p>
            <a:pPr marL="0" indent="0">
              <a:buNone/>
            </a:pPr>
            <a:r>
              <a:rPr lang="sk-SK" sz="1700" dirty="0">
                <a:solidFill>
                  <a:srgbClr val="898989"/>
                </a:solidFill>
              </a:rPr>
              <a:t>Bajkalská 27/A, 827 99 Bratislava</a:t>
            </a:r>
          </a:p>
          <a:p>
            <a:pPr marL="0" indent="0">
              <a:buNone/>
            </a:pPr>
            <a:r>
              <a:rPr lang="sk-SK" sz="1800" dirty="0" err="1" smtClean="0">
                <a:hlinkClick r:id="rId5"/>
              </a:rPr>
              <a:t>www.op-kzp.sk</a:t>
            </a:r>
            <a:endParaRPr lang="sk-SK" sz="1800" dirty="0" smtClean="0"/>
          </a:p>
          <a:p>
            <a:pPr marL="0" indent="0">
              <a:buNone/>
            </a:pPr>
            <a:r>
              <a:rPr lang="sk-SK" sz="1800" dirty="0" err="1" smtClean="0">
                <a:hlinkClick r:id="rId6"/>
              </a:rPr>
              <a:t>www.siea.sk</a:t>
            </a: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Font typeface="Arial" pitchFamily="34" charset="0"/>
              <a:buNone/>
            </a:pPr>
            <a:endParaRPr lang="sk-SK" sz="1700" dirty="0" smtClean="0"/>
          </a:p>
          <a:p>
            <a:pPr marL="0" indent="0">
              <a:buFont typeface="Arial" pitchFamily="34" charset="0"/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2" name="Obrázok 11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Obrázok 12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2646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8" name="Obdĺžnik 7"/>
          <p:cNvSpPr/>
          <p:nvPr/>
        </p:nvSpPr>
        <p:spPr>
          <a:xfrm>
            <a:off x="529389" y="1412776"/>
            <a:ext cx="8291083" cy="342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sk-SK" altLang="sk-SK" sz="2400" b="1" dirty="0" smtClean="0">
                <a:latin typeface="Century Gothic" panose="020B0502020202020204" pitchFamily="34" charset="0"/>
              </a:rPr>
              <a:t>Podmienky poskytnutia príspevku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SzPct val="100000"/>
            </a:pPr>
            <a:endParaRPr lang="sk-SK" altLang="sk-SK" sz="1000" b="1" dirty="0" smtClean="0">
              <a:latin typeface="Century Gothic" panose="020B0502020202020204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+mj-lt"/>
              <a:buAutoNum type="romanUcPeriod"/>
            </a:pP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miesta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</a:t>
            </a: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poskytnutia príspevku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vyplývajúce z </a:t>
            </a: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osobitných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predpisov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Ďalšie podmienky poskytnutia príspevku</a:t>
            </a:r>
          </a:p>
        </p:txBody>
      </p:sp>
      <p:pic>
        <p:nvPicPr>
          <p:cNvPr id="6" name="Picture 1" descr="symbolOPKZPppt.jpg"/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89860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3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358775" indent="-358775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>
              <a:spcBef>
                <a:spcPts val="600"/>
              </a:spcBef>
            </a:pP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55600" algn="l">
              <a:spcBef>
                <a:spcPts val="0"/>
              </a:spcBef>
              <a:buFont typeface="+mj-lt"/>
              <a:buAutoNum type="arabicPeriod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Právna forma</a:t>
            </a: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organizácie štátnej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správy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– štátne rozpočtové organizácie a štátne príspevkové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organizácie </a:t>
            </a:r>
          </a:p>
          <a:p>
            <a:pPr marL="7200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subjekty územnej samosprávy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– obce, VÚC a nimi zriadené RO a PO</a:t>
            </a:r>
            <a:endParaRPr lang="sk-SK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ostatné subjekty verejnej správy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– štátne účelové fondy, Slovenský pozemkový fond, subjekt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vedený v Registri organizácií spravovanom Štatistickým úradom SR s identifikovanou právnou formou: „verejnoprávna inštitúcia“ v zmysle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§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3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ods. 2 zákona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č. 523/2004 Z. z. </a:t>
            </a: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77100" algn="just">
              <a:spcBef>
                <a:spcPts val="600"/>
              </a:spcBef>
              <a:spcAft>
                <a:spcPts val="600"/>
              </a:spcAft>
            </a:pPr>
            <a:endParaRPr lang="sk-SK" sz="1600" u="sng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2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zákazu vedenia výkonu rozhodnutia voči žiadateľovi </a:t>
            </a:r>
          </a:p>
          <a:p>
            <a:pPr marL="720000" indent="-342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720000" indent="-342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zákaz vedenia výkonu rozhodnutí na peňažné plnenie v sume vyššej ako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500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€</a:t>
            </a:r>
          </a:p>
          <a:p>
            <a:pPr marL="720000" indent="-3420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nevzťahuje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sa na </a:t>
            </a:r>
            <a:r>
              <a:rPr lang="pl-PL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štátne </a:t>
            </a:r>
            <a:r>
              <a:rPr lang="pl-PL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rozpočtové </a:t>
            </a:r>
            <a:r>
              <a:rPr lang="pl-PL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organizácie</a:t>
            </a:r>
            <a:endParaRPr lang="sk-SK" sz="16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89860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>
              <a:spcBef>
                <a:spcPts val="300"/>
              </a:spcBef>
            </a:pP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3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žiadateľ nie je evidovaný v Systéme včasného odhaľovania rizika a vylúčenia (EDES) ako vylúčená osoba alebo subjekt (v zmysle článku 135 a nasledujúcich nariadenia č.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2018/1046)</a:t>
            </a:r>
          </a:p>
          <a:p>
            <a:pPr marL="360000" indent="-342900" algn="just">
              <a:spcBef>
                <a:spcPts val="300"/>
              </a:spcBef>
              <a:buFont typeface="+mj-lt"/>
              <a:buAutoNum type="arabicPeriod" startAt="3"/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3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štatutárny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orgán, ani žiadny člen štatutárneho orgánu,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ani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osoba splnomocnená zastupovať žiadateľa v konaní o </a:t>
            </a:r>
            <a:r>
              <a:rPr lang="sk-SK" sz="1800" b="1" dirty="0" err="1">
                <a:solidFill>
                  <a:schemeClr val="accent2"/>
                </a:solidFill>
                <a:latin typeface="Century Gothic" pitchFamily="34" charset="0"/>
              </a:rPr>
              <a:t>ŽoNFP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neboli právoplatne odsúdení za TČ korupcie, za TČ poškodzovania finančných záujmov EÚ, za TČ legalizácie príjmu z trestnej činnosti, za TČ založenia, zosnovania a podporovania zločineckej skupiny, alebo za TČ machinácie pri VO a verejnej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dražbe</a:t>
            </a:r>
          </a:p>
          <a:p>
            <a:pPr marL="360000" indent="-342900" algn="just">
              <a:spcBef>
                <a:spcPts val="300"/>
              </a:spcBef>
              <a:buFont typeface="+mj-lt"/>
              <a:buAutoNum type="arabicPeriod" startAt="3"/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58775" indent="-342900" algn="just">
              <a:spcBef>
                <a:spcPts val="0"/>
              </a:spcBef>
              <a:buFont typeface="+mj-lt"/>
              <a:buAutoNum type="arabicPeriod" startAt="3"/>
            </a:pPr>
            <a:r>
              <a:rPr lang="sk-SK" sz="1800" b="1" dirty="0" smtClean="0">
                <a:solidFill>
                  <a:srgbClr val="C0504D"/>
                </a:solidFill>
                <a:latin typeface="Century Gothic" pitchFamily="34" charset="0"/>
              </a:rPr>
              <a:t>Podmienka  </a:t>
            </a:r>
            <a:r>
              <a:rPr lang="sk-SK" sz="1800" b="1" dirty="0">
                <a:solidFill>
                  <a:srgbClr val="C0504D"/>
                </a:solidFill>
                <a:latin typeface="Century Gothic" pitchFamily="34" charset="0"/>
              </a:rPr>
              <a:t>schváleného  programu  rozvoja  a  územnoplánovacej  dokumentácie</a:t>
            </a: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pl-PL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l-PL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vzťahuje </a:t>
            </a: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sa </a:t>
            </a:r>
            <a:r>
              <a:rPr lang="pl-PL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iba na obce a VÚC</a:t>
            </a: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v zmysle zákona č. 539/2008 Z. z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3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000" indent="-4500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oprávnenosti aktivít projektu</a:t>
            </a:r>
          </a:p>
          <a:p>
            <a:pPr marL="811213" indent="-360363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714375" algn="l"/>
              </a:tabLst>
            </a:pPr>
            <a:endParaRPr lang="sk-SK" sz="1000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714375" algn="l"/>
              </a:tabLst>
            </a:pP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oprávnený </a:t>
            </a:r>
            <a:r>
              <a:rPr lang="sk-SK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typ aktivity:</a:t>
            </a:r>
          </a:p>
          <a:p>
            <a:pPr marL="811213" indent="-360363" algn="just">
              <a:spcBef>
                <a:spcPts val="300"/>
              </a:spcBef>
              <a:buAutoNum type="alphaUcPeriod"/>
              <a:tabLst>
                <a:tab pos="896938" algn="l"/>
              </a:tabLst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Zníženie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energetickej náročnosti verejných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budov</a:t>
            </a:r>
          </a:p>
          <a:p>
            <a:pPr marL="811213" indent="-360363" algn="just">
              <a:spcBef>
                <a:spcPts val="30"/>
              </a:spcBef>
              <a:buAutoNum type="alphaUcPeriod"/>
              <a:tabLst>
                <a:tab pos="896938" algn="l"/>
              </a:tabLst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1262063" algn="l"/>
              </a:tabLst>
            </a:pPr>
            <a:r>
              <a:rPr lang="pl-PL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zníženia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spotreby energie pri prevádzke verejných budov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optimálnou kombináciou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nasledovných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opatrení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vyplývajúcich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EA: 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zlepšovanie tepelno-technických vlastností stavebných konštrukcií</a:t>
            </a: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modernizácia vykurovacích/klimatizačných systémov, systémov prípravy teplej vody, osvetlenia, výťahov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 zníženie spotreby energie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inštalácia systémov merania a riadenia</a:t>
            </a: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zmena spôsobu zásobovania teplom smerom k využívaniu účinných systémov CZT</a:t>
            </a: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inštalácia zariadení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využívajúcich OZE pre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spotrebu energie v budove</a:t>
            </a:r>
          </a:p>
          <a:p>
            <a:pPr marL="896938" algn="just">
              <a:spcBef>
                <a:spcPts val="30"/>
              </a:spcBef>
            </a:pPr>
            <a:endParaRPr lang="sk-SK" sz="16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431925" lvl="0" indent="-276225" algn="just">
              <a:lnSpc>
                <a:spcPts val="1920"/>
              </a:lnSpc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89860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3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000" indent="-4500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oprávnenosti aktivít projektu</a:t>
            </a:r>
          </a:p>
          <a:p>
            <a:pPr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Podmienky oprávnenosti projektov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endParaRPr lang="sk-SK" sz="1000" dirty="0"/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prílohou </a:t>
            </a: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musí byť EA</a:t>
            </a:r>
          </a:p>
          <a:p>
            <a:pPr marL="811213" indent="-360363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verejné budovy kategórie podľa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§ 3 ods. 5, písm. c) a d) zákona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č. 555/2005 Z. z. 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t. j.: </a:t>
            </a:r>
          </a:p>
          <a:p>
            <a:pPr marL="1158875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administratívne budovy 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budovy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škôl a školských zariadení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zriaďovateľ. pôsobnosti žiadateľa</a:t>
            </a:r>
          </a:p>
          <a:p>
            <a:pPr marL="811213" indent="-360363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využitie budovy min. 75%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využitie budovy = priemer spotreby energie za min. 3 roky / celková potreba energie pred realizáciou projektu</a:t>
            </a:r>
          </a:p>
          <a:p>
            <a:pPr marL="811213" indent="-360363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plánovaná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úspora potreby energie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vykurovanie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budove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 </a:t>
            </a:r>
            <a:r>
              <a:rPr lang="sk-SK" sz="1600" b="1">
                <a:solidFill>
                  <a:schemeClr val="tx1"/>
                </a:solidFill>
                <a:latin typeface="Century Gothic" panose="020B0502020202020204" pitchFamily="34" charset="0"/>
              </a:rPr>
              <a:t>výške </a:t>
            </a:r>
            <a:r>
              <a:rPr lang="sk-SK" sz="16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minimálne 30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%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verejné budovy bude preukázateľne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dlhodobo využívať verejný sektor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 realizáciou projektu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nedôjde k zmene charakteru využitia budovy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 defTabSz="627063">
              <a:spcBef>
                <a:spcPts val="0"/>
              </a:spcBef>
              <a:spcAft>
                <a:spcPts val="300"/>
              </a:spcAft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57188" indent="-357188"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89860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3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000" indent="-4500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oprávnenosti aktivít projektu</a:t>
            </a:r>
          </a:p>
          <a:p>
            <a:pPr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Podmienky oprávnenosti projektov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endParaRPr lang="sk-SK" sz="1000" dirty="0"/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opatrenia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na úsporu energie v budove budú navrhnuté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nad rámec splnenia minimálnych požiadaviek na energetickú hospodárnosť budov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podľa všeobecne záväzných právnych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predpisov,</a:t>
            </a:r>
          </a:p>
          <a:p>
            <a:pPr marL="809625" indent="-358775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pre projekty so žiadosťou 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vydanie stavebného povolenia po 31. decembri 2015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- minimálna požiadavka pre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globálny ukazovateľ horná hranica energetickej triedy A1,</a:t>
            </a:r>
          </a:p>
          <a:p>
            <a:pPr marL="809625" indent="-358775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pre projekty so žiadosťou 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vydanie stavebného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povolenia po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31. decembri 2018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- požiadavka pre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globálny ukazovateľ horná hranica energetickej triedy A0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58775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ak nie je technicky alebo funkčne uskutočniteľné dosiahnutie A0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– zdôvodnenie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projektovej dokumentácii,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 defTabSz="627063">
              <a:spcBef>
                <a:spcPts val="0"/>
              </a:spcBef>
              <a:spcAft>
                <a:spcPts val="300"/>
              </a:spcAft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57188" indent="-357188"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77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indent="-449263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oprávnenosti aktivít projektu</a:t>
            </a:r>
          </a:p>
          <a:p>
            <a:pPr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Podmienky oprávnenosti projektov</a:t>
            </a:r>
          </a:p>
          <a:p>
            <a:pPr>
              <a:spcBef>
                <a:spcPts val="0"/>
              </a:spcBef>
            </a:pPr>
            <a:endParaRPr lang="sk-SK" sz="10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809625" indent="-35877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obnovená budova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musí spĺňať hornú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hranicu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minimálne energetickej triedy B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 pre všetky miesta spotreby energie nachádzajúce sa 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budove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9625" indent="-358775" algn="just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neoprávnenosť aktivít nesúvisiacich so zlepšením energetickej hospodárnosti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budov</a:t>
            </a: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9625" indent="-358775" algn="just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inštalácia OZE iba v kombinácii s ďalším </a:t>
            </a: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podopatrením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/</a:t>
            </a: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podopatreniami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76238" algn="just">
              <a:spcBef>
                <a:spcPts val="1000"/>
              </a:spcBef>
              <a:buFont typeface="Wingdings" panose="05000000000000000000" pitchFamily="2" charset="2"/>
              <a:buChar char="ü"/>
              <a:tabLst>
                <a:tab pos="811213" algn="l"/>
              </a:tabLst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neoprávnené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sú projekty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odpojenia od účinných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systémov CZT /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ak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sa inštaláciou zariadení OZE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zvýšia emisie znečisťujúcich látok do ovzdušia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 porovnaní so súčasným stavom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 predmetnej lokalite,</a:t>
            </a:r>
          </a:p>
          <a:p>
            <a:pPr marL="811213" indent="-376238" algn="just">
              <a:spcBef>
                <a:spcPts val="1000"/>
              </a:spcBef>
              <a:buFont typeface="Wingdings" panose="05000000000000000000" pitchFamily="2" charset="2"/>
              <a:buChar char="ü"/>
              <a:tabLst>
                <a:tab pos="81121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súlad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Kritériami udržateľného využívania biomasy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pre spaľovacie zariadenia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biomasy</a:t>
            </a:r>
          </a:p>
          <a:p>
            <a:pPr marL="811213" lvl="0" indent="-376238" algn="just">
              <a:spcBef>
                <a:spcPts val="1000"/>
              </a:spcBef>
              <a:buFont typeface="Wingdings" panose="05000000000000000000" pitchFamily="2" charset="2"/>
              <a:buChar char="ü"/>
              <a:tabLst>
                <a:tab pos="811213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súlad so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Stratégiou pre redukciu PM</a:t>
            </a:r>
            <a:r>
              <a:rPr lang="sk-SK" sz="1600" b="1" baseline="-25000" dirty="0">
                <a:solidFill>
                  <a:schemeClr val="tx1"/>
                </a:solidFill>
                <a:latin typeface="Century Gothic" pitchFamily="34" charset="0"/>
              </a:rPr>
              <a:t>10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 </a:t>
            </a: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prog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zlepšenia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kvality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ovzdušia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34975" algn="just">
              <a:spcBef>
                <a:spcPts val="600"/>
              </a:spcBef>
              <a:tabLst>
                <a:tab pos="811213" algn="l"/>
              </a:tabLst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sk-SK" sz="1800" dirty="0"/>
              <a:t>	</a:t>
            </a:r>
          </a:p>
          <a:p>
            <a:endParaRPr lang="sk-SK" sz="1800" dirty="0"/>
          </a:p>
          <a:p>
            <a:r>
              <a:rPr lang="sk-SK" sz="1800" dirty="0"/>
              <a:t>	</a:t>
            </a:r>
          </a:p>
          <a:p>
            <a:pPr algn="just" defTabSz="627063">
              <a:spcBef>
                <a:spcPts val="0"/>
              </a:spcBef>
              <a:spcAft>
                <a:spcPts val="300"/>
              </a:spcAft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>
              <a:spcBef>
                <a:spcPts val="0"/>
              </a:spcBef>
              <a:spcAft>
                <a:spcPts val="300"/>
              </a:spcAft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47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6671</TotalTime>
  <Words>2103</Words>
  <Application>Microsoft Office PowerPoint</Application>
  <PresentationFormat>Prezentácia na obrazovke (4:3)</PresentationFormat>
  <Paragraphs>348</Paragraphs>
  <Slides>24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</vt:lpstr>
      <vt:lpstr>Motív Office</vt:lpstr>
      <vt:lpstr> operačný program  kvalita životného prostredia   Výzva na predkladanie žiadostí o poskytnutie nenávratného finančného príspevku  OPKZP-PO4-SC431-2021-68   03. 08. 2021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Marya</dc:creator>
  <cp:lastModifiedBy>Rastislav Milosovic - 2</cp:lastModifiedBy>
  <cp:revision>399</cp:revision>
  <cp:lastPrinted>2014-10-23T07:24:07Z</cp:lastPrinted>
  <dcterms:created xsi:type="dcterms:W3CDTF">2014-09-16T10:23:01Z</dcterms:created>
  <dcterms:modified xsi:type="dcterms:W3CDTF">2021-08-04T08:49:44Z</dcterms:modified>
</cp:coreProperties>
</file>