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60" r:id="rId1"/>
  </p:sldMasterIdLst>
  <p:handoutMasterIdLst>
    <p:handoutMasterId r:id="rId43"/>
  </p:handoutMasterIdLst>
  <p:sldIdLst>
    <p:sldId id="256" r:id="rId2"/>
    <p:sldId id="445" r:id="rId3"/>
    <p:sldId id="483" r:id="rId4"/>
    <p:sldId id="446" r:id="rId5"/>
    <p:sldId id="448" r:id="rId6"/>
    <p:sldId id="447" r:id="rId7"/>
    <p:sldId id="464" r:id="rId8"/>
    <p:sldId id="259" r:id="rId9"/>
    <p:sldId id="465" r:id="rId10"/>
    <p:sldId id="466" r:id="rId11"/>
    <p:sldId id="347" r:id="rId12"/>
    <p:sldId id="467" r:id="rId13"/>
    <p:sldId id="468" r:id="rId14"/>
    <p:sldId id="469" r:id="rId15"/>
    <p:sldId id="473" r:id="rId16"/>
    <p:sldId id="472" r:id="rId17"/>
    <p:sldId id="474" r:id="rId18"/>
    <p:sldId id="459" r:id="rId19"/>
    <p:sldId id="425" r:id="rId20"/>
    <p:sldId id="427" r:id="rId21"/>
    <p:sldId id="428" r:id="rId22"/>
    <p:sldId id="479" r:id="rId23"/>
    <p:sldId id="432" r:id="rId24"/>
    <p:sldId id="480" r:id="rId25"/>
    <p:sldId id="433" r:id="rId26"/>
    <p:sldId id="481" r:id="rId27"/>
    <p:sldId id="462" r:id="rId28"/>
    <p:sldId id="486" r:id="rId29"/>
    <p:sldId id="487" r:id="rId30"/>
    <p:sldId id="488" r:id="rId31"/>
    <p:sldId id="489" r:id="rId32"/>
    <p:sldId id="490" r:id="rId33"/>
    <p:sldId id="491" r:id="rId34"/>
    <p:sldId id="492" r:id="rId35"/>
    <p:sldId id="493" r:id="rId36"/>
    <p:sldId id="494" r:id="rId37"/>
    <p:sldId id="495" r:id="rId38"/>
    <p:sldId id="497" r:id="rId39"/>
    <p:sldId id="484" r:id="rId40"/>
    <p:sldId id="485" r:id="rId41"/>
    <p:sldId id="258" r:id="rId42"/>
  </p:sldIdLst>
  <p:sldSz cx="9144000" cy="6858000" type="screen4x3"/>
  <p:notesSz cx="6805613" cy="99441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B8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03" autoAdjust="0"/>
    <p:restoredTop sz="90104" autoAdjust="0"/>
  </p:normalViewPr>
  <p:slideViewPr>
    <p:cSldViewPr snapToGrid="0">
      <p:cViewPr varScale="1">
        <p:scale>
          <a:sx n="62" d="100"/>
          <a:sy n="62" d="100"/>
        </p:scale>
        <p:origin x="1384" y="4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72"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057D79-1FDE-4CA4-8327-C04921FDFE04}"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sk-SK"/>
        </a:p>
      </dgm:t>
    </dgm:pt>
    <dgm:pt modelId="{FA64F3B2-608C-4483-B2EB-0578528B60C5}">
      <dgm:prSet phldrT="[Text]" custT="1"/>
      <dgm:spPr/>
      <dgm:t>
        <a:bodyPr/>
        <a:lstStyle/>
        <a:p>
          <a:r>
            <a:rPr lang="sk-SK" sz="1800" kern="1200" dirty="0" smtClean="0">
              <a:solidFill>
                <a:schemeClr val="bg1">
                  <a:lumMod val="50000"/>
                </a:schemeClr>
              </a:solidFill>
              <a:latin typeface="+mn-lt"/>
              <a:ea typeface="+mn-ea"/>
              <a:cs typeface="+mn-cs"/>
            </a:rPr>
            <a:t>Vyhlásenie výzvy dňa </a:t>
          </a:r>
          <a:r>
            <a:rPr lang="sk-SK" sz="1800" b="1" kern="1200" dirty="0" smtClean="0">
              <a:solidFill>
                <a:srgbClr val="FF0000"/>
              </a:solidFill>
              <a:latin typeface="+mn-lt"/>
              <a:ea typeface="+mn-ea"/>
              <a:cs typeface="+mn-cs"/>
            </a:rPr>
            <a:t>15.11.2021</a:t>
          </a:r>
          <a:endParaRPr lang="sk-SK" sz="1800" b="1" kern="1200" dirty="0">
            <a:solidFill>
              <a:srgbClr val="FF0000"/>
            </a:solidFill>
            <a:latin typeface="+mn-lt"/>
            <a:ea typeface="+mn-ea"/>
            <a:cs typeface="+mn-cs"/>
          </a:endParaRPr>
        </a:p>
      </dgm:t>
    </dgm:pt>
    <dgm:pt modelId="{89E0F433-501D-4BA8-B69A-0918985B6390}" type="parTrans" cxnId="{BE3E3C5B-92DB-4B74-AD6E-17D0C1B5ABB2}">
      <dgm:prSet/>
      <dgm:spPr/>
      <dgm:t>
        <a:bodyPr/>
        <a:lstStyle/>
        <a:p>
          <a:endParaRPr lang="sk-SK"/>
        </a:p>
      </dgm:t>
    </dgm:pt>
    <dgm:pt modelId="{79E6A144-EC84-4B5C-B450-E21DB398605C}" type="sibTrans" cxnId="{BE3E3C5B-92DB-4B74-AD6E-17D0C1B5ABB2}">
      <dgm:prSet/>
      <dgm:spPr/>
      <dgm:t>
        <a:bodyPr/>
        <a:lstStyle/>
        <a:p>
          <a:endParaRPr lang="sk-SK"/>
        </a:p>
      </dgm:t>
    </dgm:pt>
    <dgm:pt modelId="{BFB98C89-975E-4C74-9448-18DFA6797CBB}">
      <dgm:prSet phldrT="[Text]" custT="1"/>
      <dgm:spPr/>
      <dgm:t>
        <a:bodyPr/>
        <a:lstStyle/>
        <a:p>
          <a:r>
            <a:rPr lang="sk-SK" sz="1800" kern="1200" dirty="0" smtClean="0">
              <a:solidFill>
                <a:schemeClr val="bg1">
                  <a:lumMod val="50000"/>
                </a:schemeClr>
              </a:solidFill>
              <a:latin typeface="+mn-lt"/>
              <a:ea typeface="+mn-ea"/>
              <a:cs typeface="+mn-cs"/>
            </a:rPr>
            <a:t>Uzávierka 1. hodnotiaceho kola: </a:t>
          </a:r>
          <a:r>
            <a:rPr lang="sk-SK" sz="1800" b="1" kern="1200" dirty="0" smtClean="0">
              <a:solidFill>
                <a:srgbClr val="0070C0"/>
              </a:solidFill>
              <a:latin typeface="+mn-lt"/>
              <a:ea typeface="+mn-ea"/>
              <a:cs typeface="+mn-cs"/>
            </a:rPr>
            <a:t>17.01.2022 </a:t>
          </a:r>
          <a:r>
            <a:rPr lang="sk-SK" sz="1800" kern="1200" dirty="0" smtClean="0">
              <a:solidFill>
                <a:schemeClr val="bg1">
                  <a:lumMod val="50000"/>
                </a:schemeClr>
              </a:solidFill>
              <a:latin typeface="+mn-lt"/>
              <a:ea typeface="+mn-ea"/>
              <a:cs typeface="+mn-cs"/>
            </a:rPr>
            <a:t/>
          </a:r>
          <a:br>
            <a:rPr lang="sk-SK" sz="1800" kern="1200" dirty="0" smtClean="0">
              <a:solidFill>
                <a:schemeClr val="bg1">
                  <a:lumMod val="50000"/>
                </a:schemeClr>
              </a:solidFill>
              <a:latin typeface="+mn-lt"/>
              <a:ea typeface="+mn-ea"/>
              <a:cs typeface="+mn-cs"/>
            </a:rPr>
          </a:br>
          <a:endParaRPr lang="sk-SK" sz="1800" kern="1200" dirty="0">
            <a:solidFill>
              <a:schemeClr val="bg1">
                <a:lumMod val="50000"/>
              </a:schemeClr>
            </a:solidFill>
            <a:latin typeface="+mn-lt"/>
            <a:ea typeface="+mn-ea"/>
            <a:cs typeface="+mn-cs"/>
          </a:endParaRPr>
        </a:p>
      </dgm:t>
    </dgm:pt>
    <dgm:pt modelId="{447A2232-9AB8-4B4C-A8BD-626133096B34}" type="parTrans" cxnId="{DCB0DE2E-5E84-4F06-A296-0DDB08A421EC}">
      <dgm:prSet/>
      <dgm:spPr/>
      <dgm:t>
        <a:bodyPr/>
        <a:lstStyle/>
        <a:p>
          <a:endParaRPr lang="sk-SK"/>
        </a:p>
      </dgm:t>
    </dgm:pt>
    <dgm:pt modelId="{EFE431BF-DA36-47C4-8670-C90237833606}" type="sibTrans" cxnId="{DCB0DE2E-5E84-4F06-A296-0DDB08A421EC}">
      <dgm:prSet/>
      <dgm:spPr/>
      <dgm:t>
        <a:bodyPr/>
        <a:lstStyle/>
        <a:p>
          <a:endParaRPr lang="sk-SK"/>
        </a:p>
      </dgm:t>
    </dgm:pt>
    <dgm:pt modelId="{9FC23608-3B9B-4D0A-9AD6-9F55A1FACC50}">
      <dgm:prSet/>
      <dgm:spPr/>
      <dgm:t>
        <a:bodyPr/>
        <a:lstStyle/>
        <a:p>
          <a:endParaRPr lang="sk-SK" dirty="0"/>
        </a:p>
      </dgm:t>
    </dgm:pt>
    <dgm:pt modelId="{153CCDFE-642C-4A29-98F6-565E0C0BE85F}" type="parTrans" cxnId="{2010ED0A-7CB6-42E3-B4B3-88B34B42762C}">
      <dgm:prSet/>
      <dgm:spPr/>
      <dgm:t>
        <a:bodyPr/>
        <a:lstStyle/>
        <a:p>
          <a:endParaRPr lang="sk-SK"/>
        </a:p>
      </dgm:t>
    </dgm:pt>
    <dgm:pt modelId="{07BC37BB-0E58-4F5C-BA1A-0E1B2AAFFCB3}" type="sibTrans" cxnId="{2010ED0A-7CB6-42E3-B4B3-88B34B42762C}">
      <dgm:prSet/>
      <dgm:spPr/>
      <dgm:t>
        <a:bodyPr/>
        <a:lstStyle/>
        <a:p>
          <a:endParaRPr lang="sk-SK"/>
        </a:p>
      </dgm:t>
    </dgm:pt>
    <dgm:pt modelId="{798CD663-1B9D-4036-817C-69A09E429610}">
      <dgm:prSet phldrT="[Text]" custT="1"/>
      <dgm:spPr/>
      <dgm:t>
        <a:bodyPr/>
        <a:lstStyle/>
        <a:p>
          <a:r>
            <a:rPr lang="sk-SK" sz="1800" kern="1200" dirty="0" smtClean="0">
              <a:solidFill>
                <a:schemeClr val="bg1">
                  <a:lumMod val="50000"/>
                </a:schemeClr>
              </a:solidFill>
              <a:latin typeface="+mn-lt"/>
              <a:ea typeface="+mn-ea"/>
              <a:cs typeface="+mn-cs"/>
            </a:rPr>
            <a:t>Uzávierka 2. hodnotiaceho kola: </a:t>
          </a:r>
          <a:r>
            <a:rPr lang="sk-SK" sz="1800" b="1" kern="1200" dirty="0" smtClean="0">
              <a:solidFill>
                <a:srgbClr val="0070C0"/>
              </a:solidFill>
              <a:latin typeface="+mn-lt"/>
              <a:ea typeface="+mn-ea"/>
              <a:cs typeface="+mn-cs"/>
            </a:rPr>
            <a:t>15.03.2022</a:t>
          </a:r>
          <a:endParaRPr lang="sk-SK" sz="1800" b="1" kern="1200" dirty="0">
            <a:solidFill>
              <a:srgbClr val="0070C0"/>
            </a:solidFill>
            <a:latin typeface="+mn-lt"/>
            <a:ea typeface="+mn-ea"/>
            <a:cs typeface="+mn-cs"/>
          </a:endParaRPr>
        </a:p>
      </dgm:t>
    </dgm:pt>
    <dgm:pt modelId="{4E9BCAA4-7623-4036-9CEF-90758D9B5D48}" type="sibTrans" cxnId="{65C9B3D4-DEFC-4506-AAC5-0E2B7DCCDD1F}">
      <dgm:prSet/>
      <dgm:spPr/>
      <dgm:t>
        <a:bodyPr/>
        <a:lstStyle/>
        <a:p>
          <a:endParaRPr lang="sk-SK"/>
        </a:p>
      </dgm:t>
    </dgm:pt>
    <dgm:pt modelId="{7181FD8E-E8B3-45B1-A746-6CEFD7F447C2}" type="parTrans" cxnId="{65C9B3D4-DEFC-4506-AAC5-0E2B7DCCDD1F}">
      <dgm:prSet/>
      <dgm:spPr/>
      <dgm:t>
        <a:bodyPr/>
        <a:lstStyle/>
        <a:p>
          <a:endParaRPr lang="sk-SK"/>
        </a:p>
      </dgm:t>
    </dgm:pt>
    <dgm:pt modelId="{40E56092-5A62-4B30-B461-0A4269D6BE1F}" type="pres">
      <dgm:prSet presAssocID="{A4057D79-1FDE-4CA4-8327-C04921FDFE04}" presName="arrowDiagram" presStyleCnt="0">
        <dgm:presLayoutVars>
          <dgm:chMax val="5"/>
          <dgm:dir/>
          <dgm:resizeHandles val="exact"/>
        </dgm:presLayoutVars>
      </dgm:prSet>
      <dgm:spPr/>
      <dgm:t>
        <a:bodyPr/>
        <a:lstStyle/>
        <a:p>
          <a:endParaRPr lang="sk-SK"/>
        </a:p>
      </dgm:t>
    </dgm:pt>
    <dgm:pt modelId="{71C9A0D2-A58C-46CA-AFC2-300EFC23053F}" type="pres">
      <dgm:prSet presAssocID="{A4057D79-1FDE-4CA4-8327-C04921FDFE04}" presName="arrow" presStyleLbl="bgShp" presStyleIdx="0" presStyleCnt="1" custLinFactNeighborX="-371" custLinFactNeighborY="564"/>
      <dgm:spPr/>
    </dgm:pt>
    <dgm:pt modelId="{A151F9FF-EA2F-4778-BE40-BD14F8E25F0B}" type="pres">
      <dgm:prSet presAssocID="{A4057D79-1FDE-4CA4-8327-C04921FDFE04}" presName="arrowDiagram4" presStyleCnt="0"/>
      <dgm:spPr/>
    </dgm:pt>
    <dgm:pt modelId="{CADEADDC-73D7-45F8-B7AF-E24C04F52E48}" type="pres">
      <dgm:prSet presAssocID="{FA64F3B2-608C-4483-B2EB-0578528B60C5}" presName="bullet4a" presStyleLbl="node1" presStyleIdx="0" presStyleCnt="4"/>
      <dgm:spPr>
        <a:solidFill>
          <a:srgbClr val="FF0000"/>
        </a:solidFill>
      </dgm:spPr>
      <dgm:t>
        <a:bodyPr/>
        <a:lstStyle/>
        <a:p>
          <a:endParaRPr lang="sk-SK"/>
        </a:p>
      </dgm:t>
    </dgm:pt>
    <dgm:pt modelId="{F666561A-39B3-48D2-A298-0014EFCCB0FB}" type="pres">
      <dgm:prSet presAssocID="{FA64F3B2-608C-4483-B2EB-0578528B60C5}" presName="textBox4a" presStyleLbl="revTx" presStyleIdx="0" presStyleCnt="4" custScaleX="339434" custScaleY="30090" custLinFactNeighborX="-28844" custLinFactNeighborY="-12713">
        <dgm:presLayoutVars>
          <dgm:bulletEnabled val="1"/>
        </dgm:presLayoutVars>
      </dgm:prSet>
      <dgm:spPr/>
      <dgm:t>
        <a:bodyPr/>
        <a:lstStyle/>
        <a:p>
          <a:endParaRPr lang="sk-SK"/>
        </a:p>
      </dgm:t>
    </dgm:pt>
    <dgm:pt modelId="{2687FE15-BCA0-41B3-BEB7-71D1E4F221FB}" type="pres">
      <dgm:prSet presAssocID="{BFB98C89-975E-4C74-9448-18DFA6797CBB}" presName="bullet4b" presStyleLbl="node1" presStyleIdx="1" presStyleCnt="4"/>
      <dgm:spPr/>
    </dgm:pt>
    <dgm:pt modelId="{B386511A-5A59-4108-8D29-9E72DA4C5656}" type="pres">
      <dgm:prSet presAssocID="{BFB98C89-975E-4C74-9448-18DFA6797CBB}" presName="textBox4b" presStyleLbl="revTx" presStyleIdx="1" presStyleCnt="4" custScaleX="495201" custScaleY="21822" custLinFactNeighborX="41382" custLinFactNeighborY="-24612">
        <dgm:presLayoutVars>
          <dgm:bulletEnabled val="1"/>
        </dgm:presLayoutVars>
      </dgm:prSet>
      <dgm:spPr/>
      <dgm:t>
        <a:bodyPr/>
        <a:lstStyle/>
        <a:p>
          <a:endParaRPr lang="sk-SK"/>
        </a:p>
      </dgm:t>
    </dgm:pt>
    <dgm:pt modelId="{A91566BA-45C7-4DAC-91BA-D8C32AD40255}" type="pres">
      <dgm:prSet presAssocID="{798CD663-1B9D-4036-817C-69A09E429610}" presName="bullet4c" presStyleLbl="node1" presStyleIdx="2" presStyleCnt="4"/>
      <dgm:spPr/>
    </dgm:pt>
    <dgm:pt modelId="{410CB957-E64F-4621-A486-47E03B74273C}" type="pres">
      <dgm:prSet presAssocID="{798CD663-1B9D-4036-817C-69A09E429610}" presName="textBox4c" presStyleLbl="revTx" presStyleIdx="2" presStyleCnt="4" custScaleX="452214" custScaleY="18762" custLinFactNeighborX="-24329" custLinFactNeighborY="-32810">
        <dgm:presLayoutVars>
          <dgm:bulletEnabled val="1"/>
        </dgm:presLayoutVars>
      </dgm:prSet>
      <dgm:spPr/>
      <dgm:t>
        <a:bodyPr/>
        <a:lstStyle/>
        <a:p>
          <a:endParaRPr lang="sk-SK"/>
        </a:p>
      </dgm:t>
    </dgm:pt>
    <dgm:pt modelId="{C9CC033B-D49A-45B3-ACF5-6DF1042BB36C}" type="pres">
      <dgm:prSet presAssocID="{9FC23608-3B9B-4D0A-9AD6-9F55A1FACC50}" presName="bullet4d" presStyleLbl="node1" presStyleIdx="3" presStyleCnt="4" custLinFactNeighborX="77481" custLinFactNeighborY="-54391"/>
      <dgm:spPr>
        <a:solidFill>
          <a:schemeClr val="accent1"/>
        </a:solidFill>
      </dgm:spPr>
      <dgm:t>
        <a:bodyPr/>
        <a:lstStyle/>
        <a:p>
          <a:endParaRPr lang="sk-SK"/>
        </a:p>
      </dgm:t>
    </dgm:pt>
    <dgm:pt modelId="{02091065-6200-4162-9DDC-217A8381E77B}" type="pres">
      <dgm:prSet presAssocID="{9FC23608-3B9B-4D0A-9AD6-9F55A1FACC50}" presName="textBox4d" presStyleLbl="revTx" presStyleIdx="3" presStyleCnt="4">
        <dgm:presLayoutVars>
          <dgm:bulletEnabled val="1"/>
        </dgm:presLayoutVars>
      </dgm:prSet>
      <dgm:spPr/>
      <dgm:t>
        <a:bodyPr/>
        <a:lstStyle/>
        <a:p>
          <a:endParaRPr lang="sk-SK"/>
        </a:p>
      </dgm:t>
    </dgm:pt>
  </dgm:ptLst>
  <dgm:cxnLst>
    <dgm:cxn modelId="{76774F9C-D089-4DA7-BDC4-4D14FC5824A5}" type="presOf" srcId="{A4057D79-1FDE-4CA4-8327-C04921FDFE04}" destId="{40E56092-5A62-4B30-B461-0A4269D6BE1F}" srcOrd="0" destOrd="0" presId="urn:microsoft.com/office/officeart/2005/8/layout/arrow2"/>
    <dgm:cxn modelId="{DCB0DE2E-5E84-4F06-A296-0DDB08A421EC}" srcId="{A4057D79-1FDE-4CA4-8327-C04921FDFE04}" destId="{BFB98C89-975E-4C74-9448-18DFA6797CBB}" srcOrd="1" destOrd="0" parTransId="{447A2232-9AB8-4B4C-A8BD-626133096B34}" sibTransId="{EFE431BF-DA36-47C4-8670-C90237833606}"/>
    <dgm:cxn modelId="{1F438680-B9C8-4892-9E4E-AF6BC9EF3306}" type="presOf" srcId="{9FC23608-3B9B-4D0A-9AD6-9F55A1FACC50}" destId="{02091065-6200-4162-9DDC-217A8381E77B}" srcOrd="0" destOrd="0" presId="urn:microsoft.com/office/officeart/2005/8/layout/arrow2"/>
    <dgm:cxn modelId="{5BA05811-F2B1-40CD-A12E-2F15A66EE2E6}" type="presOf" srcId="{BFB98C89-975E-4C74-9448-18DFA6797CBB}" destId="{B386511A-5A59-4108-8D29-9E72DA4C5656}" srcOrd="0" destOrd="0" presId="urn:microsoft.com/office/officeart/2005/8/layout/arrow2"/>
    <dgm:cxn modelId="{F62504D7-6488-4A51-B29B-DD4C41A890C0}" type="presOf" srcId="{FA64F3B2-608C-4483-B2EB-0578528B60C5}" destId="{F666561A-39B3-48D2-A298-0014EFCCB0FB}" srcOrd="0" destOrd="0" presId="urn:microsoft.com/office/officeart/2005/8/layout/arrow2"/>
    <dgm:cxn modelId="{65C9B3D4-DEFC-4506-AAC5-0E2B7DCCDD1F}" srcId="{A4057D79-1FDE-4CA4-8327-C04921FDFE04}" destId="{798CD663-1B9D-4036-817C-69A09E429610}" srcOrd="2" destOrd="0" parTransId="{7181FD8E-E8B3-45B1-A746-6CEFD7F447C2}" sibTransId="{4E9BCAA4-7623-4036-9CEF-90758D9B5D48}"/>
    <dgm:cxn modelId="{BE3E3C5B-92DB-4B74-AD6E-17D0C1B5ABB2}" srcId="{A4057D79-1FDE-4CA4-8327-C04921FDFE04}" destId="{FA64F3B2-608C-4483-B2EB-0578528B60C5}" srcOrd="0" destOrd="0" parTransId="{89E0F433-501D-4BA8-B69A-0918985B6390}" sibTransId="{79E6A144-EC84-4B5C-B450-E21DB398605C}"/>
    <dgm:cxn modelId="{2010ED0A-7CB6-42E3-B4B3-88B34B42762C}" srcId="{A4057D79-1FDE-4CA4-8327-C04921FDFE04}" destId="{9FC23608-3B9B-4D0A-9AD6-9F55A1FACC50}" srcOrd="3" destOrd="0" parTransId="{153CCDFE-642C-4A29-98F6-565E0C0BE85F}" sibTransId="{07BC37BB-0E58-4F5C-BA1A-0E1B2AAFFCB3}"/>
    <dgm:cxn modelId="{A3CAA0FA-B5FE-412B-B121-339D32CE2C88}" type="presOf" srcId="{798CD663-1B9D-4036-817C-69A09E429610}" destId="{410CB957-E64F-4621-A486-47E03B74273C}" srcOrd="0" destOrd="0" presId="urn:microsoft.com/office/officeart/2005/8/layout/arrow2"/>
    <dgm:cxn modelId="{4E76E42E-37D4-4A09-B6DE-5874E5D13CD4}" type="presParOf" srcId="{40E56092-5A62-4B30-B461-0A4269D6BE1F}" destId="{71C9A0D2-A58C-46CA-AFC2-300EFC23053F}" srcOrd="0" destOrd="0" presId="urn:microsoft.com/office/officeart/2005/8/layout/arrow2"/>
    <dgm:cxn modelId="{7811A860-42F7-48CD-87F8-245FD4D346A2}" type="presParOf" srcId="{40E56092-5A62-4B30-B461-0A4269D6BE1F}" destId="{A151F9FF-EA2F-4778-BE40-BD14F8E25F0B}" srcOrd="1" destOrd="0" presId="urn:microsoft.com/office/officeart/2005/8/layout/arrow2"/>
    <dgm:cxn modelId="{8A2899FB-2007-450F-8447-EC1381DD8D23}" type="presParOf" srcId="{A151F9FF-EA2F-4778-BE40-BD14F8E25F0B}" destId="{CADEADDC-73D7-45F8-B7AF-E24C04F52E48}" srcOrd="0" destOrd="0" presId="urn:microsoft.com/office/officeart/2005/8/layout/arrow2"/>
    <dgm:cxn modelId="{28ED4F25-E12F-453F-959C-82479C93689F}" type="presParOf" srcId="{A151F9FF-EA2F-4778-BE40-BD14F8E25F0B}" destId="{F666561A-39B3-48D2-A298-0014EFCCB0FB}" srcOrd="1" destOrd="0" presId="urn:microsoft.com/office/officeart/2005/8/layout/arrow2"/>
    <dgm:cxn modelId="{51C47680-01C8-4D69-BC6B-F2CAE515338A}" type="presParOf" srcId="{A151F9FF-EA2F-4778-BE40-BD14F8E25F0B}" destId="{2687FE15-BCA0-41B3-BEB7-71D1E4F221FB}" srcOrd="2" destOrd="0" presId="urn:microsoft.com/office/officeart/2005/8/layout/arrow2"/>
    <dgm:cxn modelId="{09639750-61EC-47B7-A919-AE428625636C}" type="presParOf" srcId="{A151F9FF-EA2F-4778-BE40-BD14F8E25F0B}" destId="{B386511A-5A59-4108-8D29-9E72DA4C5656}" srcOrd="3" destOrd="0" presId="urn:microsoft.com/office/officeart/2005/8/layout/arrow2"/>
    <dgm:cxn modelId="{DE8C7F31-454D-4B54-B1F8-C3C62B80C409}" type="presParOf" srcId="{A151F9FF-EA2F-4778-BE40-BD14F8E25F0B}" destId="{A91566BA-45C7-4DAC-91BA-D8C32AD40255}" srcOrd="4" destOrd="0" presId="urn:microsoft.com/office/officeart/2005/8/layout/arrow2"/>
    <dgm:cxn modelId="{9D8EB56B-7521-48DC-BAA3-F3FDE464B1EB}" type="presParOf" srcId="{A151F9FF-EA2F-4778-BE40-BD14F8E25F0B}" destId="{410CB957-E64F-4621-A486-47E03B74273C}" srcOrd="5" destOrd="0" presId="urn:microsoft.com/office/officeart/2005/8/layout/arrow2"/>
    <dgm:cxn modelId="{6398FD2D-0E1D-48F4-AB4A-C9403AB916A5}" type="presParOf" srcId="{A151F9FF-EA2F-4778-BE40-BD14F8E25F0B}" destId="{C9CC033B-D49A-45B3-ACF5-6DF1042BB36C}" srcOrd="6" destOrd="0" presId="urn:microsoft.com/office/officeart/2005/8/layout/arrow2"/>
    <dgm:cxn modelId="{A24A1824-6677-401B-AB35-5851E6FFF5F9}" type="presParOf" srcId="{A151F9FF-EA2F-4778-BE40-BD14F8E25F0B}" destId="{02091065-6200-4162-9DDC-217A8381E77B}" srcOrd="7"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C9A0D2-A58C-46CA-AFC2-300EFC23053F}">
      <dsp:nvSpPr>
        <dsp:cNvPr id="0" name=""/>
        <dsp:cNvSpPr/>
      </dsp:nvSpPr>
      <dsp:spPr>
        <a:xfrm>
          <a:off x="356768" y="0"/>
          <a:ext cx="7786363" cy="4866477"/>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ADEADDC-73D7-45F8-B7AF-E24C04F52E48}">
      <dsp:nvSpPr>
        <dsp:cNvPr id="0" name=""/>
        <dsp:cNvSpPr/>
      </dsp:nvSpPr>
      <dsp:spPr>
        <a:xfrm>
          <a:off x="1152612" y="3618712"/>
          <a:ext cx="179086" cy="179086"/>
        </a:xfrm>
        <a:prstGeom prst="ellipse">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666561A-39B3-48D2-A298-0014EFCCB0FB}">
      <dsp:nvSpPr>
        <dsp:cNvPr id="0" name=""/>
        <dsp:cNvSpPr/>
      </dsp:nvSpPr>
      <dsp:spPr>
        <a:xfrm>
          <a:off x="-351837" y="3965867"/>
          <a:ext cx="4519455" cy="3485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894" tIns="0" rIns="0" bIns="0" numCol="1" spcCol="1270" anchor="t" anchorCtr="0">
          <a:noAutofit/>
        </a:bodyPr>
        <a:lstStyle/>
        <a:p>
          <a:pPr lvl="0" algn="l" defTabSz="800100">
            <a:lnSpc>
              <a:spcPct val="90000"/>
            </a:lnSpc>
            <a:spcBef>
              <a:spcPct val="0"/>
            </a:spcBef>
            <a:spcAft>
              <a:spcPct val="35000"/>
            </a:spcAft>
          </a:pPr>
          <a:r>
            <a:rPr lang="sk-SK" sz="1800" kern="1200" dirty="0" smtClean="0">
              <a:solidFill>
                <a:schemeClr val="bg1">
                  <a:lumMod val="50000"/>
                </a:schemeClr>
              </a:solidFill>
              <a:latin typeface="+mn-lt"/>
              <a:ea typeface="+mn-ea"/>
              <a:cs typeface="+mn-cs"/>
            </a:rPr>
            <a:t>Vyhlásenie výzvy dňa </a:t>
          </a:r>
          <a:r>
            <a:rPr lang="sk-SK" sz="1800" b="1" kern="1200" dirty="0" smtClean="0">
              <a:solidFill>
                <a:srgbClr val="FF0000"/>
              </a:solidFill>
              <a:latin typeface="+mn-lt"/>
              <a:ea typeface="+mn-ea"/>
              <a:cs typeface="+mn-cs"/>
            </a:rPr>
            <a:t>15.11.2021</a:t>
          </a:r>
          <a:endParaRPr lang="sk-SK" sz="1800" b="1" kern="1200" dirty="0">
            <a:solidFill>
              <a:srgbClr val="FF0000"/>
            </a:solidFill>
            <a:latin typeface="+mn-lt"/>
            <a:ea typeface="+mn-ea"/>
            <a:cs typeface="+mn-cs"/>
          </a:endParaRPr>
        </a:p>
      </dsp:txBody>
      <dsp:txXfrm>
        <a:off x="-351837" y="3965867"/>
        <a:ext cx="4519455" cy="348508"/>
      </dsp:txXfrm>
    </dsp:sp>
    <dsp:sp modelId="{2687FE15-BCA0-41B3-BEB7-71D1E4F221FB}">
      <dsp:nvSpPr>
        <dsp:cNvPr id="0" name=""/>
        <dsp:cNvSpPr/>
      </dsp:nvSpPr>
      <dsp:spPr>
        <a:xfrm>
          <a:off x="2417896" y="2486769"/>
          <a:ext cx="311454" cy="31145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386511A-5A59-4108-8D29-9E72DA4C5656}">
      <dsp:nvSpPr>
        <dsp:cNvPr id="0" name=""/>
        <dsp:cNvSpPr/>
      </dsp:nvSpPr>
      <dsp:spPr>
        <a:xfrm>
          <a:off x="6" y="2964462"/>
          <a:ext cx="8097211" cy="4853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033" tIns="0" rIns="0" bIns="0" numCol="1" spcCol="1270" anchor="t" anchorCtr="0">
          <a:noAutofit/>
        </a:bodyPr>
        <a:lstStyle/>
        <a:p>
          <a:pPr lvl="0" algn="l" defTabSz="800100">
            <a:lnSpc>
              <a:spcPct val="90000"/>
            </a:lnSpc>
            <a:spcBef>
              <a:spcPct val="0"/>
            </a:spcBef>
            <a:spcAft>
              <a:spcPct val="35000"/>
            </a:spcAft>
          </a:pPr>
          <a:r>
            <a:rPr lang="sk-SK" sz="1800" kern="1200" dirty="0" smtClean="0">
              <a:solidFill>
                <a:schemeClr val="bg1">
                  <a:lumMod val="50000"/>
                </a:schemeClr>
              </a:solidFill>
              <a:latin typeface="+mn-lt"/>
              <a:ea typeface="+mn-ea"/>
              <a:cs typeface="+mn-cs"/>
            </a:rPr>
            <a:t>Uzávierka 1. hodnotiaceho kola: </a:t>
          </a:r>
          <a:r>
            <a:rPr lang="sk-SK" sz="1800" b="1" kern="1200" dirty="0" smtClean="0">
              <a:solidFill>
                <a:srgbClr val="0070C0"/>
              </a:solidFill>
              <a:latin typeface="+mn-lt"/>
              <a:ea typeface="+mn-ea"/>
              <a:cs typeface="+mn-cs"/>
            </a:rPr>
            <a:t>17.01.2022 </a:t>
          </a:r>
          <a:r>
            <a:rPr lang="sk-SK" sz="1800" kern="1200" dirty="0" smtClean="0">
              <a:solidFill>
                <a:schemeClr val="bg1">
                  <a:lumMod val="50000"/>
                </a:schemeClr>
              </a:solidFill>
              <a:latin typeface="+mn-lt"/>
              <a:ea typeface="+mn-ea"/>
              <a:cs typeface="+mn-cs"/>
            </a:rPr>
            <a:t/>
          </a:r>
          <a:br>
            <a:rPr lang="sk-SK" sz="1800" kern="1200" dirty="0" smtClean="0">
              <a:solidFill>
                <a:schemeClr val="bg1">
                  <a:lumMod val="50000"/>
                </a:schemeClr>
              </a:solidFill>
              <a:latin typeface="+mn-lt"/>
              <a:ea typeface="+mn-ea"/>
              <a:cs typeface="+mn-cs"/>
            </a:rPr>
          </a:br>
          <a:endParaRPr lang="sk-SK" sz="1800" kern="1200" dirty="0">
            <a:solidFill>
              <a:schemeClr val="bg1">
                <a:lumMod val="50000"/>
              </a:schemeClr>
            </a:solidFill>
            <a:latin typeface="+mn-lt"/>
            <a:ea typeface="+mn-ea"/>
            <a:cs typeface="+mn-cs"/>
          </a:endParaRPr>
        </a:p>
      </dsp:txBody>
      <dsp:txXfrm>
        <a:off x="6" y="2964462"/>
        <a:ext cx="8097211" cy="485316"/>
      </dsp:txXfrm>
    </dsp:sp>
    <dsp:sp modelId="{A91566BA-45C7-4DAC-91BA-D8C32AD40255}">
      <dsp:nvSpPr>
        <dsp:cNvPr id="0" name=""/>
        <dsp:cNvSpPr/>
      </dsp:nvSpPr>
      <dsp:spPr>
        <a:xfrm>
          <a:off x="4033567" y="1652655"/>
          <a:ext cx="412677" cy="41267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10CB957-E64F-4621-A486-47E03B74273C}">
      <dsp:nvSpPr>
        <dsp:cNvPr id="0" name=""/>
        <dsp:cNvSpPr/>
      </dsp:nvSpPr>
      <dsp:spPr>
        <a:xfrm>
          <a:off x="962503" y="2093848"/>
          <a:ext cx="7394315" cy="5642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8669" tIns="0" rIns="0" bIns="0" numCol="1" spcCol="1270" anchor="t" anchorCtr="0">
          <a:noAutofit/>
        </a:bodyPr>
        <a:lstStyle/>
        <a:p>
          <a:pPr lvl="0" algn="l" defTabSz="800100">
            <a:lnSpc>
              <a:spcPct val="90000"/>
            </a:lnSpc>
            <a:spcBef>
              <a:spcPct val="0"/>
            </a:spcBef>
            <a:spcAft>
              <a:spcPct val="35000"/>
            </a:spcAft>
          </a:pPr>
          <a:r>
            <a:rPr lang="sk-SK" sz="1800" kern="1200" dirty="0" smtClean="0">
              <a:solidFill>
                <a:schemeClr val="bg1">
                  <a:lumMod val="50000"/>
                </a:schemeClr>
              </a:solidFill>
              <a:latin typeface="+mn-lt"/>
              <a:ea typeface="+mn-ea"/>
              <a:cs typeface="+mn-cs"/>
            </a:rPr>
            <a:t>Uzávierka 2. hodnotiaceho kola: </a:t>
          </a:r>
          <a:r>
            <a:rPr lang="sk-SK" sz="1800" b="1" kern="1200" dirty="0" smtClean="0">
              <a:solidFill>
                <a:srgbClr val="0070C0"/>
              </a:solidFill>
              <a:latin typeface="+mn-lt"/>
              <a:ea typeface="+mn-ea"/>
              <a:cs typeface="+mn-cs"/>
            </a:rPr>
            <a:t>15.03.2022</a:t>
          </a:r>
          <a:endParaRPr lang="sk-SK" sz="1800" b="1" kern="1200" dirty="0">
            <a:solidFill>
              <a:srgbClr val="0070C0"/>
            </a:solidFill>
            <a:latin typeface="+mn-lt"/>
            <a:ea typeface="+mn-ea"/>
            <a:cs typeface="+mn-cs"/>
          </a:endParaRPr>
        </a:p>
      </dsp:txBody>
      <dsp:txXfrm>
        <a:off x="962503" y="2093848"/>
        <a:ext cx="7394315" cy="564263"/>
      </dsp:txXfrm>
    </dsp:sp>
    <dsp:sp modelId="{C9CC033B-D49A-45B3-ACF5-6DF1042BB36C}">
      <dsp:nvSpPr>
        <dsp:cNvPr id="0" name=""/>
        <dsp:cNvSpPr/>
      </dsp:nvSpPr>
      <dsp:spPr>
        <a:xfrm>
          <a:off x="6221624" y="800106"/>
          <a:ext cx="552831" cy="552831"/>
        </a:xfrm>
        <a:prstGeom prst="ellipse">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091065-6200-4162-9DDC-217A8381E77B}">
      <dsp:nvSpPr>
        <dsp:cNvPr id="0" name=""/>
        <dsp:cNvSpPr/>
      </dsp:nvSpPr>
      <dsp:spPr>
        <a:xfrm>
          <a:off x="6069701" y="1377212"/>
          <a:ext cx="1635136" cy="34892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934" tIns="0" rIns="0" bIns="0" numCol="1" spcCol="1270" anchor="t" anchorCtr="0">
          <a:noAutofit/>
        </a:bodyPr>
        <a:lstStyle/>
        <a:p>
          <a:pPr lvl="0" algn="l" defTabSz="2889250">
            <a:lnSpc>
              <a:spcPct val="90000"/>
            </a:lnSpc>
            <a:spcBef>
              <a:spcPct val="0"/>
            </a:spcBef>
            <a:spcAft>
              <a:spcPct val="35000"/>
            </a:spcAft>
          </a:pPr>
          <a:endParaRPr lang="sk-SK" sz="6500" kern="1200" dirty="0"/>
        </a:p>
      </dsp:txBody>
      <dsp:txXfrm>
        <a:off x="6069701" y="1377212"/>
        <a:ext cx="1635136" cy="3489264"/>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49099" cy="498932"/>
          </a:xfrm>
          <a:prstGeom prst="rect">
            <a:avLst/>
          </a:prstGeom>
        </p:spPr>
        <p:txBody>
          <a:bodyPr vert="horz" lIns="92263" tIns="46131" rIns="92263" bIns="46131" rtlCol="0"/>
          <a:lstStyle>
            <a:lvl1pPr algn="l">
              <a:defRPr sz="1200"/>
            </a:lvl1pPr>
          </a:lstStyle>
          <a:p>
            <a:endParaRPr lang="sk-SK"/>
          </a:p>
        </p:txBody>
      </p:sp>
      <p:sp>
        <p:nvSpPr>
          <p:cNvPr id="3" name="Zástupný symbol dátumu 2"/>
          <p:cNvSpPr>
            <a:spLocks noGrp="1"/>
          </p:cNvSpPr>
          <p:nvPr>
            <p:ph type="dt" sz="quarter" idx="1"/>
          </p:nvPr>
        </p:nvSpPr>
        <p:spPr>
          <a:xfrm>
            <a:off x="3854940" y="0"/>
            <a:ext cx="2949099" cy="498932"/>
          </a:xfrm>
          <a:prstGeom prst="rect">
            <a:avLst/>
          </a:prstGeom>
        </p:spPr>
        <p:txBody>
          <a:bodyPr vert="horz" lIns="92263" tIns="46131" rIns="92263" bIns="46131" rtlCol="0"/>
          <a:lstStyle>
            <a:lvl1pPr algn="r">
              <a:defRPr sz="1200"/>
            </a:lvl1pPr>
          </a:lstStyle>
          <a:p>
            <a:fld id="{CE87BEDB-97B9-41C8-856C-FADE51A5C186}" type="datetimeFigureOut">
              <a:rPr lang="sk-SK" smtClean="0"/>
              <a:pPr/>
              <a:t>2. 12. 2021</a:t>
            </a:fld>
            <a:endParaRPr lang="sk-SK"/>
          </a:p>
        </p:txBody>
      </p:sp>
      <p:sp>
        <p:nvSpPr>
          <p:cNvPr id="4" name="Zástupný symbol päty 3"/>
          <p:cNvSpPr>
            <a:spLocks noGrp="1"/>
          </p:cNvSpPr>
          <p:nvPr>
            <p:ph type="ftr" sz="quarter" idx="2"/>
          </p:nvPr>
        </p:nvSpPr>
        <p:spPr>
          <a:xfrm>
            <a:off x="0" y="9445169"/>
            <a:ext cx="2949099" cy="498931"/>
          </a:xfrm>
          <a:prstGeom prst="rect">
            <a:avLst/>
          </a:prstGeom>
        </p:spPr>
        <p:txBody>
          <a:bodyPr vert="horz" lIns="92263" tIns="46131" rIns="92263" bIns="46131"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3854940" y="9445169"/>
            <a:ext cx="2949099" cy="498931"/>
          </a:xfrm>
          <a:prstGeom prst="rect">
            <a:avLst/>
          </a:prstGeom>
        </p:spPr>
        <p:txBody>
          <a:bodyPr vert="horz" lIns="92263" tIns="46131" rIns="92263" bIns="46131" rtlCol="0" anchor="b"/>
          <a:lstStyle>
            <a:lvl1pPr algn="r">
              <a:defRPr sz="1200"/>
            </a:lvl1pPr>
          </a:lstStyle>
          <a:p>
            <a:fld id="{E41DF8AA-CDB8-4208-8219-7369B1F29475}" type="slidenum">
              <a:rPr lang="sk-SK" smtClean="0"/>
              <a:pPr/>
              <a:t>‹#›</a:t>
            </a:fld>
            <a:endParaRPr lang="sk-SK"/>
          </a:p>
        </p:txBody>
      </p:sp>
    </p:spTree>
    <p:extLst>
      <p:ext uri="{BB962C8B-B14F-4D97-AF65-F5344CB8AC3E}">
        <p14:creationId xmlns:p14="http://schemas.microsoft.com/office/powerpoint/2010/main" val="154376394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á snímka">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47007" y="1730828"/>
            <a:ext cx="7772400" cy="1608365"/>
          </a:xfrm>
        </p:spPr>
        <p:txBody>
          <a:bodyPr anchor="b">
            <a:normAutofit/>
          </a:bodyPr>
          <a:lstStyle>
            <a:lvl1pPr algn="ctr">
              <a:defRPr sz="1400">
                <a:solidFill>
                  <a:schemeClr val="tx1"/>
                </a:solidFill>
              </a:defRPr>
            </a:lvl1pPr>
          </a:lstStyle>
          <a:p>
            <a:endParaRPr lang="en-US" dirty="0"/>
          </a:p>
        </p:txBody>
      </p:sp>
    </p:spTree>
    <p:extLst>
      <p:ext uri="{BB962C8B-B14F-4D97-AF65-F5344CB8AC3E}">
        <p14:creationId xmlns:p14="http://schemas.microsoft.com/office/powerpoint/2010/main" val="1669331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Len nadp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79665" y="1921612"/>
            <a:ext cx="7886700" cy="1325563"/>
          </a:xfrm>
        </p:spPr>
        <p:txBody>
          <a:bodyPr/>
          <a:lstStyle/>
          <a:p>
            <a:r>
              <a:rPr lang="sk-SK" dirty="0"/>
              <a:t>Upravte štýly predlohy textu</a:t>
            </a:r>
            <a:endParaRPr lang="en-US" dirty="0"/>
          </a:p>
        </p:txBody>
      </p:sp>
    </p:spTree>
    <p:extLst>
      <p:ext uri="{BB962C8B-B14F-4D97-AF65-F5344CB8AC3E}">
        <p14:creationId xmlns:p14="http://schemas.microsoft.com/office/powerpoint/2010/main" val="2307606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a">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530679" y="2191034"/>
            <a:ext cx="7886700" cy="1325563"/>
          </a:xfrm>
        </p:spPr>
        <p:txBody>
          <a:bodyPr/>
          <a:lstStyle>
            <a:lvl1pPr>
              <a:defRPr/>
            </a:lvl1pPr>
          </a:lstStyle>
          <a:p>
            <a:r>
              <a:rPr lang="sk-SK" dirty="0"/>
              <a:t>ĎAKUJEME ZA POZORNOSŤ!</a:t>
            </a:r>
            <a:endParaRPr lang="en-US" dirty="0"/>
          </a:p>
        </p:txBody>
      </p:sp>
      <p:sp>
        <p:nvSpPr>
          <p:cNvPr id="6" name="Title 1"/>
          <p:cNvSpPr txBox="1">
            <a:spLocks/>
          </p:cNvSpPr>
          <p:nvPr userDrawn="1"/>
        </p:nvSpPr>
        <p:spPr>
          <a:xfrm>
            <a:off x="620485" y="4338824"/>
            <a:ext cx="2441123" cy="660952"/>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000" kern="1200">
                <a:solidFill>
                  <a:srgbClr val="55B848"/>
                </a:solidFill>
                <a:latin typeface="Myriad Pro" panose="020B0503030403020204" pitchFamily="34" charset="0"/>
                <a:ea typeface="+mj-ea"/>
                <a:cs typeface="+mj-cs"/>
              </a:defRPr>
            </a:lvl1pPr>
          </a:lstStyle>
          <a:p>
            <a:pPr algn="l"/>
            <a:r>
              <a:rPr lang="sk-SK" sz="1400" dirty="0">
                <a:solidFill>
                  <a:schemeClr val="tx1"/>
                </a:solidFill>
              </a:rPr>
              <a:t>Meno Priezvisko</a:t>
            </a:r>
            <a:endParaRPr lang="en-US" sz="1400" dirty="0">
              <a:solidFill>
                <a:schemeClr val="tx1"/>
              </a:solidFill>
            </a:endParaRPr>
          </a:p>
        </p:txBody>
      </p:sp>
    </p:spTree>
    <p:extLst>
      <p:ext uri="{BB962C8B-B14F-4D97-AF65-F5344CB8AC3E}">
        <p14:creationId xmlns:p14="http://schemas.microsoft.com/office/powerpoint/2010/main" val="11240598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652191"/>
            <a:ext cx="7886700" cy="1325563"/>
          </a:xfrm>
          <a:prstGeom prst="rect">
            <a:avLst/>
          </a:prstGeom>
        </p:spPr>
        <p:txBody>
          <a:bodyPr vert="horz" lIns="91440" tIns="45720" rIns="91440" bIns="45720" rtlCol="0" anchor="ctr">
            <a:normAutofit/>
          </a:bodyPr>
          <a:lstStyle/>
          <a:p>
            <a:r>
              <a:rPr lang="sk-SK" dirty="0"/>
              <a:t>OPERAČNÝ PROGRAM</a:t>
            </a:r>
            <a:br>
              <a:rPr lang="sk-SK" dirty="0"/>
            </a:br>
            <a:r>
              <a:rPr lang="sk-SK" dirty="0"/>
              <a:t>KVALITA ŽIVOTNÉHO PROSTREDIA</a:t>
            </a:r>
            <a:endParaRPr lang="en-US" dirty="0"/>
          </a:p>
        </p:txBody>
      </p:sp>
      <p:sp>
        <p:nvSpPr>
          <p:cNvPr id="3" name="Text Placeholder 2"/>
          <p:cNvSpPr>
            <a:spLocks noGrp="1"/>
          </p:cNvSpPr>
          <p:nvPr>
            <p:ph type="body" idx="1"/>
          </p:nvPr>
        </p:nvSpPr>
        <p:spPr>
          <a:xfrm>
            <a:off x="628650" y="3510642"/>
            <a:ext cx="7886700" cy="2261507"/>
          </a:xfrm>
          <a:prstGeom prst="rect">
            <a:avLst/>
          </a:prstGeom>
        </p:spPr>
        <p:txBody>
          <a:bodyPr vert="horz" lIns="91440" tIns="45720" rIns="91440" bIns="45720" rtlCol="0">
            <a:normAutofit/>
          </a:bodyPr>
          <a:lstStyle/>
          <a:p>
            <a:pPr lvl="0"/>
            <a:r>
              <a:rPr lang="sk-SK" dirty="0"/>
              <a:t>NÁZOV PREZENTÁCIE</a:t>
            </a:r>
          </a:p>
          <a:p>
            <a:pPr lvl="0"/>
            <a:endParaRPr lang="sk-SK" dirty="0"/>
          </a:p>
          <a:p>
            <a:pPr lvl="0"/>
            <a:endParaRPr lang="sk-SK" dirty="0"/>
          </a:p>
          <a:p>
            <a:pPr lvl="0"/>
            <a:r>
              <a:rPr lang="sk-SK" dirty="0"/>
              <a:t>DEŇ – MESIAC - ROK</a:t>
            </a:r>
          </a:p>
          <a:p>
            <a:pPr lvl="0"/>
            <a:endParaRPr lang="sk-SK" dirty="0"/>
          </a:p>
          <a:p>
            <a:pPr lvl="0"/>
            <a:endParaRPr lang="sk-SK" dirty="0"/>
          </a:p>
          <a:p>
            <a:pPr lvl="0"/>
            <a:endParaRPr lang="sk-SK" dirty="0"/>
          </a:p>
          <a:p>
            <a:pPr lvl="0"/>
            <a:endParaRPr lang="sk-SK" dirty="0"/>
          </a:p>
          <a:p>
            <a:pPr lvl="0"/>
            <a:endParaRPr lang="sk-SK" dirty="0"/>
          </a:p>
        </p:txBody>
      </p:sp>
    </p:spTree>
    <p:extLst>
      <p:ext uri="{BB962C8B-B14F-4D97-AF65-F5344CB8AC3E}">
        <p14:creationId xmlns:p14="http://schemas.microsoft.com/office/powerpoint/2010/main" val="1446874656"/>
      </p:ext>
    </p:extLst>
  </p:cSld>
  <p:clrMap bg1="lt1" tx1="dk1" bg2="lt2" tx2="dk2" accent1="accent1" accent2="accent2" accent3="accent3" accent4="accent4" accent5="accent5" accent6="accent6" hlink="hlink" folHlink="folHlink"/>
  <p:sldLayoutIdLst>
    <p:sldLayoutId id="2147483661" r:id="rId1"/>
    <p:sldLayoutId id="2147483666" r:id="rId2"/>
    <p:sldLayoutId id="2147483667" r:id="rId3"/>
  </p:sldLayoutIdLst>
  <p:txStyles>
    <p:titleStyle>
      <a:lvl1pPr algn="ctr" defTabSz="914400" rtl="0" eaLnBrk="1" latinLnBrk="0" hangingPunct="1">
        <a:lnSpc>
          <a:spcPct val="90000"/>
        </a:lnSpc>
        <a:spcBef>
          <a:spcPct val="0"/>
        </a:spcBef>
        <a:buNone/>
        <a:defRPr sz="4000" kern="1200">
          <a:solidFill>
            <a:srgbClr val="55B848"/>
          </a:solidFill>
          <a:latin typeface="Myriad Pro" panose="020B0503030403020204" pitchFamily="34" charset="0"/>
          <a:ea typeface="+mj-ea"/>
          <a:cs typeface="+mj-cs"/>
        </a:defRPr>
      </a:lvl1pPr>
    </p:titleStyle>
    <p:bodyStyle>
      <a:lvl1pPr marL="0" indent="0" algn="ctr" defTabSz="914400" rtl="0" eaLnBrk="1" latinLnBrk="0" hangingPunct="1">
        <a:lnSpc>
          <a:spcPct val="90000"/>
        </a:lnSpc>
        <a:spcBef>
          <a:spcPts val="1000"/>
        </a:spcBef>
        <a:buFont typeface="Arial" panose="020B0604020202020204" pitchFamily="34" charset="0"/>
        <a:buNone/>
        <a:defRPr sz="2800" kern="1200" baseline="0">
          <a:solidFill>
            <a:schemeClr val="tx1"/>
          </a:solidFill>
          <a:latin typeface="Myriad Pro" panose="020B0503030403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oversi.gov.sk/"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op-kzp.sk/wp-content/uploads/2016/03/00_Metodika-pre-vypracovanie-financnej-analyzy-projektu-verzia-2.0.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slovensko.s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slovensko.sk/"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BlokTextu 3"/>
          <p:cNvSpPr txBox="1"/>
          <p:nvPr/>
        </p:nvSpPr>
        <p:spPr>
          <a:xfrm>
            <a:off x="749644" y="1694992"/>
            <a:ext cx="7644712" cy="1015663"/>
          </a:xfrm>
          <a:prstGeom prst="rect">
            <a:avLst/>
          </a:prstGeom>
          <a:noFill/>
        </p:spPr>
        <p:txBody>
          <a:bodyPr wrap="square" rtlCol="0">
            <a:spAutoFit/>
          </a:bodyPr>
          <a:lstStyle/>
          <a:p>
            <a:pPr algn="ctr"/>
            <a:r>
              <a:rPr lang="sk-SK" sz="3000" b="1" dirty="0">
                <a:solidFill>
                  <a:srgbClr val="55B848"/>
                </a:solidFill>
                <a:latin typeface="Arial" panose="020B0604020202020204" pitchFamily="34" charset="0"/>
                <a:cs typeface="Arial" panose="020B0604020202020204" pitchFamily="34" charset="0"/>
              </a:rPr>
              <a:t>OPERAČNÝ PROGRAM </a:t>
            </a:r>
          </a:p>
          <a:p>
            <a:pPr algn="ctr"/>
            <a:r>
              <a:rPr lang="sk-SK" sz="3000" b="1" dirty="0">
                <a:solidFill>
                  <a:srgbClr val="55B848"/>
                </a:solidFill>
                <a:latin typeface="Arial" panose="020B0604020202020204" pitchFamily="34" charset="0"/>
                <a:cs typeface="Arial" panose="020B0604020202020204" pitchFamily="34" charset="0"/>
              </a:rPr>
              <a:t>KVALITA ŽIVOTNÉHO PROSTREDIA</a:t>
            </a:r>
          </a:p>
        </p:txBody>
      </p:sp>
      <p:sp>
        <p:nvSpPr>
          <p:cNvPr id="5" name="BlokTextu 4"/>
          <p:cNvSpPr txBox="1"/>
          <p:nvPr/>
        </p:nvSpPr>
        <p:spPr>
          <a:xfrm>
            <a:off x="230659" y="2873398"/>
            <a:ext cx="8674444" cy="1292662"/>
          </a:xfrm>
          <a:prstGeom prst="rect">
            <a:avLst/>
          </a:prstGeom>
          <a:noFill/>
        </p:spPr>
        <p:txBody>
          <a:bodyPr wrap="square" rtlCol="0">
            <a:spAutoFit/>
          </a:bodyPr>
          <a:lstStyle/>
          <a:p>
            <a:pPr algn="ctr"/>
            <a:r>
              <a:rPr lang="sk-SK" sz="3200" b="1" dirty="0">
                <a:solidFill>
                  <a:schemeClr val="bg1">
                    <a:lumMod val="50000"/>
                  </a:schemeClr>
                </a:solidFill>
                <a:latin typeface="Arial" panose="020B0604020202020204" pitchFamily="34" charset="0"/>
                <a:cs typeface="Arial" panose="020B0604020202020204" pitchFamily="34" charset="0"/>
              </a:rPr>
              <a:t>7</a:t>
            </a:r>
            <a:r>
              <a:rPr lang="sk-SK" sz="3200" b="1" dirty="0" smtClean="0">
                <a:solidFill>
                  <a:schemeClr val="bg1">
                    <a:lumMod val="50000"/>
                  </a:schemeClr>
                </a:solidFill>
                <a:latin typeface="Arial" panose="020B0604020202020204" pitchFamily="34" charset="0"/>
                <a:cs typeface="Arial" panose="020B0604020202020204" pitchFamily="34" charset="0"/>
              </a:rPr>
              <a:t>2. </a:t>
            </a:r>
            <a:r>
              <a:rPr lang="sk-SK" sz="3200" b="1" dirty="0">
                <a:solidFill>
                  <a:schemeClr val="bg1">
                    <a:lumMod val="50000"/>
                  </a:schemeClr>
                </a:solidFill>
                <a:latin typeface="Arial" panose="020B0604020202020204" pitchFamily="34" charset="0"/>
                <a:cs typeface="Arial" panose="020B0604020202020204" pitchFamily="34" charset="0"/>
              </a:rPr>
              <a:t>výzva na predkladanie </a:t>
            </a:r>
            <a:r>
              <a:rPr lang="sk-SK" sz="3200" b="1" dirty="0" err="1" smtClean="0">
                <a:solidFill>
                  <a:schemeClr val="bg1">
                    <a:lumMod val="50000"/>
                  </a:schemeClr>
                </a:solidFill>
                <a:latin typeface="Arial" panose="020B0604020202020204" pitchFamily="34" charset="0"/>
                <a:cs typeface="Arial" panose="020B0604020202020204" pitchFamily="34" charset="0"/>
              </a:rPr>
              <a:t>ŽoNFP</a:t>
            </a:r>
            <a:endParaRPr lang="sk-SK" sz="3200" b="1" dirty="0" smtClean="0">
              <a:solidFill>
                <a:schemeClr val="bg1">
                  <a:lumMod val="50000"/>
                </a:schemeClr>
              </a:solidFill>
              <a:latin typeface="Arial" panose="020B0604020202020204" pitchFamily="34" charset="0"/>
              <a:cs typeface="Arial" panose="020B0604020202020204" pitchFamily="34" charset="0"/>
            </a:endParaRPr>
          </a:p>
          <a:p>
            <a:pPr algn="ctr"/>
            <a:endParaRPr lang="sk-SK" sz="1000" b="1" dirty="0">
              <a:solidFill>
                <a:schemeClr val="bg1">
                  <a:lumMod val="50000"/>
                </a:schemeClr>
              </a:solidFill>
              <a:latin typeface="Arial" panose="020B0604020202020204" pitchFamily="34" charset="0"/>
              <a:cs typeface="Arial" panose="020B0604020202020204" pitchFamily="34" charset="0"/>
            </a:endParaRPr>
          </a:p>
          <a:p>
            <a:pPr algn="ctr"/>
            <a:endParaRPr lang="sk-SK" sz="1000" b="1" dirty="0" smtClean="0">
              <a:solidFill>
                <a:schemeClr val="bg1">
                  <a:lumMod val="50000"/>
                </a:schemeClr>
              </a:solidFill>
              <a:latin typeface="Arial" panose="020B0604020202020204" pitchFamily="34" charset="0"/>
              <a:cs typeface="Arial" panose="020B0604020202020204" pitchFamily="34" charset="0"/>
            </a:endParaRPr>
          </a:p>
          <a:p>
            <a:pPr algn="ctr"/>
            <a:r>
              <a:rPr lang="pl-PL" sz="2600" b="1" dirty="0" smtClean="0">
                <a:solidFill>
                  <a:schemeClr val="bg1">
                    <a:lumMod val="50000"/>
                  </a:schemeClr>
                </a:solidFill>
                <a:latin typeface="Arial" panose="020B0604020202020204" pitchFamily="34" charset="0"/>
                <a:cs typeface="Arial" panose="020B0604020202020204" pitchFamily="34" charset="0"/>
              </a:rPr>
              <a:t>zameraná </a:t>
            </a:r>
            <a:r>
              <a:rPr lang="pl-PL" sz="2600" b="1" dirty="0">
                <a:solidFill>
                  <a:schemeClr val="bg1">
                    <a:lumMod val="50000"/>
                  </a:schemeClr>
                </a:solidFill>
                <a:latin typeface="Arial" panose="020B0604020202020204" pitchFamily="34" charset="0"/>
                <a:cs typeface="Arial" panose="020B0604020202020204" pitchFamily="34" charset="0"/>
              </a:rPr>
              <a:t>na triedený zber komunálnych odpadov</a:t>
            </a:r>
            <a:endParaRPr lang="sk-SK" sz="2600" b="1" dirty="0">
              <a:solidFill>
                <a:schemeClr val="bg1">
                  <a:lumMod val="50000"/>
                </a:schemeClr>
              </a:solidFill>
              <a:latin typeface="Arial" panose="020B0604020202020204" pitchFamily="34" charset="0"/>
              <a:cs typeface="Arial" panose="020B0604020202020204" pitchFamily="34" charset="0"/>
            </a:endParaRPr>
          </a:p>
        </p:txBody>
      </p:sp>
      <p:sp>
        <p:nvSpPr>
          <p:cNvPr id="6" name="BlokTextu 5"/>
          <p:cNvSpPr txBox="1"/>
          <p:nvPr/>
        </p:nvSpPr>
        <p:spPr>
          <a:xfrm>
            <a:off x="2914650" y="5350999"/>
            <a:ext cx="3298371" cy="646331"/>
          </a:xfrm>
          <a:prstGeom prst="rect">
            <a:avLst/>
          </a:prstGeom>
          <a:noFill/>
        </p:spPr>
        <p:txBody>
          <a:bodyPr wrap="square" rtlCol="0">
            <a:spAutoFit/>
          </a:bodyPr>
          <a:lstStyle/>
          <a:p>
            <a:pPr algn="ctr"/>
            <a:r>
              <a:rPr lang="sk-SK" b="1" dirty="0" smtClean="0">
                <a:solidFill>
                  <a:schemeClr val="accent6"/>
                </a:solidFill>
                <a:latin typeface="Arial" panose="020B0604020202020204" pitchFamily="34" charset="0"/>
                <a:cs typeface="Arial" panose="020B0604020202020204" pitchFamily="34" charset="0"/>
              </a:rPr>
              <a:t>30. novembra 2021</a:t>
            </a:r>
          </a:p>
          <a:p>
            <a:pPr algn="ctr"/>
            <a:r>
              <a:rPr lang="sk-SK" b="1" dirty="0" smtClean="0">
                <a:solidFill>
                  <a:schemeClr val="accent6"/>
                </a:solidFill>
                <a:latin typeface="Arial" panose="020B0604020202020204" pitchFamily="34" charset="0"/>
                <a:cs typeface="Arial" panose="020B0604020202020204" pitchFamily="34" charset="0"/>
              </a:rPr>
              <a:t>1. decembra 2021</a:t>
            </a:r>
            <a:endParaRPr lang="sk-SK" b="1" dirty="0">
              <a:solidFill>
                <a:schemeClr val="accent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30028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45497" y="1110869"/>
            <a:ext cx="8218788" cy="370702"/>
          </a:xfrm>
        </p:spPr>
        <p:txBody>
          <a:bodyPr>
            <a:noAutofit/>
          </a:bodyPr>
          <a:lstStyle/>
          <a:p>
            <a:r>
              <a:rPr lang="sk-SK" sz="2400" b="1" dirty="0" smtClean="0">
                <a:latin typeface="Arial" panose="020B0604020202020204" pitchFamily="34" charset="0"/>
                <a:cs typeface="Arial" panose="020B0604020202020204" pitchFamily="34" charset="0"/>
              </a:rPr>
              <a:t>Vybraté podmienky z kategórie podmienok: Oprávnenosť žiadateľa</a:t>
            </a:r>
            <a:endParaRPr lang="sk-SK" sz="2400" b="1" dirty="0">
              <a:latin typeface="Arial" panose="020B0604020202020204" pitchFamily="34" charset="0"/>
              <a:cs typeface="Arial" panose="020B0604020202020204" pitchFamily="34" charset="0"/>
            </a:endParaRPr>
          </a:p>
        </p:txBody>
      </p:sp>
      <p:sp>
        <p:nvSpPr>
          <p:cNvPr id="4" name="Obdĺžnik 3"/>
          <p:cNvSpPr/>
          <p:nvPr/>
        </p:nvSpPr>
        <p:spPr>
          <a:xfrm>
            <a:off x="483018" y="1814080"/>
            <a:ext cx="8143745" cy="4678204"/>
          </a:xfrm>
          <a:prstGeom prst="rect">
            <a:avLst/>
          </a:prstGeom>
        </p:spPr>
        <p:txBody>
          <a:bodyPr wrap="square">
            <a:spAutoFit/>
          </a:bodyPr>
          <a:lstStyle/>
          <a:p>
            <a:pPr algn="just"/>
            <a:r>
              <a:rPr lang="sk-SK" b="1" dirty="0" smtClean="0">
                <a:solidFill>
                  <a:srgbClr val="0070C0"/>
                </a:solidFill>
                <a:latin typeface="Arial" panose="020B0604020202020204" pitchFamily="34" charset="0"/>
                <a:ea typeface="Calibri" panose="020F0502020204030204" pitchFamily="34" charset="0"/>
                <a:cs typeface="Arial" panose="020B0604020202020204" pitchFamily="34" charset="0"/>
              </a:rPr>
              <a:t>3. Podmienka</a:t>
            </a:r>
            <a:r>
              <a:rPr lang="sk-SK" b="1" dirty="0">
                <a:solidFill>
                  <a:srgbClr val="0070C0"/>
                </a:solidFill>
                <a:latin typeface="Arial" panose="020B0604020202020204" pitchFamily="34" charset="0"/>
                <a:ea typeface="Calibri" panose="020F0502020204030204" pitchFamily="34" charset="0"/>
                <a:cs typeface="Arial" panose="020B0604020202020204" pitchFamily="34" charset="0"/>
              </a:rPr>
              <a:t>, že žiadateľ má schválený program rozvoja obce </a:t>
            </a:r>
            <a:r>
              <a:rPr lang="sk-SK" b="1" dirty="0" smtClean="0">
                <a:solidFill>
                  <a:srgbClr val="0070C0"/>
                </a:solidFill>
                <a:latin typeface="Arial" panose="020B0604020202020204" pitchFamily="34" charset="0"/>
                <a:ea typeface="Calibri" panose="020F0502020204030204" pitchFamily="34" charset="0"/>
                <a:cs typeface="Arial" panose="020B0604020202020204" pitchFamily="34" charset="0"/>
              </a:rPr>
              <a:t/>
            </a:r>
            <a:br>
              <a:rPr lang="sk-SK" b="1" dirty="0" smtClean="0">
                <a:solidFill>
                  <a:srgbClr val="0070C0"/>
                </a:solidFill>
                <a:latin typeface="Arial" panose="020B0604020202020204" pitchFamily="34" charset="0"/>
                <a:ea typeface="Calibri" panose="020F0502020204030204" pitchFamily="34" charset="0"/>
                <a:cs typeface="Arial" panose="020B0604020202020204" pitchFamily="34" charset="0"/>
              </a:rPr>
            </a:br>
            <a:r>
              <a:rPr lang="sk-SK" b="1" dirty="0" smtClean="0">
                <a:solidFill>
                  <a:srgbClr val="0070C0"/>
                </a:solidFill>
                <a:latin typeface="Arial" panose="020B0604020202020204" pitchFamily="34" charset="0"/>
                <a:ea typeface="Calibri" panose="020F0502020204030204" pitchFamily="34" charset="0"/>
                <a:cs typeface="Arial" panose="020B0604020202020204" pitchFamily="34" charset="0"/>
              </a:rPr>
              <a:t>a </a:t>
            </a:r>
            <a:r>
              <a:rPr lang="sk-SK" b="1" dirty="0">
                <a:solidFill>
                  <a:srgbClr val="0070C0"/>
                </a:solidFill>
                <a:latin typeface="Arial" panose="020B0604020202020204" pitchFamily="34" charset="0"/>
                <a:ea typeface="Calibri" panose="020F0502020204030204" pitchFamily="34" charset="0"/>
                <a:cs typeface="Arial" panose="020B0604020202020204" pitchFamily="34" charset="0"/>
              </a:rPr>
              <a:t>príslušnú územnoplánovaciu dokumentáciu v súlade s ustanovením </a:t>
            </a:r>
            <a:r>
              <a:rPr lang="sk-SK" b="1" dirty="0" smtClean="0">
                <a:solidFill>
                  <a:srgbClr val="0070C0"/>
                </a:solidFill>
                <a:latin typeface="Arial" panose="020B0604020202020204" pitchFamily="34" charset="0"/>
                <a:ea typeface="Calibri" panose="020F0502020204030204" pitchFamily="34" charset="0"/>
                <a:cs typeface="Arial" panose="020B0604020202020204" pitchFamily="34" charset="0"/>
              </a:rPr>
              <a:t/>
            </a:r>
            <a:br>
              <a:rPr lang="sk-SK" b="1" dirty="0" smtClean="0">
                <a:solidFill>
                  <a:srgbClr val="0070C0"/>
                </a:solidFill>
                <a:latin typeface="Arial" panose="020B0604020202020204" pitchFamily="34" charset="0"/>
                <a:ea typeface="Calibri" panose="020F0502020204030204" pitchFamily="34" charset="0"/>
                <a:cs typeface="Arial" panose="020B0604020202020204" pitchFamily="34" charset="0"/>
              </a:rPr>
            </a:br>
            <a:r>
              <a:rPr lang="sk-SK" b="1" dirty="0" smtClean="0">
                <a:solidFill>
                  <a:srgbClr val="0070C0"/>
                </a:solidFill>
                <a:latin typeface="Arial" panose="020B0604020202020204" pitchFamily="34" charset="0"/>
                <a:ea typeface="Calibri" panose="020F0502020204030204" pitchFamily="34" charset="0"/>
                <a:cs typeface="Arial" panose="020B0604020202020204" pitchFamily="34" charset="0"/>
              </a:rPr>
              <a:t>§ </a:t>
            </a:r>
            <a:r>
              <a:rPr lang="sk-SK" b="1" dirty="0">
                <a:solidFill>
                  <a:srgbClr val="0070C0"/>
                </a:solidFill>
                <a:latin typeface="Arial" panose="020B0604020202020204" pitchFamily="34" charset="0"/>
                <a:ea typeface="Calibri" panose="020F0502020204030204" pitchFamily="34" charset="0"/>
                <a:cs typeface="Arial" panose="020B0604020202020204" pitchFamily="34" charset="0"/>
              </a:rPr>
              <a:t>8 ods. 6 / § 8a ods. 4 zákona o podpore regionálneho </a:t>
            </a:r>
            <a:r>
              <a:rPr lang="sk-SK" b="1" dirty="0" smtClean="0">
                <a:solidFill>
                  <a:srgbClr val="0070C0"/>
                </a:solidFill>
                <a:latin typeface="Arial" panose="020B0604020202020204" pitchFamily="34" charset="0"/>
                <a:ea typeface="Calibri" panose="020F0502020204030204" pitchFamily="34" charset="0"/>
                <a:cs typeface="Arial" panose="020B0604020202020204" pitchFamily="34" charset="0"/>
              </a:rPr>
              <a:t>rozvoja</a:t>
            </a:r>
          </a:p>
          <a:p>
            <a:pPr algn="just"/>
            <a:endParaRPr lang="sk-SK" sz="1000" b="1" u="sng" dirty="0" smtClean="0">
              <a:latin typeface="Arial" panose="020B0604020202020204" pitchFamily="34" charset="0"/>
              <a:cs typeface="Arial" panose="020B0604020202020204" pitchFamily="34" charset="0"/>
            </a:endParaRPr>
          </a:p>
          <a:p>
            <a:pPr algn="just"/>
            <a:r>
              <a:rPr lang="sk-SK" sz="1600" b="1" u="sng" dirty="0" smtClean="0">
                <a:latin typeface="Arial" panose="020B0604020202020204" pitchFamily="34" charset="0"/>
                <a:cs typeface="Arial" panose="020B0604020202020204" pitchFamily="34" charset="0"/>
              </a:rPr>
              <a:t>Žiadateľ</a:t>
            </a:r>
            <a:r>
              <a:rPr lang="sk-SK" sz="1600" b="1" u="sng" dirty="0">
                <a:latin typeface="Arial" panose="020B0604020202020204" pitchFamily="34" charset="0"/>
                <a:cs typeface="Arial" panose="020B0604020202020204" pitchFamily="34" charset="0"/>
              </a:rPr>
              <a:t>, ktorým je obec</a:t>
            </a:r>
            <a:r>
              <a:rPr lang="sk-SK" sz="1600" dirty="0">
                <a:latin typeface="Arial" panose="020B0604020202020204" pitchFamily="34" charset="0"/>
                <a:cs typeface="Arial" panose="020B0604020202020204" pitchFamily="34" charset="0"/>
              </a:rPr>
              <a:t>, musí mať schválený program rozvoja obce, resp. spoločný program rozvoja obcí a príslušnú územnoplánovaciu dokumentáciu v súlade </a:t>
            </a:r>
            <a:r>
              <a:rPr lang="sk-SK" sz="1600" dirty="0" smtClean="0">
                <a:latin typeface="Arial" panose="020B0604020202020204" pitchFamily="34" charset="0"/>
                <a:cs typeface="Arial" panose="020B0604020202020204" pitchFamily="34" charset="0"/>
              </a:rPr>
              <a:t/>
            </a:r>
            <a:br>
              <a:rPr lang="sk-SK" sz="1600" dirty="0" smtClean="0">
                <a:latin typeface="Arial" panose="020B0604020202020204" pitchFamily="34" charset="0"/>
                <a:cs typeface="Arial" panose="020B0604020202020204" pitchFamily="34" charset="0"/>
              </a:rPr>
            </a:br>
            <a:r>
              <a:rPr lang="sk-SK" sz="1600" dirty="0" smtClean="0">
                <a:latin typeface="Arial" panose="020B0604020202020204" pitchFamily="34" charset="0"/>
                <a:cs typeface="Arial" panose="020B0604020202020204" pitchFamily="34" charset="0"/>
              </a:rPr>
              <a:t>s </a:t>
            </a:r>
            <a:r>
              <a:rPr lang="sk-SK" sz="1600" dirty="0">
                <a:latin typeface="Arial" panose="020B0604020202020204" pitchFamily="34" charset="0"/>
                <a:cs typeface="Arial" panose="020B0604020202020204" pitchFamily="34" charset="0"/>
              </a:rPr>
              <a:t>ustanovením § 8 ods. 6 (v prípade obce), resp. § 8a ods. 4 (v prípade spoločného programu rozvoja obcí) zákona </a:t>
            </a:r>
            <a:r>
              <a:rPr lang="sk-SK" sz="1600" dirty="0" smtClean="0">
                <a:latin typeface="Arial" panose="020B0604020202020204" pitchFamily="34" charset="0"/>
                <a:cs typeface="Arial" panose="020B0604020202020204" pitchFamily="34" charset="0"/>
              </a:rPr>
              <a:t>o podpore </a:t>
            </a:r>
            <a:r>
              <a:rPr lang="sk-SK" sz="1600" dirty="0">
                <a:latin typeface="Arial" panose="020B0604020202020204" pitchFamily="34" charset="0"/>
                <a:cs typeface="Arial" panose="020B0604020202020204" pitchFamily="34" charset="0"/>
              </a:rPr>
              <a:t>regionálneho rozvoja</a:t>
            </a:r>
            <a:r>
              <a:rPr lang="sk-SK" sz="1600" dirty="0" smtClean="0">
                <a:latin typeface="Arial" panose="020B0604020202020204" pitchFamily="34" charset="0"/>
                <a:cs typeface="Arial" panose="020B0604020202020204" pitchFamily="34" charset="0"/>
              </a:rPr>
              <a:t>.</a:t>
            </a:r>
          </a:p>
          <a:p>
            <a:pPr algn="just"/>
            <a:endParaRPr lang="sk-SK" sz="1000" dirty="0">
              <a:latin typeface="Arial" panose="020B0604020202020204" pitchFamily="34" charset="0"/>
              <a:cs typeface="Arial" panose="020B0604020202020204" pitchFamily="34" charset="0"/>
            </a:endParaRPr>
          </a:p>
          <a:p>
            <a:pPr algn="just"/>
            <a:r>
              <a:rPr lang="sk-SK" sz="1600" dirty="0">
                <a:latin typeface="Arial" panose="020B0604020202020204" pitchFamily="34" charset="0"/>
                <a:cs typeface="Arial" panose="020B0604020202020204" pitchFamily="34" charset="0"/>
              </a:rPr>
              <a:t>Žiadateľ, ktorým je obec, je povinný za účelom posúdenia splnenia tejto PPP predložiť </a:t>
            </a:r>
            <a:r>
              <a:rPr lang="sk-SK" sz="1600" u="sng" dirty="0">
                <a:latin typeface="Arial" panose="020B0604020202020204" pitchFamily="34" charset="0"/>
                <a:cs typeface="Arial" panose="020B0604020202020204" pitchFamily="34" charset="0"/>
              </a:rPr>
              <a:t>prílohu č. 4 </a:t>
            </a:r>
            <a:r>
              <a:rPr lang="sk-SK" sz="1600" u="sng" dirty="0" err="1">
                <a:latin typeface="Arial" panose="020B0604020202020204" pitchFamily="34" charset="0"/>
                <a:cs typeface="Arial" panose="020B0604020202020204" pitchFamily="34" charset="0"/>
              </a:rPr>
              <a:t>ŽoNFP</a:t>
            </a:r>
            <a:r>
              <a:rPr lang="sk-SK" sz="1600" u="sng" dirty="0">
                <a:latin typeface="Arial" panose="020B0604020202020204" pitchFamily="34" charset="0"/>
                <a:cs typeface="Arial" panose="020B0604020202020204" pitchFamily="34" charset="0"/>
              </a:rPr>
              <a:t> - </a:t>
            </a:r>
            <a:r>
              <a:rPr lang="sk-SK" sz="1600" i="1" u="sng" dirty="0">
                <a:latin typeface="Arial" panose="020B0604020202020204" pitchFamily="34" charset="0"/>
                <a:cs typeface="Arial" panose="020B0604020202020204" pitchFamily="34" charset="0"/>
              </a:rPr>
              <a:t>Uznesenie (výpis z uznesenia) o schválení programu </a:t>
            </a:r>
            <a:r>
              <a:rPr lang="sk-SK" sz="1600" i="1" u="sng" dirty="0" smtClean="0">
                <a:latin typeface="Arial" panose="020B0604020202020204" pitchFamily="34" charset="0"/>
                <a:cs typeface="Arial" panose="020B0604020202020204" pitchFamily="34" charset="0"/>
              </a:rPr>
              <a:t>rozvoja </a:t>
            </a:r>
            <a:br>
              <a:rPr lang="sk-SK" sz="1600" i="1" u="sng" dirty="0" smtClean="0">
                <a:latin typeface="Arial" panose="020B0604020202020204" pitchFamily="34" charset="0"/>
                <a:cs typeface="Arial" panose="020B0604020202020204" pitchFamily="34" charset="0"/>
              </a:rPr>
            </a:br>
            <a:r>
              <a:rPr lang="sk-SK" sz="1600" i="1" u="sng" dirty="0" smtClean="0">
                <a:latin typeface="Arial" panose="020B0604020202020204" pitchFamily="34" charset="0"/>
                <a:cs typeface="Arial" panose="020B0604020202020204" pitchFamily="34" charset="0"/>
              </a:rPr>
              <a:t>a </a:t>
            </a:r>
            <a:r>
              <a:rPr lang="sk-SK" sz="1600" i="1" u="sng" dirty="0">
                <a:latin typeface="Arial" panose="020B0604020202020204" pitchFamily="34" charset="0"/>
                <a:cs typeface="Arial" panose="020B0604020202020204" pitchFamily="34" charset="0"/>
              </a:rPr>
              <a:t>príslušnej územnoplánovacej dokumentácie </a:t>
            </a:r>
            <a:r>
              <a:rPr lang="sk-SK" sz="1600" dirty="0">
                <a:latin typeface="Arial" panose="020B0604020202020204" pitchFamily="34" charset="0"/>
                <a:cs typeface="Arial" panose="020B0604020202020204" pitchFamily="34" charset="0"/>
              </a:rPr>
              <a:t>(</a:t>
            </a:r>
            <a:r>
              <a:rPr lang="sk-SK" sz="1600" dirty="0" err="1">
                <a:latin typeface="Arial" panose="020B0604020202020204" pitchFamily="34" charset="0"/>
                <a:cs typeface="Arial" panose="020B0604020202020204" pitchFamily="34" charset="0"/>
              </a:rPr>
              <a:t>sken</a:t>
            </a:r>
            <a:r>
              <a:rPr lang="sk-SK" sz="1600" dirty="0">
                <a:latin typeface="Arial" panose="020B0604020202020204" pitchFamily="34" charset="0"/>
                <a:cs typeface="Arial" panose="020B0604020202020204" pitchFamily="34" charset="0"/>
              </a:rPr>
              <a:t> prostredníctvom ITMS2014+), resp. ak je uznesenie zverejnené na webovom sídle, uvedie funkčný odkaz na zverejnené dokumenty v tabuľke 7.1 formulára </a:t>
            </a:r>
            <a:r>
              <a:rPr lang="sk-SK" sz="1600" dirty="0" err="1">
                <a:latin typeface="Arial" panose="020B0604020202020204" pitchFamily="34" charset="0"/>
                <a:cs typeface="Arial" panose="020B0604020202020204" pitchFamily="34" charset="0"/>
              </a:rPr>
              <a:t>ŽoNFP</a:t>
            </a:r>
            <a:r>
              <a:rPr lang="sk-SK" sz="1600" dirty="0">
                <a:latin typeface="Arial" panose="020B0604020202020204" pitchFamily="34" charset="0"/>
                <a:cs typeface="Arial" panose="020B0604020202020204" pitchFamily="34" charset="0"/>
              </a:rPr>
              <a:t>. </a:t>
            </a:r>
            <a:endParaRPr lang="sk-SK" sz="1600" dirty="0" smtClean="0">
              <a:latin typeface="Arial" panose="020B0604020202020204" pitchFamily="34" charset="0"/>
              <a:cs typeface="Arial" panose="020B0604020202020204" pitchFamily="34" charset="0"/>
            </a:endParaRPr>
          </a:p>
          <a:p>
            <a:pPr algn="just"/>
            <a:endParaRPr lang="sk-SK" sz="1000" dirty="0" smtClean="0">
              <a:latin typeface="Arial" panose="020B0604020202020204" pitchFamily="34" charset="0"/>
              <a:cs typeface="Arial" panose="020B0604020202020204" pitchFamily="34" charset="0"/>
            </a:endParaRPr>
          </a:p>
          <a:p>
            <a:pPr algn="just"/>
            <a:r>
              <a:rPr lang="sk-SK" sz="1600" dirty="0" smtClean="0">
                <a:latin typeface="Arial" panose="020B0604020202020204" pitchFamily="34" charset="0"/>
                <a:cs typeface="Arial" panose="020B0604020202020204" pitchFamily="34" charset="0"/>
              </a:rPr>
              <a:t>V</a:t>
            </a:r>
            <a:r>
              <a:rPr lang="sk-SK" sz="1600" dirty="0">
                <a:latin typeface="Arial" panose="020B0604020202020204" pitchFamily="34" charset="0"/>
                <a:cs typeface="Arial" panose="020B0604020202020204" pitchFamily="34" charset="0"/>
              </a:rPr>
              <a:t> prípade, že bola od schválenia programu rozvoja schválená aktualizácia, ktorou sa </a:t>
            </a:r>
            <a:r>
              <a:rPr lang="sk-SK" sz="1600" b="1" u="sng" dirty="0">
                <a:latin typeface="Arial" panose="020B0604020202020204" pitchFamily="34" charset="0"/>
                <a:cs typeface="Arial" panose="020B0604020202020204" pitchFamily="34" charset="0"/>
              </a:rPr>
              <a:t>predĺžila jeho platnosť</a:t>
            </a:r>
            <a:r>
              <a:rPr lang="sk-SK" sz="1600" dirty="0">
                <a:latin typeface="Arial" panose="020B0604020202020204" pitchFamily="34" charset="0"/>
                <a:cs typeface="Arial" panose="020B0604020202020204" pitchFamily="34" charset="0"/>
              </a:rPr>
              <a:t>, je potrebné predložiť v rámci tejto prílohy aj </a:t>
            </a:r>
            <a:r>
              <a:rPr lang="sk-SK" sz="1600" dirty="0" err="1">
                <a:latin typeface="Arial" panose="020B0604020202020204" pitchFamily="34" charset="0"/>
                <a:cs typeface="Arial" panose="020B0604020202020204" pitchFamily="34" charset="0"/>
              </a:rPr>
              <a:t>sken</a:t>
            </a:r>
            <a:r>
              <a:rPr lang="sk-SK" sz="1600" dirty="0">
                <a:latin typeface="Arial" panose="020B0604020202020204" pitchFamily="34" charset="0"/>
                <a:cs typeface="Arial" panose="020B0604020202020204" pitchFamily="34" charset="0"/>
              </a:rPr>
              <a:t> uznesenia (výpisu z uznesenia) o schválení aktualizácie programu rozvoja obce, resp. funkčný odkaz na zverejnené uznesenie v tabuľke 7.1 formulára </a:t>
            </a:r>
            <a:r>
              <a:rPr lang="sk-SK" sz="1600" dirty="0" err="1">
                <a:latin typeface="Arial" panose="020B0604020202020204" pitchFamily="34" charset="0"/>
                <a:cs typeface="Arial" panose="020B0604020202020204" pitchFamily="34" charset="0"/>
              </a:rPr>
              <a:t>ŽoNFP</a:t>
            </a:r>
            <a:r>
              <a:rPr lang="sk-SK" sz="1600" dirty="0" smtClean="0">
                <a:latin typeface="Arial" panose="020B0604020202020204" pitchFamily="34" charset="0"/>
                <a:cs typeface="Arial" panose="020B0604020202020204" pitchFamily="34" charset="0"/>
              </a:rPr>
              <a:t>.</a:t>
            </a:r>
            <a:endParaRPr lang="sk-SK"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46952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1"/>
          <p:cNvSpPr>
            <a:spLocks noGrp="1"/>
          </p:cNvSpPr>
          <p:nvPr>
            <p:ph type="title"/>
          </p:nvPr>
        </p:nvSpPr>
        <p:spPr>
          <a:xfrm>
            <a:off x="422673" y="897674"/>
            <a:ext cx="8218788" cy="692230"/>
          </a:xfrm>
        </p:spPr>
        <p:txBody>
          <a:bodyPr>
            <a:normAutofit/>
          </a:bodyPr>
          <a:lstStyle/>
          <a:p>
            <a:r>
              <a:rPr lang="sk-SK" sz="3200" b="1" dirty="0" smtClean="0">
                <a:latin typeface="Arial" panose="020B0604020202020204" pitchFamily="34" charset="0"/>
                <a:cs typeface="Arial" panose="020B0604020202020204" pitchFamily="34" charset="0"/>
              </a:rPr>
              <a:t>Oprávnenosť aktivít projektu</a:t>
            </a:r>
            <a:endParaRPr lang="sk-SK" sz="3200" b="1" dirty="0">
              <a:latin typeface="Arial" panose="020B0604020202020204" pitchFamily="34" charset="0"/>
              <a:cs typeface="Arial" panose="020B0604020202020204" pitchFamily="34" charset="0"/>
            </a:endParaRPr>
          </a:p>
        </p:txBody>
      </p:sp>
      <p:sp>
        <p:nvSpPr>
          <p:cNvPr id="5" name="Obdĺžnik 4"/>
          <p:cNvSpPr/>
          <p:nvPr/>
        </p:nvSpPr>
        <p:spPr>
          <a:xfrm>
            <a:off x="422673" y="1518015"/>
            <a:ext cx="8499654" cy="4708981"/>
          </a:xfrm>
          <a:prstGeom prst="rect">
            <a:avLst/>
          </a:prstGeom>
        </p:spPr>
        <p:txBody>
          <a:bodyPr wrap="square">
            <a:spAutoFit/>
          </a:bodyPr>
          <a:lstStyle/>
          <a:p>
            <a:pPr algn="just"/>
            <a:r>
              <a:rPr lang="sk-SK" sz="1500" dirty="0" smtClean="0">
                <a:latin typeface="Arial" panose="020B0604020202020204" pitchFamily="34" charset="0"/>
                <a:cs typeface="Arial" panose="020B0604020202020204" pitchFamily="34" charset="0"/>
              </a:rPr>
              <a:t>V </a:t>
            </a:r>
            <a:r>
              <a:rPr lang="sk-SK" sz="1500" dirty="0">
                <a:latin typeface="Arial" panose="020B0604020202020204" pitchFamily="34" charset="0"/>
                <a:cs typeface="Arial" panose="020B0604020202020204" pitchFamily="34" charset="0"/>
              </a:rPr>
              <a:t>rámci </a:t>
            </a:r>
            <a:r>
              <a:rPr lang="sk-SK" sz="1500" dirty="0" smtClean="0">
                <a:latin typeface="Arial" panose="020B0604020202020204" pitchFamily="34" charset="0"/>
                <a:cs typeface="Arial" panose="020B0604020202020204" pitchFamily="34" charset="0"/>
              </a:rPr>
              <a:t>výzvy je </a:t>
            </a:r>
            <a:r>
              <a:rPr lang="sk-SK" sz="1500" dirty="0">
                <a:latin typeface="Arial" panose="020B0604020202020204" pitchFamily="34" charset="0"/>
                <a:cs typeface="Arial" panose="020B0604020202020204" pitchFamily="34" charset="0"/>
              </a:rPr>
              <a:t>podpora zameraná na triedený zber </a:t>
            </a:r>
            <a:r>
              <a:rPr lang="sk-SK" sz="1500" dirty="0" smtClean="0">
                <a:latin typeface="Arial" panose="020B0604020202020204" pitchFamily="34" charset="0"/>
                <a:cs typeface="Arial" panose="020B0604020202020204" pitchFamily="34" charset="0"/>
              </a:rPr>
              <a:t>KO (odpady, za </a:t>
            </a:r>
            <a:r>
              <a:rPr lang="sk-SK" sz="1500" dirty="0">
                <a:latin typeface="Arial" panose="020B0604020202020204" pitchFamily="34" charset="0"/>
                <a:cs typeface="Arial" panose="020B0604020202020204" pitchFamily="34" charset="0"/>
              </a:rPr>
              <a:t>ktorých zber a nakladanie s nimi je v súlade so zákonom o odpadoch zodpovedná obec a na ktoré sa nevzťahuje rozšírená zodpovednosť výrobcov podľa zákona o odpadoch a ktorým nie je biologicky rozložiteľný kuchynský odpad a reštauračný odpad od prevádzkovateľa </a:t>
            </a:r>
            <a:r>
              <a:rPr lang="sk-SK" sz="1500" dirty="0" smtClean="0">
                <a:latin typeface="Arial" panose="020B0604020202020204" pitchFamily="34" charset="0"/>
                <a:cs typeface="Arial" panose="020B0604020202020204" pitchFamily="34" charset="0"/>
              </a:rPr>
              <a:t>kuchyne), </a:t>
            </a:r>
            <a:r>
              <a:rPr lang="sk-SK" sz="1500" dirty="0">
                <a:latin typeface="Arial" panose="020B0604020202020204" pitchFamily="34" charset="0"/>
                <a:cs typeface="Arial" panose="020B0604020202020204" pitchFamily="34" charset="0"/>
              </a:rPr>
              <a:t>t. j. na: </a:t>
            </a:r>
            <a:endParaRPr lang="sk-SK" sz="1500" dirty="0" smtClean="0">
              <a:latin typeface="Arial" panose="020B0604020202020204" pitchFamily="34" charset="0"/>
              <a:cs typeface="Arial" panose="020B0604020202020204" pitchFamily="34" charset="0"/>
            </a:endParaRPr>
          </a:p>
          <a:p>
            <a:pPr algn="just"/>
            <a:endParaRPr lang="sk-SK" sz="1000" dirty="0" smtClean="0">
              <a:latin typeface="Arial" panose="020B0604020202020204" pitchFamily="34" charset="0"/>
              <a:cs typeface="Arial" panose="020B0604020202020204" pitchFamily="34" charset="0"/>
            </a:endParaRPr>
          </a:p>
          <a:p>
            <a:pPr marL="285750" lvl="0" indent="-285750" algn="just">
              <a:buFont typeface="Arial" panose="020B0604020202020204" pitchFamily="34" charset="0"/>
              <a:buChar char="•"/>
            </a:pPr>
            <a:r>
              <a:rPr lang="sk-SK" sz="1500" b="1" i="1" u="sng" dirty="0" smtClean="0">
                <a:latin typeface="Arial" panose="020B0604020202020204" pitchFamily="34" charset="0"/>
                <a:cs typeface="Arial" panose="020B0604020202020204" pitchFamily="34" charset="0"/>
              </a:rPr>
              <a:t>Výstavbu </a:t>
            </a:r>
            <a:r>
              <a:rPr lang="sk-SK" sz="1500" b="1" i="1" u="sng" dirty="0">
                <a:latin typeface="Arial" panose="020B0604020202020204" pitchFamily="34" charset="0"/>
                <a:cs typeface="Arial" panose="020B0604020202020204" pitchFamily="34" charset="0"/>
              </a:rPr>
              <a:t>nových alebo </a:t>
            </a:r>
            <a:r>
              <a:rPr lang="sk-SK" sz="1500" b="1" i="1" u="sng" dirty="0" smtClean="0">
                <a:latin typeface="Arial" panose="020B0604020202020204" pitchFamily="34" charset="0"/>
                <a:cs typeface="Arial" panose="020B0604020202020204" pitchFamily="34" charset="0"/>
              </a:rPr>
              <a:t>rekonštrukciu </a:t>
            </a:r>
            <a:r>
              <a:rPr lang="sk-SK" sz="1500" b="1" i="1" u="sng" dirty="0">
                <a:latin typeface="Arial" panose="020B0604020202020204" pitchFamily="34" charset="0"/>
                <a:cs typeface="Arial" panose="020B0604020202020204" pitchFamily="34" charset="0"/>
              </a:rPr>
              <a:t>existujúcich zariadení na zber odpadov / zberných dvorov</a:t>
            </a:r>
            <a:r>
              <a:rPr lang="sk-SK" sz="1500" b="1" dirty="0">
                <a:latin typeface="Arial" panose="020B0604020202020204" pitchFamily="34" charset="0"/>
                <a:cs typeface="Arial" panose="020B0604020202020204" pitchFamily="34" charset="0"/>
              </a:rPr>
              <a:t> </a:t>
            </a:r>
            <a:r>
              <a:rPr lang="sk-SK" sz="1500" dirty="0">
                <a:latin typeface="Arial" panose="020B0604020202020204" pitchFamily="34" charset="0"/>
                <a:cs typeface="Arial" panose="020B0604020202020204" pitchFamily="34" charset="0"/>
              </a:rPr>
              <a:t>za účelom zvýšenia kapacity triedeného zberu </a:t>
            </a:r>
            <a:r>
              <a:rPr lang="sk-SK" sz="1500" dirty="0" smtClean="0">
                <a:latin typeface="Arial" panose="020B0604020202020204" pitchFamily="34" charset="0"/>
                <a:cs typeface="Arial" panose="020B0604020202020204" pitchFamily="34" charset="0"/>
              </a:rPr>
              <a:t>KO; </a:t>
            </a:r>
          </a:p>
          <a:p>
            <a:pPr lvl="0" algn="just"/>
            <a:endParaRPr lang="sk-SK" sz="1000" dirty="0" smtClean="0">
              <a:latin typeface="Arial" panose="020B0604020202020204" pitchFamily="34" charset="0"/>
              <a:cs typeface="Arial" panose="020B0604020202020204" pitchFamily="34" charset="0"/>
            </a:endParaRPr>
          </a:p>
          <a:p>
            <a:pPr marL="285750" lvl="0" indent="-285750" algn="just">
              <a:buFont typeface="Arial" panose="020B0604020202020204" pitchFamily="34" charset="0"/>
              <a:buChar char="•"/>
            </a:pPr>
            <a:r>
              <a:rPr lang="sk-SK" sz="1500" b="1" i="1" u="sng" dirty="0" smtClean="0">
                <a:latin typeface="Arial" panose="020B0604020202020204" pitchFamily="34" charset="0"/>
                <a:cs typeface="Arial" panose="020B0604020202020204" pitchFamily="34" charset="0"/>
              </a:rPr>
              <a:t>Nákup </a:t>
            </a:r>
            <a:r>
              <a:rPr lang="sk-SK" sz="1500" b="1" i="1" u="sng" dirty="0">
                <a:latin typeface="Arial" panose="020B0604020202020204" pitchFamily="34" charset="0"/>
                <a:cs typeface="Arial" panose="020B0604020202020204" pitchFamily="34" charset="0"/>
              </a:rPr>
              <a:t>hnuteľných vecí za účelom zvýšenia kapacity triedeného zberu komunálnych odpadov</a:t>
            </a:r>
            <a:r>
              <a:rPr lang="sk-SK" sz="1500" b="1" i="1" dirty="0">
                <a:latin typeface="Arial" panose="020B0604020202020204" pitchFamily="34" charset="0"/>
                <a:cs typeface="Arial" panose="020B0604020202020204" pitchFamily="34" charset="0"/>
              </a:rPr>
              <a:t> </a:t>
            </a:r>
            <a:r>
              <a:rPr lang="sk-SK" sz="1500" i="1" dirty="0">
                <a:latin typeface="Arial" panose="020B0604020202020204" pitchFamily="34" charset="0"/>
                <a:cs typeface="Arial" panose="020B0604020202020204" pitchFamily="34" charset="0"/>
              </a:rPr>
              <a:t>– </a:t>
            </a:r>
            <a:r>
              <a:rPr lang="sk-SK" sz="1500" dirty="0">
                <a:latin typeface="Arial" panose="020B0604020202020204" pitchFamily="34" charset="0"/>
                <a:cs typeface="Arial" panose="020B0604020202020204" pitchFamily="34" charset="0"/>
              </a:rPr>
              <a:t>zberné nádoby podľa § 81 ods. 5 zákona o odpadoch, veľkokapacitné kontajnery pre </a:t>
            </a:r>
            <a:r>
              <a:rPr lang="sk-SK" sz="1500" dirty="0" smtClean="0">
                <a:latin typeface="Arial" panose="020B0604020202020204" pitchFamily="34" charset="0"/>
                <a:cs typeface="Arial" panose="020B0604020202020204" pitchFamily="34" charset="0"/>
              </a:rPr>
              <a:t>odpady</a:t>
            </a:r>
          </a:p>
          <a:p>
            <a:pPr lvl="0" algn="just"/>
            <a:endParaRPr lang="sk-SK" sz="1000" b="1" i="1" u="sng" dirty="0">
              <a:latin typeface="Arial" panose="020B0604020202020204" pitchFamily="34" charset="0"/>
              <a:cs typeface="Arial" panose="020B0604020202020204" pitchFamily="34" charset="0"/>
            </a:endParaRPr>
          </a:p>
          <a:p>
            <a:pPr marL="285750" lvl="0" indent="-285750" algn="just">
              <a:buFont typeface="Arial" panose="020B0604020202020204" pitchFamily="34" charset="0"/>
              <a:buChar char="•"/>
            </a:pPr>
            <a:r>
              <a:rPr lang="sk-SK" sz="1500" b="1" i="1" u="sng" dirty="0" smtClean="0">
                <a:latin typeface="Arial" panose="020B0604020202020204" pitchFamily="34" charset="0"/>
                <a:cs typeface="Arial" panose="020B0604020202020204" pitchFamily="34" charset="0"/>
              </a:rPr>
              <a:t>Nákup </a:t>
            </a:r>
            <a:r>
              <a:rPr lang="sk-SK" sz="1500" b="1" i="1" u="sng" dirty="0">
                <a:latin typeface="Arial" panose="020B0604020202020204" pitchFamily="34" charset="0"/>
                <a:cs typeface="Arial" panose="020B0604020202020204" pitchFamily="34" charset="0"/>
              </a:rPr>
              <a:t>ostatných hnuteľných vecí na podporu triedeného zberu komunálnych </a:t>
            </a:r>
            <a:r>
              <a:rPr lang="sk-SK" sz="1500" b="1" i="1" u="sng" dirty="0" smtClean="0">
                <a:latin typeface="Arial" panose="020B0604020202020204" pitchFamily="34" charset="0"/>
                <a:cs typeface="Arial" panose="020B0604020202020204" pitchFamily="34" charset="0"/>
              </a:rPr>
              <a:t>odpadov:</a:t>
            </a:r>
          </a:p>
          <a:p>
            <a:pPr marL="742950" lvl="1" indent="-285750" algn="just">
              <a:buFont typeface="Wingdings" panose="05000000000000000000" pitchFamily="2" charset="2"/>
              <a:buChar char="ü"/>
            </a:pPr>
            <a:r>
              <a:rPr lang="sk-SK" sz="1500" u="sng" dirty="0" smtClean="0">
                <a:latin typeface="Arial" panose="020B0604020202020204" pitchFamily="34" charset="0"/>
                <a:cs typeface="Arial" panose="020B0604020202020204" pitchFamily="34" charset="0"/>
              </a:rPr>
              <a:t>zberové </a:t>
            </a:r>
            <a:r>
              <a:rPr lang="sk-SK" sz="1500" u="sng" dirty="0">
                <a:latin typeface="Arial" panose="020B0604020202020204" pitchFamily="34" charset="0"/>
                <a:cs typeface="Arial" panose="020B0604020202020204" pitchFamily="34" charset="0"/>
              </a:rPr>
              <a:t>vozidlá a iné stroje pre zvoz a nakladanie s odpadmi </a:t>
            </a:r>
            <a:r>
              <a:rPr lang="sk-SK" sz="1500" dirty="0">
                <a:latin typeface="Arial" panose="020B0604020202020204" pitchFamily="34" charset="0"/>
                <a:cs typeface="Arial" panose="020B0604020202020204" pitchFamily="34" charset="0"/>
              </a:rPr>
              <a:t>(napr. nákladné vozidlá, traktory a vlečky, ťahače, pracovné stroje</a:t>
            </a:r>
            <a:r>
              <a:rPr lang="sk-SK" sz="1500" dirty="0" smtClean="0">
                <a:latin typeface="Arial" panose="020B0604020202020204" pitchFamily="34" charset="0"/>
                <a:cs typeface="Arial" panose="020B0604020202020204" pitchFamily="34" charset="0"/>
              </a:rPr>
              <a:t>),</a:t>
            </a:r>
          </a:p>
          <a:p>
            <a:pPr marL="742950" lvl="1" indent="-285750" algn="just">
              <a:buFont typeface="Wingdings" panose="05000000000000000000" pitchFamily="2" charset="2"/>
              <a:buChar char="ü"/>
            </a:pPr>
            <a:r>
              <a:rPr lang="sk-SK" sz="1500" u="sng" dirty="0" smtClean="0">
                <a:latin typeface="Arial" panose="020B0604020202020204" pitchFamily="34" charset="0"/>
                <a:cs typeface="Arial" panose="020B0604020202020204" pitchFamily="34" charset="0"/>
              </a:rPr>
              <a:t>zariadenia </a:t>
            </a:r>
            <a:r>
              <a:rPr lang="sk-SK" sz="1500" u="sng" dirty="0">
                <a:latin typeface="Arial" panose="020B0604020202020204" pitchFamily="34" charset="0"/>
                <a:cs typeface="Arial" panose="020B0604020202020204" pitchFamily="34" charset="0"/>
              </a:rPr>
              <a:t>na mechanickú úpravu (zmenšovanie objemu) vybraných vytriedených zložiek KO (napr. drvič BRKO), ktorých výstupom je upravený odpad</a:t>
            </a:r>
            <a:r>
              <a:rPr lang="sk-SK" sz="1500" dirty="0">
                <a:latin typeface="Arial" panose="020B0604020202020204" pitchFamily="34" charset="0"/>
                <a:cs typeface="Arial" panose="020B0604020202020204" pitchFamily="34" charset="0"/>
              </a:rPr>
              <a:t>. Oprávnené sú výlučne zariadenia mechanickú úpravu KO pred ich zhodnotením, nie na recykláciu odpadov. Vzhľadom na zavedenú rozšírenú zodpovednosť výrobcov v súlade so zákonom </a:t>
            </a:r>
            <a:r>
              <a:rPr lang="sk-SK" sz="1500" dirty="0" smtClean="0">
                <a:latin typeface="Arial" panose="020B0604020202020204" pitchFamily="34" charset="0"/>
                <a:cs typeface="Arial" panose="020B0604020202020204" pitchFamily="34" charset="0"/>
              </a:rPr>
              <a:t/>
            </a:r>
            <a:br>
              <a:rPr lang="sk-SK" sz="1500" dirty="0" smtClean="0">
                <a:latin typeface="Arial" panose="020B0604020202020204" pitchFamily="34" charset="0"/>
                <a:cs typeface="Arial" panose="020B0604020202020204" pitchFamily="34" charset="0"/>
              </a:rPr>
            </a:br>
            <a:r>
              <a:rPr lang="sk-SK" sz="1500" dirty="0" smtClean="0">
                <a:latin typeface="Arial" panose="020B0604020202020204" pitchFamily="34" charset="0"/>
                <a:cs typeface="Arial" panose="020B0604020202020204" pitchFamily="34" charset="0"/>
              </a:rPr>
              <a:t>o </a:t>
            </a:r>
            <a:r>
              <a:rPr lang="sk-SK" sz="1500" dirty="0">
                <a:latin typeface="Arial" panose="020B0604020202020204" pitchFamily="34" charset="0"/>
                <a:cs typeface="Arial" panose="020B0604020202020204" pitchFamily="34" charset="0"/>
              </a:rPr>
              <a:t>odpadoch nie je oprávnený nákup dotrieďovacích liniek na tie prúdy odpadov, na ktoré sa vzťahuje rozšírená zodpovednosť výrobcov v zmysle zákona o odpadoch</a:t>
            </a:r>
            <a:r>
              <a:rPr lang="sk-SK" sz="1500" dirty="0" smtClean="0">
                <a:latin typeface="Arial" panose="020B0604020202020204" pitchFamily="34" charset="0"/>
                <a:cs typeface="Arial" panose="020B0604020202020204" pitchFamily="34" charset="0"/>
              </a:rPr>
              <a:t>.</a:t>
            </a:r>
            <a:endParaRPr lang="sk-SK"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85220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1"/>
          <p:cNvSpPr>
            <a:spLocks noGrp="1"/>
          </p:cNvSpPr>
          <p:nvPr>
            <p:ph type="title"/>
          </p:nvPr>
        </p:nvSpPr>
        <p:spPr>
          <a:xfrm>
            <a:off x="422673" y="1333785"/>
            <a:ext cx="8218788" cy="692230"/>
          </a:xfrm>
        </p:spPr>
        <p:txBody>
          <a:bodyPr>
            <a:normAutofit/>
          </a:bodyPr>
          <a:lstStyle/>
          <a:p>
            <a:r>
              <a:rPr lang="sk-SK" sz="3200" b="1" dirty="0" smtClean="0">
                <a:latin typeface="Arial" panose="020B0604020202020204" pitchFamily="34" charset="0"/>
                <a:cs typeface="Arial" panose="020B0604020202020204" pitchFamily="34" charset="0"/>
              </a:rPr>
              <a:t>Oprávnenosť aktivít projektu</a:t>
            </a:r>
            <a:endParaRPr lang="sk-SK" sz="3200" b="1" dirty="0">
              <a:latin typeface="Arial" panose="020B0604020202020204" pitchFamily="34" charset="0"/>
              <a:cs typeface="Arial" panose="020B0604020202020204" pitchFamily="34" charset="0"/>
            </a:endParaRPr>
          </a:p>
        </p:txBody>
      </p:sp>
      <p:sp>
        <p:nvSpPr>
          <p:cNvPr id="5" name="Obdĺžnik 4"/>
          <p:cNvSpPr/>
          <p:nvPr/>
        </p:nvSpPr>
        <p:spPr>
          <a:xfrm>
            <a:off x="594389" y="2340648"/>
            <a:ext cx="8047072" cy="2308324"/>
          </a:xfrm>
          <a:prstGeom prst="rect">
            <a:avLst/>
          </a:prstGeom>
        </p:spPr>
        <p:txBody>
          <a:bodyPr wrap="square">
            <a:spAutoFit/>
          </a:bodyPr>
          <a:lstStyle/>
          <a:p>
            <a:pPr algn="just"/>
            <a:r>
              <a:rPr lang="sk-SK" b="1" dirty="0">
                <a:solidFill>
                  <a:srgbClr val="FF0000"/>
                </a:solidFill>
                <a:latin typeface="Arial" panose="020B0604020202020204" pitchFamily="34" charset="0"/>
                <a:cs typeface="Arial" panose="020B0604020202020204" pitchFamily="34" charset="0"/>
              </a:rPr>
              <a:t>Projekty zamerané výlučne na nákup ostatných hnuteľných vecí na podporu triedeného zberu komunálnych odpadov, ktoré samostatne neprispievajú k zvýšeniu kapacity pre triedenie KO </a:t>
            </a:r>
            <a:r>
              <a:rPr lang="sk-SK" dirty="0">
                <a:solidFill>
                  <a:srgbClr val="FF0000"/>
                </a:solidFill>
                <a:latin typeface="Arial" panose="020B0604020202020204" pitchFamily="34" charset="0"/>
                <a:cs typeface="Arial" panose="020B0604020202020204" pitchFamily="34" charset="0"/>
              </a:rPr>
              <a:t>(napr. projekty zamerané výlučne na nákup manipulačnej techniky, zariadení na mechanickú úpravu odpadu, zvoz KO a pod.)</a:t>
            </a:r>
            <a:r>
              <a:rPr lang="sk-SK" b="1" dirty="0">
                <a:solidFill>
                  <a:srgbClr val="FF0000"/>
                </a:solidFill>
                <a:latin typeface="Arial" panose="020B0604020202020204" pitchFamily="34" charset="0"/>
                <a:cs typeface="Arial" panose="020B0604020202020204" pitchFamily="34" charset="0"/>
              </a:rPr>
              <a:t>, nespĺňajú PPP týkajúcu sa oprávnenosti aktivít realizácie projektu. Nákup takýchto zariadení je oprávnený výlučne ako súčasť aktivít zameraných na podporu triedeného zberu KO, ktorými dochádza k zvýšeniu kapacity triedených KO</a:t>
            </a:r>
            <a:r>
              <a:rPr lang="sk-SK" b="1" dirty="0" smtClean="0">
                <a:solidFill>
                  <a:srgbClr val="FF0000"/>
                </a:solidFill>
                <a:latin typeface="Arial" panose="020B0604020202020204" pitchFamily="34" charset="0"/>
                <a:cs typeface="Arial" panose="020B0604020202020204" pitchFamily="34" charset="0"/>
              </a:rPr>
              <a:t>.</a:t>
            </a:r>
            <a:endParaRPr lang="sk-SK"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41722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1"/>
          <p:cNvSpPr>
            <a:spLocks noGrp="1"/>
          </p:cNvSpPr>
          <p:nvPr>
            <p:ph type="title"/>
          </p:nvPr>
        </p:nvSpPr>
        <p:spPr>
          <a:xfrm>
            <a:off x="422673" y="897674"/>
            <a:ext cx="8218788" cy="692230"/>
          </a:xfrm>
        </p:spPr>
        <p:txBody>
          <a:bodyPr>
            <a:normAutofit/>
          </a:bodyPr>
          <a:lstStyle/>
          <a:p>
            <a:r>
              <a:rPr lang="sk-SK" sz="3200" b="1" dirty="0" smtClean="0">
                <a:latin typeface="Arial" panose="020B0604020202020204" pitchFamily="34" charset="0"/>
                <a:cs typeface="Arial" panose="020B0604020202020204" pitchFamily="34" charset="0"/>
              </a:rPr>
              <a:t>Oprávnenosť aktivít projektu</a:t>
            </a:r>
            <a:endParaRPr lang="sk-SK" sz="3200" b="1" dirty="0">
              <a:latin typeface="Arial" panose="020B0604020202020204" pitchFamily="34" charset="0"/>
              <a:cs typeface="Arial" panose="020B0604020202020204" pitchFamily="34" charset="0"/>
            </a:endParaRPr>
          </a:p>
        </p:txBody>
      </p:sp>
      <p:sp>
        <p:nvSpPr>
          <p:cNvPr id="5" name="Obdĺžnik 4"/>
          <p:cNvSpPr/>
          <p:nvPr/>
        </p:nvSpPr>
        <p:spPr>
          <a:xfrm>
            <a:off x="422673" y="1518015"/>
            <a:ext cx="8499654" cy="4616648"/>
          </a:xfrm>
          <a:prstGeom prst="rect">
            <a:avLst/>
          </a:prstGeom>
        </p:spPr>
        <p:txBody>
          <a:bodyPr wrap="square">
            <a:spAutoFit/>
          </a:bodyPr>
          <a:lstStyle/>
          <a:p>
            <a:r>
              <a:rPr lang="sk-SK" b="1" dirty="0">
                <a:latin typeface="Arial" panose="020B0604020202020204" pitchFamily="34" charset="0"/>
                <a:cs typeface="Arial" panose="020B0604020202020204" pitchFamily="34" charset="0"/>
              </a:rPr>
              <a:t>Podpora je zameraná výlučne na triedený zber nasledovných druhov KO</a:t>
            </a:r>
            <a:r>
              <a:rPr lang="sk-SK" dirty="0" smtClean="0">
                <a:latin typeface="Arial" panose="020B0604020202020204" pitchFamily="34" charset="0"/>
                <a:cs typeface="Arial" panose="020B0604020202020204" pitchFamily="34" charset="0"/>
              </a:rPr>
              <a:t>:</a:t>
            </a:r>
          </a:p>
          <a:p>
            <a:pPr lvl="0" algn="just"/>
            <a:r>
              <a:rPr lang="sk-SK" sz="1600" dirty="0" smtClean="0">
                <a:latin typeface="Arial" panose="020B0604020202020204" pitchFamily="34" charset="0"/>
                <a:cs typeface="Arial" panose="020B0604020202020204" pitchFamily="34" charset="0"/>
              </a:rPr>
              <a:t>20 </a:t>
            </a:r>
            <a:r>
              <a:rPr lang="sk-SK" sz="1600" dirty="0">
                <a:latin typeface="Arial" panose="020B0604020202020204" pitchFamily="34" charset="0"/>
                <a:cs typeface="Arial" panose="020B0604020202020204" pitchFamily="34" charset="0"/>
              </a:rPr>
              <a:t>02 01 - biologicky rozložiteľný odpad zo záhrad parkov vrátane odpadu z cintorínov,</a:t>
            </a:r>
          </a:p>
          <a:p>
            <a:pPr lvl="0" algn="just"/>
            <a:r>
              <a:rPr lang="sk-SK" sz="1600" dirty="0">
                <a:latin typeface="Arial" panose="020B0604020202020204" pitchFamily="34" charset="0"/>
                <a:cs typeface="Arial" panose="020B0604020202020204" pitchFamily="34" charset="0"/>
              </a:rPr>
              <a:t>20 01 08 - biologicky rozložiteľný kuchynský a reštauračný odpad (pochádzajúci výlučne z domácností),</a:t>
            </a:r>
          </a:p>
          <a:p>
            <a:pPr lvl="0" algn="just"/>
            <a:r>
              <a:rPr lang="sk-SK" sz="1600" dirty="0">
                <a:latin typeface="Arial" panose="020B0604020202020204" pitchFamily="34" charset="0"/>
                <a:cs typeface="Arial" panose="020B0604020202020204" pitchFamily="34" charset="0"/>
              </a:rPr>
              <a:t>20 03 08 - drobný stavebný odpad,</a:t>
            </a:r>
          </a:p>
          <a:p>
            <a:pPr lvl="0" algn="just"/>
            <a:r>
              <a:rPr lang="sk-SK" sz="1600" dirty="0">
                <a:latin typeface="Arial" panose="020B0604020202020204" pitchFamily="34" charset="0"/>
                <a:cs typeface="Arial" panose="020B0604020202020204" pitchFamily="34" charset="0"/>
              </a:rPr>
              <a:t>20 03 07 - objemný odpad,</a:t>
            </a:r>
          </a:p>
          <a:p>
            <a:pPr lvl="0" algn="just"/>
            <a:r>
              <a:rPr lang="sk-SK" sz="1600" dirty="0">
                <a:latin typeface="Arial" panose="020B0604020202020204" pitchFamily="34" charset="0"/>
                <a:cs typeface="Arial" panose="020B0604020202020204" pitchFamily="34" charset="0"/>
              </a:rPr>
              <a:t>20 01 25 - jedlé oleje a tuky,</a:t>
            </a:r>
          </a:p>
          <a:p>
            <a:pPr lvl="0" algn="just"/>
            <a:r>
              <a:rPr lang="sk-SK" sz="1600" dirty="0">
                <a:latin typeface="Arial" panose="020B0604020202020204" pitchFamily="34" charset="0"/>
                <a:cs typeface="Arial" panose="020B0604020202020204" pitchFamily="34" charset="0"/>
              </a:rPr>
              <a:t>20 01 10 - šatstvo,</a:t>
            </a:r>
          </a:p>
          <a:p>
            <a:pPr lvl="0" algn="just"/>
            <a:r>
              <a:rPr lang="sk-SK" sz="1600" dirty="0">
                <a:latin typeface="Arial" panose="020B0604020202020204" pitchFamily="34" charset="0"/>
                <a:cs typeface="Arial" panose="020B0604020202020204" pitchFamily="34" charset="0"/>
              </a:rPr>
              <a:t>20 01 11 - textílie,</a:t>
            </a:r>
          </a:p>
          <a:p>
            <a:pPr lvl="0" algn="just"/>
            <a:r>
              <a:rPr lang="sk-SK" sz="1600" dirty="0">
                <a:latin typeface="Arial" panose="020B0604020202020204" pitchFamily="34" charset="0"/>
                <a:cs typeface="Arial" panose="020B0604020202020204" pitchFamily="34" charset="0"/>
              </a:rPr>
              <a:t>20 01 13 - rozpúšťadlá</a:t>
            </a:r>
          </a:p>
          <a:p>
            <a:pPr lvl="0" algn="just"/>
            <a:r>
              <a:rPr lang="sk-SK" sz="1600" dirty="0">
                <a:latin typeface="Arial" panose="020B0604020202020204" pitchFamily="34" charset="0"/>
                <a:cs typeface="Arial" panose="020B0604020202020204" pitchFamily="34" charset="0"/>
              </a:rPr>
              <a:t>20 01 14 - kyseliny</a:t>
            </a:r>
          </a:p>
          <a:p>
            <a:pPr lvl="0" algn="just"/>
            <a:r>
              <a:rPr lang="sk-SK" sz="1600" dirty="0">
                <a:latin typeface="Arial" panose="020B0604020202020204" pitchFamily="34" charset="0"/>
                <a:cs typeface="Arial" panose="020B0604020202020204" pitchFamily="34" charset="0"/>
              </a:rPr>
              <a:t>20 01 15 - zásady</a:t>
            </a:r>
          </a:p>
          <a:p>
            <a:pPr lvl="0" algn="just"/>
            <a:r>
              <a:rPr lang="sk-SK" sz="1600" dirty="0">
                <a:latin typeface="Arial" panose="020B0604020202020204" pitchFamily="34" charset="0"/>
                <a:cs typeface="Arial" panose="020B0604020202020204" pitchFamily="34" charset="0"/>
              </a:rPr>
              <a:t>20 01 28 - farby, tlačiarenské farby, lepidlá a živice, iné ako uvedené v 20 01 27.</a:t>
            </a:r>
          </a:p>
          <a:p>
            <a:pPr algn="just"/>
            <a:endParaRPr lang="sk-SK" sz="1600" dirty="0" smtClean="0">
              <a:latin typeface="Arial" panose="020B0604020202020204" pitchFamily="34" charset="0"/>
              <a:cs typeface="Arial" panose="020B0604020202020204" pitchFamily="34" charset="0"/>
            </a:endParaRPr>
          </a:p>
          <a:p>
            <a:pPr algn="just"/>
            <a:r>
              <a:rPr lang="sk-SK" b="1" dirty="0">
                <a:latin typeface="Arial" panose="020B0604020202020204" pitchFamily="34" charset="0"/>
                <a:cs typeface="Arial" panose="020B0604020202020204" pitchFamily="34" charset="0"/>
              </a:rPr>
              <a:t>Triedený zber týchto druhov odpadov </a:t>
            </a:r>
            <a:r>
              <a:rPr lang="sk-SK" b="1" dirty="0" smtClean="0">
                <a:latin typeface="Arial" panose="020B0604020202020204" pitchFamily="34" charset="0"/>
                <a:cs typeface="Arial" panose="020B0604020202020204" pitchFamily="34" charset="0"/>
              </a:rPr>
              <a:t>vstupuje </a:t>
            </a:r>
            <a:r>
              <a:rPr lang="sk-SK" b="1" dirty="0">
                <a:latin typeface="Arial" panose="020B0604020202020204" pitchFamily="34" charset="0"/>
                <a:cs typeface="Arial" panose="020B0604020202020204" pitchFamily="34" charset="0"/>
              </a:rPr>
              <a:t>do cieľovej hodnoty merateľných ukazovateľov sledovaných na úrovni projektu. </a:t>
            </a:r>
            <a:endParaRPr lang="sk-SK" sz="1600" dirty="0">
              <a:latin typeface="Arial" panose="020B0604020202020204" pitchFamily="34" charset="0"/>
              <a:cs typeface="Arial" panose="020B0604020202020204" pitchFamily="34" charset="0"/>
            </a:endParaRPr>
          </a:p>
          <a:p>
            <a:pPr lvl="0" algn="just"/>
            <a:endParaRPr lang="sk-SK" sz="1600" dirty="0">
              <a:latin typeface="Arial" panose="020B0604020202020204" pitchFamily="34" charset="0"/>
              <a:cs typeface="Arial" panose="020B0604020202020204" pitchFamily="34" charset="0"/>
            </a:endParaRPr>
          </a:p>
          <a:p>
            <a:r>
              <a:rPr lang="sk-SK" sz="1600" baseline="30000" dirty="0">
                <a:latin typeface="Arial" panose="020B0604020202020204" pitchFamily="34" charset="0"/>
                <a:cs typeface="Arial" panose="020B0604020202020204" pitchFamily="34" charset="0"/>
              </a:rPr>
              <a:t>	</a:t>
            </a:r>
            <a:endParaRPr lang="sk-SK"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51022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1"/>
          <p:cNvSpPr>
            <a:spLocks noGrp="1"/>
          </p:cNvSpPr>
          <p:nvPr>
            <p:ph type="title"/>
          </p:nvPr>
        </p:nvSpPr>
        <p:spPr>
          <a:xfrm>
            <a:off x="422673" y="1300797"/>
            <a:ext cx="8218788" cy="692230"/>
          </a:xfrm>
        </p:spPr>
        <p:txBody>
          <a:bodyPr>
            <a:normAutofit/>
          </a:bodyPr>
          <a:lstStyle/>
          <a:p>
            <a:r>
              <a:rPr lang="sk-SK" sz="3200" b="1" dirty="0" smtClean="0">
                <a:latin typeface="Arial" panose="020B0604020202020204" pitchFamily="34" charset="0"/>
                <a:cs typeface="Arial" panose="020B0604020202020204" pitchFamily="34" charset="0"/>
              </a:rPr>
              <a:t>Oprávnenosť aktivít projektu</a:t>
            </a:r>
            <a:endParaRPr lang="sk-SK" sz="3200" b="1" dirty="0">
              <a:latin typeface="Arial" panose="020B0604020202020204" pitchFamily="34" charset="0"/>
              <a:cs typeface="Arial" panose="020B0604020202020204" pitchFamily="34" charset="0"/>
            </a:endParaRPr>
          </a:p>
        </p:txBody>
      </p:sp>
      <p:sp>
        <p:nvSpPr>
          <p:cNvPr id="5" name="Obdĺžnik 4"/>
          <p:cNvSpPr/>
          <p:nvPr/>
        </p:nvSpPr>
        <p:spPr>
          <a:xfrm>
            <a:off x="422673" y="2422583"/>
            <a:ext cx="8499654" cy="3416320"/>
          </a:xfrm>
          <a:prstGeom prst="rect">
            <a:avLst/>
          </a:prstGeom>
        </p:spPr>
        <p:txBody>
          <a:bodyPr wrap="square">
            <a:spAutoFit/>
          </a:bodyPr>
          <a:lstStyle/>
          <a:p>
            <a:pPr algn="just"/>
            <a:r>
              <a:rPr lang="sk-SK" dirty="0" smtClean="0">
                <a:latin typeface="Arial" panose="020B0604020202020204" pitchFamily="34" charset="0"/>
                <a:cs typeface="Arial" panose="020B0604020202020204" pitchFamily="34" charset="0"/>
              </a:rPr>
              <a:t>Výzva umožňuje financovanie </a:t>
            </a:r>
            <a:r>
              <a:rPr lang="sk-SK" dirty="0">
                <a:latin typeface="Arial" panose="020B0604020202020204" pitchFamily="34" charset="0"/>
                <a:cs typeface="Arial" panose="020B0604020202020204" pitchFamily="34" charset="0"/>
              </a:rPr>
              <a:t>vybudovania zberného dvora, ktorého súčasťou sú aj plochy (nie však zberné nádoby alebo veľkokapacitné kontajnery) na dočasné uloženie odpadov, na triedený zber ktorých nie je výzva zameraná, resp. odpadov na ktoré sa vzťahuje rozšírená zodpovednosť výrobcov podľa zákona </a:t>
            </a:r>
            <a:r>
              <a:rPr lang="sk-SK" dirty="0" smtClean="0">
                <a:latin typeface="Arial" panose="020B0604020202020204" pitchFamily="34" charset="0"/>
                <a:cs typeface="Arial" panose="020B0604020202020204" pitchFamily="34" charset="0"/>
              </a:rPr>
              <a:t/>
            </a:r>
            <a:br>
              <a:rPr lang="sk-SK" dirty="0" smtClean="0">
                <a:latin typeface="Arial" panose="020B0604020202020204" pitchFamily="34" charset="0"/>
                <a:cs typeface="Arial" panose="020B0604020202020204" pitchFamily="34" charset="0"/>
              </a:rPr>
            </a:br>
            <a:r>
              <a:rPr lang="sk-SK" dirty="0" smtClean="0">
                <a:latin typeface="Arial" panose="020B0604020202020204" pitchFamily="34" charset="0"/>
                <a:cs typeface="Arial" panose="020B0604020202020204" pitchFamily="34" charset="0"/>
              </a:rPr>
              <a:t>o odpadoch, </a:t>
            </a:r>
            <a:r>
              <a:rPr lang="sk-SK" dirty="0">
                <a:latin typeface="Arial" panose="020B0604020202020204" pitchFamily="34" charset="0"/>
                <a:cs typeface="Arial" panose="020B0604020202020204" pitchFamily="34" charset="0"/>
              </a:rPr>
              <a:t>akými </a:t>
            </a:r>
            <a:r>
              <a:rPr lang="sk-SK" dirty="0" smtClean="0">
                <a:latin typeface="Arial" panose="020B0604020202020204" pitchFamily="34" charset="0"/>
                <a:cs typeface="Arial" panose="020B0604020202020204" pitchFamily="34" charset="0"/>
              </a:rPr>
              <a:t>sú napr. papier a lepenka, sklo, obaly z kovu, kovy, plasty, batérie a pod.</a:t>
            </a:r>
            <a:endParaRPr lang="sk-SK" dirty="0">
              <a:latin typeface="Arial" panose="020B0604020202020204" pitchFamily="34" charset="0"/>
              <a:cs typeface="Arial" panose="020B0604020202020204" pitchFamily="34" charset="0"/>
            </a:endParaRPr>
          </a:p>
          <a:p>
            <a:endParaRPr lang="sk-SK" dirty="0" smtClean="0">
              <a:latin typeface="Arial" panose="020B0604020202020204" pitchFamily="34" charset="0"/>
              <a:cs typeface="Arial" panose="020B0604020202020204" pitchFamily="34" charset="0"/>
            </a:endParaRPr>
          </a:p>
          <a:p>
            <a:pPr algn="just"/>
            <a:r>
              <a:rPr lang="sk-SK" b="1" dirty="0" smtClean="0">
                <a:latin typeface="Arial" panose="020B0604020202020204" pitchFamily="34" charset="0"/>
                <a:cs typeface="Arial" panose="020B0604020202020204" pitchFamily="34" charset="0"/>
              </a:rPr>
              <a:t>V</a:t>
            </a:r>
            <a:r>
              <a:rPr lang="sk-SK" b="1" dirty="0">
                <a:latin typeface="Arial" panose="020B0604020202020204" pitchFamily="34" charset="0"/>
                <a:cs typeface="Arial" panose="020B0604020202020204" pitchFamily="34" charset="0"/>
              </a:rPr>
              <a:t> prípade, že žiadateľ v rámci projektu plánuje financovať aj vybudovanie plochy na dočasné uloženie odpadov, na triedený zber ktorých nie je zameraná táto výzva, v tabuľke 7.2 formulára </a:t>
            </a:r>
            <a:r>
              <a:rPr lang="sk-SK" b="1" dirty="0" err="1">
                <a:latin typeface="Arial" panose="020B0604020202020204" pitchFamily="34" charset="0"/>
                <a:cs typeface="Arial" panose="020B0604020202020204" pitchFamily="34" charset="0"/>
              </a:rPr>
              <a:t>ŽoNFP</a:t>
            </a:r>
            <a:r>
              <a:rPr lang="sk-SK" b="1" dirty="0">
                <a:latin typeface="Arial" panose="020B0604020202020204" pitchFamily="34" charset="0"/>
                <a:cs typeface="Arial" panose="020B0604020202020204" pitchFamily="34" charset="0"/>
              </a:rPr>
              <a:t> </a:t>
            </a:r>
            <a:r>
              <a:rPr lang="sk-SK" b="1" u="sng" dirty="0">
                <a:latin typeface="Arial" panose="020B0604020202020204" pitchFamily="34" charset="0"/>
                <a:cs typeface="Arial" panose="020B0604020202020204" pitchFamily="34" charset="0"/>
              </a:rPr>
              <a:t>tieto odpady identifikuje a uvedie veľkosť plochy určenej na tieto odpady vrátane odôvodnenia</a:t>
            </a:r>
            <a:r>
              <a:rPr lang="sk-SK" b="1" u="sng" dirty="0" smtClean="0">
                <a:latin typeface="Arial" panose="020B0604020202020204" pitchFamily="34" charset="0"/>
                <a:cs typeface="Arial" panose="020B0604020202020204" pitchFamily="34" charset="0"/>
              </a:rPr>
              <a:t>.</a:t>
            </a:r>
            <a:endParaRPr lang="sk-SK" b="1"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070832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1"/>
          <p:cNvSpPr>
            <a:spLocks noGrp="1"/>
          </p:cNvSpPr>
          <p:nvPr>
            <p:ph type="title"/>
          </p:nvPr>
        </p:nvSpPr>
        <p:spPr>
          <a:xfrm>
            <a:off x="422673" y="897674"/>
            <a:ext cx="8218788" cy="692230"/>
          </a:xfrm>
        </p:spPr>
        <p:txBody>
          <a:bodyPr>
            <a:normAutofit/>
          </a:bodyPr>
          <a:lstStyle/>
          <a:p>
            <a:r>
              <a:rPr lang="sk-SK" sz="3200" b="1" dirty="0" smtClean="0">
                <a:latin typeface="Arial" panose="020B0604020202020204" pitchFamily="34" charset="0"/>
                <a:cs typeface="Arial" panose="020B0604020202020204" pitchFamily="34" charset="0"/>
              </a:rPr>
              <a:t>Oprávnenosť aktivít projektu</a:t>
            </a:r>
            <a:endParaRPr lang="sk-SK" sz="3200" b="1" dirty="0">
              <a:latin typeface="Arial" panose="020B0604020202020204" pitchFamily="34" charset="0"/>
              <a:cs typeface="Arial" panose="020B0604020202020204" pitchFamily="34" charset="0"/>
            </a:endParaRPr>
          </a:p>
        </p:txBody>
      </p:sp>
      <p:sp>
        <p:nvSpPr>
          <p:cNvPr id="5" name="Obdĺžnik 4"/>
          <p:cNvSpPr/>
          <p:nvPr/>
        </p:nvSpPr>
        <p:spPr>
          <a:xfrm>
            <a:off x="422673" y="1518015"/>
            <a:ext cx="8499654" cy="4093428"/>
          </a:xfrm>
          <a:prstGeom prst="rect">
            <a:avLst/>
          </a:prstGeom>
        </p:spPr>
        <p:txBody>
          <a:bodyPr wrap="square">
            <a:spAutoFit/>
          </a:bodyPr>
          <a:lstStyle/>
          <a:p>
            <a:r>
              <a:rPr lang="sk-SK" dirty="0">
                <a:latin typeface="Arial" panose="020B0604020202020204" pitchFamily="34" charset="0"/>
                <a:cs typeface="Arial" panose="020B0604020202020204" pitchFamily="34" charset="0"/>
              </a:rPr>
              <a:t>Zberný dvor </a:t>
            </a:r>
            <a:r>
              <a:rPr lang="sk-SK" b="1" u="sng" dirty="0">
                <a:solidFill>
                  <a:srgbClr val="FF0000"/>
                </a:solidFill>
                <a:latin typeface="Arial" panose="020B0604020202020204" pitchFamily="34" charset="0"/>
                <a:cs typeface="Arial" panose="020B0604020202020204" pitchFamily="34" charset="0"/>
              </a:rPr>
              <a:t>nie je určený na zber, ani dočasné uloženie nasledovných druhov odpadov</a:t>
            </a:r>
            <a:r>
              <a:rPr lang="sk-SK" dirty="0">
                <a:solidFill>
                  <a:srgbClr val="FF0000"/>
                </a:solidFill>
                <a:latin typeface="Arial" panose="020B0604020202020204" pitchFamily="34" charset="0"/>
                <a:cs typeface="Arial" panose="020B0604020202020204" pitchFamily="34" charset="0"/>
              </a:rPr>
              <a:t>:</a:t>
            </a:r>
          </a:p>
          <a:p>
            <a:pPr marL="285750" lvl="0" indent="-285750">
              <a:buFont typeface="Wingdings" panose="05000000000000000000" pitchFamily="2" charset="2"/>
              <a:buChar char="ü"/>
            </a:pPr>
            <a:r>
              <a:rPr lang="sk-SK" sz="1600" dirty="0">
                <a:solidFill>
                  <a:srgbClr val="FF0000"/>
                </a:solidFill>
                <a:latin typeface="Arial" panose="020B0604020202020204" pitchFamily="34" charset="0"/>
                <a:cs typeface="Arial" panose="020B0604020202020204" pitchFamily="34" charset="0"/>
              </a:rPr>
              <a:t>20 01 17	fotochemické látky</a:t>
            </a:r>
          </a:p>
          <a:p>
            <a:pPr marL="285750" lvl="0" indent="-285750">
              <a:buFont typeface="Wingdings" panose="05000000000000000000" pitchFamily="2" charset="2"/>
              <a:buChar char="ü"/>
            </a:pPr>
            <a:r>
              <a:rPr lang="sk-SK" sz="1600" dirty="0">
                <a:solidFill>
                  <a:srgbClr val="FF0000"/>
                </a:solidFill>
                <a:latin typeface="Arial" panose="020B0604020202020204" pitchFamily="34" charset="0"/>
                <a:cs typeface="Arial" panose="020B0604020202020204" pitchFamily="34" charset="0"/>
              </a:rPr>
              <a:t>20 01 29	</a:t>
            </a:r>
            <a:r>
              <a:rPr lang="sk-SK" sz="1600" dirty="0" err="1">
                <a:solidFill>
                  <a:srgbClr val="FF0000"/>
                </a:solidFill>
                <a:latin typeface="Arial" panose="020B0604020202020204" pitchFamily="34" charset="0"/>
                <a:cs typeface="Arial" panose="020B0604020202020204" pitchFamily="34" charset="0"/>
              </a:rPr>
              <a:t>detergenty</a:t>
            </a:r>
            <a:r>
              <a:rPr lang="sk-SK" sz="1600" dirty="0">
                <a:solidFill>
                  <a:srgbClr val="FF0000"/>
                </a:solidFill>
                <a:latin typeface="Arial" panose="020B0604020202020204" pitchFamily="34" charset="0"/>
                <a:cs typeface="Arial" panose="020B0604020202020204" pitchFamily="34" charset="0"/>
              </a:rPr>
              <a:t> obsahujúce nebezpečné látky</a:t>
            </a:r>
          </a:p>
          <a:p>
            <a:pPr marL="285750" lvl="0" indent="-285750">
              <a:buFont typeface="Wingdings" panose="05000000000000000000" pitchFamily="2" charset="2"/>
              <a:buChar char="ü"/>
            </a:pPr>
            <a:r>
              <a:rPr lang="sk-SK" sz="1600" dirty="0">
                <a:solidFill>
                  <a:srgbClr val="FF0000"/>
                </a:solidFill>
                <a:latin typeface="Arial" panose="020B0604020202020204" pitchFamily="34" charset="0"/>
                <a:cs typeface="Arial" panose="020B0604020202020204" pitchFamily="34" charset="0"/>
              </a:rPr>
              <a:t>20 01 30	</a:t>
            </a:r>
            <a:r>
              <a:rPr lang="sk-SK" sz="1600" dirty="0" err="1">
                <a:solidFill>
                  <a:srgbClr val="FF0000"/>
                </a:solidFill>
                <a:latin typeface="Arial" panose="020B0604020202020204" pitchFamily="34" charset="0"/>
                <a:cs typeface="Arial" panose="020B0604020202020204" pitchFamily="34" charset="0"/>
              </a:rPr>
              <a:t>detergenty</a:t>
            </a:r>
            <a:r>
              <a:rPr lang="sk-SK" sz="1600" dirty="0">
                <a:solidFill>
                  <a:srgbClr val="FF0000"/>
                </a:solidFill>
                <a:latin typeface="Arial" panose="020B0604020202020204" pitchFamily="34" charset="0"/>
                <a:cs typeface="Arial" panose="020B0604020202020204" pitchFamily="34" charset="0"/>
              </a:rPr>
              <a:t> iné ako uvedené v 20 01 29</a:t>
            </a:r>
          </a:p>
          <a:p>
            <a:pPr marL="285750" lvl="0" indent="-285750">
              <a:buFont typeface="Wingdings" panose="05000000000000000000" pitchFamily="2" charset="2"/>
              <a:buChar char="ü"/>
            </a:pPr>
            <a:r>
              <a:rPr lang="sk-SK" sz="1600" dirty="0">
                <a:solidFill>
                  <a:srgbClr val="FF0000"/>
                </a:solidFill>
                <a:latin typeface="Arial" panose="020B0604020202020204" pitchFamily="34" charset="0"/>
                <a:cs typeface="Arial" panose="020B0604020202020204" pitchFamily="34" charset="0"/>
              </a:rPr>
              <a:t>20 01 31	</a:t>
            </a:r>
            <a:r>
              <a:rPr lang="sk-SK" sz="1600" dirty="0" err="1">
                <a:solidFill>
                  <a:srgbClr val="FF0000"/>
                </a:solidFill>
                <a:latin typeface="Arial" panose="020B0604020202020204" pitchFamily="34" charset="0"/>
                <a:cs typeface="Arial" panose="020B0604020202020204" pitchFamily="34" charset="0"/>
              </a:rPr>
              <a:t>cytotoxické</a:t>
            </a:r>
            <a:r>
              <a:rPr lang="sk-SK" sz="1600" dirty="0">
                <a:solidFill>
                  <a:srgbClr val="FF0000"/>
                </a:solidFill>
                <a:latin typeface="Arial" panose="020B0604020202020204" pitchFamily="34" charset="0"/>
                <a:cs typeface="Arial" panose="020B0604020202020204" pitchFamily="34" charset="0"/>
              </a:rPr>
              <a:t> a </a:t>
            </a:r>
            <a:r>
              <a:rPr lang="sk-SK" sz="1600" dirty="0" err="1">
                <a:solidFill>
                  <a:srgbClr val="FF0000"/>
                </a:solidFill>
                <a:latin typeface="Arial" panose="020B0604020202020204" pitchFamily="34" charset="0"/>
                <a:cs typeface="Arial" panose="020B0604020202020204" pitchFamily="34" charset="0"/>
              </a:rPr>
              <a:t>cytostatické</a:t>
            </a:r>
            <a:r>
              <a:rPr lang="sk-SK" sz="1600" dirty="0">
                <a:solidFill>
                  <a:srgbClr val="FF0000"/>
                </a:solidFill>
                <a:latin typeface="Arial" panose="020B0604020202020204" pitchFamily="34" charset="0"/>
                <a:cs typeface="Arial" panose="020B0604020202020204" pitchFamily="34" charset="0"/>
              </a:rPr>
              <a:t> liečivá</a:t>
            </a:r>
          </a:p>
          <a:p>
            <a:pPr marL="285750" lvl="0" indent="-285750">
              <a:buFont typeface="Wingdings" panose="05000000000000000000" pitchFamily="2" charset="2"/>
              <a:buChar char="ü"/>
            </a:pPr>
            <a:r>
              <a:rPr lang="sk-SK" sz="1600" dirty="0">
                <a:solidFill>
                  <a:srgbClr val="FF0000"/>
                </a:solidFill>
                <a:latin typeface="Arial" panose="020B0604020202020204" pitchFamily="34" charset="0"/>
                <a:cs typeface="Arial" panose="020B0604020202020204" pitchFamily="34" charset="0"/>
              </a:rPr>
              <a:t>20 01 32	liečivá iné ako uvedené v 20 01 31</a:t>
            </a:r>
          </a:p>
          <a:p>
            <a:pPr marL="285750" lvl="0" indent="-285750">
              <a:buFont typeface="Wingdings" panose="05000000000000000000" pitchFamily="2" charset="2"/>
              <a:buChar char="ü"/>
            </a:pPr>
            <a:r>
              <a:rPr lang="sk-SK" sz="1600" dirty="0">
                <a:solidFill>
                  <a:srgbClr val="FF0000"/>
                </a:solidFill>
                <a:latin typeface="Arial" panose="020B0604020202020204" pitchFamily="34" charset="0"/>
                <a:cs typeface="Arial" panose="020B0604020202020204" pitchFamily="34" charset="0"/>
              </a:rPr>
              <a:t>20 01 41	odpady z vymetania komínov</a:t>
            </a:r>
          </a:p>
          <a:p>
            <a:pPr marL="285750" lvl="0" indent="-285750">
              <a:buFont typeface="Wingdings" panose="05000000000000000000" pitchFamily="2" charset="2"/>
              <a:buChar char="ü"/>
            </a:pPr>
            <a:r>
              <a:rPr lang="sk-SK" sz="1600" dirty="0">
                <a:solidFill>
                  <a:srgbClr val="FF0000"/>
                </a:solidFill>
                <a:latin typeface="Arial" panose="020B0604020202020204" pitchFamily="34" charset="0"/>
                <a:cs typeface="Arial" panose="020B0604020202020204" pitchFamily="34" charset="0"/>
              </a:rPr>
              <a:t>20 01 99	odpady inak nešpecifikované</a:t>
            </a:r>
          </a:p>
          <a:p>
            <a:pPr marL="285750" lvl="0" indent="-285750">
              <a:buFont typeface="Wingdings" panose="05000000000000000000" pitchFamily="2" charset="2"/>
              <a:buChar char="ü"/>
            </a:pPr>
            <a:r>
              <a:rPr lang="sk-SK" sz="1600" dirty="0">
                <a:solidFill>
                  <a:srgbClr val="FF0000"/>
                </a:solidFill>
                <a:latin typeface="Arial" panose="020B0604020202020204" pitchFamily="34" charset="0"/>
                <a:cs typeface="Arial" panose="020B0604020202020204" pitchFamily="34" charset="0"/>
              </a:rPr>
              <a:t>20 02 03	iné biologicky nerozložiteľné odpady</a:t>
            </a:r>
          </a:p>
          <a:p>
            <a:pPr marL="285750" lvl="0" indent="-285750">
              <a:buFont typeface="Wingdings" panose="05000000000000000000" pitchFamily="2" charset="2"/>
              <a:buChar char="ü"/>
            </a:pPr>
            <a:r>
              <a:rPr lang="sk-SK" sz="1600" dirty="0">
                <a:solidFill>
                  <a:srgbClr val="FF0000"/>
                </a:solidFill>
                <a:latin typeface="Arial" panose="020B0604020202020204" pitchFamily="34" charset="0"/>
                <a:cs typeface="Arial" panose="020B0604020202020204" pitchFamily="34" charset="0"/>
              </a:rPr>
              <a:t>20 03 01	zmesový komunálny odpad</a:t>
            </a:r>
          </a:p>
          <a:p>
            <a:pPr marL="285750" lvl="0" indent="-285750">
              <a:buFont typeface="Wingdings" panose="05000000000000000000" pitchFamily="2" charset="2"/>
              <a:buChar char="ü"/>
            </a:pPr>
            <a:r>
              <a:rPr lang="sk-SK" sz="1600" dirty="0">
                <a:solidFill>
                  <a:srgbClr val="FF0000"/>
                </a:solidFill>
                <a:latin typeface="Arial" panose="020B0604020202020204" pitchFamily="34" charset="0"/>
                <a:cs typeface="Arial" panose="020B0604020202020204" pitchFamily="34" charset="0"/>
              </a:rPr>
              <a:t>20 03 02	odpad z trhovísk</a:t>
            </a:r>
          </a:p>
          <a:p>
            <a:pPr marL="285750" lvl="0" indent="-285750">
              <a:buFont typeface="Wingdings" panose="05000000000000000000" pitchFamily="2" charset="2"/>
              <a:buChar char="ü"/>
            </a:pPr>
            <a:r>
              <a:rPr lang="sk-SK" sz="1600" dirty="0">
                <a:solidFill>
                  <a:srgbClr val="FF0000"/>
                </a:solidFill>
                <a:latin typeface="Arial" panose="020B0604020202020204" pitchFamily="34" charset="0"/>
                <a:cs typeface="Arial" panose="020B0604020202020204" pitchFamily="34" charset="0"/>
              </a:rPr>
              <a:t>20 03 03	odpad z čistenia ulíc</a:t>
            </a:r>
          </a:p>
          <a:p>
            <a:pPr marL="285750" lvl="0" indent="-285750">
              <a:buFont typeface="Wingdings" panose="05000000000000000000" pitchFamily="2" charset="2"/>
              <a:buChar char="ü"/>
            </a:pPr>
            <a:r>
              <a:rPr lang="sk-SK" sz="1600" dirty="0">
                <a:solidFill>
                  <a:srgbClr val="FF0000"/>
                </a:solidFill>
                <a:latin typeface="Arial" panose="020B0604020202020204" pitchFamily="34" charset="0"/>
                <a:cs typeface="Arial" panose="020B0604020202020204" pitchFamily="34" charset="0"/>
              </a:rPr>
              <a:t>20 03 04	kal zo septikov</a:t>
            </a:r>
          </a:p>
          <a:p>
            <a:pPr marL="285750" lvl="0" indent="-285750">
              <a:buFont typeface="Wingdings" panose="05000000000000000000" pitchFamily="2" charset="2"/>
              <a:buChar char="ü"/>
            </a:pPr>
            <a:r>
              <a:rPr lang="sk-SK" sz="1600" dirty="0">
                <a:solidFill>
                  <a:srgbClr val="FF0000"/>
                </a:solidFill>
                <a:latin typeface="Arial" panose="020B0604020202020204" pitchFamily="34" charset="0"/>
                <a:cs typeface="Arial" panose="020B0604020202020204" pitchFamily="34" charset="0"/>
              </a:rPr>
              <a:t>20 03 06	odpad z čistenia kanalizácie</a:t>
            </a:r>
          </a:p>
          <a:p>
            <a:pPr marL="285750" lvl="0" indent="-285750">
              <a:buFont typeface="Wingdings" panose="05000000000000000000" pitchFamily="2" charset="2"/>
              <a:buChar char="ü"/>
            </a:pPr>
            <a:r>
              <a:rPr lang="sk-SK" sz="1600" dirty="0">
                <a:solidFill>
                  <a:srgbClr val="FF0000"/>
                </a:solidFill>
                <a:latin typeface="Arial" panose="020B0604020202020204" pitchFamily="34" charset="0"/>
                <a:cs typeface="Arial" panose="020B0604020202020204" pitchFamily="34" charset="0"/>
              </a:rPr>
              <a:t>20 03 99	komunálne odpady inak </a:t>
            </a:r>
            <a:r>
              <a:rPr lang="sk-SK" sz="1600" dirty="0" smtClean="0">
                <a:solidFill>
                  <a:srgbClr val="FF0000"/>
                </a:solidFill>
                <a:latin typeface="Arial" panose="020B0604020202020204" pitchFamily="34" charset="0"/>
                <a:cs typeface="Arial" panose="020B0604020202020204" pitchFamily="34" charset="0"/>
              </a:rPr>
              <a:t>nešpecifikované.</a:t>
            </a:r>
            <a:r>
              <a:rPr lang="sk-SK" sz="1600" baseline="30000" dirty="0">
                <a:latin typeface="Arial" panose="020B0604020202020204" pitchFamily="34" charset="0"/>
                <a:cs typeface="Arial" panose="020B0604020202020204" pitchFamily="34" charset="0"/>
              </a:rPr>
              <a:t>	</a:t>
            </a:r>
            <a:endParaRPr lang="sk-SK"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59222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1"/>
          <p:cNvSpPr>
            <a:spLocks noGrp="1"/>
          </p:cNvSpPr>
          <p:nvPr>
            <p:ph type="title"/>
          </p:nvPr>
        </p:nvSpPr>
        <p:spPr>
          <a:xfrm>
            <a:off x="422673" y="985223"/>
            <a:ext cx="8218788" cy="692230"/>
          </a:xfrm>
        </p:spPr>
        <p:txBody>
          <a:bodyPr>
            <a:normAutofit/>
          </a:bodyPr>
          <a:lstStyle/>
          <a:p>
            <a:r>
              <a:rPr lang="sk-SK" sz="3200" b="1" dirty="0" smtClean="0">
                <a:latin typeface="Arial" panose="020B0604020202020204" pitchFamily="34" charset="0"/>
                <a:cs typeface="Arial" panose="020B0604020202020204" pitchFamily="34" charset="0"/>
              </a:rPr>
              <a:t>Najčastejšie kladené otázky</a:t>
            </a:r>
            <a:endParaRPr lang="sk-SK" sz="3200" b="1" dirty="0">
              <a:latin typeface="Arial" panose="020B0604020202020204" pitchFamily="34" charset="0"/>
              <a:cs typeface="Arial" panose="020B0604020202020204" pitchFamily="34" charset="0"/>
            </a:endParaRPr>
          </a:p>
        </p:txBody>
      </p:sp>
      <p:sp>
        <p:nvSpPr>
          <p:cNvPr id="5" name="Obdĺžnik 4"/>
          <p:cNvSpPr/>
          <p:nvPr/>
        </p:nvSpPr>
        <p:spPr>
          <a:xfrm>
            <a:off x="422673" y="1794185"/>
            <a:ext cx="8499654" cy="4196020"/>
          </a:xfrm>
          <a:prstGeom prst="rect">
            <a:avLst/>
          </a:prstGeom>
        </p:spPr>
        <p:txBody>
          <a:bodyPr wrap="square">
            <a:spAutoFit/>
          </a:bodyPr>
          <a:lstStyle/>
          <a:p>
            <a:pPr algn="just"/>
            <a:r>
              <a:rPr lang="sk-SK" sz="1600" b="1" dirty="0" smtClean="0">
                <a:latin typeface="Arial" panose="020B0604020202020204" pitchFamily="34" charset="0"/>
                <a:cs typeface="Arial" panose="020B0604020202020204" pitchFamily="34" charset="0"/>
              </a:rPr>
              <a:t>Je možné žiadať o NFP len na nákup </a:t>
            </a:r>
            <a:r>
              <a:rPr lang="sk-SK" sz="1600" b="1" dirty="0">
                <a:latin typeface="Arial" panose="020B0604020202020204" pitchFamily="34" charset="0"/>
                <a:cs typeface="Arial" panose="020B0604020202020204" pitchFamily="34" charset="0"/>
              </a:rPr>
              <a:t>hnuteľných vecí za účelom zvýšenia kapacity triedeného zberu komunálnych odpadov  </a:t>
            </a:r>
            <a:r>
              <a:rPr lang="sk-SK" sz="1600" b="1" dirty="0" smtClean="0">
                <a:latin typeface="Arial" panose="020B0604020202020204" pitchFamily="34" charset="0"/>
                <a:cs typeface="Arial" panose="020B0604020202020204" pitchFamily="34" charset="0"/>
              </a:rPr>
              <a:t>(bez realizácie stavebných prác)? </a:t>
            </a:r>
            <a:endParaRPr lang="sk-SK" sz="1600" b="1" dirty="0">
              <a:latin typeface="Arial" panose="020B0604020202020204" pitchFamily="34" charset="0"/>
              <a:cs typeface="Arial" panose="020B0604020202020204" pitchFamily="34" charset="0"/>
            </a:endParaRPr>
          </a:p>
          <a:p>
            <a:pPr algn="just"/>
            <a:r>
              <a:rPr lang="sk-SK" sz="1600" i="1" dirty="0" smtClean="0">
                <a:latin typeface="Arial" panose="020B0604020202020204" pitchFamily="34" charset="0"/>
                <a:cs typeface="Arial" panose="020B0604020202020204" pitchFamily="34" charset="0"/>
              </a:rPr>
              <a:t>Za </a:t>
            </a:r>
            <a:r>
              <a:rPr lang="sk-SK" sz="1600" i="1" dirty="0">
                <a:latin typeface="Arial" panose="020B0604020202020204" pitchFamily="34" charset="0"/>
                <a:cs typeface="Arial" panose="020B0604020202020204" pitchFamily="34" charset="0"/>
              </a:rPr>
              <a:t>oprávnený je považovaný projekt </a:t>
            </a:r>
            <a:r>
              <a:rPr lang="sk-SK" sz="1600" i="1" dirty="0" smtClean="0">
                <a:latin typeface="Arial" panose="020B0604020202020204" pitchFamily="34" charset="0"/>
                <a:cs typeface="Arial" panose="020B0604020202020204" pitchFamily="34" charset="0"/>
              </a:rPr>
              <a:t>(za </a:t>
            </a:r>
            <a:r>
              <a:rPr lang="sk-SK" sz="1600" i="1" dirty="0">
                <a:latin typeface="Arial" panose="020B0604020202020204" pitchFamily="34" charset="0"/>
                <a:cs typeface="Arial" panose="020B0604020202020204" pitchFamily="34" charset="0"/>
              </a:rPr>
              <a:t>predpokladu, že sú splnené </a:t>
            </a:r>
            <a:r>
              <a:rPr lang="sk-SK" sz="1600" i="1" dirty="0" smtClean="0">
                <a:latin typeface="Arial" panose="020B0604020202020204" pitchFamily="34" charset="0"/>
                <a:cs typeface="Arial" panose="020B0604020202020204" pitchFamily="34" charset="0"/>
              </a:rPr>
              <a:t>aj ostatné </a:t>
            </a:r>
            <a:r>
              <a:rPr lang="sk-SK" sz="1600" i="1" dirty="0">
                <a:latin typeface="Arial" panose="020B0604020202020204" pitchFamily="34" charset="0"/>
                <a:cs typeface="Arial" panose="020B0604020202020204" pitchFamily="34" charset="0"/>
              </a:rPr>
              <a:t>podmienky poskytnutia príspevku), ktorý prispeje k zvýšeniu kapacity pre triedený zber komunálnych odpadov (za ktorých zber a nakladanie s nimi je v súlade </a:t>
            </a:r>
            <a:r>
              <a:rPr lang="sk-SK" sz="1600" i="1" dirty="0" smtClean="0">
                <a:latin typeface="Arial" panose="020B0604020202020204" pitchFamily="34" charset="0"/>
                <a:cs typeface="Arial" panose="020B0604020202020204" pitchFamily="34" charset="0"/>
              </a:rPr>
              <a:t>so zákonom o odpadoch) </a:t>
            </a:r>
            <a:r>
              <a:rPr lang="sk-SK" sz="1600" i="1" dirty="0">
                <a:latin typeface="Arial" panose="020B0604020202020204" pitchFamily="34" charset="0"/>
                <a:cs typeface="Arial" panose="020B0604020202020204" pitchFamily="34" charset="0"/>
              </a:rPr>
              <a:t>zodpovedná obec a na ktoré sa nevzťahuje rozšírená zodpovednosť výrobcov podľa zákona </a:t>
            </a:r>
            <a:r>
              <a:rPr lang="sk-SK" sz="1600" i="1" dirty="0" smtClean="0">
                <a:latin typeface="Arial" panose="020B0604020202020204" pitchFamily="34" charset="0"/>
                <a:cs typeface="Arial" panose="020B0604020202020204" pitchFamily="34" charset="0"/>
              </a:rPr>
              <a:t>o </a:t>
            </a:r>
            <a:r>
              <a:rPr lang="sk-SK" sz="1600" i="1" dirty="0">
                <a:latin typeface="Arial" panose="020B0604020202020204" pitchFamily="34" charset="0"/>
                <a:cs typeface="Arial" panose="020B0604020202020204" pitchFamily="34" charset="0"/>
              </a:rPr>
              <a:t>odpadoch a ktorým nie je biologicky rozložiteľný kuchynský a reštauračný odpad od prevádzkovateľa kuchyne</a:t>
            </a:r>
            <a:r>
              <a:rPr lang="sk-SK" sz="1600" i="1" dirty="0" smtClean="0">
                <a:latin typeface="Arial" panose="020B0604020202020204" pitchFamily="34" charset="0"/>
                <a:cs typeface="Arial" panose="020B0604020202020204" pitchFamily="34" charset="0"/>
              </a:rPr>
              <a:t>.</a:t>
            </a:r>
            <a:r>
              <a:rPr lang="sk-SK" sz="1600" baseline="30000" dirty="0">
                <a:latin typeface="Arial" panose="020B0604020202020204" pitchFamily="34" charset="0"/>
                <a:cs typeface="Arial" panose="020B0604020202020204" pitchFamily="34" charset="0"/>
              </a:rPr>
              <a:t>	</a:t>
            </a:r>
            <a:endParaRPr lang="sk-SK" sz="1600" baseline="30000" dirty="0" smtClean="0">
              <a:latin typeface="Arial" panose="020B0604020202020204" pitchFamily="34" charset="0"/>
              <a:cs typeface="Arial" panose="020B0604020202020204" pitchFamily="34" charset="0"/>
            </a:endParaRPr>
          </a:p>
          <a:p>
            <a:pPr algn="just"/>
            <a:endParaRPr lang="sk-SK" sz="1600" baseline="30000" dirty="0">
              <a:latin typeface="Arial" panose="020B0604020202020204" pitchFamily="34" charset="0"/>
              <a:cs typeface="Arial" panose="020B0604020202020204" pitchFamily="34" charset="0"/>
            </a:endParaRPr>
          </a:p>
          <a:p>
            <a:r>
              <a:rPr lang="sk-SK" sz="1600" b="1" dirty="0" smtClean="0">
                <a:latin typeface="Arial" panose="020B0604020202020204" pitchFamily="34" charset="0"/>
                <a:cs typeface="Arial" panose="020B0604020202020204" pitchFamily="34" charset="0"/>
              </a:rPr>
              <a:t>Je </a:t>
            </a:r>
            <a:r>
              <a:rPr lang="sk-SK" sz="1600" b="1" dirty="0">
                <a:latin typeface="Arial" panose="020B0604020202020204" pitchFamily="34" charset="0"/>
                <a:cs typeface="Arial" panose="020B0604020202020204" pitchFamily="34" charset="0"/>
              </a:rPr>
              <a:t>oprávnený nákup </a:t>
            </a:r>
            <a:r>
              <a:rPr lang="sk-SK" sz="1600" b="1" dirty="0" err="1">
                <a:latin typeface="Arial" panose="020B0604020202020204" pitchFamily="34" charset="0"/>
                <a:cs typeface="Arial" panose="020B0604020202020204" pitchFamily="34" charset="0"/>
              </a:rPr>
              <a:t>kompostérov</a:t>
            </a:r>
            <a:r>
              <a:rPr lang="sk-SK" sz="1600" b="1" dirty="0">
                <a:latin typeface="Arial" panose="020B0604020202020204" pitchFamily="34" charset="0"/>
                <a:cs typeface="Arial" panose="020B0604020202020204" pitchFamily="34" charset="0"/>
              </a:rPr>
              <a:t> do domácností?</a:t>
            </a:r>
          </a:p>
          <a:p>
            <a:pPr algn="just"/>
            <a:r>
              <a:rPr lang="sk-SK" sz="1600" i="1" dirty="0" smtClean="0">
                <a:latin typeface="Arial" panose="020B0604020202020204" pitchFamily="34" charset="0"/>
                <a:cs typeface="Arial" panose="020B0604020202020204" pitchFamily="34" charset="0"/>
              </a:rPr>
              <a:t>Výzva </a:t>
            </a:r>
            <a:r>
              <a:rPr lang="sk-SK" sz="1600" i="1" dirty="0">
                <a:latin typeface="Arial" panose="020B0604020202020204" pitchFamily="34" charset="0"/>
                <a:cs typeface="Arial" panose="020B0604020202020204" pitchFamily="34" charset="0"/>
              </a:rPr>
              <a:t>je zameraná výlučne na triedený zber komunálnych odpadov, a teda nákup záhradných </a:t>
            </a:r>
            <a:r>
              <a:rPr lang="sk-SK" sz="1600" i="1" dirty="0" err="1">
                <a:latin typeface="Arial" panose="020B0604020202020204" pitchFamily="34" charset="0"/>
                <a:cs typeface="Arial" panose="020B0604020202020204" pitchFamily="34" charset="0"/>
              </a:rPr>
              <a:t>kompostérov</a:t>
            </a:r>
            <a:r>
              <a:rPr lang="sk-SK" sz="1600" i="1" dirty="0">
                <a:latin typeface="Arial" panose="020B0604020202020204" pitchFamily="34" charset="0"/>
                <a:cs typeface="Arial" panose="020B0604020202020204" pitchFamily="34" charset="0"/>
              </a:rPr>
              <a:t> do domácností, ktorými sa predchádza vzniku biologicky rozložiteľného komunálneho odpadu, nie je v rámci tejto výzvy oprávnený</a:t>
            </a:r>
            <a:r>
              <a:rPr lang="sk-SK" sz="1600" i="1" dirty="0" smtClean="0">
                <a:latin typeface="Arial" panose="020B0604020202020204" pitchFamily="34" charset="0"/>
                <a:cs typeface="Arial" panose="020B0604020202020204" pitchFamily="34" charset="0"/>
              </a:rPr>
              <a:t>.</a:t>
            </a:r>
          </a:p>
          <a:p>
            <a:pPr algn="just"/>
            <a:endParaRPr lang="sk-SK" sz="1600" i="1" dirty="0">
              <a:latin typeface="Arial" panose="020B0604020202020204" pitchFamily="34" charset="0"/>
              <a:cs typeface="Arial" panose="020B0604020202020204" pitchFamily="34" charset="0"/>
            </a:endParaRPr>
          </a:p>
          <a:p>
            <a:r>
              <a:rPr lang="sk-SK" sz="1600" b="1" dirty="0" smtClean="0">
                <a:latin typeface="Arial" panose="020B0604020202020204" pitchFamily="34" charset="0"/>
                <a:cs typeface="Arial" panose="020B0604020202020204" pitchFamily="34" charset="0"/>
              </a:rPr>
              <a:t>Je </a:t>
            </a:r>
            <a:r>
              <a:rPr lang="sk-SK" sz="1600" b="1" dirty="0">
                <a:latin typeface="Arial" panose="020B0604020202020204" pitchFamily="34" charset="0"/>
                <a:cs typeface="Arial" panose="020B0604020202020204" pitchFamily="34" charset="0"/>
              </a:rPr>
              <a:t>oprávnená výstavba </a:t>
            </a:r>
            <a:r>
              <a:rPr lang="sk-SK" sz="1600" b="1" dirty="0" err="1">
                <a:latin typeface="Arial" panose="020B0604020202020204" pitchFamily="34" charset="0"/>
                <a:cs typeface="Arial" panose="020B0604020202020204" pitchFamily="34" charset="0"/>
              </a:rPr>
              <a:t>kompostárne</a:t>
            </a:r>
            <a:r>
              <a:rPr lang="sk-SK" sz="1600" b="1" dirty="0">
                <a:latin typeface="Arial" panose="020B0604020202020204" pitchFamily="34" charset="0"/>
                <a:cs typeface="Arial" panose="020B0604020202020204" pitchFamily="34" charset="0"/>
              </a:rPr>
              <a:t>?</a:t>
            </a:r>
          </a:p>
          <a:p>
            <a:pPr algn="just"/>
            <a:r>
              <a:rPr lang="sk-SK" sz="1600" i="1" dirty="0" smtClean="0">
                <a:latin typeface="Arial" panose="020B0604020202020204" pitchFamily="34" charset="0"/>
                <a:cs typeface="Arial" panose="020B0604020202020204" pitchFamily="34" charset="0"/>
              </a:rPr>
              <a:t>Výzva </a:t>
            </a:r>
            <a:r>
              <a:rPr lang="sk-SK" sz="1600" i="1" dirty="0">
                <a:latin typeface="Arial" panose="020B0604020202020204" pitchFamily="34" charset="0"/>
                <a:cs typeface="Arial" panose="020B0604020202020204" pitchFamily="34" charset="0"/>
              </a:rPr>
              <a:t>nie je zameraná na zhodnocovanie biologicky rozložiteľných komunálnych odpadov, ale výlučne na výlučne na triedený zber komunálnych odpadov</a:t>
            </a:r>
            <a:r>
              <a:rPr lang="sk-SK" sz="1600" i="1" dirty="0" smtClean="0">
                <a:latin typeface="Arial" panose="020B0604020202020204" pitchFamily="34" charset="0"/>
                <a:cs typeface="Arial" panose="020B0604020202020204" pitchFamily="34" charset="0"/>
              </a:rPr>
              <a:t>.</a:t>
            </a:r>
            <a:endParaRPr lang="sk-SK" sz="16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65933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1"/>
          <p:cNvSpPr>
            <a:spLocks noGrp="1"/>
          </p:cNvSpPr>
          <p:nvPr>
            <p:ph type="title"/>
          </p:nvPr>
        </p:nvSpPr>
        <p:spPr>
          <a:xfrm>
            <a:off x="422673" y="1143480"/>
            <a:ext cx="8218788" cy="692230"/>
          </a:xfrm>
        </p:spPr>
        <p:txBody>
          <a:bodyPr>
            <a:normAutofit/>
          </a:bodyPr>
          <a:lstStyle/>
          <a:p>
            <a:r>
              <a:rPr lang="sk-SK" sz="3200" b="1" dirty="0">
                <a:latin typeface="Arial" panose="020B0604020202020204" pitchFamily="34" charset="0"/>
                <a:cs typeface="Arial" panose="020B0604020202020204" pitchFamily="34" charset="0"/>
              </a:rPr>
              <a:t>Najčastejšie </a:t>
            </a:r>
            <a:r>
              <a:rPr lang="sk-SK" sz="3200" b="1" dirty="0" smtClean="0">
                <a:latin typeface="Arial" panose="020B0604020202020204" pitchFamily="34" charset="0"/>
                <a:cs typeface="Arial" panose="020B0604020202020204" pitchFamily="34" charset="0"/>
              </a:rPr>
              <a:t>kladené otázky</a:t>
            </a:r>
            <a:endParaRPr lang="sk-SK" sz="3200" b="1" dirty="0">
              <a:latin typeface="Arial" panose="020B0604020202020204" pitchFamily="34" charset="0"/>
              <a:cs typeface="Arial" panose="020B0604020202020204" pitchFamily="34" charset="0"/>
            </a:endParaRPr>
          </a:p>
        </p:txBody>
      </p:sp>
      <p:sp>
        <p:nvSpPr>
          <p:cNvPr id="5" name="Obdĺžnik 4"/>
          <p:cNvSpPr/>
          <p:nvPr/>
        </p:nvSpPr>
        <p:spPr>
          <a:xfrm>
            <a:off x="422673" y="2107950"/>
            <a:ext cx="8499654" cy="4031873"/>
          </a:xfrm>
          <a:prstGeom prst="rect">
            <a:avLst/>
          </a:prstGeom>
        </p:spPr>
        <p:txBody>
          <a:bodyPr wrap="square">
            <a:spAutoFit/>
          </a:bodyPr>
          <a:lstStyle/>
          <a:p>
            <a:pPr algn="just"/>
            <a:r>
              <a:rPr lang="sk-SK" sz="1600" b="1" dirty="0" smtClean="0">
                <a:latin typeface="Arial" panose="020B0604020202020204" pitchFamily="34" charset="0"/>
                <a:cs typeface="Arial" panose="020B0604020202020204" pitchFamily="34" charset="0"/>
              </a:rPr>
              <a:t>Je možné </a:t>
            </a:r>
            <a:r>
              <a:rPr lang="sk-SK" sz="1600" b="1" dirty="0">
                <a:latin typeface="Arial" panose="020B0604020202020204" pitchFamily="34" charset="0"/>
                <a:cs typeface="Arial" panose="020B0604020202020204" pitchFamily="34" charset="0"/>
              </a:rPr>
              <a:t>žiadať o dotáciu na výstavbu alebo rekonštrukciu stojísk na umiestnenie zberných nádob triedeného zberu </a:t>
            </a:r>
            <a:r>
              <a:rPr lang="sk-SK" sz="1600" b="1" dirty="0" smtClean="0">
                <a:latin typeface="Arial" panose="020B0604020202020204" pitchFamily="34" charset="0"/>
                <a:cs typeface="Arial" panose="020B0604020202020204" pitchFamily="34" charset="0"/>
              </a:rPr>
              <a:t>KO?</a:t>
            </a:r>
            <a:endParaRPr lang="sk-SK" sz="1600" b="1" dirty="0">
              <a:latin typeface="Arial" panose="020B0604020202020204" pitchFamily="34" charset="0"/>
              <a:cs typeface="Arial" panose="020B0604020202020204" pitchFamily="34" charset="0"/>
            </a:endParaRPr>
          </a:p>
          <a:p>
            <a:pPr algn="just"/>
            <a:r>
              <a:rPr lang="sk-SK" sz="1600" i="1" dirty="0" smtClean="0">
                <a:latin typeface="Arial" panose="020B0604020202020204" pitchFamily="34" charset="0"/>
                <a:cs typeface="Arial" panose="020B0604020202020204" pitchFamily="34" charset="0"/>
              </a:rPr>
              <a:t>„Výstavba </a:t>
            </a:r>
            <a:r>
              <a:rPr lang="sk-SK" sz="1600" i="1" dirty="0">
                <a:latin typeface="Arial" panose="020B0604020202020204" pitchFamily="34" charset="0"/>
                <a:cs typeface="Arial" panose="020B0604020202020204" pitchFamily="34" charset="0"/>
              </a:rPr>
              <a:t>alebo rekonštrukcia stojísk na umiestnenie zberných nádob triedeného zberu </a:t>
            </a:r>
            <a:r>
              <a:rPr lang="sk-SK" sz="1600" i="1" dirty="0" smtClean="0">
                <a:latin typeface="Arial" panose="020B0604020202020204" pitchFamily="34" charset="0"/>
                <a:cs typeface="Arial" panose="020B0604020202020204" pitchFamily="34" charset="0"/>
              </a:rPr>
              <a:t>KO“ </a:t>
            </a:r>
            <a:br>
              <a:rPr lang="sk-SK" sz="1600" i="1" dirty="0" smtClean="0">
                <a:latin typeface="Arial" panose="020B0604020202020204" pitchFamily="34" charset="0"/>
                <a:cs typeface="Arial" panose="020B0604020202020204" pitchFamily="34" charset="0"/>
              </a:rPr>
            </a:br>
            <a:r>
              <a:rPr lang="sk-SK" sz="1600" i="1" dirty="0" smtClean="0">
                <a:latin typeface="Arial" panose="020B0604020202020204" pitchFamily="34" charset="0"/>
                <a:cs typeface="Arial" panose="020B0604020202020204" pitchFamily="34" charset="0"/>
              </a:rPr>
              <a:t>je v zmysle prílohy 4 výzvy – </a:t>
            </a:r>
            <a:r>
              <a:rPr lang="sk-SK" sz="1600" b="1" i="1" dirty="0" smtClean="0">
                <a:latin typeface="Arial" panose="020B0604020202020204" pitchFamily="34" charset="0"/>
                <a:cs typeface="Arial" panose="020B0604020202020204" pitchFamily="34" charset="0"/>
              </a:rPr>
              <a:t>Osobitné podmienky oprávnenosti výdavkov </a:t>
            </a:r>
            <a:r>
              <a:rPr lang="sk-SK" sz="1600" i="1" dirty="0" smtClean="0">
                <a:latin typeface="Arial" panose="020B0604020202020204" pitchFamily="34" charset="0"/>
                <a:cs typeface="Arial" panose="020B0604020202020204" pitchFamily="34" charset="0"/>
              </a:rPr>
              <a:t>považovaná </a:t>
            </a:r>
            <a:br>
              <a:rPr lang="sk-SK" sz="1600" i="1" dirty="0" smtClean="0">
                <a:latin typeface="Arial" panose="020B0604020202020204" pitchFamily="34" charset="0"/>
                <a:cs typeface="Arial" panose="020B0604020202020204" pitchFamily="34" charset="0"/>
              </a:rPr>
            </a:br>
            <a:r>
              <a:rPr lang="sk-SK" sz="1600" i="1" dirty="0" smtClean="0">
                <a:latin typeface="Arial" panose="020B0604020202020204" pitchFamily="34" charset="0"/>
                <a:cs typeface="Arial" panose="020B0604020202020204" pitchFamily="34" charset="0"/>
              </a:rPr>
              <a:t>za neoprávnenú.</a:t>
            </a:r>
          </a:p>
          <a:p>
            <a:pPr algn="just"/>
            <a:endParaRPr lang="sk-SK" sz="1600" i="1" dirty="0" smtClean="0">
              <a:latin typeface="Arial" panose="020B0604020202020204" pitchFamily="34" charset="0"/>
              <a:cs typeface="Arial" panose="020B0604020202020204" pitchFamily="34" charset="0"/>
            </a:endParaRPr>
          </a:p>
          <a:p>
            <a:pPr algn="just"/>
            <a:r>
              <a:rPr lang="sk-SK" sz="1600" b="1" dirty="0" smtClean="0">
                <a:latin typeface="Arial" panose="020B0604020202020204" pitchFamily="34" charset="0"/>
                <a:cs typeface="Arial" panose="020B0604020202020204" pitchFamily="34" charset="0"/>
              </a:rPr>
              <a:t>Je </a:t>
            </a:r>
            <a:r>
              <a:rPr lang="sk-SK" sz="1600" b="1" dirty="0">
                <a:latin typeface="Arial" panose="020B0604020202020204" pitchFamily="34" charset="0"/>
                <a:cs typeface="Arial" panose="020B0604020202020204" pitchFamily="34" charset="0"/>
              </a:rPr>
              <a:t>oprávneným výdavkom nákup traktora s čelným nakladačom a </a:t>
            </a:r>
            <a:r>
              <a:rPr lang="sk-SK" sz="1600" b="1" dirty="0" err="1">
                <a:latin typeface="Arial" panose="020B0604020202020204" pitchFamily="34" charset="0"/>
                <a:cs typeface="Arial" panose="020B0604020202020204" pitchFamily="34" charset="0"/>
              </a:rPr>
              <a:t>štiepkovačom</a:t>
            </a:r>
            <a:r>
              <a:rPr lang="sk-SK" sz="1600" b="1" dirty="0">
                <a:latin typeface="Arial" panose="020B0604020202020204" pitchFamily="34" charset="0"/>
                <a:cs typeface="Arial" panose="020B0604020202020204" pitchFamily="34" charset="0"/>
              </a:rPr>
              <a:t>..</a:t>
            </a:r>
          </a:p>
          <a:p>
            <a:pPr algn="just"/>
            <a:r>
              <a:rPr lang="sk-SK" sz="1600" i="1" dirty="0" smtClean="0">
                <a:latin typeface="Arial" panose="020B0604020202020204" pitchFamily="34" charset="0"/>
                <a:cs typeface="Arial" panose="020B0604020202020204" pitchFamily="34" charset="0"/>
              </a:rPr>
              <a:t>Nákup </a:t>
            </a:r>
            <a:r>
              <a:rPr lang="sk-SK" sz="1600" i="1" dirty="0">
                <a:latin typeface="Arial" panose="020B0604020202020204" pitchFamily="34" charset="0"/>
                <a:cs typeface="Arial" panose="020B0604020202020204" pitchFamily="34" charset="0"/>
              </a:rPr>
              <a:t>traktora, nakladača a </a:t>
            </a:r>
            <a:r>
              <a:rPr lang="sk-SK" sz="1600" i="1" dirty="0" err="1">
                <a:latin typeface="Arial" panose="020B0604020202020204" pitchFamily="34" charset="0"/>
                <a:cs typeface="Arial" panose="020B0604020202020204" pitchFamily="34" charset="0"/>
              </a:rPr>
              <a:t>štiepkovača</a:t>
            </a:r>
            <a:r>
              <a:rPr lang="sk-SK" sz="1600" i="1" dirty="0">
                <a:latin typeface="Arial" panose="020B0604020202020204" pitchFamily="34" charset="0"/>
                <a:cs typeface="Arial" panose="020B0604020202020204" pitchFamily="34" charset="0"/>
              </a:rPr>
              <a:t> je možné považovať za oprávnený v prípade, že žiadateľ preukáže ich nevyhnutnosť na dosiahnutie cieľov projektu (žiadateľ odôvodňuje nevyhnutnosť každého výdavku v podrobnom rozpočte projektu, </a:t>
            </a:r>
            <a:r>
              <a:rPr lang="sk-SK" sz="1600" i="1" dirty="0" smtClean="0">
                <a:latin typeface="Arial" panose="020B0604020202020204" pitchFamily="34" charset="0"/>
                <a:cs typeface="Arial" panose="020B0604020202020204" pitchFamily="34" charset="0"/>
              </a:rPr>
              <a:t>ktorý </a:t>
            </a:r>
            <a:r>
              <a:rPr lang="sk-SK" sz="1600" i="1" dirty="0">
                <a:latin typeface="Arial" panose="020B0604020202020204" pitchFamily="34" charset="0"/>
                <a:cs typeface="Arial" panose="020B0604020202020204" pitchFamily="34" charset="0"/>
              </a:rPr>
              <a:t>je súčasťou prílohy </a:t>
            </a:r>
            <a:r>
              <a:rPr lang="sk-SK" sz="1600" i="1" dirty="0" smtClean="0">
                <a:latin typeface="Arial" panose="020B0604020202020204" pitchFamily="34" charset="0"/>
                <a:cs typeface="Arial" panose="020B0604020202020204" pitchFamily="34" charset="0"/>
              </a:rPr>
              <a:t/>
            </a:r>
            <a:br>
              <a:rPr lang="sk-SK" sz="1600" i="1" dirty="0" smtClean="0">
                <a:latin typeface="Arial" panose="020B0604020202020204" pitchFamily="34" charset="0"/>
                <a:cs typeface="Arial" panose="020B0604020202020204" pitchFamily="34" charset="0"/>
              </a:rPr>
            </a:br>
            <a:r>
              <a:rPr lang="sk-SK" sz="1600" i="1" dirty="0" smtClean="0">
                <a:latin typeface="Arial" panose="020B0604020202020204" pitchFamily="34" charset="0"/>
                <a:cs typeface="Arial" panose="020B0604020202020204" pitchFamily="34" charset="0"/>
              </a:rPr>
              <a:t>č</a:t>
            </a:r>
            <a:r>
              <a:rPr lang="sk-SK" sz="1600" i="1" dirty="0">
                <a:latin typeface="Arial" panose="020B0604020202020204" pitchFamily="34" charset="0"/>
                <a:cs typeface="Arial" panose="020B0604020202020204" pitchFamily="34" charset="0"/>
              </a:rPr>
              <a:t>. 5 </a:t>
            </a:r>
            <a:r>
              <a:rPr lang="sk-SK" sz="1600" i="1" dirty="0" err="1" smtClean="0">
                <a:latin typeface="Arial" panose="020B0604020202020204" pitchFamily="34" charset="0"/>
                <a:cs typeface="Arial" panose="020B0604020202020204" pitchFamily="34" charset="0"/>
              </a:rPr>
              <a:t>ŽoNFP</a:t>
            </a:r>
            <a:r>
              <a:rPr lang="sk-SK" sz="1600" i="1" dirty="0" smtClean="0">
                <a:latin typeface="Arial" panose="020B0604020202020204" pitchFamily="34" charset="0"/>
                <a:cs typeface="Arial" panose="020B0604020202020204" pitchFamily="34" charset="0"/>
              </a:rPr>
              <a:t>) </a:t>
            </a:r>
            <a:r>
              <a:rPr lang="sk-SK" sz="1600" i="1" dirty="0">
                <a:latin typeface="Arial" panose="020B0604020202020204" pitchFamily="34" charset="0"/>
                <a:cs typeface="Arial" panose="020B0604020202020204" pitchFamily="34" charset="0"/>
              </a:rPr>
              <a:t>a </a:t>
            </a:r>
            <a:r>
              <a:rPr lang="sk-SK" sz="1600" i="1" u="sng" dirty="0">
                <a:latin typeface="Arial" panose="020B0604020202020204" pitchFamily="34" charset="0"/>
                <a:cs typeface="Arial" panose="020B0604020202020204" pitchFamily="34" charset="0"/>
              </a:rPr>
              <a:t>projektom dôjde k zvýšeniu kapacity pre triedený zber komunálnych odpadov</a:t>
            </a:r>
            <a:r>
              <a:rPr lang="sk-SK" sz="1600" i="1" dirty="0">
                <a:latin typeface="Arial" panose="020B0604020202020204" pitchFamily="34" charset="0"/>
                <a:cs typeface="Arial" panose="020B0604020202020204" pitchFamily="34" charset="0"/>
              </a:rPr>
              <a:t>, za ktorých zber a nakladanie s nimi je v súlade so zákonom </a:t>
            </a:r>
            <a:r>
              <a:rPr lang="sk-SK" sz="1600" i="1" dirty="0" smtClean="0">
                <a:latin typeface="Arial" panose="020B0604020202020204" pitchFamily="34" charset="0"/>
                <a:cs typeface="Arial" panose="020B0604020202020204" pitchFamily="34" charset="0"/>
              </a:rPr>
              <a:t>o odpadoch) </a:t>
            </a:r>
            <a:r>
              <a:rPr lang="sk-SK" sz="1600" i="1" dirty="0">
                <a:latin typeface="Arial" panose="020B0604020202020204" pitchFamily="34" charset="0"/>
                <a:cs typeface="Arial" panose="020B0604020202020204" pitchFamily="34" charset="0"/>
              </a:rPr>
              <a:t>zodpovedná obec a na ktoré sa nevzťahuje rozšírená zodpovednosť výrobcov podľa zákona o odpadoch </a:t>
            </a:r>
            <a:r>
              <a:rPr lang="sk-SK" sz="1600" i="1" dirty="0" smtClean="0">
                <a:latin typeface="Arial" panose="020B0604020202020204" pitchFamily="34" charset="0"/>
                <a:cs typeface="Arial" panose="020B0604020202020204" pitchFamily="34" charset="0"/>
              </a:rPr>
              <a:t/>
            </a:r>
            <a:br>
              <a:rPr lang="sk-SK" sz="1600" i="1" dirty="0" smtClean="0">
                <a:latin typeface="Arial" panose="020B0604020202020204" pitchFamily="34" charset="0"/>
                <a:cs typeface="Arial" panose="020B0604020202020204" pitchFamily="34" charset="0"/>
              </a:rPr>
            </a:br>
            <a:r>
              <a:rPr lang="sk-SK" sz="1600" i="1" dirty="0" smtClean="0">
                <a:latin typeface="Arial" panose="020B0604020202020204" pitchFamily="34" charset="0"/>
                <a:cs typeface="Arial" panose="020B0604020202020204" pitchFamily="34" charset="0"/>
              </a:rPr>
              <a:t>a </a:t>
            </a:r>
            <a:r>
              <a:rPr lang="sk-SK" sz="1600" i="1" dirty="0">
                <a:latin typeface="Arial" panose="020B0604020202020204" pitchFamily="34" charset="0"/>
                <a:cs typeface="Arial" panose="020B0604020202020204" pitchFamily="34" charset="0"/>
              </a:rPr>
              <a:t>ktorým nie je biologicky rozložiteľný kuchynský a reštauračný odpad od prevádzkovateľa kuchyne.</a:t>
            </a:r>
            <a:r>
              <a:rPr lang="sk-SK" sz="1600" baseline="30000" dirty="0">
                <a:latin typeface="Arial" panose="020B0604020202020204" pitchFamily="34" charset="0"/>
                <a:cs typeface="Arial" panose="020B0604020202020204" pitchFamily="34" charset="0"/>
              </a:rPr>
              <a:t>	</a:t>
            </a:r>
            <a:endParaRPr lang="sk-SK" sz="1600" dirty="0">
              <a:latin typeface="Arial" panose="020B0604020202020204" pitchFamily="34" charset="0"/>
              <a:cs typeface="Arial" panose="020B0604020202020204" pitchFamily="34" charset="0"/>
            </a:endParaRPr>
          </a:p>
          <a:p>
            <a:pPr algn="just"/>
            <a:endParaRPr lang="sk-SK" sz="1600" i="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94690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01236" y="962278"/>
            <a:ext cx="7798215" cy="467361"/>
          </a:xfrm>
        </p:spPr>
        <p:txBody>
          <a:bodyPr>
            <a:normAutofit fontScale="90000"/>
          </a:bodyPr>
          <a:lstStyle/>
          <a:p>
            <a:r>
              <a:rPr lang="sk-SK" sz="3200" b="1" dirty="0">
                <a:latin typeface="Arial" panose="020B0604020202020204" pitchFamily="34" charset="0"/>
                <a:cs typeface="Arial" panose="020B0604020202020204" pitchFamily="34" charset="0"/>
              </a:rPr>
              <a:t>Neoprávnené aktivity/výdavky</a:t>
            </a:r>
            <a:endParaRPr lang="sk-SK" sz="3200" dirty="0"/>
          </a:p>
        </p:txBody>
      </p:sp>
      <p:sp>
        <p:nvSpPr>
          <p:cNvPr id="7" name="BlokTextu 6"/>
          <p:cNvSpPr txBox="1"/>
          <p:nvPr/>
        </p:nvSpPr>
        <p:spPr>
          <a:xfrm>
            <a:off x="337751" y="1540476"/>
            <a:ext cx="8372140" cy="4478149"/>
          </a:xfrm>
          <a:prstGeom prst="rect">
            <a:avLst/>
          </a:prstGeom>
          <a:noFill/>
        </p:spPr>
        <p:txBody>
          <a:bodyPr wrap="square" rtlCol="0">
            <a:spAutoFit/>
          </a:bodyPr>
          <a:lstStyle/>
          <a:p>
            <a:pPr marL="285750" indent="-285750" algn="just">
              <a:buFont typeface="Wingdings" panose="05000000000000000000" pitchFamily="2" charset="2"/>
              <a:buChar char="ü"/>
            </a:pPr>
            <a:r>
              <a:rPr lang="sk-SK" sz="1500" dirty="0">
                <a:solidFill>
                  <a:srgbClr val="FF0000"/>
                </a:solidFill>
                <a:latin typeface="Arial" panose="020B0604020202020204" pitchFamily="34" charset="0"/>
                <a:cs typeface="Arial" panose="020B0604020202020204" pitchFamily="34" charset="0"/>
              </a:rPr>
              <a:t>nákup zberných nádob, zberových vozidiel, či iných strojov určených pre triedený zber zložiek KO, na ktoré sa vzťahuje rozšírená zodpovednosť výrobcov podľa zákona o odpadoch a na biologicky rozložiteľný kuchynský odpad a reštauračný odpad od prevádzkovateľa kuchyne </a:t>
            </a:r>
            <a:r>
              <a:rPr lang="sk-SK" sz="1500" dirty="0" smtClean="0">
                <a:solidFill>
                  <a:srgbClr val="FF0000"/>
                </a:solidFill>
                <a:latin typeface="Arial" panose="020B0604020202020204" pitchFamily="34" charset="0"/>
                <a:cs typeface="Arial" panose="020B0604020202020204" pitchFamily="34" charset="0"/>
              </a:rPr>
              <a:t/>
            </a:r>
            <a:br>
              <a:rPr lang="sk-SK" sz="1500" dirty="0" smtClean="0">
                <a:solidFill>
                  <a:srgbClr val="FF0000"/>
                </a:solidFill>
                <a:latin typeface="Arial" panose="020B0604020202020204" pitchFamily="34" charset="0"/>
                <a:cs typeface="Arial" panose="020B0604020202020204" pitchFamily="34" charset="0"/>
              </a:rPr>
            </a:br>
            <a:r>
              <a:rPr lang="sk-SK" sz="1500" dirty="0" smtClean="0">
                <a:solidFill>
                  <a:srgbClr val="FF0000"/>
                </a:solidFill>
                <a:latin typeface="Arial" panose="020B0604020202020204" pitchFamily="34" charset="0"/>
                <a:cs typeface="Arial" panose="020B0604020202020204" pitchFamily="34" charset="0"/>
              </a:rPr>
              <a:t>(§ </a:t>
            </a:r>
            <a:r>
              <a:rPr lang="sk-SK" sz="1500" dirty="0">
                <a:solidFill>
                  <a:srgbClr val="FF0000"/>
                </a:solidFill>
                <a:latin typeface="Arial" panose="020B0604020202020204" pitchFamily="34" charset="0"/>
                <a:cs typeface="Arial" panose="020B0604020202020204" pitchFamily="34" charset="0"/>
              </a:rPr>
              <a:t>83 zákona o odpadoch); </a:t>
            </a:r>
            <a:endParaRPr lang="sk-SK" sz="1500" dirty="0" smtClean="0">
              <a:solidFill>
                <a:srgbClr val="FF0000"/>
              </a:solidFill>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ü"/>
            </a:pPr>
            <a:r>
              <a:rPr lang="sk-SK" sz="1500" dirty="0" smtClean="0">
                <a:solidFill>
                  <a:srgbClr val="FF0000"/>
                </a:solidFill>
                <a:latin typeface="Arial" panose="020B0604020202020204" pitchFamily="34" charset="0"/>
                <a:cs typeface="Arial" panose="020B0604020202020204" pitchFamily="34" charset="0"/>
              </a:rPr>
              <a:t>výstavba </a:t>
            </a:r>
            <a:r>
              <a:rPr lang="sk-SK" sz="1500" dirty="0">
                <a:solidFill>
                  <a:srgbClr val="FF0000"/>
                </a:solidFill>
                <a:latin typeface="Arial" panose="020B0604020202020204" pitchFamily="34" charset="0"/>
                <a:cs typeface="Arial" panose="020B0604020202020204" pitchFamily="34" charset="0"/>
              </a:rPr>
              <a:t>alebo rekonštrukcia stojísk na umiestnenie zberných nádob triedeného zberu KO; </a:t>
            </a:r>
            <a:endParaRPr lang="sk-SK" sz="1500" dirty="0" smtClean="0">
              <a:solidFill>
                <a:srgbClr val="FF0000"/>
              </a:solidFill>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ü"/>
            </a:pPr>
            <a:r>
              <a:rPr lang="sk-SK" sz="1500" dirty="0" smtClean="0">
                <a:solidFill>
                  <a:srgbClr val="FF0000"/>
                </a:solidFill>
                <a:latin typeface="Arial" panose="020B0604020202020204" pitchFamily="34" charset="0"/>
                <a:cs typeface="Arial" panose="020B0604020202020204" pitchFamily="34" charset="0"/>
              </a:rPr>
              <a:t>nákup </a:t>
            </a:r>
            <a:r>
              <a:rPr lang="sk-SK" sz="1500" dirty="0">
                <a:solidFill>
                  <a:srgbClr val="FF0000"/>
                </a:solidFill>
                <a:latin typeface="Arial" panose="020B0604020202020204" pitchFamily="34" charset="0"/>
                <a:cs typeface="Arial" panose="020B0604020202020204" pitchFamily="34" charset="0"/>
              </a:rPr>
              <a:t>zberových vozidiel a iných dopravných prostriedkov na zmesový KO; </a:t>
            </a:r>
            <a:endParaRPr lang="sk-SK" sz="1500" dirty="0" smtClean="0">
              <a:solidFill>
                <a:srgbClr val="FF0000"/>
              </a:solidFill>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ü"/>
            </a:pPr>
            <a:r>
              <a:rPr lang="sk-SK" sz="1500" dirty="0" smtClean="0">
                <a:solidFill>
                  <a:srgbClr val="FF0000"/>
                </a:solidFill>
                <a:latin typeface="Arial" panose="020B0604020202020204" pitchFamily="34" charset="0"/>
                <a:cs typeface="Arial" panose="020B0604020202020204" pitchFamily="34" charset="0"/>
              </a:rPr>
              <a:t>nákup </a:t>
            </a:r>
            <a:r>
              <a:rPr lang="sk-SK" sz="1500" dirty="0">
                <a:solidFill>
                  <a:srgbClr val="FF0000"/>
                </a:solidFill>
                <a:latin typeface="Arial" panose="020B0604020202020204" pitchFamily="34" charset="0"/>
                <a:cs typeface="Arial" panose="020B0604020202020204" pitchFamily="34" charset="0"/>
              </a:rPr>
              <a:t>drviča drobného stavebného odpadu; </a:t>
            </a:r>
            <a:endParaRPr lang="sk-SK" sz="1500" dirty="0" smtClean="0">
              <a:solidFill>
                <a:srgbClr val="FF0000"/>
              </a:solidFill>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ü"/>
            </a:pPr>
            <a:r>
              <a:rPr lang="sk-SK" sz="1500" dirty="0" smtClean="0">
                <a:solidFill>
                  <a:srgbClr val="FF0000"/>
                </a:solidFill>
                <a:latin typeface="Arial" panose="020B0604020202020204" pitchFamily="34" charset="0"/>
                <a:cs typeface="Arial" panose="020B0604020202020204" pitchFamily="34" charset="0"/>
              </a:rPr>
              <a:t>nákup </a:t>
            </a:r>
            <a:r>
              <a:rPr lang="sk-SK" sz="1500" dirty="0">
                <a:solidFill>
                  <a:srgbClr val="FF0000"/>
                </a:solidFill>
                <a:latin typeface="Arial" panose="020B0604020202020204" pitchFamily="34" charset="0"/>
                <a:cs typeface="Arial" panose="020B0604020202020204" pitchFamily="34" charset="0"/>
              </a:rPr>
              <a:t>zariadení na recykláciu odpadov (napr. </a:t>
            </a:r>
            <a:r>
              <a:rPr lang="sk-SK" sz="1500" dirty="0" err="1">
                <a:solidFill>
                  <a:srgbClr val="FF0000"/>
                </a:solidFill>
                <a:latin typeface="Arial" panose="020B0604020202020204" pitchFamily="34" charset="0"/>
                <a:cs typeface="Arial" panose="020B0604020202020204" pitchFamily="34" charset="0"/>
              </a:rPr>
              <a:t>kompostáreň</a:t>
            </a:r>
            <a:r>
              <a:rPr lang="sk-SK" sz="1500" dirty="0">
                <a:solidFill>
                  <a:srgbClr val="FF0000"/>
                </a:solidFill>
                <a:latin typeface="Arial" panose="020B0604020202020204" pitchFamily="34" charset="0"/>
                <a:cs typeface="Arial" panose="020B0604020202020204" pitchFamily="34" charset="0"/>
              </a:rPr>
              <a:t> biologicky rozložiteľného KO); </a:t>
            </a:r>
            <a:endParaRPr lang="sk-SK" sz="1500" dirty="0" smtClean="0">
              <a:solidFill>
                <a:srgbClr val="FF0000"/>
              </a:solidFill>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ü"/>
            </a:pPr>
            <a:r>
              <a:rPr lang="sk-SK" sz="1500" dirty="0" smtClean="0">
                <a:solidFill>
                  <a:srgbClr val="FF0000"/>
                </a:solidFill>
                <a:latin typeface="Arial" panose="020B0604020202020204" pitchFamily="34" charset="0"/>
                <a:cs typeface="Arial" panose="020B0604020202020204" pitchFamily="34" charset="0"/>
              </a:rPr>
              <a:t>nákup </a:t>
            </a:r>
            <a:r>
              <a:rPr lang="sk-SK" sz="1500" dirty="0">
                <a:solidFill>
                  <a:srgbClr val="FF0000"/>
                </a:solidFill>
                <a:latin typeface="Arial" panose="020B0604020202020204" pitchFamily="34" charset="0"/>
                <a:cs typeface="Arial" panose="020B0604020202020204" pitchFamily="34" charset="0"/>
              </a:rPr>
              <a:t>dotrieďovacích liniek pre všetky druhy odpadov; </a:t>
            </a:r>
            <a:endParaRPr lang="sk-SK" sz="1500" dirty="0" smtClean="0">
              <a:solidFill>
                <a:srgbClr val="FF0000"/>
              </a:solidFill>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ü"/>
            </a:pPr>
            <a:r>
              <a:rPr lang="sk-SK" sz="1500" dirty="0" smtClean="0">
                <a:solidFill>
                  <a:srgbClr val="FF0000"/>
                </a:solidFill>
                <a:latin typeface="Arial" panose="020B0604020202020204" pitchFamily="34" charset="0"/>
                <a:cs typeface="Arial" panose="020B0604020202020204" pitchFamily="34" charset="0"/>
              </a:rPr>
              <a:t>výstavba </a:t>
            </a:r>
            <a:r>
              <a:rPr lang="sk-SK" sz="1500" dirty="0">
                <a:solidFill>
                  <a:srgbClr val="FF0000"/>
                </a:solidFill>
                <a:latin typeface="Arial" panose="020B0604020202020204" pitchFamily="34" charset="0"/>
                <a:cs typeface="Arial" panose="020B0604020202020204" pitchFamily="34" charset="0"/>
              </a:rPr>
              <a:t>alebo rekonštrukcia dotrieďovacích hál pre všetky druhy KO; </a:t>
            </a:r>
            <a:endParaRPr lang="sk-SK" sz="1500" dirty="0" smtClean="0">
              <a:solidFill>
                <a:srgbClr val="FF0000"/>
              </a:solidFill>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ü"/>
            </a:pPr>
            <a:r>
              <a:rPr lang="sk-SK" sz="1500" dirty="0" smtClean="0">
                <a:solidFill>
                  <a:srgbClr val="FF0000"/>
                </a:solidFill>
                <a:latin typeface="Arial" panose="020B0604020202020204" pitchFamily="34" charset="0"/>
                <a:cs typeface="Arial" panose="020B0604020202020204" pitchFamily="34" charset="0"/>
              </a:rPr>
              <a:t>nákup </a:t>
            </a:r>
            <a:r>
              <a:rPr lang="sk-SK" sz="1500" dirty="0">
                <a:solidFill>
                  <a:srgbClr val="FF0000"/>
                </a:solidFill>
                <a:latin typeface="Arial" panose="020B0604020202020204" pitchFamily="34" charset="0"/>
                <a:cs typeface="Arial" panose="020B0604020202020204" pitchFamily="34" charset="0"/>
              </a:rPr>
              <a:t>záhradného náradia, </a:t>
            </a:r>
            <a:r>
              <a:rPr lang="sk-SK" sz="1500" dirty="0" err="1">
                <a:solidFill>
                  <a:srgbClr val="FF0000"/>
                </a:solidFill>
                <a:latin typeface="Arial" panose="020B0604020202020204" pitchFamily="34" charset="0"/>
                <a:cs typeface="Arial" panose="020B0604020202020204" pitchFamily="34" charset="0"/>
              </a:rPr>
              <a:t>krovinorezov</a:t>
            </a:r>
            <a:r>
              <a:rPr lang="sk-SK" sz="1500" dirty="0">
                <a:solidFill>
                  <a:srgbClr val="FF0000"/>
                </a:solidFill>
                <a:latin typeface="Arial" panose="020B0604020202020204" pitchFamily="34" charset="0"/>
                <a:cs typeface="Arial" panose="020B0604020202020204" pitchFamily="34" charset="0"/>
              </a:rPr>
              <a:t>, fúrikov a pod., ktoré neprispievajú k triedenému zberu KO; </a:t>
            </a:r>
            <a:endParaRPr lang="sk-SK" sz="1500" dirty="0" smtClean="0">
              <a:solidFill>
                <a:srgbClr val="FF0000"/>
              </a:solidFill>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ü"/>
            </a:pPr>
            <a:r>
              <a:rPr lang="sk-SK" sz="1500" dirty="0" smtClean="0">
                <a:solidFill>
                  <a:srgbClr val="FF0000"/>
                </a:solidFill>
                <a:latin typeface="Arial" panose="020B0604020202020204" pitchFamily="34" charset="0"/>
                <a:cs typeface="Arial" panose="020B0604020202020204" pitchFamily="34" charset="0"/>
              </a:rPr>
              <a:t>nákup </a:t>
            </a:r>
            <a:r>
              <a:rPr lang="sk-SK" sz="1500" dirty="0">
                <a:solidFill>
                  <a:srgbClr val="FF0000"/>
                </a:solidFill>
                <a:latin typeface="Arial" panose="020B0604020202020204" pitchFamily="34" charset="0"/>
                <a:cs typeface="Arial" panose="020B0604020202020204" pitchFamily="34" charset="0"/>
              </a:rPr>
              <a:t>alebo modernizácia kamerového systému, ktorý nie je umiestnený v rámci novovybudovaného, resp. rekonštruovaného existujúceho zberného dvora alebo zariadenia na triedený zber KO; </a:t>
            </a:r>
            <a:endParaRPr lang="sk-SK" sz="1500" dirty="0" smtClean="0">
              <a:solidFill>
                <a:srgbClr val="FF0000"/>
              </a:solidFill>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ü"/>
            </a:pPr>
            <a:r>
              <a:rPr lang="sk-SK" sz="1500" dirty="0" smtClean="0">
                <a:solidFill>
                  <a:srgbClr val="FF0000"/>
                </a:solidFill>
                <a:latin typeface="Arial" panose="020B0604020202020204" pitchFamily="34" charset="0"/>
                <a:cs typeface="Arial" panose="020B0604020202020204" pitchFamily="34" charset="0"/>
              </a:rPr>
              <a:t>odborný </a:t>
            </a:r>
            <a:r>
              <a:rPr lang="sk-SK" sz="1500" dirty="0">
                <a:solidFill>
                  <a:srgbClr val="FF0000"/>
                </a:solidFill>
                <a:latin typeface="Arial" panose="020B0604020202020204" pitchFamily="34" charset="0"/>
                <a:cs typeface="Arial" panose="020B0604020202020204" pitchFamily="34" charset="0"/>
              </a:rPr>
              <a:t>autorský dohľad; </a:t>
            </a:r>
          </a:p>
          <a:p>
            <a:pPr marL="285750" indent="-285750" algn="just">
              <a:buFont typeface="Wingdings" panose="05000000000000000000" pitchFamily="2" charset="2"/>
              <a:buChar char="ü"/>
            </a:pPr>
            <a:r>
              <a:rPr lang="sk-SK" sz="1500" dirty="0" smtClean="0">
                <a:solidFill>
                  <a:srgbClr val="FF0000"/>
                </a:solidFill>
                <a:latin typeface="Arial" panose="020B0604020202020204" pitchFamily="34" charset="0"/>
                <a:cs typeface="Arial" panose="020B0604020202020204" pitchFamily="34" charset="0"/>
              </a:rPr>
              <a:t>technický </a:t>
            </a:r>
            <a:r>
              <a:rPr lang="sk-SK" sz="1500" dirty="0">
                <a:solidFill>
                  <a:srgbClr val="FF0000"/>
                </a:solidFill>
                <a:latin typeface="Arial" panose="020B0604020202020204" pitchFamily="34" charset="0"/>
                <a:cs typeface="Arial" panose="020B0604020202020204" pitchFamily="34" charset="0"/>
              </a:rPr>
              <a:t>dozor; </a:t>
            </a:r>
          </a:p>
          <a:p>
            <a:pPr marL="285750" indent="-285750" algn="just">
              <a:buFont typeface="Wingdings" panose="05000000000000000000" pitchFamily="2" charset="2"/>
              <a:buChar char="ü"/>
            </a:pPr>
            <a:r>
              <a:rPr lang="sk-SK" sz="1500" dirty="0" smtClean="0">
                <a:solidFill>
                  <a:srgbClr val="FF0000"/>
                </a:solidFill>
                <a:latin typeface="Arial" panose="020B0604020202020204" pitchFamily="34" charset="0"/>
                <a:cs typeface="Arial" panose="020B0604020202020204" pitchFamily="34" charset="0"/>
              </a:rPr>
              <a:t>akékoľvek </a:t>
            </a:r>
            <a:r>
              <a:rPr lang="sk-SK" sz="1500" dirty="0">
                <a:solidFill>
                  <a:srgbClr val="FF0000"/>
                </a:solidFill>
                <a:latin typeface="Arial" panose="020B0604020202020204" pitchFamily="34" charset="0"/>
                <a:cs typeface="Arial" panose="020B0604020202020204" pitchFamily="34" charset="0"/>
              </a:rPr>
              <a:t>prevádzkové výdavky vrátane nákupu jednorazových vreciek na triedený zber odpadu (napr. jednorazových kompostovateľných vreciek na kuchynský odpad z </a:t>
            </a:r>
            <a:r>
              <a:rPr lang="sk-SK" sz="1500" dirty="0" smtClean="0">
                <a:solidFill>
                  <a:srgbClr val="FF0000"/>
                </a:solidFill>
                <a:latin typeface="Arial" panose="020B0604020202020204" pitchFamily="34" charset="0"/>
                <a:cs typeface="Arial" panose="020B0604020202020204" pitchFamily="34" charset="0"/>
              </a:rPr>
              <a:t>domácností.</a:t>
            </a:r>
            <a:endParaRPr lang="sk-SK" sz="15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76871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9665" y="1873045"/>
            <a:ext cx="7886700" cy="474603"/>
          </a:xfrm>
        </p:spPr>
        <p:txBody>
          <a:bodyPr>
            <a:noAutofit/>
          </a:bodyPr>
          <a:lstStyle/>
          <a:p>
            <a:r>
              <a:rPr lang="sk-SK" sz="3200" b="1" dirty="0">
                <a:latin typeface="Arial" panose="020B0604020202020204" pitchFamily="34" charset="0"/>
                <a:cs typeface="Arial" panose="020B0604020202020204" pitchFamily="34" charset="0"/>
              </a:rPr>
              <a:t>Oprávnenosť miesta realizácie projektu</a:t>
            </a:r>
          </a:p>
        </p:txBody>
      </p:sp>
      <p:sp>
        <p:nvSpPr>
          <p:cNvPr id="3" name="BlokTextu 2"/>
          <p:cNvSpPr txBox="1"/>
          <p:nvPr/>
        </p:nvSpPr>
        <p:spPr>
          <a:xfrm>
            <a:off x="571573" y="3102993"/>
            <a:ext cx="7989800" cy="1477328"/>
          </a:xfrm>
          <a:prstGeom prst="rect">
            <a:avLst/>
          </a:prstGeom>
          <a:noFill/>
        </p:spPr>
        <p:txBody>
          <a:bodyPr wrap="square" rtlCol="0">
            <a:spAutoFit/>
          </a:bodyPr>
          <a:lstStyle/>
          <a:p>
            <a:pPr algn="just"/>
            <a:r>
              <a:rPr lang="sk-SK" dirty="0" smtClean="0">
                <a:latin typeface="Arial" panose="020B0604020202020204" pitchFamily="34" charset="0"/>
                <a:cs typeface="Arial" panose="020B0604020202020204" pitchFamily="34" charset="0"/>
              </a:rPr>
              <a:t>Žiadateľ je povinný realizovať projekt na oprávnenom území. </a:t>
            </a:r>
          </a:p>
          <a:p>
            <a:pPr algn="just"/>
            <a:endParaRPr lang="sk-SK" dirty="0" smtClean="0">
              <a:latin typeface="Arial" panose="020B0604020202020204" pitchFamily="34" charset="0"/>
              <a:cs typeface="Arial" panose="020B0604020202020204" pitchFamily="34" charset="0"/>
            </a:endParaRPr>
          </a:p>
          <a:p>
            <a:pPr algn="just"/>
            <a:r>
              <a:rPr lang="sk-SK" dirty="0" smtClean="0">
                <a:latin typeface="Arial" panose="020B0604020202020204" pitchFamily="34" charset="0"/>
                <a:cs typeface="Arial" panose="020B0604020202020204" pitchFamily="34" charset="0"/>
              </a:rPr>
              <a:t>Pre túto výzvu je oprávneným miestom realizácie projektu celé územie Slovenskej republiky (celý región NUTS I), </a:t>
            </a:r>
            <a:r>
              <a:rPr lang="sk-SK" u="sng" dirty="0" smtClean="0">
                <a:latin typeface="Arial" panose="020B0604020202020204" pitchFamily="34" charset="0"/>
                <a:cs typeface="Arial" panose="020B0604020202020204" pitchFamily="34" charset="0"/>
              </a:rPr>
              <a:t>vrátane najmenej rozvinutých regiónov.</a:t>
            </a:r>
            <a:endParaRPr lang="sk-SK"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1291965"/>
            <a:ext cx="7886700" cy="792246"/>
          </a:xfrm>
        </p:spPr>
        <p:txBody>
          <a:bodyPr>
            <a:normAutofit/>
          </a:bodyPr>
          <a:lstStyle/>
          <a:p>
            <a:r>
              <a:rPr lang="sk-SK" sz="3200" b="1" dirty="0" smtClean="0">
                <a:latin typeface="Arial" panose="020B0604020202020204" pitchFamily="34" charset="0"/>
                <a:cs typeface="Arial" panose="020B0604020202020204" pitchFamily="34" charset="0"/>
              </a:rPr>
              <a:t>Program</a:t>
            </a:r>
            <a:endParaRPr lang="sk-SK" sz="3200" b="1" dirty="0">
              <a:latin typeface="Arial" panose="020B0604020202020204" pitchFamily="34" charset="0"/>
              <a:cs typeface="Arial" panose="020B0604020202020204" pitchFamily="34" charset="0"/>
            </a:endParaRPr>
          </a:p>
        </p:txBody>
      </p:sp>
      <p:sp>
        <p:nvSpPr>
          <p:cNvPr id="4" name="TextovéPole 3"/>
          <p:cNvSpPr txBox="1"/>
          <p:nvPr/>
        </p:nvSpPr>
        <p:spPr>
          <a:xfrm>
            <a:off x="739099" y="2370623"/>
            <a:ext cx="7886700" cy="2400657"/>
          </a:xfrm>
          <a:prstGeom prst="rect">
            <a:avLst/>
          </a:prstGeom>
          <a:noFill/>
        </p:spPr>
        <p:txBody>
          <a:bodyPr wrap="square" rtlCol="0">
            <a:spAutoFit/>
          </a:bodyPr>
          <a:lstStyle/>
          <a:p>
            <a:pPr>
              <a:spcAft>
                <a:spcPts val="600"/>
              </a:spcAft>
            </a:pPr>
            <a:r>
              <a:rPr lang="sk-SK" sz="2600" dirty="0" smtClean="0">
                <a:solidFill>
                  <a:schemeClr val="bg1">
                    <a:lumMod val="50000"/>
                  </a:schemeClr>
                </a:solidFill>
                <a:latin typeface="Arial" pitchFamily="34" charset="0"/>
                <a:cs typeface="Arial" pitchFamily="34" charset="0"/>
              </a:rPr>
              <a:t>  9:30 –   9:40  Privítanie účastníkov</a:t>
            </a:r>
          </a:p>
          <a:p>
            <a:pPr>
              <a:spcAft>
                <a:spcPts val="600"/>
              </a:spcAft>
            </a:pPr>
            <a:r>
              <a:rPr lang="sk-SK" sz="2600" dirty="0" smtClean="0">
                <a:solidFill>
                  <a:schemeClr val="bg1">
                    <a:lumMod val="50000"/>
                  </a:schemeClr>
                </a:solidFill>
                <a:latin typeface="Arial" pitchFamily="34" charset="0"/>
                <a:cs typeface="Arial" pitchFamily="34" charset="0"/>
              </a:rPr>
              <a:t>  9:40 – 10:00  Stručné </a:t>
            </a:r>
            <a:r>
              <a:rPr lang="sk-SK" sz="2600" dirty="0">
                <a:solidFill>
                  <a:schemeClr val="bg1">
                    <a:lumMod val="50000"/>
                  </a:schemeClr>
                </a:solidFill>
                <a:latin typeface="Arial" pitchFamily="34" charset="0"/>
                <a:cs typeface="Arial" pitchFamily="34" charset="0"/>
              </a:rPr>
              <a:t>predstavenie </a:t>
            </a:r>
            <a:r>
              <a:rPr lang="sk-SK" sz="2600" dirty="0" smtClean="0">
                <a:solidFill>
                  <a:schemeClr val="bg1">
                    <a:lumMod val="50000"/>
                  </a:schemeClr>
                </a:solidFill>
                <a:latin typeface="Arial" pitchFamily="34" charset="0"/>
                <a:cs typeface="Arial" pitchFamily="34" charset="0"/>
              </a:rPr>
              <a:t>výzvy</a:t>
            </a:r>
          </a:p>
          <a:p>
            <a:pPr>
              <a:spcAft>
                <a:spcPts val="600"/>
              </a:spcAft>
            </a:pPr>
            <a:r>
              <a:rPr lang="sk-SK" sz="2600" dirty="0" smtClean="0">
                <a:solidFill>
                  <a:schemeClr val="bg1">
                    <a:lumMod val="50000"/>
                  </a:schemeClr>
                </a:solidFill>
                <a:latin typeface="Arial" pitchFamily="34" charset="0"/>
                <a:cs typeface="Arial" pitchFamily="34" charset="0"/>
              </a:rPr>
              <a:t>10:00 – 10:30  Najčastejšie nedostatky</a:t>
            </a:r>
          </a:p>
          <a:p>
            <a:pPr>
              <a:spcAft>
                <a:spcPts val="600"/>
              </a:spcAft>
            </a:pPr>
            <a:r>
              <a:rPr lang="sk-SK" sz="2600" dirty="0">
                <a:solidFill>
                  <a:schemeClr val="bg1">
                    <a:lumMod val="50000"/>
                  </a:schemeClr>
                </a:solidFill>
                <a:latin typeface="Arial" pitchFamily="34" charset="0"/>
                <a:cs typeface="Arial" pitchFamily="34" charset="0"/>
              </a:rPr>
              <a:t>10:30 – 10:40 </a:t>
            </a:r>
            <a:r>
              <a:rPr lang="sk-SK" sz="2600" dirty="0" smtClean="0">
                <a:solidFill>
                  <a:schemeClr val="bg1">
                    <a:lumMod val="50000"/>
                  </a:schemeClr>
                </a:solidFill>
                <a:latin typeface="Arial" pitchFamily="34" charset="0"/>
                <a:cs typeface="Arial" pitchFamily="34" charset="0"/>
              </a:rPr>
              <a:t> Stručné </a:t>
            </a:r>
            <a:r>
              <a:rPr lang="sk-SK" sz="2600" dirty="0">
                <a:solidFill>
                  <a:schemeClr val="bg1">
                    <a:lumMod val="50000"/>
                  </a:schemeClr>
                </a:solidFill>
                <a:latin typeface="Arial" pitchFamily="34" charset="0"/>
                <a:cs typeface="Arial" pitchFamily="34" charset="0"/>
              </a:rPr>
              <a:t>predstavenie </a:t>
            </a:r>
            <a:r>
              <a:rPr lang="sk-SK" sz="2600" dirty="0" smtClean="0">
                <a:solidFill>
                  <a:schemeClr val="bg1">
                    <a:lumMod val="50000"/>
                  </a:schemeClr>
                </a:solidFill>
                <a:latin typeface="Arial" pitchFamily="34" charset="0"/>
                <a:cs typeface="Arial" pitchFamily="34" charset="0"/>
              </a:rPr>
              <a:t>58. výzvy</a:t>
            </a:r>
          </a:p>
          <a:p>
            <a:pPr>
              <a:spcAft>
                <a:spcPts val="600"/>
              </a:spcAft>
            </a:pPr>
            <a:r>
              <a:rPr lang="sk-SK" sz="2600" dirty="0">
                <a:solidFill>
                  <a:schemeClr val="bg1">
                    <a:lumMod val="50000"/>
                  </a:schemeClr>
                </a:solidFill>
                <a:latin typeface="Arial" pitchFamily="34" charset="0"/>
                <a:cs typeface="Arial" pitchFamily="34" charset="0"/>
              </a:rPr>
              <a:t>10:40 – 11:00 </a:t>
            </a:r>
            <a:r>
              <a:rPr lang="sk-SK" sz="2600" dirty="0" smtClean="0">
                <a:solidFill>
                  <a:schemeClr val="bg1">
                    <a:lumMod val="50000"/>
                  </a:schemeClr>
                </a:solidFill>
                <a:latin typeface="Arial" pitchFamily="34" charset="0"/>
                <a:cs typeface="Arial" pitchFamily="34" charset="0"/>
              </a:rPr>
              <a:t> Diskusia </a:t>
            </a:r>
            <a:endParaRPr lang="sk-SK" sz="2600" dirty="0">
              <a:solidFill>
                <a:schemeClr val="bg1">
                  <a:lumMod val="50000"/>
                </a:schemeClr>
              </a:solidFill>
              <a:latin typeface="Arial" pitchFamily="34" charset="0"/>
              <a:cs typeface="Arial" pitchFamily="34" charset="0"/>
            </a:endParaRPr>
          </a:p>
        </p:txBody>
      </p:sp>
    </p:spTree>
    <p:extLst>
      <p:ext uri="{BB962C8B-B14F-4D97-AF65-F5344CB8AC3E}">
        <p14:creationId xmlns:p14="http://schemas.microsoft.com/office/powerpoint/2010/main" val="8516764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5413" y="774562"/>
            <a:ext cx="7872005" cy="1481328"/>
          </a:xfrm>
        </p:spPr>
        <p:txBody>
          <a:bodyPr>
            <a:normAutofit fontScale="90000"/>
          </a:bodyPr>
          <a:lstStyle/>
          <a:p>
            <a:r>
              <a:rPr lang="sk-SK" b="1" dirty="0" smtClean="0"/>
              <a:t/>
            </a:r>
            <a:br>
              <a:rPr lang="sk-SK" b="1" dirty="0" smtClean="0"/>
            </a:br>
            <a:r>
              <a:rPr lang="sk-SK" sz="3200" b="1" dirty="0">
                <a:latin typeface="Arial" panose="020B0604020202020204" pitchFamily="34" charset="0"/>
                <a:cs typeface="Arial" panose="020B0604020202020204" pitchFamily="34" charset="0"/>
              </a:rPr>
              <a:t>Podmienky týkajúce sa štátnej pomoci </a:t>
            </a:r>
            <a:r>
              <a:rPr lang="sk-SK" sz="3200" b="1" dirty="0" smtClean="0">
                <a:latin typeface="Arial" panose="020B0604020202020204" pitchFamily="34" charset="0"/>
                <a:cs typeface="Arial" panose="020B0604020202020204" pitchFamily="34" charset="0"/>
              </a:rPr>
              <a:t/>
            </a:r>
            <a:br>
              <a:rPr lang="sk-SK" sz="3200" b="1" dirty="0" smtClean="0">
                <a:latin typeface="Arial" panose="020B0604020202020204" pitchFamily="34" charset="0"/>
                <a:cs typeface="Arial" panose="020B0604020202020204" pitchFamily="34" charset="0"/>
              </a:rPr>
            </a:br>
            <a:r>
              <a:rPr lang="sk-SK" sz="3200" b="1" dirty="0" smtClean="0">
                <a:latin typeface="Arial" panose="020B0604020202020204" pitchFamily="34" charset="0"/>
                <a:cs typeface="Arial" panose="020B0604020202020204" pitchFamily="34" charset="0"/>
              </a:rPr>
              <a:t>a </a:t>
            </a:r>
            <a:r>
              <a:rPr lang="sk-SK" sz="3200" b="1" dirty="0">
                <a:latin typeface="Arial" panose="020B0604020202020204" pitchFamily="34" charset="0"/>
                <a:cs typeface="Arial" panose="020B0604020202020204" pitchFamily="34" charset="0"/>
              </a:rPr>
              <a:t>vyplývajúce zo schém štátnej </a:t>
            </a:r>
            <a:r>
              <a:rPr lang="sk-SK" sz="3200" b="1" dirty="0" smtClean="0">
                <a:latin typeface="Arial" panose="020B0604020202020204" pitchFamily="34" charset="0"/>
                <a:cs typeface="Arial" panose="020B0604020202020204" pitchFamily="34" charset="0"/>
              </a:rPr>
              <a:t>pomoci</a:t>
            </a:r>
            <a:r>
              <a:rPr lang="sk-SK" dirty="0" smtClean="0"/>
              <a:t/>
            </a:r>
            <a:br>
              <a:rPr lang="sk-SK" dirty="0" smtClean="0"/>
            </a:br>
            <a:endParaRPr lang="sk-SK" dirty="0"/>
          </a:p>
        </p:txBody>
      </p:sp>
      <p:sp>
        <p:nvSpPr>
          <p:cNvPr id="4" name="BlokTextu 3"/>
          <p:cNvSpPr txBox="1"/>
          <p:nvPr/>
        </p:nvSpPr>
        <p:spPr>
          <a:xfrm>
            <a:off x="535413" y="2004808"/>
            <a:ext cx="8284464" cy="4278094"/>
          </a:xfrm>
          <a:prstGeom prst="rect">
            <a:avLst/>
          </a:prstGeom>
          <a:noFill/>
        </p:spPr>
        <p:txBody>
          <a:bodyPr wrap="square" rtlCol="0">
            <a:spAutoFit/>
          </a:bodyPr>
          <a:lstStyle/>
          <a:p>
            <a:r>
              <a:rPr lang="sk-SK" sz="1600" b="1" u="sng" dirty="0" smtClean="0">
                <a:latin typeface="Arial" panose="020B0604020202020204" pitchFamily="34" charset="0"/>
                <a:cs typeface="Arial" panose="020B0604020202020204" pitchFamily="34" charset="0"/>
              </a:rPr>
              <a:t>Obec </a:t>
            </a:r>
            <a:r>
              <a:rPr lang="sk-SK" sz="1600" b="1" u="sng" dirty="0">
                <a:latin typeface="Arial" panose="020B0604020202020204" pitchFamily="34" charset="0"/>
                <a:cs typeface="Arial" panose="020B0604020202020204" pitchFamily="34" charset="0"/>
              </a:rPr>
              <a:t>a združenie </a:t>
            </a:r>
            <a:r>
              <a:rPr lang="sk-SK" sz="1600" b="1" u="sng" dirty="0" smtClean="0">
                <a:latin typeface="Arial" panose="020B0604020202020204" pitchFamily="34" charset="0"/>
                <a:cs typeface="Arial" panose="020B0604020202020204" pitchFamily="34" charset="0"/>
              </a:rPr>
              <a:t>obcí </a:t>
            </a:r>
            <a:r>
              <a:rPr lang="sk-SK" sz="1600" dirty="0" smtClean="0">
                <a:latin typeface="Arial" panose="020B0604020202020204" pitchFamily="34" charset="0"/>
                <a:cs typeface="Arial" panose="020B0604020202020204" pitchFamily="34" charset="0"/>
              </a:rPr>
              <a:t>– poskytovanie NFP nie je poskytovaním štátnej pomoci</a:t>
            </a:r>
            <a:endParaRPr lang="sk-SK" sz="1600" dirty="0">
              <a:latin typeface="Arial" panose="020B0604020202020204" pitchFamily="34" charset="0"/>
              <a:cs typeface="Arial" panose="020B0604020202020204" pitchFamily="34" charset="0"/>
            </a:endParaRPr>
          </a:p>
          <a:p>
            <a:endParaRPr lang="sk-SK" sz="1600" b="1" dirty="0" smtClean="0">
              <a:latin typeface="Arial" panose="020B0604020202020204" pitchFamily="34" charset="0"/>
              <a:cs typeface="Arial" panose="020B0604020202020204" pitchFamily="34" charset="0"/>
            </a:endParaRPr>
          </a:p>
          <a:p>
            <a:pPr algn="just"/>
            <a:r>
              <a:rPr lang="sk-SK" sz="1600" b="1" u="sng" dirty="0" smtClean="0">
                <a:latin typeface="Arial" panose="020B0604020202020204" pitchFamily="34" charset="0"/>
                <a:cs typeface="Arial" panose="020B0604020202020204" pitchFamily="34" charset="0"/>
              </a:rPr>
              <a:t>Ostatné typy žiadateľov </a:t>
            </a:r>
            <a:r>
              <a:rPr lang="sk-SK" sz="1600" dirty="0" smtClean="0">
                <a:latin typeface="Arial" panose="020B0604020202020204" pitchFamily="34" charset="0"/>
                <a:cs typeface="Arial" panose="020B0604020202020204" pitchFamily="34" charset="0"/>
              </a:rPr>
              <a:t>– platí </a:t>
            </a:r>
            <a:r>
              <a:rPr lang="pl-PL" sz="1600" dirty="0">
                <a:latin typeface="Arial" panose="020B0604020202020204" pitchFamily="34" charset="0"/>
                <a:cs typeface="Arial" panose="020B0604020202020204" pitchFamily="34" charset="0"/>
              </a:rPr>
              <a:t>Schéma štátnej pomoci na miestne infraštruktúry </a:t>
            </a:r>
            <a:r>
              <a:rPr lang="pl-PL" sz="1600" dirty="0" smtClean="0">
                <a:latin typeface="Arial" panose="020B0604020202020204" pitchFamily="34" charset="0"/>
                <a:cs typeface="Arial" panose="020B0604020202020204" pitchFamily="34" charset="0"/>
              </a:rPr>
              <a:t/>
            </a:r>
            <a:br>
              <a:rPr lang="pl-PL" sz="1600" dirty="0" smtClean="0">
                <a:latin typeface="Arial" panose="020B0604020202020204" pitchFamily="34" charset="0"/>
                <a:cs typeface="Arial" panose="020B0604020202020204" pitchFamily="34" charset="0"/>
              </a:rPr>
            </a:br>
            <a:r>
              <a:rPr lang="pl-PL" sz="1600" dirty="0" smtClean="0">
                <a:latin typeface="Arial" panose="020B0604020202020204" pitchFamily="34" charset="0"/>
                <a:cs typeface="Arial" panose="020B0604020202020204" pitchFamily="34" charset="0"/>
              </a:rPr>
              <a:t>v </a:t>
            </a:r>
            <a:r>
              <a:rPr lang="pl-PL" sz="1600" dirty="0">
                <a:latin typeface="Arial" panose="020B0604020202020204" pitchFamily="34" charset="0"/>
                <a:cs typeface="Arial" panose="020B0604020202020204" pitchFamily="34" charset="0"/>
              </a:rPr>
              <a:t>oblasti nakladania s komunálnymi odpadmi pre programové obdobie 2014 – 2020 </a:t>
            </a:r>
            <a:r>
              <a:rPr lang="pl-PL" sz="1600" dirty="0" smtClean="0">
                <a:latin typeface="Arial" panose="020B0604020202020204" pitchFamily="34" charset="0"/>
                <a:cs typeface="Arial" panose="020B0604020202020204" pitchFamily="34" charset="0"/>
              </a:rPr>
              <a:t/>
            </a:r>
            <a:br>
              <a:rPr lang="pl-PL" sz="1600" dirty="0" smtClean="0">
                <a:latin typeface="Arial" panose="020B0604020202020204" pitchFamily="34" charset="0"/>
                <a:cs typeface="Arial" panose="020B0604020202020204" pitchFamily="34" charset="0"/>
              </a:rPr>
            </a:br>
            <a:r>
              <a:rPr lang="pl-PL" sz="1600" dirty="0" smtClean="0">
                <a:latin typeface="Arial" panose="020B0604020202020204" pitchFamily="34" charset="0"/>
                <a:cs typeface="Arial" panose="020B0604020202020204" pitchFamily="34" charset="0"/>
              </a:rPr>
              <a:t>v </a:t>
            </a:r>
            <a:r>
              <a:rPr lang="pl-PL" sz="1600" dirty="0">
                <a:latin typeface="Arial" panose="020B0604020202020204" pitchFamily="34" charset="0"/>
                <a:cs typeface="Arial" panose="020B0604020202020204" pitchFamily="34" charset="0"/>
              </a:rPr>
              <a:t>znení dodatku č. </a:t>
            </a:r>
            <a:r>
              <a:rPr lang="pl-PL" sz="1600" dirty="0" smtClean="0">
                <a:latin typeface="Arial" panose="020B0604020202020204" pitchFamily="34" charset="0"/>
                <a:cs typeface="Arial" panose="020B0604020202020204" pitchFamily="34" charset="0"/>
              </a:rPr>
              <a:t>1.</a:t>
            </a:r>
          </a:p>
          <a:p>
            <a:pPr algn="just"/>
            <a:r>
              <a:rPr lang="sk-SK" sz="1600" dirty="0" smtClean="0">
                <a:latin typeface="Arial" panose="020B0604020202020204" pitchFamily="34" charset="0"/>
                <a:cs typeface="Arial" panose="020B0604020202020204" pitchFamily="34" charset="0"/>
              </a:rPr>
              <a:t>Podľa </a:t>
            </a:r>
            <a:r>
              <a:rPr lang="sk-SK" sz="1600" dirty="0">
                <a:latin typeface="Arial" panose="020B0604020202020204" pitchFamily="34" charset="0"/>
                <a:cs typeface="Arial" panose="020B0604020202020204" pitchFamily="34" charset="0"/>
              </a:rPr>
              <a:t>čl. K. schémy ŠP pomoc môže byť poskytnutá len v prípade, ak bude preukázaný jej stimulačný účinok. </a:t>
            </a:r>
            <a:r>
              <a:rPr lang="sk-SK" sz="1600" dirty="0" smtClean="0">
                <a:latin typeface="Arial" panose="020B0604020202020204" pitchFamily="34" charset="0"/>
                <a:cs typeface="Arial" panose="020B0604020202020204" pitchFamily="34" charset="0"/>
              </a:rPr>
              <a:t>Pomoc má stimulačný </a:t>
            </a:r>
            <a:r>
              <a:rPr lang="sk-SK" sz="1600" dirty="0">
                <a:latin typeface="Arial" panose="020B0604020202020204" pitchFamily="34" charset="0"/>
                <a:cs typeface="Arial" panose="020B0604020202020204" pitchFamily="34" charset="0"/>
              </a:rPr>
              <a:t>účinok, ak prijímateľ predloží </a:t>
            </a:r>
            <a:r>
              <a:rPr lang="sk-SK" sz="1600" dirty="0" err="1">
                <a:latin typeface="Arial" panose="020B0604020202020204" pitchFamily="34" charset="0"/>
                <a:cs typeface="Arial" panose="020B0604020202020204" pitchFamily="34" charset="0"/>
              </a:rPr>
              <a:t>ŽoNFP</a:t>
            </a:r>
            <a:r>
              <a:rPr lang="sk-SK" sz="1600" dirty="0">
                <a:latin typeface="Arial" panose="020B0604020202020204" pitchFamily="34" charset="0"/>
                <a:cs typeface="Arial" panose="020B0604020202020204" pitchFamily="34" charset="0"/>
              </a:rPr>
              <a:t> pred začatím </a:t>
            </a:r>
            <a:r>
              <a:rPr lang="sk-SK" sz="1600" dirty="0" smtClean="0">
                <a:latin typeface="Arial" panose="020B0604020202020204" pitchFamily="34" charset="0"/>
                <a:cs typeface="Arial" panose="020B0604020202020204" pitchFamily="34" charset="0"/>
              </a:rPr>
              <a:t>prác </a:t>
            </a:r>
            <a:r>
              <a:rPr lang="sk-SK" sz="1600" dirty="0">
                <a:latin typeface="Arial" panose="020B0604020202020204" pitchFamily="34" charset="0"/>
                <a:cs typeface="Arial" panose="020B0604020202020204" pitchFamily="34" charset="0"/>
              </a:rPr>
              <a:t>na projekte alebo pred začatím činnosti. Začatím prác na projektu sa rozumie začiatok stavebných prác týkajúcich sa investície, alebo prvý právny záväzok objednať zariadenie alebo akýkoľvek iný záväzok, na základe ktorého je investícia nezvratná, podľa toho, čo nastane skôr. </a:t>
            </a:r>
            <a:r>
              <a:rPr lang="sk-SK" sz="1600" u="sng" dirty="0">
                <a:latin typeface="Arial" panose="020B0604020202020204" pitchFamily="34" charset="0"/>
                <a:cs typeface="Arial" panose="020B0604020202020204" pitchFamily="34" charset="0"/>
              </a:rPr>
              <a:t>Realizácia aktivít projektu môže teda v zmysle </a:t>
            </a:r>
            <a:r>
              <a:rPr lang="sk-SK" sz="1600" u="sng" dirty="0" smtClean="0">
                <a:latin typeface="Arial" panose="020B0604020202020204" pitchFamily="34" charset="0"/>
                <a:cs typeface="Arial" panose="020B0604020202020204" pitchFamily="34" charset="0"/>
              </a:rPr>
              <a:t>uvedeného </a:t>
            </a:r>
            <a:r>
              <a:rPr lang="sk-SK" sz="1600" u="sng" dirty="0">
                <a:latin typeface="Arial" panose="020B0604020202020204" pitchFamily="34" charset="0"/>
                <a:cs typeface="Arial" panose="020B0604020202020204" pitchFamily="34" charset="0"/>
              </a:rPr>
              <a:t>začať najskôr v deň nasledujúci po predložení </a:t>
            </a:r>
            <a:r>
              <a:rPr lang="sk-SK" sz="1600" u="sng" dirty="0" err="1">
                <a:latin typeface="Arial" panose="020B0604020202020204" pitchFamily="34" charset="0"/>
                <a:cs typeface="Arial" panose="020B0604020202020204" pitchFamily="34" charset="0"/>
              </a:rPr>
              <a:t>ŽoNFP</a:t>
            </a:r>
            <a:r>
              <a:rPr lang="sk-SK" sz="1600" u="sng" dirty="0">
                <a:latin typeface="Arial" panose="020B0604020202020204" pitchFamily="34" charset="0"/>
                <a:cs typeface="Arial" panose="020B0604020202020204" pitchFamily="34" charset="0"/>
              </a:rPr>
              <a:t>. </a:t>
            </a:r>
          </a:p>
          <a:p>
            <a:pPr algn="just"/>
            <a:endParaRPr lang="sk-SK" sz="1600" dirty="0" smtClean="0">
              <a:latin typeface="Arial" panose="020B0604020202020204" pitchFamily="34" charset="0"/>
              <a:cs typeface="Arial" panose="020B0604020202020204" pitchFamily="34" charset="0"/>
            </a:endParaRPr>
          </a:p>
          <a:p>
            <a:pPr algn="just"/>
            <a:r>
              <a:rPr lang="sk-SK" sz="1600" b="1" dirty="0">
                <a:latin typeface="Arial" panose="020B0604020202020204" pitchFamily="34" charset="0"/>
                <a:cs typeface="Arial" panose="020B0604020202020204" pitchFamily="34" charset="0"/>
              </a:rPr>
              <a:t>Upozornenie:</a:t>
            </a:r>
            <a:r>
              <a:rPr lang="sk-SK" sz="1600" dirty="0">
                <a:latin typeface="Arial" panose="020B0604020202020204" pitchFamily="34" charset="0"/>
                <a:cs typeface="Arial" panose="020B0604020202020204" pitchFamily="34" charset="0"/>
              </a:rPr>
              <a:t> V nadväznosti na preukázanie stimulačného účinku pomoci je potrebné </a:t>
            </a:r>
            <a:r>
              <a:rPr lang="sk-SK" sz="1600" dirty="0" smtClean="0">
                <a:latin typeface="Arial" panose="020B0604020202020204" pitchFamily="34" charset="0"/>
                <a:cs typeface="Arial" panose="020B0604020202020204" pitchFamily="34" charset="0"/>
              </a:rPr>
              <a:t/>
            </a:r>
            <a:br>
              <a:rPr lang="sk-SK" sz="1600" dirty="0" smtClean="0">
                <a:latin typeface="Arial" panose="020B0604020202020204" pitchFamily="34" charset="0"/>
                <a:cs typeface="Arial" panose="020B0604020202020204" pitchFamily="34" charset="0"/>
              </a:rPr>
            </a:br>
            <a:r>
              <a:rPr lang="sk-SK" sz="1600" dirty="0" smtClean="0">
                <a:latin typeface="Arial" panose="020B0604020202020204" pitchFamily="34" charset="0"/>
                <a:cs typeface="Arial" panose="020B0604020202020204" pitchFamily="34" charset="0"/>
              </a:rPr>
              <a:t>(</a:t>
            </a:r>
            <a:r>
              <a:rPr lang="sk-SK" sz="1600" dirty="0">
                <a:latin typeface="Arial" panose="020B0604020202020204" pitchFamily="34" charset="0"/>
                <a:cs typeface="Arial" panose="020B0604020202020204" pitchFamily="34" charset="0"/>
              </a:rPr>
              <a:t>v prípadoch </a:t>
            </a:r>
            <a:r>
              <a:rPr lang="sk-SK" sz="1600" dirty="0" err="1">
                <a:latin typeface="Arial" panose="020B0604020202020204" pitchFamily="34" charset="0"/>
                <a:cs typeface="Arial" panose="020B0604020202020204" pitchFamily="34" charset="0"/>
              </a:rPr>
              <a:t>ŽoNFP</a:t>
            </a:r>
            <a:r>
              <a:rPr lang="sk-SK" sz="1600" dirty="0">
                <a:latin typeface="Arial" panose="020B0604020202020204" pitchFamily="34" charset="0"/>
                <a:cs typeface="Arial" panose="020B0604020202020204" pitchFamily="34" charset="0"/>
              </a:rPr>
              <a:t>, ktoré majú ku dňu predloženia </a:t>
            </a:r>
            <a:r>
              <a:rPr lang="sk-SK" sz="1600" dirty="0" err="1">
                <a:latin typeface="Arial" panose="020B0604020202020204" pitchFamily="34" charset="0"/>
                <a:cs typeface="Arial" panose="020B0604020202020204" pitchFamily="34" charset="0"/>
              </a:rPr>
              <a:t>ŽoNFP</a:t>
            </a:r>
            <a:r>
              <a:rPr lang="sk-SK" sz="1600" dirty="0">
                <a:latin typeface="Arial" panose="020B0604020202020204" pitchFamily="34" charset="0"/>
                <a:cs typeface="Arial" panose="020B0604020202020204" pitchFamily="34" charset="0"/>
              </a:rPr>
              <a:t> uzavretú zmluvu s úspešným uchádzačom) odložiť účinnosť zmluvy s úspešným uchádzačom minimálne na obdobie po predložení </a:t>
            </a:r>
            <a:r>
              <a:rPr lang="sk-SK" sz="1600" dirty="0" err="1" smtClean="0">
                <a:latin typeface="Arial" panose="020B0604020202020204" pitchFamily="34" charset="0"/>
                <a:cs typeface="Arial" panose="020B0604020202020204" pitchFamily="34" charset="0"/>
              </a:rPr>
              <a:t>ŽoNFP</a:t>
            </a:r>
            <a:r>
              <a:rPr lang="sk-SK" sz="1600" dirty="0" smtClean="0">
                <a:latin typeface="Arial" panose="020B0604020202020204" pitchFamily="34" charset="0"/>
                <a:cs typeface="Arial" panose="020B0604020202020204" pitchFamily="34" charset="0"/>
              </a:rPr>
              <a: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19927" y="1075112"/>
            <a:ext cx="7886700" cy="1592652"/>
          </a:xfrm>
        </p:spPr>
        <p:txBody>
          <a:bodyPr>
            <a:normAutofit fontScale="90000"/>
          </a:bodyPr>
          <a:lstStyle/>
          <a:p>
            <a:r>
              <a:rPr lang="sk-SK" b="1" dirty="0" smtClean="0"/>
              <a:t/>
            </a:r>
            <a:br>
              <a:rPr lang="sk-SK" b="1" dirty="0" smtClean="0"/>
            </a:br>
            <a:r>
              <a:rPr lang="sk-SK" sz="3200" b="1" dirty="0">
                <a:latin typeface="Arial" panose="020B0604020202020204" pitchFamily="34" charset="0"/>
                <a:cs typeface="Arial" panose="020B0604020202020204" pitchFamily="34" charset="0"/>
              </a:rPr>
              <a:t>Podmienky týkajúce sa štátnej pomoci </a:t>
            </a:r>
            <a:r>
              <a:rPr lang="sk-SK" sz="3200" b="1" dirty="0" smtClean="0">
                <a:latin typeface="Arial" panose="020B0604020202020204" pitchFamily="34" charset="0"/>
                <a:cs typeface="Arial" panose="020B0604020202020204" pitchFamily="34" charset="0"/>
              </a:rPr>
              <a:t/>
            </a:r>
            <a:br>
              <a:rPr lang="sk-SK" sz="3200" b="1" dirty="0" smtClean="0">
                <a:latin typeface="Arial" panose="020B0604020202020204" pitchFamily="34" charset="0"/>
                <a:cs typeface="Arial" panose="020B0604020202020204" pitchFamily="34" charset="0"/>
              </a:rPr>
            </a:br>
            <a:r>
              <a:rPr lang="sk-SK" sz="3200" b="1" dirty="0" smtClean="0">
                <a:latin typeface="Arial" panose="020B0604020202020204" pitchFamily="34" charset="0"/>
                <a:cs typeface="Arial" panose="020B0604020202020204" pitchFamily="34" charset="0"/>
              </a:rPr>
              <a:t>a </a:t>
            </a:r>
            <a:r>
              <a:rPr lang="sk-SK" sz="3200" b="1" dirty="0">
                <a:latin typeface="Arial" panose="020B0604020202020204" pitchFamily="34" charset="0"/>
                <a:cs typeface="Arial" panose="020B0604020202020204" pitchFamily="34" charset="0"/>
              </a:rPr>
              <a:t>vyplývajúce zo schém štátnej pomoci/pomoci de </a:t>
            </a:r>
            <a:r>
              <a:rPr lang="sk-SK" sz="3200" b="1" dirty="0" err="1">
                <a:latin typeface="Arial" panose="020B0604020202020204" pitchFamily="34" charset="0"/>
                <a:cs typeface="Arial" panose="020B0604020202020204" pitchFamily="34" charset="0"/>
              </a:rPr>
              <a:t>minimis</a:t>
            </a:r>
            <a:r>
              <a:rPr lang="sk-SK" sz="3200" b="1" dirty="0">
                <a:latin typeface="Arial" panose="020B0604020202020204" pitchFamily="34" charset="0"/>
                <a:cs typeface="Arial" panose="020B0604020202020204" pitchFamily="34" charset="0"/>
              </a:rPr>
              <a:t> </a:t>
            </a:r>
            <a:r>
              <a:rPr lang="sk-SK" sz="3100" dirty="0"/>
              <a:t/>
            </a:r>
            <a:br>
              <a:rPr lang="sk-SK" sz="3100" dirty="0"/>
            </a:br>
            <a:endParaRPr lang="sk-SK" sz="3100" dirty="0"/>
          </a:p>
        </p:txBody>
      </p:sp>
      <p:sp>
        <p:nvSpPr>
          <p:cNvPr id="4" name="Obdĺžnik 3"/>
          <p:cNvSpPr/>
          <p:nvPr/>
        </p:nvSpPr>
        <p:spPr>
          <a:xfrm>
            <a:off x="719927" y="2755313"/>
            <a:ext cx="7850910" cy="2308324"/>
          </a:xfrm>
          <a:prstGeom prst="rect">
            <a:avLst/>
          </a:prstGeom>
        </p:spPr>
        <p:txBody>
          <a:bodyPr wrap="square">
            <a:spAutoFit/>
          </a:bodyPr>
          <a:lstStyle/>
          <a:p>
            <a:pPr algn="just"/>
            <a:r>
              <a:rPr lang="sk-SK" sz="1600" b="1" dirty="0">
                <a:latin typeface="Arial" panose="020B0604020202020204" pitchFamily="34" charset="0"/>
                <a:ea typeface="Times New Roman" panose="02020603050405020304" pitchFamily="18" charset="0"/>
                <a:cs typeface="Arial" panose="020B0604020202020204" pitchFamily="34" charset="0"/>
              </a:rPr>
              <a:t>Bez ohľadu na skutočnosť, či projekt spadá pod podmienky schémy ŠP alebo nie, prijímateľ je povinný nakladať s odpadom (s ktorým bude nakladať v dôsledku realizácie tohto projektu), t. </a:t>
            </a:r>
            <a:r>
              <a:rPr lang="sk-SK" sz="1600" b="1" dirty="0" smtClean="0">
                <a:latin typeface="Arial" panose="020B0604020202020204" pitchFamily="34" charset="0"/>
                <a:ea typeface="Times New Roman" panose="02020603050405020304" pitchFamily="18" charset="0"/>
                <a:cs typeface="Arial" panose="020B0604020202020204" pitchFamily="34" charset="0"/>
              </a:rPr>
              <a:t>j. </a:t>
            </a:r>
            <a:r>
              <a:rPr lang="sk-SK" sz="1600" b="1" dirty="0">
                <a:latin typeface="Arial" panose="020B0604020202020204" pitchFamily="34" charset="0"/>
                <a:ea typeface="Times New Roman" panose="02020603050405020304" pitchFamily="18" charset="0"/>
                <a:cs typeface="Arial" panose="020B0604020202020204" pitchFamily="34" charset="0"/>
              </a:rPr>
              <a:t>poskytovať ho na ďalšie zhodnotenie alebo zneškodnenie za trhových podmienok. </a:t>
            </a:r>
            <a:endParaRPr lang="sk-SK" sz="1600" b="1" dirty="0" smtClean="0">
              <a:latin typeface="Arial" panose="020B0604020202020204" pitchFamily="34" charset="0"/>
              <a:ea typeface="Times New Roman" panose="02020603050405020304" pitchFamily="18" charset="0"/>
              <a:cs typeface="Arial" panose="020B0604020202020204" pitchFamily="34" charset="0"/>
            </a:endParaRPr>
          </a:p>
          <a:p>
            <a:pPr algn="just"/>
            <a:endParaRPr lang="sk-SK" sz="1600" b="1" dirty="0">
              <a:latin typeface="Arial" panose="020B0604020202020204" pitchFamily="34" charset="0"/>
              <a:ea typeface="Times New Roman" panose="02020603050405020304" pitchFamily="18" charset="0"/>
              <a:cs typeface="Arial" panose="020B0604020202020204" pitchFamily="34" charset="0"/>
            </a:endParaRPr>
          </a:p>
          <a:p>
            <a:pPr algn="just"/>
            <a:r>
              <a:rPr lang="sk-SK" sz="1600" b="1" dirty="0" smtClean="0">
                <a:latin typeface="Arial" panose="020B0604020202020204" pitchFamily="34" charset="0"/>
                <a:ea typeface="Times New Roman" panose="02020603050405020304" pitchFamily="18" charset="0"/>
                <a:cs typeface="Arial" panose="020B0604020202020204" pitchFamily="34" charset="0"/>
              </a:rPr>
              <a:t>V </a:t>
            </a:r>
            <a:r>
              <a:rPr lang="sk-SK" sz="1600" b="1" dirty="0">
                <a:latin typeface="Arial" panose="020B0604020202020204" pitchFamily="34" charset="0"/>
                <a:ea typeface="Times New Roman" panose="02020603050405020304" pitchFamily="18" charset="0"/>
                <a:cs typeface="Arial" panose="020B0604020202020204" pitchFamily="34" charset="0"/>
              </a:rPr>
              <a:t>prípade, že bude vybudovanú infraštruktúru prevádzkovať tretí subjekt,</a:t>
            </a:r>
            <a:r>
              <a:rPr lang="sk-SK" sz="1600" b="1" u="sng" dirty="0">
                <a:latin typeface="Arial" panose="020B0604020202020204" pitchFamily="34" charset="0"/>
                <a:ea typeface="Times New Roman" panose="02020603050405020304" pitchFamily="18" charset="0"/>
                <a:cs typeface="Arial" panose="020B0604020202020204" pitchFamily="34" charset="0"/>
              </a:rPr>
              <a:t> žiadateľ je povinný zabezpečiť jeho výber na otvorenom transparentnom </a:t>
            </a:r>
            <a:r>
              <a:rPr lang="sk-SK" sz="1600" b="1" u="sng" dirty="0" smtClean="0">
                <a:latin typeface="Arial" panose="020B0604020202020204" pitchFamily="34" charset="0"/>
                <a:ea typeface="Times New Roman" panose="02020603050405020304" pitchFamily="18" charset="0"/>
                <a:cs typeface="Arial" panose="020B0604020202020204" pitchFamily="34" charset="0"/>
              </a:rPr>
              <a:t/>
            </a:r>
            <a:br>
              <a:rPr lang="sk-SK" sz="1600" b="1" u="sng" dirty="0" smtClean="0">
                <a:latin typeface="Arial" panose="020B0604020202020204" pitchFamily="34" charset="0"/>
                <a:ea typeface="Times New Roman" panose="02020603050405020304" pitchFamily="18" charset="0"/>
                <a:cs typeface="Arial" panose="020B0604020202020204" pitchFamily="34" charset="0"/>
              </a:rPr>
            </a:br>
            <a:r>
              <a:rPr lang="sk-SK" sz="1600" b="1" u="sng" dirty="0" smtClean="0">
                <a:latin typeface="Arial" panose="020B0604020202020204" pitchFamily="34" charset="0"/>
                <a:ea typeface="Times New Roman" panose="02020603050405020304" pitchFamily="18" charset="0"/>
                <a:cs typeface="Arial" panose="020B0604020202020204" pitchFamily="34" charset="0"/>
              </a:rPr>
              <a:t>a </a:t>
            </a:r>
            <a:r>
              <a:rPr lang="sk-SK" sz="1600" b="1" u="sng" dirty="0">
                <a:latin typeface="Arial" panose="020B0604020202020204" pitchFamily="34" charset="0"/>
                <a:ea typeface="Times New Roman" panose="02020603050405020304" pitchFamily="18" charset="0"/>
                <a:cs typeface="Arial" panose="020B0604020202020204" pitchFamily="34" charset="0"/>
              </a:rPr>
              <a:t>nediskriminačnom základe, pričom je potrebné riadne zohľadniť uplatniteľné </a:t>
            </a:r>
            <a:r>
              <a:rPr lang="sk-SK" sz="1600" b="1" u="sng" dirty="0" smtClean="0">
                <a:latin typeface="Arial" panose="020B0604020202020204" pitchFamily="34" charset="0"/>
                <a:ea typeface="Times New Roman" panose="02020603050405020304" pitchFamily="18" charset="0"/>
                <a:cs typeface="Arial" panose="020B0604020202020204" pitchFamily="34" charset="0"/>
              </a:rPr>
              <a:t>pravidlá obstarávania</a:t>
            </a:r>
            <a:r>
              <a:rPr lang="sk-SK" sz="1600" u="sng" dirty="0">
                <a:latin typeface="Arial" panose="020B0604020202020204" pitchFamily="34" charset="0"/>
                <a:ea typeface="Times New Roman" panose="02020603050405020304" pitchFamily="18" charset="0"/>
                <a:cs typeface="Arial" panose="020B0604020202020204" pitchFamily="34" charset="0"/>
              </a:rPr>
              <a:t>.</a:t>
            </a:r>
            <a:endParaRPr lang="sk-SK" sz="1600" u="sng"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10199" y="1049297"/>
            <a:ext cx="7886700" cy="1031900"/>
          </a:xfrm>
        </p:spPr>
        <p:txBody>
          <a:bodyPr>
            <a:normAutofit fontScale="90000"/>
          </a:bodyPr>
          <a:lstStyle/>
          <a:p>
            <a:r>
              <a:rPr lang="sk-SK" b="1" dirty="0" smtClean="0"/>
              <a:t/>
            </a:r>
            <a:br>
              <a:rPr lang="sk-SK" b="1" dirty="0" smtClean="0"/>
            </a:br>
            <a:r>
              <a:rPr lang="sk-SK" sz="3200" b="1" dirty="0">
                <a:latin typeface="Arial" panose="020B0604020202020204" pitchFamily="34" charset="0"/>
                <a:cs typeface="Arial" panose="020B0604020202020204" pitchFamily="34" charset="0"/>
              </a:rPr>
              <a:t>Oprávnenosť z hľadiska VO </a:t>
            </a:r>
            <a:r>
              <a:rPr lang="sk-SK" sz="3200" b="1" dirty="0" smtClean="0">
                <a:latin typeface="Arial" panose="020B0604020202020204" pitchFamily="34" charset="0"/>
                <a:cs typeface="Arial" panose="020B0604020202020204" pitchFamily="34" charset="0"/>
              </a:rPr>
              <a:t/>
            </a:r>
            <a:br>
              <a:rPr lang="sk-SK" sz="3200" b="1" dirty="0" smtClean="0">
                <a:latin typeface="Arial" panose="020B0604020202020204" pitchFamily="34" charset="0"/>
                <a:cs typeface="Arial" panose="020B0604020202020204" pitchFamily="34" charset="0"/>
              </a:rPr>
            </a:br>
            <a:r>
              <a:rPr lang="sk-SK" sz="3200" b="1" dirty="0" smtClean="0">
                <a:latin typeface="Arial" panose="020B0604020202020204" pitchFamily="34" charset="0"/>
                <a:cs typeface="Arial" panose="020B0604020202020204" pitchFamily="34" charset="0"/>
              </a:rPr>
              <a:t>na </a:t>
            </a:r>
            <a:r>
              <a:rPr lang="sk-SK" sz="3200" b="1" dirty="0">
                <a:latin typeface="Arial" panose="020B0604020202020204" pitchFamily="34" charset="0"/>
                <a:cs typeface="Arial" panose="020B0604020202020204" pitchFamily="34" charset="0"/>
              </a:rPr>
              <a:t>hlavnú aktivitu projektu</a:t>
            </a:r>
            <a:r>
              <a:rPr lang="sk-SK" sz="3100" dirty="0"/>
              <a:t/>
            </a:r>
            <a:br>
              <a:rPr lang="sk-SK" sz="3100" dirty="0"/>
            </a:br>
            <a:endParaRPr lang="sk-SK" sz="3100" dirty="0"/>
          </a:p>
        </p:txBody>
      </p:sp>
      <p:sp>
        <p:nvSpPr>
          <p:cNvPr id="8" name="Obdĺžnik 7"/>
          <p:cNvSpPr/>
          <p:nvPr/>
        </p:nvSpPr>
        <p:spPr>
          <a:xfrm>
            <a:off x="563418" y="2081197"/>
            <a:ext cx="8331200" cy="4031873"/>
          </a:xfrm>
          <a:prstGeom prst="rect">
            <a:avLst/>
          </a:prstGeom>
        </p:spPr>
        <p:txBody>
          <a:bodyPr wrap="square">
            <a:spAutoFit/>
          </a:bodyPr>
          <a:lstStyle/>
          <a:p>
            <a:pPr algn="just"/>
            <a:r>
              <a:rPr lang="sk-SK" sz="1600" dirty="0">
                <a:latin typeface="Arial" panose="020B0604020202020204" pitchFamily="34" charset="0"/>
                <a:cs typeface="Arial" panose="020B0604020202020204" pitchFamily="34" charset="0"/>
              </a:rPr>
              <a:t>Žiadateľ je povinný </a:t>
            </a:r>
            <a:r>
              <a:rPr lang="sk-SK" sz="1600" b="1" u="sng" dirty="0">
                <a:latin typeface="Arial" panose="020B0604020202020204" pitchFamily="34" charset="0"/>
                <a:cs typeface="Arial" panose="020B0604020202020204" pitchFamily="34" charset="0"/>
              </a:rPr>
              <a:t>mať najneskôr ku dňu doplnenia </a:t>
            </a:r>
            <a:r>
              <a:rPr lang="sk-SK" sz="1600" b="1" u="sng" dirty="0" err="1">
                <a:latin typeface="Arial" panose="020B0604020202020204" pitchFamily="34" charset="0"/>
                <a:cs typeface="Arial" panose="020B0604020202020204" pitchFamily="34" charset="0"/>
              </a:rPr>
              <a:t>ŽoNFP</a:t>
            </a:r>
            <a:r>
              <a:rPr lang="sk-SK" sz="1600" b="1" u="sng" dirty="0">
                <a:latin typeface="Arial" panose="020B0604020202020204" pitchFamily="34" charset="0"/>
                <a:cs typeface="Arial" panose="020B0604020202020204" pitchFamily="34" charset="0"/>
              </a:rPr>
              <a:t> (v rámci administratívneho overovania </a:t>
            </a:r>
            <a:r>
              <a:rPr lang="sk-SK" sz="1600" b="1" u="sng" dirty="0" err="1">
                <a:latin typeface="Arial" panose="020B0604020202020204" pitchFamily="34" charset="0"/>
                <a:cs typeface="Arial" panose="020B0604020202020204" pitchFamily="34" charset="0"/>
              </a:rPr>
              <a:t>ŽoNFP</a:t>
            </a:r>
            <a:r>
              <a:rPr lang="sk-SK" sz="1600" b="1" u="sng" dirty="0">
                <a:latin typeface="Arial" panose="020B0604020202020204" pitchFamily="34" charset="0"/>
                <a:cs typeface="Arial" panose="020B0604020202020204" pitchFamily="34" charset="0"/>
              </a:rPr>
              <a:t>) VO na všetky zákazky hlavnej aktivity projektu minimálne v stave vyhlásené</a:t>
            </a:r>
            <a:r>
              <a:rPr lang="sk-SK" sz="1600" dirty="0">
                <a:latin typeface="Arial" panose="020B0604020202020204" pitchFamily="34" charset="0"/>
                <a:cs typeface="Arial" panose="020B0604020202020204" pitchFamily="34" charset="0"/>
              </a:rPr>
              <a:t>  s výnimkou: </a:t>
            </a:r>
            <a:endParaRPr lang="sk-SK" sz="16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k-SK" sz="1600" dirty="0" smtClean="0">
                <a:latin typeface="Arial" panose="020B0604020202020204" pitchFamily="34" charset="0"/>
                <a:cs typeface="Arial" panose="020B0604020202020204" pitchFamily="34" charset="0"/>
              </a:rPr>
              <a:t>podlimitnej </a:t>
            </a:r>
            <a:r>
              <a:rPr lang="sk-SK" sz="1600" dirty="0">
                <a:latin typeface="Arial" panose="020B0604020202020204" pitchFamily="34" charset="0"/>
                <a:cs typeface="Arial" panose="020B0604020202020204" pitchFamily="34" charset="0"/>
              </a:rPr>
              <a:t>zákazky na dodanie tovaru alebo poskytnutie služieb bežne dostupných na trhu, ktorú bude realizovať prostredníctvom elektronického trhoviska,</a:t>
            </a:r>
          </a:p>
          <a:p>
            <a:pPr marL="285750" indent="-285750">
              <a:buFont typeface="Arial" panose="020B0604020202020204" pitchFamily="34" charset="0"/>
              <a:buChar char="•"/>
            </a:pPr>
            <a:r>
              <a:rPr lang="sk-SK" sz="1600" dirty="0" smtClean="0">
                <a:latin typeface="Arial" panose="020B0604020202020204" pitchFamily="34" charset="0"/>
                <a:cs typeface="Arial" panose="020B0604020202020204" pitchFamily="34" charset="0"/>
              </a:rPr>
              <a:t>zákazky </a:t>
            </a:r>
            <a:r>
              <a:rPr lang="sk-SK" sz="1600" dirty="0">
                <a:latin typeface="Arial" panose="020B0604020202020204" pitchFamily="34" charset="0"/>
                <a:cs typeface="Arial" panose="020B0604020202020204" pitchFamily="34" charset="0"/>
              </a:rPr>
              <a:t>s nízkou hodnotou podľa § 117 zákona o VO ,</a:t>
            </a:r>
          </a:p>
          <a:p>
            <a:pPr marL="285750" indent="-285750">
              <a:buFont typeface="Arial" panose="020B0604020202020204" pitchFamily="34" charset="0"/>
              <a:buChar char="•"/>
            </a:pPr>
            <a:r>
              <a:rPr lang="sk-SK" sz="1600" dirty="0" smtClean="0">
                <a:latin typeface="Arial" panose="020B0604020202020204" pitchFamily="34" charset="0"/>
                <a:cs typeface="Arial" panose="020B0604020202020204" pitchFamily="34" charset="0"/>
              </a:rPr>
              <a:t>zákazky</a:t>
            </a:r>
            <a:r>
              <a:rPr lang="sk-SK" sz="1600" dirty="0">
                <a:latin typeface="Arial" panose="020B0604020202020204" pitchFamily="34" charset="0"/>
                <a:cs typeface="Arial" panose="020B0604020202020204" pitchFamily="34" charset="0"/>
              </a:rPr>
              <a:t>, ktorá podlieha niektorej z výnimiek uvedených v § 1 zákona o VO.</a:t>
            </a:r>
          </a:p>
          <a:p>
            <a:endParaRPr lang="sk-SK" sz="1600" dirty="0" smtClean="0">
              <a:latin typeface="Arial" panose="020B0604020202020204" pitchFamily="34" charset="0"/>
              <a:cs typeface="Arial" panose="020B0604020202020204" pitchFamily="34" charset="0"/>
            </a:endParaRPr>
          </a:p>
          <a:p>
            <a:pPr algn="just"/>
            <a:r>
              <a:rPr lang="sk-SK" sz="1600" b="1" dirty="0">
                <a:latin typeface="Arial" panose="020B0604020202020204" pitchFamily="34" charset="0"/>
                <a:cs typeface="Arial" panose="020B0604020202020204" pitchFamily="34" charset="0"/>
              </a:rPr>
              <a:t>V prípade zákaziek na dodanie tovaru, pri ktorých to povaha predmetu zákazky umožňuje, </a:t>
            </a:r>
            <a:r>
              <a:rPr lang="sk-SK" sz="1600" b="1" u="sng" dirty="0">
                <a:latin typeface="Arial" panose="020B0604020202020204" pitchFamily="34" charset="0"/>
                <a:cs typeface="Arial" panose="020B0604020202020204" pitchFamily="34" charset="0"/>
              </a:rPr>
              <a:t>odporúčame žiadateľovi rozdeliť zákazku na časti podľa logických a funkčných celkov.</a:t>
            </a:r>
            <a:endParaRPr lang="sk-SK" sz="1600" u="sng" dirty="0">
              <a:latin typeface="Arial" panose="020B0604020202020204" pitchFamily="34" charset="0"/>
              <a:cs typeface="Arial" panose="020B0604020202020204" pitchFamily="34" charset="0"/>
            </a:endParaRPr>
          </a:p>
          <a:p>
            <a:endParaRPr lang="sk-SK" sz="1600" dirty="0" smtClean="0">
              <a:latin typeface="Arial" panose="020B0604020202020204" pitchFamily="34" charset="0"/>
              <a:cs typeface="Arial" panose="020B0604020202020204" pitchFamily="34" charset="0"/>
            </a:endParaRPr>
          </a:p>
          <a:p>
            <a:pPr algn="just"/>
            <a:r>
              <a:rPr lang="sk-SK" sz="1600" dirty="0" smtClean="0">
                <a:latin typeface="Arial" panose="020B0604020202020204" pitchFamily="34" charset="0"/>
                <a:cs typeface="Arial" panose="020B0604020202020204" pitchFamily="34" charset="0"/>
              </a:rPr>
              <a:t>Žiadateľ </a:t>
            </a:r>
            <a:r>
              <a:rPr lang="sk-SK" sz="1600" dirty="0">
                <a:latin typeface="Arial" panose="020B0604020202020204" pitchFamily="34" charset="0"/>
                <a:cs typeface="Arial" panose="020B0604020202020204" pitchFamily="34" charset="0"/>
              </a:rPr>
              <a:t>nie je povinný mať ukončené, resp. ani začaté VO na podporné aktivity projektu</a:t>
            </a:r>
            <a:r>
              <a:rPr lang="sk-SK" sz="1600" dirty="0" smtClean="0">
                <a:latin typeface="Arial" panose="020B0604020202020204" pitchFamily="34" charset="0"/>
                <a:cs typeface="Arial" panose="020B0604020202020204" pitchFamily="34" charset="0"/>
              </a:rPr>
              <a:t>.</a:t>
            </a:r>
          </a:p>
          <a:p>
            <a:pPr algn="just"/>
            <a:endParaRPr lang="sk-SK" sz="1600" dirty="0">
              <a:latin typeface="Arial" panose="020B0604020202020204" pitchFamily="34" charset="0"/>
              <a:cs typeface="Arial" panose="020B0604020202020204" pitchFamily="34" charset="0"/>
            </a:endParaRPr>
          </a:p>
          <a:p>
            <a:pPr algn="just"/>
            <a:r>
              <a:rPr lang="sk-SK" sz="1600" dirty="0" smtClean="0">
                <a:latin typeface="Arial" panose="020B0604020202020204" pitchFamily="34" charset="0"/>
                <a:cs typeface="Arial" panose="020B0604020202020204" pitchFamily="34" charset="0"/>
              </a:rPr>
              <a:t>VO </a:t>
            </a:r>
            <a:r>
              <a:rPr lang="sk-SK" sz="1600" dirty="0">
                <a:latin typeface="Arial" panose="020B0604020202020204" pitchFamily="34" charset="0"/>
                <a:cs typeface="Arial" panose="020B0604020202020204" pitchFamily="34" charset="0"/>
              </a:rPr>
              <a:t>nie je kontrolované v rámci konania ani pred podpisom zmluvy o NFP. </a:t>
            </a:r>
            <a:r>
              <a:rPr lang="sk-SK" sz="1600" u="sng" dirty="0">
                <a:latin typeface="Arial" panose="020B0604020202020204" pitchFamily="34" charset="0"/>
                <a:cs typeface="Arial" panose="020B0604020202020204" pitchFamily="34" charset="0"/>
              </a:rPr>
              <a:t>Kontrola bude vykonaná po podpise zmluvy o </a:t>
            </a:r>
            <a:r>
              <a:rPr lang="sk-SK" sz="1600" u="sng" dirty="0" smtClean="0">
                <a:latin typeface="Arial" panose="020B0604020202020204" pitchFamily="34" charset="0"/>
                <a:cs typeface="Arial" panose="020B0604020202020204" pitchFamily="34" charset="0"/>
              </a:rPr>
              <a:t>poskytnutí NFP.</a:t>
            </a:r>
            <a:endParaRPr lang="sk-SK"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820425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26553" y="1052932"/>
            <a:ext cx="7886700" cy="1325563"/>
          </a:xfrm>
        </p:spPr>
        <p:txBody>
          <a:bodyPr>
            <a:noAutofit/>
          </a:bodyPr>
          <a:lstStyle/>
          <a:p>
            <a:r>
              <a:rPr lang="sk-SK" sz="2900" b="1" dirty="0">
                <a:latin typeface="Arial" panose="020B0604020202020204" pitchFamily="34" charset="0"/>
                <a:cs typeface="Arial" panose="020B0604020202020204" pitchFamily="34" charset="0"/>
              </a:rPr>
              <a:t>Podmienka, že žiadateľ má vysporiadané majetkovo-právne vzťahy a povolenia na realizáciu aktivít projektu</a:t>
            </a:r>
          </a:p>
        </p:txBody>
      </p:sp>
      <p:sp>
        <p:nvSpPr>
          <p:cNvPr id="3" name="BlokTextu 2"/>
          <p:cNvSpPr txBox="1"/>
          <p:nvPr/>
        </p:nvSpPr>
        <p:spPr>
          <a:xfrm>
            <a:off x="557784" y="2283598"/>
            <a:ext cx="8155469" cy="3939540"/>
          </a:xfrm>
          <a:prstGeom prst="rect">
            <a:avLst/>
          </a:prstGeom>
          <a:noFill/>
        </p:spPr>
        <p:txBody>
          <a:bodyPr wrap="square" rtlCol="0">
            <a:spAutoFit/>
          </a:bodyPr>
          <a:lstStyle/>
          <a:p>
            <a:pPr algn="just" hangingPunct="0"/>
            <a:r>
              <a:rPr lang="sk-SK" sz="1600" dirty="0">
                <a:latin typeface="Arial" panose="020B0604020202020204" pitchFamily="34" charset="0"/>
                <a:cs typeface="Arial" panose="020B0604020202020204" pitchFamily="34" charset="0"/>
              </a:rPr>
              <a:t>Žiadateľ musí mať vysporiadané majetkovo-právne vzťahy ku všetkým nehnuteľnostiam, na ktorých dochádza k realizácii projektu a zároveň musí mať právoplatné povolenie na realizáciu projektu. </a:t>
            </a:r>
          </a:p>
          <a:p>
            <a:pPr algn="just" hangingPunct="0"/>
            <a:endParaRPr lang="sk-SK" sz="1000" b="1" dirty="0" smtClean="0">
              <a:latin typeface="Arial" panose="020B0604020202020204" pitchFamily="34" charset="0"/>
              <a:cs typeface="Arial" panose="020B0604020202020204" pitchFamily="34" charset="0"/>
            </a:endParaRPr>
          </a:p>
          <a:p>
            <a:pPr algn="just" hangingPunct="0"/>
            <a:r>
              <a:rPr lang="sk-SK" sz="1600" b="1" u="sng" dirty="0" smtClean="0">
                <a:latin typeface="Arial" panose="020B0604020202020204" pitchFamily="34" charset="0"/>
                <a:cs typeface="Arial" panose="020B0604020202020204" pitchFamily="34" charset="0"/>
              </a:rPr>
              <a:t>Podmienka </a:t>
            </a:r>
            <a:r>
              <a:rPr lang="sk-SK" sz="1600" b="1" u="sng" dirty="0">
                <a:latin typeface="Arial" panose="020B0604020202020204" pitchFamily="34" charset="0"/>
                <a:cs typeface="Arial" panose="020B0604020202020204" pitchFamily="34" charset="0"/>
              </a:rPr>
              <a:t>vysporiadania majetkovo-právnych vzťahov</a:t>
            </a:r>
            <a:endParaRPr lang="sk-SK" sz="1600" u="sng" dirty="0">
              <a:latin typeface="Arial" panose="020B0604020202020204" pitchFamily="34" charset="0"/>
              <a:cs typeface="Arial" panose="020B0604020202020204" pitchFamily="34" charset="0"/>
            </a:endParaRPr>
          </a:p>
          <a:p>
            <a:pPr algn="just" hangingPunct="0"/>
            <a:r>
              <a:rPr lang="sk-SK" sz="1600" dirty="0">
                <a:latin typeface="Arial" panose="020B0604020202020204" pitchFamily="34" charset="0"/>
                <a:cs typeface="Arial" panose="020B0604020202020204" pitchFamily="34" charset="0"/>
              </a:rPr>
              <a:t>Žiadateľ je povinný v závislosti od konkrétneho projektu preukázať</a:t>
            </a:r>
            <a:r>
              <a:rPr lang="sk-SK" sz="1600" dirty="0" smtClean="0">
                <a:latin typeface="Arial" panose="020B0604020202020204" pitchFamily="34" charset="0"/>
                <a:cs typeface="Arial" panose="020B0604020202020204" pitchFamily="34" charset="0"/>
              </a:rPr>
              <a:t>:</a:t>
            </a:r>
          </a:p>
          <a:p>
            <a:pPr marL="342900" lvl="0" indent="-342900" algn="just" hangingPunct="0">
              <a:buFont typeface="+mj-lt"/>
              <a:buAutoNum type="arabicPeriod"/>
            </a:pPr>
            <a:r>
              <a:rPr lang="sk-SK" sz="1600" dirty="0" smtClean="0">
                <a:latin typeface="Arial" panose="020B0604020202020204" pitchFamily="34" charset="0"/>
                <a:cs typeface="Arial" panose="020B0604020202020204" pitchFamily="34" charset="0"/>
              </a:rPr>
              <a:t>výlučné </a:t>
            </a:r>
            <a:r>
              <a:rPr lang="sk-SK" sz="1600" dirty="0">
                <a:latin typeface="Arial" panose="020B0604020202020204" pitchFamily="34" charset="0"/>
                <a:cs typeface="Arial" panose="020B0604020202020204" pitchFamily="34" charset="0"/>
              </a:rPr>
              <a:t>vlastnícke právo k veciam, ktoré majú byť zhodnotené z NFP poskytnutého v rámci tejto výzvy a za účelom uvedeného žiadateľ predkladá:</a:t>
            </a:r>
          </a:p>
          <a:p>
            <a:pPr marL="800100" lvl="1" indent="-342900" algn="just" hangingPunct="0">
              <a:buFont typeface="+mj-lt"/>
              <a:buAutoNum type="alphaLcParenR"/>
            </a:pPr>
            <a:r>
              <a:rPr lang="sk-SK" sz="1600" dirty="0">
                <a:latin typeface="Arial" panose="020B0604020202020204" pitchFamily="34" charset="0"/>
                <a:cs typeface="Arial" panose="020B0604020202020204" pitchFamily="34" charset="0"/>
              </a:rPr>
              <a:t>formulár </a:t>
            </a:r>
            <a:r>
              <a:rPr lang="sk-SK" sz="1600" dirty="0" err="1">
                <a:latin typeface="Arial" panose="020B0604020202020204" pitchFamily="34" charset="0"/>
                <a:cs typeface="Arial" panose="020B0604020202020204" pitchFamily="34" charset="0"/>
              </a:rPr>
              <a:t>ŽoNFP</a:t>
            </a:r>
            <a:r>
              <a:rPr lang="sk-SK" sz="1600" dirty="0">
                <a:latin typeface="Arial" panose="020B0604020202020204" pitchFamily="34" charset="0"/>
                <a:cs typeface="Arial" panose="020B0604020202020204" pitchFamily="34" charset="0"/>
              </a:rPr>
              <a:t>, kde v rámci tabuľky č. 15 čestne vyhlási, že „</a:t>
            </a:r>
            <a:r>
              <a:rPr lang="sk-SK" sz="1600" i="1" dirty="0">
                <a:latin typeface="Arial" panose="020B0604020202020204" pitchFamily="34" charset="0"/>
                <a:cs typeface="Arial" panose="020B0604020202020204" pitchFamily="34" charset="0"/>
              </a:rPr>
              <a:t>hnuteľné veci, </a:t>
            </a:r>
            <a:r>
              <a:rPr lang="sk-SK" sz="1600" i="1" dirty="0" smtClean="0">
                <a:latin typeface="Arial" panose="020B0604020202020204" pitchFamily="34" charset="0"/>
                <a:cs typeface="Arial" panose="020B0604020202020204" pitchFamily="34" charset="0"/>
              </a:rPr>
              <a:t>ktoré budú v </a:t>
            </a:r>
            <a:r>
              <a:rPr lang="sk-SK" sz="1600" i="1" dirty="0">
                <a:latin typeface="Arial" panose="020B0604020202020204" pitchFamily="34" charset="0"/>
                <a:cs typeface="Arial" panose="020B0604020202020204" pitchFamily="34" charset="0"/>
              </a:rPr>
              <a:t>rámci projektu zhodnotené sú vo výlučnom vlastníctve žiadateľa</a:t>
            </a:r>
            <a:r>
              <a:rPr lang="sk-SK" sz="1600" dirty="0">
                <a:latin typeface="Arial" panose="020B0604020202020204" pitchFamily="34" charset="0"/>
                <a:cs typeface="Arial" panose="020B0604020202020204" pitchFamily="34" charset="0"/>
              </a:rPr>
              <a:t>“ </a:t>
            </a:r>
          </a:p>
          <a:p>
            <a:pPr marL="800100" lvl="1" indent="-342900" algn="just" hangingPunct="0">
              <a:buFont typeface="+mj-lt"/>
              <a:buAutoNum type="alphaLcParenR"/>
            </a:pPr>
            <a:r>
              <a:rPr lang="sk-SK" sz="1600" dirty="0" smtClean="0">
                <a:latin typeface="Arial" panose="020B0604020202020204" pitchFamily="34" charset="0"/>
                <a:cs typeface="Arial" panose="020B0604020202020204" pitchFamily="34" charset="0"/>
              </a:rPr>
              <a:t>ak </a:t>
            </a:r>
            <a:r>
              <a:rPr lang="sk-SK" sz="1600" dirty="0">
                <a:latin typeface="Arial" panose="020B0604020202020204" pitchFamily="34" charset="0"/>
                <a:cs typeface="Arial" panose="020B0604020202020204" pitchFamily="34" charset="0"/>
              </a:rPr>
              <a:t>sú predmetom zhodnotenia stavby, žiadateľ ich v tabuľke 6A formulára </a:t>
            </a:r>
            <a:r>
              <a:rPr lang="sk-SK" sz="1600" dirty="0" err="1">
                <a:latin typeface="Arial" panose="020B0604020202020204" pitchFamily="34" charset="0"/>
                <a:cs typeface="Arial" panose="020B0604020202020204" pitchFamily="34" charset="0"/>
              </a:rPr>
              <a:t>ŽoNFP</a:t>
            </a:r>
            <a:r>
              <a:rPr lang="sk-SK" sz="1600" dirty="0">
                <a:latin typeface="Arial" panose="020B0604020202020204" pitchFamily="34" charset="0"/>
                <a:cs typeface="Arial" panose="020B0604020202020204" pitchFamily="34" charset="0"/>
              </a:rPr>
              <a:t> </a:t>
            </a:r>
            <a:r>
              <a:rPr lang="sk-SK" sz="1600" dirty="0" smtClean="0">
                <a:latin typeface="Arial" panose="020B0604020202020204" pitchFamily="34" charset="0"/>
                <a:cs typeface="Arial" panose="020B0604020202020204" pitchFamily="34" charset="0"/>
              </a:rPr>
              <a:t>identifikuje. </a:t>
            </a:r>
            <a:r>
              <a:rPr lang="sk-SK" sz="1600" dirty="0">
                <a:latin typeface="Arial" panose="020B0604020202020204" pitchFamily="34" charset="0"/>
                <a:cs typeface="Arial" panose="020B0604020202020204" pitchFamily="34" charset="0"/>
              </a:rPr>
              <a:t>V prípade stavieb, ktoré nie sú v čase predloženia </a:t>
            </a:r>
            <a:r>
              <a:rPr lang="sk-SK" sz="1600" dirty="0" err="1">
                <a:latin typeface="Arial" panose="020B0604020202020204" pitchFamily="34" charset="0"/>
                <a:cs typeface="Arial" panose="020B0604020202020204" pitchFamily="34" charset="0"/>
              </a:rPr>
              <a:t>ŽoNFP</a:t>
            </a:r>
            <a:r>
              <a:rPr lang="sk-SK" sz="1600" dirty="0">
                <a:latin typeface="Arial" panose="020B0604020202020204" pitchFamily="34" charset="0"/>
                <a:cs typeface="Arial" panose="020B0604020202020204" pitchFamily="34" charset="0"/>
              </a:rPr>
              <a:t> vo výlučnom vlastníctve žiadateľa, žiadateľ za účelom preukázania splnenia tejto PPP predkladá kúpnu zmluvu, resp. zmluvu o budúcej kúpnej zmluve na kúpu predmetnej stavby (resp. podielu na stavbe, ak je aktuálne jej podielovým spoluvlastníkom), na základe ktorej sa stane výlučným vlastníkom stavby. </a:t>
            </a:r>
          </a:p>
        </p:txBody>
      </p:sp>
    </p:spTree>
    <p:extLst>
      <p:ext uri="{BB962C8B-B14F-4D97-AF65-F5344CB8AC3E}">
        <p14:creationId xmlns:p14="http://schemas.microsoft.com/office/powerpoint/2010/main" val="27073979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26553" y="939563"/>
            <a:ext cx="7886700" cy="1325563"/>
          </a:xfrm>
        </p:spPr>
        <p:txBody>
          <a:bodyPr>
            <a:noAutofit/>
          </a:bodyPr>
          <a:lstStyle/>
          <a:p>
            <a:r>
              <a:rPr lang="sk-SK" sz="2900" b="1" dirty="0">
                <a:latin typeface="Arial" panose="020B0604020202020204" pitchFamily="34" charset="0"/>
                <a:cs typeface="Arial" panose="020B0604020202020204" pitchFamily="34" charset="0"/>
              </a:rPr>
              <a:t>Podmienka, že žiadateľ má vysporiadané majetkovo-právne vzťahy a povolenia na realizáciu aktivít projektu</a:t>
            </a:r>
          </a:p>
        </p:txBody>
      </p:sp>
      <p:sp>
        <p:nvSpPr>
          <p:cNvPr id="3" name="BlokTextu 2"/>
          <p:cNvSpPr txBox="1"/>
          <p:nvPr/>
        </p:nvSpPr>
        <p:spPr>
          <a:xfrm>
            <a:off x="557784" y="2172762"/>
            <a:ext cx="8155469" cy="4524315"/>
          </a:xfrm>
          <a:prstGeom prst="rect">
            <a:avLst/>
          </a:prstGeom>
          <a:noFill/>
        </p:spPr>
        <p:txBody>
          <a:bodyPr wrap="square" rtlCol="0">
            <a:spAutoFit/>
          </a:bodyPr>
          <a:lstStyle/>
          <a:p>
            <a:pPr marL="342900" indent="-342900" algn="just" hangingPunct="0">
              <a:buFont typeface="+mj-lt"/>
              <a:buAutoNum type="arabicPeriod" startAt="2"/>
            </a:pPr>
            <a:r>
              <a:rPr lang="sk-SK" sz="1600" dirty="0">
                <a:latin typeface="Arial" panose="020B0604020202020204" pitchFamily="34" charset="0"/>
                <a:cs typeface="Arial" panose="020B0604020202020204" pitchFamily="34" charset="0"/>
              </a:rPr>
              <a:t>právo</a:t>
            </a:r>
            <a:r>
              <a:rPr lang="sk-SK" sz="1600" dirty="0" smtClean="0">
                <a:latin typeface="Arial" panose="020B0604020202020204" pitchFamily="34" charset="0"/>
                <a:cs typeface="Arial" panose="020B0604020202020204" pitchFamily="34" charset="0"/>
              </a:rPr>
              <a:t> </a:t>
            </a:r>
            <a:r>
              <a:rPr lang="sk-SK" sz="1600" dirty="0">
                <a:latin typeface="Arial" panose="020B0604020202020204" pitchFamily="34" charset="0"/>
                <a:cs typeface="Arial" panose="020B0604020202020204" pitchFamily="34" charset="0"/>
              </a:rPr>
              <a:t>k ostatným veciam (nehnuteľnostiam, na, resp. v ktorých bude realizovaný projekt), na základe ktorého je oprávnený užívať všetky veci, na / v ktorých má byť projekt realizovaný – za účelom uvedeného žiadateľ predkladá:</a:t>
            </a:r>
          </a:p>
          <a:p>
            <a:pPr marL="800100" lvl="1" indent="-342900" algn="just" hangingPunct="0">
              <a:buFont typeface="+mj-lt"/>
              <a:buAutoNum type="alphaLcParenR"/>
            </a:pPr>
            <a:r>
              <a:rPr lang="sk-SK" sz="1600" dirty="0">
                <a:latin typeface="Arial" panose="020B0604020202020204" pitchFamily="34" charset="0"/>
                <a:cs typeface="Arial" panose="020B0604020202020204" pitchFamily="34" charset="0"/>
              </a:rPr>
              <a:t>prílohu č. 10 </a:t>
            </a:r>
            <a:r>
              <a:rPr lang="sk-SK" sz="1600" dirty="0" err="1">
                <a:latin typeface="Arial" panose="020B0604020202020204" pitchFamily="34" charset="0"/>
                <a:cs typeface="Arial" panose="020B0604020202020204" pitchFamily="34" charset="0"/>
              </a:rPr>
              <a:t>ŽoNFP</a:t>
            </a:r>
            <a:r>
              <a:rPr lang="sk-SK" sz="1600" dirty="0">
                <a:latin typeface="Arial" panose="020B0604020202020204" pitchFamily="34" charset="0"/>
                <a:cs typeface="Arial" panose="020B0604020202020204" pitchFamily="34" charset="0"/>
              </a:rPr>
              <a:t> - v prípade, ak projekt podlieha osobitnému povoľovaciemu / schvaľovaciemu konaniu, súčasťou ktorého je overenie majetkovo-právneho vzťahu stavebníka k predmetu projektu (všetkým dotknutým nehnuteľnostiam, na / v ktorých má byť projekt realizovaný), t. j. napr. </a:t>
            </a:r>
            <a:r>
              <a:rPr lang="sk-SK" sz="1600" u="sng" dirty="0">
                <a:latin typeface="Arial" panose="020B0604020202020204" pitchFamily="34" charset="0"/>
                <a:cs typeface="Arial" panose="020B0604020202020204" pitchFamily="34" charset="0"/>
              </a:rPr>
              <a:t>právoplatné stavebné povolenie alebo ohlásenie drobnej stavby spolu s oznámením stavebného úradu k ohláseniu</a:t>
            </a:r>
            <a:r>
              <a:rPr lang="sk-SK" sz="1600" dirty="0">
                <a:latin typeface="Arial" panose="020B0604020202020204" pitchFamily="34" charset="0"/>
                <a:cs typeface="Arial" panose="020B0604020202020204" pitchFamily="34" charset="0"/>
              </a:rPr>
              <a:t> a/alebo</a:t>
            </a:r>
          </a:p>
          <a:p>
            <a:pPr marL="800100" lvl="1" indent="-342900" algn="just" hangingPunct="0">
              <a:buFont typeface="+mj-lt"/>
              <a:buAutoNum type="alphaLcParenR"/>
            </a:pPr>
            <a:r>
              <a:rPr lang="sk-SK" sz="1600" dirty="0">
                <a:latin typeface="Arial" panose="020B0604020202020204" pitchFamily="34" charset="0"/>
                <a:cs typeface="Arial" panose="020B0604020202020204" pitchFamily="34" charset="0"/>
              </a:rPr>
              <a:t>prílohu č. 9 </a:t>
            </a:r>
            <a:r>
              <a:rPr lang="sk-SK" sz="1600" dirty="0" err="1">
                <a:latin typeface="Arial" panose="020B0604020202020204" pitchFamily="34" charset="0"/>
                <a:cs typeface="Arial" panose="020B0604020202020204" pitchFamily="34" charset="0"/>
              </a:rPr>
              <a:t>ŽoNFP</a:t>
            </a:r>
            <a:r>
              <a:rPr lang="sk-SK" sz="1600" dirty="0">
                <a:latin typeface="Arial" panose="020B0604020202020204" pitchFamily="34" charset="0"/>
                <a:cs typeface="Arial" panose="020B0604020202020204" pitchFamily="34" charset="0"/>
              </a:rPr>
              <a:t>, v rámci ktorej predkladá niektorý z iných dokladov (definovaných v kapitole 3.1 tejto príručky v časti opisujúcej prílohu č. 9 </a:t>
            </a:r>
            <a:r>
              <a:rPr lang="sk-SK" sz="1600" dirty="0" err="1">
                <a:latin typeface="Arial" panose="020B0604020202020204" pitchFamily="34" charset="0"/>
                <a:cs typeface="Arial" panose="020B0604020202020204" pitchFamily="34" charset="0"/>
              </a:rPr>
              <a:t>ŽoNFP</a:t>
            </a:r>
            <a:r>
              <a:rPr lang="sk-SK" sz="1600" dirty="0">
                <a:latin typeface="Arial" panose="020B0604020202020204" pitchFamily="34" charset="0"/>
                <a:cs typeface="Arial" panose="020B0604020202020204" pitchFamily="34" charset="0"/>
              </a:rPr>
              <a:t>), v zmysle ktorého je oprávnený danú nehnuteľnosť užívať, resp. realizovať na nej projekt. </a:t>
            </a:r>
          </a:p>
          <a:p>
            <a:pPr algn="just" hangingPunct="0"/>
            <a:endParaRPr lang="sk-SK" sz="1000" b="1" dirty="0" smtClean="0">
              <a:latin typeface="Arial" panose="020B0604020202020204" pitchFamily="34" charset="0"/>
              <a:cs typeface="Arial" panose="020B0604020202020204" pitchFamily="34" charset="0"/>
            </a:endParaRPr>
          </a:p>
          <a:p>
            <a:pPr algn="just" hangingPunct="0"/>
            <a:r>
              <a:rPr lang="sk-SK" sz="1600" b="1" dirty="0" smtClean="0">
                <a:latin typeface="Arial" panose="020B0604020202020204" pitchFamily="34" charset="0"/>
                <a:cs typeface="Arial" panose="020B0604020202020204" pitchFamily="34" charset="0"/>
              </a:rPr>
              <a:t>RO </a:t>
            </a:r>
            <a:r>
              <a:rPr lang="sk-SK" sz="1600" b="1" dirty="0">
                <a:latin typeface="Arial" panose="020B0604020202020204" pitchFamily="34" charset="0"/>
                <a:cs typeface="Arial" panose="020B0604020202020204" pitchFamily="34" charset="0"/>
              </a:rPr>
              <a:t>overí splnenie podmienok </a:t>
            </a:r>
            <a:r>
              <a:rPr lang="sk-SK" sz="1600" b="1" dirty="0" smtClean="0">
                <a:latin typeface="Arial" panose="020B0604020202020204" pitchFamily="34" charset="0"/>
                <a:cs typeface="Arial" panose="020B0604020202020204" pitchFamily="34" charset="0"/>
              </a:rPr>
              <a:t>na </a:t>
            </a:r>
            <a:r>
              <a:rPr lang="sk-SK" sz="1600" b="1" dirty="0">
                <a:latin typeface="Arial" panose="020B0604020202020204" pitchFamily="34" charset="0"/>
                <a:cs typeface="Arial" panose="020B0604020202020204" pitchFamily="34" charset="0"/>
              </a:rPr>
              <a:t>základe dokladov predložených v príslušných prílohách </a:t>
            </a:r>
            <a:r>
              <a:rPr lang="sk-SK" sz="1600" b="1" dirty="0" err="1">
                <a:latin typeface="Arial" panose="020B0604020202020204" pitchFamily="34" charset="0"/>
                <a:cs typeface="Arial" panose="020B0604020202020204" pitchFamily="34" charset="0"/>
              </a:rPr>
              <a:t>ŽoNFP</a:t>
            </a:r>
            <a:r>
              <a:rPr lang="sk-SK" sz="1600" b="1" dirty="0">
                <a:latin typeface="Arial" panose="020B0604020202020204" pitchFamily="34" charset="0"/>
                <a:cs typeface="Arial" panose="020B0604020202020204" pitchFamily="34" charset="0"/>
              </a:rPr>
              <a:t> a údajov dostupných prostredníctvom integračnej funkcie ITMS2014+, webového sídla: </a:t>
            </a:r>
            <a:r>
              <a:rPr lang="sk-SK" sz="1600" b="1" u="sng" dirty="0">
                <a:latin typeface="Arial" panose="020B0604020202020204" pitchFamily="34" charset="0"/>
                <a:cs typeface="Arial" panose="020B0604020202020204" pitchFamily="34" charset="0"/>
                <a:hlinkClick r:id="rId2"/>
              </a:rPr>
              <a:t>https://oversi.gov.sk/</a:t>
            </a:r>
            <a:r>
              <a:rPr lang="sk-SK" sz="1600" b="1" dirty="0">
                <a:latin typeface="Arial" panose="020B0604020202020204" pitchFamily="34" charset="0"/>
                <a:cs typeface="Arial" panose="020B0604020202020204" pitchFamily="34" charset="0"/>
              </a:rPr>
              <a:t> alebo z iných dostupných zdrojov</a:t>
            </a:r>
            <a:r>
              <a:rPr lang="sk-SK" sz="1600" b="1" dirty="0" smtClean="0">
                <a:latin typeface="Arial" panose="020B0604020202020204" pitchFamily="34" charset="0"/>
                <a:cs typeface="Arial" panose="020B0604020202020204" pitchFamily="34" charset="0"/>
              </a:rPr>
              <a:t>.</a:t>
            </a:r>
            <a:endParaRPr lang="sk-SK"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26825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07681" y="1089508"/>
            <a:ext cx="7886700" cy="1325563"/>
          </a:xfrm>
        </p:spPr>
        <p:txBody>
          <a:bodyPr>
            <a:noAutofit/>
          </a:bodyPr>
          <a:lstStyle/>
          <a:p>
            <a:r>
              <a:rPr lang="sk-SK" sz="2900" b="1" dirty="0">
                <a:latin typeface="Arial" panose="020B0604020202020204" pitchFamily="34" charset="0"/>
                <a:cs typeface="Arial" panose="020B0604020202020204" pitchFamily="34" charset="0"/>
              </a:rPr>
              <a:t>Podmienka, že žiadateľ má vysporiadané majetkovo-právne vzťahy a povolenia na realizáciu aktivít projektu</a:t>
            </a:r>
          </a:p>
        </p:txBody>
      </p:sp>
      <p:sp>
        <p:nvSpPr>
          <p:cNvPr id="3" name="BlokTextu 2"/>
          <p:cNvSpPr txBox="1"/>
          <p:nvPr/>
        </p:nvSpPr>
        <p:spPr>
          <a:xfrm>
            <a:off x="856760" y="2916936"/>
            <a:ext cx="7588541" cy="2062103"/>
          </a:xfrm>
          <a:prstGeom prst="rect">
            <a:avLst/>
          </a:prstGeom>
          <a:noFill/>
        </p:spPr>
        <p:txBody>
          <a:bodyPr wrap="square" rtlCol="0">
            <a:spAutoFit/>
          </a:bodyPr>
          <a:lstStyle/>
          <a:p>
            <a:pPr algn="just"/>
            <a:r>
              <a:rPr lang="sk-SK" sz="1600" b="1" dirty="0">
                <a:latin typeface="Arial" panose="020B0604020202020204" pitchFamily="34" charset="0"/>
                <a:cs typeface="Arial" panose="020B0604020202020204" pitchFamily="34" charset="0"/>
              </a:rPr>
              <a:t>Podmienka mať povolenie na realizáciu aktivít projektu: </a:t>
            </a:r>
            <a:endParaRPr lang="sk-SK" sz="1600" b="1" dirty="0" smtClean="0">
              <a:latin typeface="Arial" panose="020B0604020202020204" pitchFamily="34" charset="0"/>
              <a:cs typeface="Arial" panose="020B0604020202020204" pitchFamily="34" charset="0"/>
            </a:endParaRPr>
          </a:p>
          <a:p>
            <a:pPr algn="just"/>
            <a:endParaRPr lang="sk-SK" sz="1600" dirty="0">
              <a:latin typeface="Arial" panose="020B0604020202020204" pitchFamily="34" charset="0"/>
              <a:cs typeface="Arial" panose="020B0604020202020204" pitchFamily="34" charset="0"/>
            </a:endParaRPr>
          </a:p>
          <a:p>
            <a:pPr algn="just"/>
            <a:r>
              <a:rPr lang="sk-SK" sz="1600" dirty="0">
                <a:latin typeface="Arial" panose="020B0604020202020204" pitchFamily="34" charset="0"/>
                <a:cs typeface="Arial" panose="020B0604020202020204" pitchFamily="34" charset="0"/>
              </a:rPr>
              <a:t>Žiadateľ je povinný disponovať právoplatným povolením na realizáciu projektu vydaným príslušným povoľovacím orgánom (napr. stavebné povolenie, rozhodnutie o využívaní územia),</a:t>
            </a:r>
            <a:r>
              <a:rPr lang="sk-SK" sz="1600" b="1" i="1" dirty="0">
                <a:latin typeface="Arial" panose="020B0604020202020204" pitchFamily="34" charset="0"/>
                <a:cs typeface="Arial" panose="020B0604020202020204" pitchFamily="34" charset="0"/>
              </a:rPr>
              <a:t> </a:t>
            </a:r>
            <a:r>
              <a:rPr lang="sk-SK" sz="1600" dirty="0">
                <a:latin typeface="Arial" panose="020B0604020202020204" pitchFamily="34" charset="0"/>
                <a:cs typeface="Arial" panose="020B0604020202020204" pitchFamily="34" charset="0"/>
              </a:rPr>
              <a:t>resp. iným vyjadrením v súlade s platnou právnou úpravou</a:t>
            </a:r>
            <a:r>
              <a:rPr lang="sk-SK" sz="1600" b="1" i="1" dirty="0">
                <a:latin typeface="Arial" panose="020B0604020202020204" pitchFamily="34" charset="0"/>
                <a:cs typeface="Arial" panose="020B0604020202020204" pitchFamily="34" charset="0"/>
              </a:rPr>
              <a:t> </a:t>
            </a:r>
            <a:r>
              <a:rPr lang="sk-SK" sz="1600" dirty="0">
                <a:latin typeface="Arial" panose="020B0604020202020204" pitchFamily="34" charset="0"/>
                <a:cs typeface="Arial" panose="020B0604020202020204" pitchFamily="34" charset="0"/>
              </a:rPr>
              <a:t>(napr. oznámenie príslušného stavebného úradu, že proti uskutočneniu drobnej stavby nemá námietky), vrátane príslušnej projektovej dokumentácie (ak relevantné</a:t>
            </a:r>
            <a:r>
              <a:rPr lang="sk-SK" sz="1600" dirty="0" smtClean="0">
                <a:latin typeface="Arial" panose="020B0604020202020204" pitchFamily="34" charset="0"/>
                <a:cs typeface="Arial" panose="020B0604020202020204" pitchFamily="34" charset="0"/>
              </a:rPr>
              <a:t>).</a:t>
            </a:r>
            <a:endParaRPr lang="sk-SK"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70940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07681" y="895544"/>
            <a:ext cx="7886700" cy="1325563"/>
          </a:xfrm>
        </p:spPr>
        <p:txBody>
          <a:bodyPr>
            <a:noAutofit/>
          </a:bodyPr>
          <a:lstStyle/>
          <a:p>
            <a:r>
              <a:rPr lang="sk-SK" sz="2900" b="1" dirty="0">
                <a:latin typeface="Arial" panose="020B0604020202020204" pitchFamily="34" charset="0"/>
                <a:cs typeface="Arial" panose="020B0604020202020204" pitchFamily="34" charset="0"/>
              </a:rPr>
              <a:t>Podmienka, že výdavky projektu sú </a:t>
            </a:r>
            <a:r>
              <a:rPr lang="sk-SK" sz="2900" b="1" dirty="0" smtClean="0">
                <a:latin typeface="Arial" panose="020B0604020202020204" pitchFamily="34" charset="0"/>
                <a:cs typeface="Arial" panose="020B0604020202020204" pitchFamily="34" charset="0"/>
              </a:rPr>
              <a:t>oprávnené – zohľadnenie čistých príjmov pri výpočte príspevku</a:t>
            </a:r>
            <a:endParaRPr lang="sk-SK" sz="2900" b="1" dirty="0">
              <a:latin typeface="Arial" panose="020B0604020202020204" pitchFamily="34" charset="0"/>
              <a:cs typeface="Arial" panose="020B0604020202020204" pitchFamily="34" charset="0"/>
            </a:endParaRPr>
          </a:p>
        </p:txBody>
      </p:sp>
      <p:sp>
        <p:nvSpPr>
          <p:cNvPr id="3" name="BlokTextu 2"/>
          <p:cNvSpPr txBox="1"/>
          <p:nvPr/>
        </p:nvSpPr>
        <p:spPr>
          <a:xfrm>
            <a:off x="550258" y="2085664"/>
            <a:ext cx="8224287" cy="4524315"/>
          </a:xfrm>
          <a:prstGeom prst="rect">
            <a:avLst/>
          </a:prstGeom>
          <a:noFill/>
        </p:spPr>
        <p:txBody>
          <a:bodyPr wrap="square" rtlCol="0">
            <a:spAutoFit/>
          </a:bodyPr>
          <a:lstStyle/>
          <a:p>
            <a:pPr algn="just"/>
            <a:r>
              <a:rPr lang="sk-SK" sz="1600" dirty="0">
                <a:latin typeface="Arial" panose="020B0604020202020204" pitchFamily="34" charset="0"/>
                <a:cs typeface="Arial" panose="020B0604020202020204" pitchFamily="34" charset="0"/>
              </a:rPr>
              <a:t>Projekty oprávnené na spolufinancovanie v rámci tejto výzvy sú projektmi, ktoré vytvárajú príjem. </a:t>
            </a:r>
            <a:endParaRPr lang="sk-SK" sz="1600" dirty="0" smtClean="0">
              <a:latin typeface="Arial" panose="020B0604020202020204" pitchFamily="34" charset="0"/>
              <a:cs typeface="Arial" panose="020B0604020202020204" pitchFamily="34" charset="0"/>
            </a:endParaRPr>
          </a:p>
          <a:p>
            <a:pPr algn="just"/>
            <a:r>
              <a:rPr lang="sk-SK" sz="1600" dirty="0" smtClean="0">
                <a:latin typeface="Arial" panose="020B0604020202020204" pitchFamily="34" charset="0"/>
                <a:cs typeface="Arial" panose="020B0604020202020204" pitchFamily="34" charset="0"/>
              </a:rPr>
              <a:t>V</a:t>
            </a:r>
            <a:r>
              <a:rPr lang="sk-SK" sz="1600" dirty="0">
                <a:latin typeface="Arial" panose="020B0604020202020204" pitchFamily="34" charset="0"/>
                <a:cs typeface="Arial" panose="020B0604020202020204" pitchFamily="34" charset="0"/>
              </a:rPr>
              <a:t> prípade projektov </a:t>
            </a:r>
            <a:r>
              <a:rPr lang="sk-SK" sz="1600" u="sng" dirty="0">
                <a:latin typeface="Arial" panose="020B0604020202020204" pitchFamily="34" charset="0"/>
                <a:cs typeface="Arial" panose="020B0604020202020204" pitchFamily="34" charset="0"/>
              </a:rPr>
              <a:t>mimo schémy ŠP </a:t>
            </a:r>
            <a:r>
              <a:rPr lang="sk-SK" sz="1600" dirty="0">
                <a:latin typeface="Arial" panose="020B0604020202020204" pitchFamily="34" charset="0"/>
                <a:cs typeface="Arial" panose="020B0604020202020204" pitchFamily="34" charset="0"/>
              </a:rPr>
              <a:t>ide o projekty podľa článku 61 všeobecného nariadenia, keďže predstavujú investície do infraštruktúry, ktorej používanie je spoplatnené a priamo hradené užívateľmi, resp. užívatelia platia priamo za tovary a/alebo služby zabezpečené v rámci projektu. </a:t>
            </a:r>
            <a:endParaRPr lang="sk-SK" sz="1600" dirty="0" smtClean="0">
              <a:latin typeface="Arial" panose="020B0604020202020204" pitchFamily="34" charset="0"/>
              <a:cs typeface="Arial" panose="020B0604020202020204" pitchFamily="34" charset="0"/>
            </a:endParaRPr>
          </a:p>
          <a:p>
            <a:pPr algn="just"/>
            <a:r>
              <a:rPr lang="sk-SK" sz="1600" dirty="0" smtClean="0">
                <a:latin typeface="Arial" panose="020B0604020202020204" pitchFamily="34" charset="0"/>
                <a:cs typeface="Arial" panose="020B0604020202020204" pitchFamily="34" charset="0"/>
              </a:rPr>
              <a:t>V</a:t>
            </a:r>
            <a:r>
              <a:rPr lang="sk-SK" sz="1600" dirty="0">
                <a:latin typeface="Arial" panose="020B0604020202020204" pitchFamily="34" charset="0"/>
                <a:cs typeface="Arial" panose="020B0604020202020204" pitchFamily="34" charset="0"/>
              </a:rPr>
              <a:t> prípade projektov </a:t>
            </a:r>
            <a:r>
              <a:rPr lang="sk-SK" sz="1600" u="sng" dirty="0">
                <a:latin typeface="Arial" panose="020B0604020202020204" pitchFamily="34" charset="0"/>
                <a:cs typeface="Arial" panose="020B0604020202020204" pitchFamily="34" charset="0"/>
              </a:rPr>
              <a:t>podliehajúcim pravidlám schémy ŠP</a:t>
            </a:r>
            <a:r>
              <a:rPr lang="sk-SK" sz="1600" dirty="0">
                <a:latin typeface="Arial" panose="020B0604020202020204" pitchFamily="34" charset="0"/>
                <a:cs typeface="Arial" panose="020B0604020202020204" pitchFamily="34" charset="0"/>
              </a:rPr>
              <a:t>, ide o projekty spadajúce pod </a:t>
            </a:r>
            <a:r>
              <a:rPr lang="sk-SK" sz="1600" dirty="0" smtClean="0">
                <a:latin typeface="Arial" panose="020B0604020202020204" pitchFamily="34" charset="0"/>
                <a:cs typeface="Arial" panose="020B0604020202020204" pitchFamily="34" charset="0"/>
              </a:rPr>
              <a:t/>
            </a:r>
            <a:br>
              <a:rPr lang="sk-SK" sz="1600" dirty="0" smtClean="0">
                <a:latin typeface="Arial" panose="020B0604020202020204" pitchFamily="34" charset="0"/>
                <a:cs typeface="Arial" panose="020B0604020202020204" pitchFamily="34" charset="0"/>
              </a:rPr>
            </a:br>
            <a:r>
              <a:rPr lang="sk-SK" sz="1600" dirty="0" smtClean="0">
                <a:latin typeface="Arial" panose="020B0604020202020204" pitchFamily="34" charset="0"/>
                <a:cs typeface="Arial" panose="020B0604020202020204" pitchFamily="34" charset="0"/>
              </a:rPr>
              <a:t>čl</a:t>
            </a:r>
            <a:r>
              <a:rPr lang="sk-SK" sz="1600" dirty="0">
                <a:latin typeface="Arial" panose="020B0604020202020204" pitchFamily="34" charset="0"/>
                <a:cs typeface="Arial" panose="020B0604020202020204" pitchFamily="34" charset="0"/>
              </a:rPr>
              <a:t>. 56 GBER. Celkové oprávnené výdavky projektu žiadateľ zníži o čistý príjem vytvorený projektom výpočtom finančnej medzery prostredníctvom finančnej analýzy projektu. </a:t>
            </a:r>
          </a:p>
          <a:p>
            <a:pPr algn="just"/>
            <a:endParaRPr lang="sk-SK" sz="1600" dirty="0" smtClean="0">
              <a:latin typeface="Arial" panose="020B0604020202020204" pitchFamily="34" charset="0"/>
              <a:cs typeface="Arial" panose="020B0604020202020204" pitchFamily="34" charset="0"/>
            </a:endParaRPr>
          </a:p>
          <a:p>
            <a:pPr algn="just"/>
            <a:r>
              <a:rPr lang="sk-SK" sz="1600" dirty="0" smtClean="0">
                <a:latin typeface="Arial" panose="020B0604020202020204" pitchFamily="34" charset="0"/>
                <a:cs typeface="Arial" panose="020B0604020202020204" pitchFamily="34" charset="0"/>
              </a:rPr>
              <a:t>Žiadateľ </a:t>
            </a:r>
            <a:r>
              <a:rPr lang="sk-SK" sz="1600" dirty="0">
                <a:latin typeface="Arial" panose="020B0604020202020204" pitchFamily="34" charset="0"/>
                <a:cs typeface="Arial" panose="020B0604020202020204" pitchFamily="34" charset="0"/>
              </a:rPr>
              <a:t>(bez ohľadu na výšku oprávnených výdavkov) je povinný za účelom posúdenia splnenia tejto PPP predložiť </a:t>
            </a:r>
            <a:r>
              <a:rPr lang="sk-SK" sz="1600" i="1" u="sng" dirty="0">
                <a:latin typeface="Arial" panose="020B0604020202020204" pitchFamily="34" charset="0"/>
                <a:cs typeface="Arial" panose="020B0604020202020204" pitchFamily="34" charset="0"/>
              </a:rPr>
              <a:t>prílohu č. 12 </a:t>
            </a:r>
            <a:r>
              <a:rPr lang="sk-SK" sz="1600" i="1" u="sng" dirty="0" err="1">
                <a:latin typeface="Arial" panose="020B0604020202020204" pitchFamily="34" charset="0"/>
                <a:cs typeface="Arial" panose="020B0604020202020204" pitchFamily="34" charset="0"/>
              </a:rPr>
              <a:t>ŽoNFP</a:t>
            </a:r>
            <a:r>
              <a:rPr lang="sk-SK" sz="1600" i="1" u="sng" dirty="0">
                <a:latin typeface="Arial" panose="020B0604020202020204" pitchFamily="34" charset="0"/>
                <a:cs typeface="Arial" panose="020B0604020202020204" pitchFamily="34" charset="0"/>
              </a:rPr>
              <a:t> – Finančná analýza projektu</a:t>
            </a:r>
            <a:r>
              <a:rPr lang="sk-SK" sz="1600" dirty="0">
                <a:latin typeface="Arial" panose="020B0604020202020204" pitchFamily="34" charset="0"/>
                <a:cs typeface="Arial" panose="020B0604020202020204" pitchFamily="34" charset="0"/>
              </a:rPr>
              <a:t>, v rámci ktorej vyplní a predloží príslušné záväzné formuláre podľa zvoleného spôsobu zohľadnenia čistých príjmov </a:t>
            </a:r>
            <a:r>
              <a:rPr lang="sk-SK" sz="1600" dirty="0" smtClean="0">
                <a:latin typeface="Arial" panose="020B0604020202020204" pitchFamily="34" charset="0"/>
                <a:cs typeface="Arial" panose="020B0604020202020204" pitchFamily="34" charset="0"/>
              </a:rPr>
              <a:t>z </a:t>
            </a:r>
            <a:r>
              <a:rPr lang="sk-SK" sz="1600" dirty="0">
                <a:latin typeface="Arial" panose="020B0604020202020204" pitchFamily="34" charset="0"/>
                <a:cs typeface="Arial" panose="020B0604020202020204" pitchFamily="34" charset="0"/>
              </a:rPr>
              <a:t>celkových oprávnených výdavkov (paušálnu sadzbu alebo Finančnú analýzu).</a:t>
            </a:r>
          </a:p>
          <a:p>
            <a:pPr algn="just"/>
            <a:r>
              <a:rPr lang="sk-SK" sz="1600" dirty="0">
                <a:latin typeface="Arial" panose="020B0604020202020204" pitchFamily="34" charset="0"/>
                <a:cs typeface="Arial" panose="020B0604020202020204" pitchFamily="34" charset="0"/>
              </a:rPr>
              <a:t>Problematika zohľadňovania čistých príjmov pri výpočte výšky príspevku v prípade projektov generujúcich príjem je podrobne upravená v dokumente </a:t>
            </a:r>
            <a:r>
              <a:rPr lang="sk-SK" sz="1600" b="1" i="1" u="sng" dirty="0">
                <a:latin typeface="Arial" panose="020B0604020202020204" pitchFamily="34" charset="0"/>
                <a:cs typeface="Arial" panose="020B0604020202020204" pitchFamily="34" charset="0"/>
                <a:hlinkClick r:id="rId2"/>
              </a:rPr>
              <a:t>Metodika pre vypracovanie finančnej analýzy projektu, verzia </a:t>
            </a:r>
            <a:r>
              <a:rPr lang="sk-SK" sz="1600" b="1" i="1" u="sng" dirty="0" smtClean="0">
                <a:solidFill>
                  <a:srgbClr val="0070C0"/>
                </a:solidFill>
                <a:latin typeface="Arial" panose="020B0604020202020204" pitchFamily="34" charset="0"/>
                <a:cs typeface="Arial" panose="020B0604020202020204" pitchFamily="34" charset="0"/>
                <a:hlinkClick r:id="rId2"/>
              </a:rPr>
              <a:t>2.</a:t>
            </a:r>
            <a:r>
              <a:rPr lang="sk-SK" sz="1600" b="1" i="1" u="sng" dirty="0" smtClean="0">
                <a:solidFill>
                  <a:srgbClr val="0070C0"/>
                </a:solidFill>
                <a:latin typeface="Arial" panose="020B0604020202020204" pitchFamily="34" charset="0"/>
                <a:cs typeface="Arial" panose="020B0604020202020204" pitchFamily="34" charset="0"/>
              </a:rPr>
              <a:t>0</a:t>
            </a:r>
            <a:r>
              <a:rPr lang="sk-SK" sz="1600" dirty="0" smtClean="0">
                <a:solidFill>
                  <a:srgbClr val="0070C0"/>
                </a:solidFill>
                <a:latin typeface="Arial" panose="020B0604020202020204" pitchFamily="34" charset="0"/>
                <a:cs typeface="Arial" panose="020B0604020202020204" pitchFamily="34" charset="0"/>
              </a:rPr>
              <a:t>.</a:t>
            </a:r>
            <a:endParaRPr lang="sk-SK" sz="16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92532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9665" y="1580138"/>
            <a:ext cx="7886700" cy="1214780"/>
          </a:xfrm>
        </p:spPr>
        <p:txBody>
          <a:bodyPr>
            <a:noAutofit/>
          </a:bodyPr>
          <a:lstStyle/>
          <a:p>
            <a:r>
              <a:rPr lang="sk-SK" sz="2900" b="1" dirty="0">
                <a:latin typeface="Arial" panose="020B0604020202020204" pitchFamily="34" charset="0"/>
                <a:cs typeface="Arial" panose="020B0604020202020204" pitchFamily="34" charset="0"/>
              </a:rPr>
              <a:t>Maximálna a minimálna výška oprávnených výdavkov alebo príspevku</a:t>
            </a:r>
          </a:p>
        </p:txBody>
      </p:sp>
      <p:sp>
        <p:nvSpPr>
          <p:cNvPr id="4" name="BlokTextu 3"/>
          <p:cNvSpPr txBox="1"/>
          <p:nvPr/>
        </p:nvSpPr>
        <p:spPr>
          <a:xfrm>
            <a:off x="579665" y="3168544"/>
            <a:ext cx="7969975" cy="785343"/>
          </a:xfrm>
          <a:prstGeom prst="rect">
            <a:avLst/>
          </a:prstGeom>
          <a:noFill/>
        </p:spPr>
        <p:txBody>
          <a:bodyPr wrap="square" rtlCol="0">
            <a:spAutoFit/>
          </a:bodyPr>
          <a:lstStyle/>
          <a:p>
            <a:pPr algn="just">
              <a:lnSpc>
                <a:spcPct val="150000"/>
              </a:lnSpc>
            </a:pPr>
            <a:r>
              <a:rPr lang="sk-SK" sz="1600" dirty="0" smtClean="0">
                <a:latin typeface="Arial" panose="020B0604020202020204" pitchFamily="34" charset="0"/>
                <a:cs typeface="Arial" panose="020B0604020202020204" pitchFamily="34" charset="0"/>
              </a:rPr>
              <a:t>Minimálna ani maximálna výška celkových oprávnených výdavkov ani </a:t>
            </a:r>
            <a:r>
              <a:rPr lang="sk-SK" sz="1600" dirty="0">
                <a:latin typeface="Arial" panose="020B0604020202020204" pitchFamily="34" charset="0"/>
                <a:cs typeface="Arial" panose="020B0604020202020204" pitchFamily="34" charset="0"/>
              </a:rPr>
              <a:t>nenávratného finančného príspevku na projekt </a:t>
            </a:r>
            <a:r>
              <a:rPr lang="sk-SK" sz="1600" b="1" u="sng" dirty="0" smtClean="0">
                <a:latin typeface="Arial" panose="020B0604020202020204" pitchFamily="34" charset="0"/>
                <a:cs typeface="Arial" panose="020B0604020202020204" pitchFamily="34" charset="0"/>
              </a:rPr>
              <a:t>nie je stanovená.</a:t>
            </a:r>
          </a:p>
        </p:txBody>
      </p:sp>
    </p:spTree>
    <p:extLst>
      <p:ext uri="{BB962C8B-B14F-4D97-AF65-F5344CB8AC3E}">
        <p14:creationId xmlns:p14="http://schemas.microsoft.com/office/powerpoint/2010/main" val="19947267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945115"/>
            <a:ext cx="7886700" cy="1212548"/>
          </a:xfrm>
        </p:spPr>
        <p:txBody>
          <a:bodyPr>
            <a:normAutofit/>
          </a:bodyPr>
          <a:lstStyle/>
          <a:p>
            <a:r>
              <a:rPr lang="sk-SK" sz="3200" b="1" dirty="0">
                <a:latin typeface="Arial" panose="020B0604020202020204" pitchFamily="34" charset="0"/>
                <a:cs typeface="Arial" panose="020B0604020202020204" pitchFamily="34" charset="0"/>
              </a:rPr>
              <a:t/>
            </a:r>
            <a:br>
              <a:rPr lang="sk-SK" sz="3200" b="1" dirty="0">
                <a:latin typeface="Arial" panose="020B0604020202020204" pitchFamily="34" charset="0"/>
                <a:cs typeface="Arial" panose="020B0604020202020204" pitchFamily="34" charset="0"/>
              </a:rPr>
            </a:br>
            <a:endParaRPr lang="sk-SK" sz="3200" b="1" dirty="0">
              <a:latin typeface="Arial" panose="020B0604020202020204" pitchFamily="34" charset="0"/>
              <a:cs typeface="Arial" panose="020B0604020202020204" pitchFamily="34" charset="0"/>
            </a:endParaRPr>
          </a:p>
        </p:txBody>
      </p:sp>
      <p:sp>
        <p:nvSpPr>
          <p:cNvPr id="5" name="TextovéPole 3"/>
          <p:cNvSpPr txBox="1"/>
          <p:nvPr/>
        </p:nvSpPr>
        <p:spPr>
          <a:xfrm>
            <a:off x="496537" y="1997243"/>
            <a:ext cx="7909525" cy="2636106"/>
          </a:xfrm>
          <a:prstGeom prst="rect">
            <a:avLst/>
          </a:prstGeom>
          <a:noFill/>
        </p:spPr>
        <p:txBody>
          <a:bodyPr wrap="square" rtlCol="0">
            <a:spAutoFit/>
          </a:bodyPr>
          <a:lstStyle/>
          <a:p>
            <a:pPr algn="ctr">
              <a:lnSpc>
                <a:spcPct val="90000"/>
              </a:lnSpc>
              <a:spcBef>
                <a:spcPct val="0"/>
              </a:spcBef>
              <a:spcAft>
                <a:spcPts val="600"/>
              </a:spcAft>
            </a:pPr>
            <a:r>
              <a:rPr lang="sk-SK" sz="2900" b="1" dirty="0">
                <a:solidFill>
                  <a:srgbClr val="55B848"/>
                </a:solidFill>
                <a:latin typeface="Arial" panose="020B0604020202020204" pitchFamily="34" charset="0"/>
                <a:ea typeface="+mj-ea"/>
                <a:cs typeface="Arial" panose="020B0604020202020204" pitchFamily="34" charset="0"/>
              </a:rPr>
              <a:t>Odporúčania pre skvalitnenie prípravy žiadostí o </a:t>
            </a:r>
            <a:r>
              <a:rPr lang="sk-SK" sz="2900" b="1" dirty="0" smtClean="0">
                <a:solidFill>
                  <a:srgbClr val="55B848"/>
                </a:solidFill>
                <a:latin typeface="Arial" panose="020B0604020202020204" pitchFamily="34" charset="0"/>
                <a:ea typeface="+mj-ea"/>
                <a:cs typeface="Arial" panose="020B0604020202020204" pitchFamily="34" charset="0"/>
              </a:rPr>
              <a:t>poskytnutie NFP </a:t>
            </a:r>
            <a:br>
              <a:rPr lang="sk-SK" sz="2900" b="1" dirty="0" smtClean="0">
                <a:solidFill>
                  <a:srgbClr val="55B848"/>
                </a:solidFill>
                <a:latin typeface="Arial" panose="020B0604020202020204" pitchFamily="34" charset="0"/>
                <a:ea typeface="+mj-ea"/>
                <a:cs typeface="Arial" panose="020B0604020202020204" pitchFamily="34" charset="0"/>
              </a:rPr>
            </a:br>
            <a:r>
              <a:rPr lang="sk-SK" sz="2900" b="1" dirty="0" smtClean="0">
                <a:solidFill>
                  <a:srgbClr val="55B848"/>
                </a:solidFill>
                <a:latin typeface="Arial" panose="020B0604020202020204" pitchFamily="34" charset="0"/>
                <a:ea typeface="+mj-ea"/>
                <a:cs typeface="Arial" panose="020B0604020202020204" pitchFamily="34" charset="0"/>
              </a:rPr>
              <a:t>v </a:t>
            </a:r>
            <a:r>
              <a:rPr lang="sk-SK" sz="2900" b="1" dirty="0">
                <a:solidFill>
                  <a:srgbClr val="55B848"/>
                </a:solidFill>
                <a:latin typeface="Arial" panose="020B0604020202020204" pitchFamily="34" charset="0"/>
                <a:ea typeface="+mj-ea"/>
                <a:cs typeface="Arial" panose="020B0604020202020204" pitchFamily="34" charset="0"/>
              </a:rPr>
              <a:t>rámci schvaľovacieho procesu:</a:t>
            </a:r>
          </a:p>
          <a:p>
            <a:pPr algn="ctr">
              <a:spcAft>
                <a:spcPts val="600"/>
              </a:spcAft>
            </a:pPr>
            <a:endParaRPr lang="sk-SK" sz="1600" b="1" dirty="0">
              <a:latin typeface="Arial" pitchFamily="34" charset="0"/>
              <a:cs typeface="Arial" pitchFamily="34" charset="0"/>
            </a:endParaRPr>
          </a:p>
          <a:p>
            <a:pPr marL="514350" indent="-514350">
              <a:spcAft>
                <a:spcPts val="600"/>
              </a:spcAft>
              <a:buAutoNum type="arabicPeriod"/>
            </a:pPr>
            <a:r>
              <a:rPr lang="sk-SK" sz="2800" b="1" dirty="0">
                <a:solidFill>
                  <a:srgbClr val="00B050"/>
                </a:solidFill>
                <a:latin typeface="Arial" pitchFamily="34" charset="0"/>
                <a:cs typeface="Arial" pitchFamily="34" charset="0"/>
              </a:rPr>
              <a:t>Administratívne overenie</a:t>
            </a:r>
          </a:p>
          <a:p>
            <a:pPr marL="514350" indent="-514350">
              <a:spcAft>
                <a:spcPts val="600"/>
              </a:spcAft>
              <a:buAutoNum type="arabicPeriod"/>
            </a:pPr>
            <a:r>
              <a:rPr lang="sk-SK" sz="2800" b="1" dirty="0">
                <a:solidFill>
                  <a:srgbClr val="00B0F0"/>
                </a:solidFill>
                <a:latin typeface="Arial" pitchFamily="34" charset="0"/>
                <a:cs typeface="Arial" pitchFamily="34" charset="0"/>
              </a:rPr>
              <a:t>Odborné hodnotenie</a:t>
            </a:r>
            <a:endParaRPr lang="sk-SK" sz="2800" dirty="0">
              <a:solidFill>
                <a:srgbClr val="00B0F0"/>
              </a:solidFill>
              <a:latin typeface="Arial" pitchFamily="34" charset="0"/>
              <a:cs typeface="Arial" pitchFamily="34" charset="0"/>
            </a:endParaRPr>
          </a:p>
        </p:txBody>
      </p:sp>
    </p:spTree>
    <p:extLst>
      <p:ext uri="{BB962C8B-B14F-4D97-AF65-F5344CB8AC3E}">
        <p14:creationId xmlns:p14="http://schemas.microsoft.com/office/powerpoint/2010/main" val="5271340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B68EC7-A8BE-4123-8234-5A665E8F322D}"/>
              </a:ext>
            </a:extLst>
          </p:cNvPr>
          <p:cNvSpPr>
            <a:spLocks noGrp="1"/>
          </p:cNvSpPr>
          <p:nvPr>
            <p:ph type="title"/>
          </p:nvPr>
        </p:nvSpPr>
        <p:spPr>
          <a:xfrm>
            <a:off x="628650" y="1184193"/>
            <a:ext cx="7886700" cy="1043442"/>
          </a:xfrm>
        </p:spPr>
        <p:txBody>
          <a:bodyPr>
            <a:normAutofit/>
          </a:bodyPr>
          <a:lstStyle/>
          <a:p>
            <a:r>
              <a:rPr lang="sk-SK" sz="2900" b="1" dirty="0">
                <a:latin typeface="Arial" panose="020B0604020202020204" pitchFamily="34" charset="0"/>
                <a:cs typeface="Arial" panose="020B0604020202020204" pitchFamily="34" charset="0"/>
              </a:rPr>
              <a:t>Predkladanie </a:t>
            </a:r>
            <a:r>
              <a:rPr lang="sk-SK" sz="2900" b="1" dirty="0" err="1">
                <a:latin typeface="Arial" panose="020B0604020202020204" pitchFamily="34" charset="0"/>
                <a:cs typeface="Arial" panose="020B0604020202020204" pitchFamily="34" charset="0"/>
              </a:rPr>
              <a:t>ŽoNFP</a:t>
            </a:r>
            <a:r>
              <a:rPr lang="sk-SK" sz="2900" b="1" dirty="0">
                <a:latin typeface="Arial" panose="020B0604020202020204" pitchFamily="34" charset="0"/>
                <a:cs typeface="Arial" panose="020B0604020202020204" pitchFamily="34" charset="0"/>
              </a:rPr>
              <a:t> na RO</a:t>
            </a:r>
          </a:p>
        </p:txBody>
      </p:sp>
      <p:sp>
        <p:nvSpPr>
          <p:cNvPr id="3" name="BlokTextu 2">
            <a:extLst>
              <a:ext uri="{FF2B5EF4-FFF2-40B4-BE49-F238E27FC236}">
                <a16:creationId xmlns:a16="http://schemas.microsoft.com/office/drawing/2014/main" id="{61187150-CCD9-4C5A-BF7A-90683392F1DE}"/>
              </a:ext>
            </a:extLst>
          </p:cNvPr>
          <p:cNvSpPr txBox="1"/>
          <p:nvPr/>
        </p:nvSpPr>
        <p:spPr>
          <a:xfrm>
            <a:off x="501445" y="2412479"/>
            <a:ext cx="8013906" cy="2800767"/>
          </a:xfrm>
          <a:prstGeom prst="rect">
            <a:avLst/>
          </a:prstGeom>
          <a:noFill/>
        </p:spPr>
        <p:txBody>
          <a:bodyPr wrap="square" rtlCol="0">
            <a:spAutoFit/>
          </a:bodyPr>
          <a:lstStyle/>
          <a:p>
            <a:pPr marL="285750" indent="-285750" algn="just">
              <a:buFont typeface="Arial" panose="020B0604020202020204" pitchFamily="34" charset="0"/>
              <a:buChar char="•"/>
            </a:pPr>
            <a:r>
              <a:rPr lang="sk-SK" sz="1600" dirty="0">
                <a:latin typeface="Arial" panose="020B0604020202020204" pitchFamily="34" charset="0"/>
                <a:cs typeface="Arial" panose="020B0604020202020204" pitchFamily="34" charset="0"/>
              </a:rPr>
              <a:t>formulár </a:t>
            </a:r>
            <a:r>
              <a:rPr lang="sk-SK" sz="1600" dirty="0" err="1">
                <a:latin typeface="Arial" panose="020B0604020202020204" pitchFamily="34" charset="0"/>
                <a:cs typeface="Arial" panose="020B0604020202020204" pitchFamily="34" charset="0"/>
              </a:rPr>
              <a:t>ŽoNFP</a:t>
            </a:r>
            <a:r>
              <a:rPr lang="sk-SK" sz="1600" dirty="0">
                <a:latin typeface="Arial" panose="020B0604020202020204" pitchFamily="34" charset="0"/>
                <a:cs typeface="Arial" panose="020B0604020202020204" pitchFamily="34" charset="0"/>
              </a:rPr>
              <a:t> a všetky prílohy </a:t>
            </a:r>
            <a:r>
              <a:rPr lang="sk-SK" sz="1600" b="1" dirty="0">
                <a:latin typeface="Arial" panose="020B0604020202020204" pitchFamily="34" charset="0"/>
                <a:cs typeface="Arial" panose="020B0604020202020204" pitchFamily="34" charset="0"/>
              </a:rPr>
              <a:t>prostredníctvom ITMS2014+ </a:t>
            </a:r>
            <a:r>
              <a:rPr lang="sk-SK" sz="1600" dirty="0">
                <a:latin typeface="Arial" panose="020B0604020202020204" pitchFamily="34" charset="0"/>
                <a:cs typeface="Arial" panose="020B0604020202020204" pitchFamily="34" charset="0"/>
              </a:rPr>
              <a:t>a zároveň formulár </a:t>
            </a:r>
            <a:r>
              <a:rPr lang="sk-SK" sz="1600" dirty="0" err="1">
                <a:latin typeface="Arial" panose="020B0604020202020204" pitchFamily="34" charset="0"/>
                <a:cs typeface="Arial" panose="020B0604020202020204" pitchFamily="34" charset="0"/>
              </a:rPr>
              <a:t>ŽoNFP</a:t>
            </a:r>
            <a:r>
              <a:rPr lang="sk-SK" sz="1600" dirty="0">
                <a:latin typeface="Arial" panose="020B0604020202020204" pitchFamily="34" charset="0"/>
                <a:cs typeface="Arial" panose="020B0604020202020204" pitchFamily="34" charset="0"/>
              </a:rPr>
              <a:t> (po jeho odoslaní spolu s prílohami prostredníctvom ITMS2014+) </a:t>
            </a:r>
            <a:r>
              <a:rPr lang="sk-SK" sz="1600" b="1" dirty="0">
                <a:latin typeface="Arial" panose="020B0604020202020204" pitchFamily="34" charset="0"/>
                <a:cs typeface="Arial" panose="020B0604020202020204" pitchFamily="34" charset="0"/>
              </a:rPr>
              <a:t>prostredníctvom e-schránky </a:t>
            </a:r>
            <a:r>
              <a:rPr lang="sk-SK" sz="1600" dirty="0">
                <a:latin typeface="Arial" panose="020B0604020202020204" pitchFamily="34" charset="0"/>
                <a:cs typeface="Arial" panose="020B0604020202020204" pitchFamily="34" charset="0"/>
              </a:rPr>
              <a:t>(formulár </a:t>
            </a:r>
            <a:r>
              <a:rPr lang="sk-SK" sz="1600" dirty="0" err="1">
                <a:latin typeface="Arial" panose="020B0604020202020204" pitchFamily="34" charset="0"/>
                <a:cs typeface="Arial" panose="020B0604020202020204" pitchFamily="34" charset="0"/>
              </a:rPr>
              <a:t>ŽoNFP</a:t>
            </a:r>
            <a:r>
              <a:rPr lang="sk-SK" sz="1600" dirty="0">
                <a:latin typeface="Arial" panose="020B0604020202020204" pitchFamily="34" charset="0"/>
                <a:cs typeface="Arial" panose="020B0604020202020204" pitchFamily="34" charset="0"/>
              </a:rPr>
              <a:t> cez </a:t>
            </a:r>
            <a:r>
              <a:rPr lang="sk-SK" sz="1600" dirty="0">
                <a:latin typeface="Arial" panose="020B0604020202020204" pitchFamily="34" charset="0"/>
                <a:cs typeface="Arial" panose="020B0604020202020204" pitchFamily="34" charset="0"/>
                <a:hlinkClick r:id="rId2"/>
              </a:rPr>
              <a:t>www.slovensko.sk</a:t>
            </a:r>
            <a:r>
              <a:rPr lang="sk-SK" sz="1600" dirty="0">
                <a:latin typeface="Arial" panose="020B0604020202020204" pitchFamily="34" charset="0"/>
                <a:cs typeface="Arial" panose="020B0604020202020204" pitchFamily="34" charset="0"/>
              </a:rPr>
              <a:t> alebo priamo z prostredia ITMS2014</a:t>
            </a:r>
            <a:r>
              <a:rPr lang="sk-SK" sz="1600" dirty="0" smtClean="0">
                <a:latin typeface="Arial" panose="020B0604020202020204" pitchFamily="34" charset="0"/>
                <a:cs typeface="Arial" panose="020B0604020202020204" pitchFamily="34" charset="0"/>
              </a:rPr>
              <a:t>+).</a:t>
            </a:r>
          </a:p>
          <a:p>
            <a:pPr algn="just"/>
            <a:endParaRPr lang="sk-SK" sz="10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sk-SK" sz="1600" dirty="0">
                <a:latin typeface="Arial" panose="020B0604020202020204" pitchFamily="34" charset="0"/>
                <a:cs typeface="Arial" panose="020B0604020202020204" pitchFamily="34" charset="0"/>
              </a:rPr>
              <a:t>listinné predloženie - akceptované iba v prípade príloh formulára </a:t>
            </a:r>
            <a:r>
              <a:rPr lang="sk-SK" sz="1600" dirty="0" err="1">
                <a:latin typeface="Arial" panose="020B0604020202020204" pitchFamily="34" charset="0"/>
                <a:cs typeface="Arial" panose="020B0604020202020204" pitchFamily="34" charset="0"/>
              </a:rPr>
              <a:t>ŽoNFP</a:t>
            </a:r>
            <a:r>
              <a:rPr lang="sk-SK" sz="1600" dirty="0">
                <a:latin typeface="Arial" panose="020B0604020202020204" pitchFamily="34" charset="0"/>
                <a:cs typeface="Arial" panose="020B0604020202020204" pitchFamily="34" charset="0"/>
              </a:rPr>
              <a:t> (technické príčiny).</a:t>
            </a:r>
          </a:p>
          <a:p>
            <a:pPr algn="just"/>
            <a:endParaRPr lang="sk-SK" sz="1600" dirty="0">
              <a:latin typeface="Arial" panose="020B0604020202020204" pitchFamily="34" charset="0"/>
              <a:cs typeface="Arial" panose="020B0604020202020204" pitchFamily="34" charset="0"/>
            </a:endParaRPr>
          </a:p>
          <a:p>
            <a:pPr algn="just"/>
            <a:r>
              <a:rPr lang="sk-SK" sz="1600" b="1" dirty="0">
                <a:latin typeface="Arial" panose="020B0604020202020204" pitchFamily="34" charset="0"/>
                <a:cs typeface="Arial" panose="020B0604020202020204" pitchFamily="34" charset="0"/>
              </a:rPr>
              <a:t>V prípade predloženia formuláru cez ITMS2014+ a listinne (resp. nekorektné zaslanie do </a:t>
            </a:r>
            <a:r>
              <a:rPr lang="sk-SK" sz="1600" b="1" dirty="0" smtClean="0">
                <a:latin typeface="Arial" panose="020B0604020202020204" pitchFamily="34" charset="0"/>
                <a:cs typeface="Arial" panose="020B0604020202020204" pitchFamily="34" charset="0"/>
              </a:rPr>
              <a:t>e-schránky</a:t>
            </a:r>
            <a:r>
              <a:rPr lang="sk-SK" sz="1600" b="1" dirty="0">
                <a:latin typeface="Arial" panose="020B0604020202020204" pitchFamily="34" charset="0"/>
                <a:cs typeface="Arial" panose="020B0604020202020204" pitchFamily="34" charset="0"/>
              </a:rPr>
              <a:t>) – dožiadanie – v prípade nevykonania na základe dožiadania – zastavené </a:t>
            </a:r>
            <a:r>
              <a:rPr lang="sk-SK" sz="1600" b="1" dirty="0" smtClean="0">
                <a:latin typeface="Arial" panose="020B0604020202020204" pitchFamily="34" charset="0"/>
                <a:cs typeface="Arial" panose="020B0604020202020204" pitchFamily="34" charset="0"/>
              </a:rPr>
              <a:t>konanie.</a:t>
            </a:r>
            <a:endParaRPr lang="sk-SK"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898352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1270792"/>
            <a:ext cx="7886700" cy="792246"/>
          </a:xfrm>
        </p:spPr>
        <p:txBody>
          <a:bodyPr>
            <a:normAutofit/>
          </a:bodyPr>
          <a:lstStyle/>
          <a:p>
            <a:r>
              <a:rPr lang="sk-SK" sz="3200" b="1" dirty="0">
                <a:latin typeface="Arial" panose="020B0604020202020204" pitchFamily="34" charset="0"/>
                <a:cs typeface="Arial" panose="020B0604020202020204" pitchFamily="34" charset="0"/>
              </a:rPr>
              <a:t>Stručné predstavenie </a:t>
            </a:r>
            <a:r>
              <a:rPr lang="sk-SK" sz="3200" b="1" dirty="0" smtClean="0">
                <a:latin typeface="Arial" panose="020B0604020202020204" pitchFamily="34" charset="0"/>
                <a:cs typeface="Arial" panose="020B0604020202020204" pitchFamily="34" charset="0"/>
              </a:rPr>
              <a:t>výzvy</a:t>
            </a:r>
            <a:endParaRPr lang="sk-SK" sz="3200" b="1" dirty="0">
              <a:latin typeface="Arial" panose="020B0604020202020204" pitchFamily="34" charset="0"/>
              <a:cs typeface="Arial" panose="020B0604020202020204" pitchFamily="34" charset="0"/>
            </a:endParaRPr>
          </a:p>
        </p:txBody>
      </p:sp>
      <p:sp>
        <p:nvSpPr>
          <p:cNvPr id="4" name="TextovéPole 3"/>
          <p:cNvSpPr txBox="1"/>
          <p:nvPr/>
        </p:nvSpPr>
        <p:spPr>
          <a:xfrm>
            <a:off x="628650" y="2466064"/>
            <a:ext cx="7886700" cy="2616101"/>
          </a:xfrm>
          <a:prstGeom prst="rect">
            <a:avLst/>
          </a:prstGeom>
          <a:noFill/>
        </p:spPr>
        <p:txBody>
          <a:bodyPr wrap="square" rtlCol="0">
            <a:spAutoFit/>
          </a:bodyPr>
          <a:lstStyle/>
          <a:p>
            <a:pPr marL="285750" indent="-285750">
              <a:spcAft>
                <a:spcPts val="600"/>
              </a:spcAft>
              <a:buFont typeface="Wingdings" panose="05000000000000000000" pitchFamily="2" charset="2"/>
              <a:buChar char="§"/>
            </a:pPr>
            <a:r>
              <a:rPr lang="sk-SK" sz="2600" dirty="0" smtClean="0">
                <a:solidFill>
                  <a:schemeClr val="bg1">
                    <a:lumMod val="50000"/>
                  </a:schemeClr>
                </a:solidFill>
                <a:latin typeface="Arial" pitchFamily="34" charset="0"/>
                <a:cs typeface="Arial" pitchFamily="34" charset="0"/>
              </a:rPr>
              <a:t>Základné informácie k výzve</a:t>
            </a:r>
          </a:p>
          <a:p>
            <a:pPr>
              <a:spcAft>
                <a:spcPts val="600"/>
              </a:spcAft>
            </a:pPr>
            <a:endParaRPr lang="sk-SK" sz="1000" dirty="0" smtClean="0">
              <a:solidFill>
                <a:schemeClr val="bg1">
                  <a:lumMod val="50000"/>
                </a:schemeClr>
              </a:solidFill>
              <a:latin typeface="Arial" pitchFamily="34" charset="0"/>
              <a:cs typeface="Arial" pitchFamily="34" charset="0"/>
            </a:endParaRPr>
          </a:p>
          <a:p>
            <a:pPr marL="285750" indent="-285750">
              <a:spcAft>
                <a:spcPts val="600"/>
              </a:spcAft>
              <a:buFont typeface="Wingdings" panose="05000000000000000000" pitchFamily="2" charset="2"/>
              <a:buChar char="§"/>
            </a:pPr>
            <a:r>
              <a:rPr lang="sk-SK" sz="2600" dirty="0" smtClean="0">
                <a:solidFill>
                  <a:schemeClr val="bg1">
                    <a:lumMod val="50000"/>
                  </a:schemeClr>
                </a:solidFill>
                <a:latin typeface="Arial" pitchFamily="34" charset="0"/>
                <a:cs typeface="Arial" pitchFamily="34" charset="0"/>
              </a:rPr>
              <a:t>Oprávnení žiadatelia a aktivity</a:t>
            </a:r>
          </a:p>
          <a:p>
            <a:pPr>
              <a:spcAft>
                <a:spcPts val="600"/>
              </a:spcAft>
            </a:pPr>
            <a:endParaRPr lang="sk-SK" sz="1000" dirty="0" smtClean="0">
              <a:solidFill>
                <a:schemeClr val="bg1">
                  <a:lumMod val="50000"/>
                </a:schemeClr>
              </a:solidFill>
              <a:latin typeface="Arial" pitchFamily="34" charset="0"/>
              <a:cs typeface="Arial" pitchFamily="34" charset="0"/>
            </a:endParaRPr>
          </a:p>
          <a:p>
            <a:pPr marL="285750" indent="-285750">
              <a:spcAft>
                <a:spcPts val="600"/>
              </a:spcAft>
              <a:buFont typeface="Wingdings" panose="05000000000000000000" pitchFamily="2" charset="2"/>
              <a:buChar char="§"/>
            </a:pPr>
            <a:r>
              <a:rPr lang="sk-SK" sz="2600" dirty="0" smtClean="0">
                <a:solidFill>
                  <a:schemeClr val="bg1">
                    <a:lumMod val="50000"/>
                  </a:schemeClr>
                </a:solidFill>
                <a:latin typeface="Arial" pitchFamily="34" charset="0"/>
                <a:cs typeface="Arial" pitchFamily="34" charset="0"/>
              </a:rPr>
              <a:t>Vybrané podmienky poskytnutia príspevku</a:t>
            </a:r>
          </a:p>
          <a:p>
            <a:pPr marL="285750" indent="-285750">
              <a:spcAft>
                <a:spcPts val="600"/>
              </a:spcAft>
              <a:buFont typeface="Wingdings" panose="05000000000000000000" pitchFamily="2" charset="2"/>
              <a:buChar char="§"/>
            </a:pPr>
            <a:endParaRPr lang="sk-SK" sz="1000" dirty="0">
              <a:solidFill>
                <a:schemeClr val="bg1">
                  <a:lumMod val="50000"/>
                </a:schemeClr>
              </a:solidFill>
              <a:latin typeface="Arial" pitchFamily="34" charset="0"/>
              <a:cs typeface="Arial" pitchFamily="34" charset="0"/>
            </a:endParaRPr>
          </a:p>
          <a:p>
            <a:pPr marL="285750" indent="-285750">
              <a:spcAft>
                <a:spcPts val="600"/>
              </a:spcAft>
              <a:buFont typeface="Wingdings" panose="05000000000000000000" pitchFamily="2" charset="2"/>
              <a:buChar char="§"/>
            </a:pPr>
            <a:r>
              <a:rPr lang="sk-SK" sz="2600" dirty="0" smtClean="0">
                <a:solidFill>
                  <a:schemeClr val="bg1">
                    <a:lumMod val="50000"/>
                  </a:schemeClr>
                </a:solidFill>
                <a:latin typeface="Arial" pitchFamily="34" charset="0"/>
                <a:cs typeface="Arial" pitchFamily="34" charset="0"/>
              </a:rPr>
              <a:t>Najčastejšie kladené otázky</a:t>
            </a:r>
            <a:endParaRPr lang="sk-SK" sz="2600" dirty="0">
              <a:solidFill>
                <a:schemeClr val="bg1">
                  <a:lumMod val="50000"/>
                </a:schemeClr>
              </a:solidFill>
              <a:latin typeface="Arial" pitchFamily="34" charset="0"/>
              <a:cs typeface="Arial" pitchFamily="34" charset="0"/>
            </a:endParaRPr>
          </a:p>
        </p:txBody>
      </p:sp>
    </p:spTree>
    <p:extLst>
      <p:ext uri="{BB962C8B-B14F-4D97-AF65-F5344CB8AC3E}">
        <p14:creationId xmlns:p14="http://schemas.microsoft.com/office/powerpoint/2010/main" val="140022413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356" y="1293779"/>
            <a:ext cx="7886700" cy="1009869"/>
          </a:xfrm>
        </p:spPr>
        <p:txBody>
          <a:bodyPr>
            <a:normAutofit/>
          </a:bodyPr>
          <a:lstStyle/>
          <a:p>
            <a:r>
              <a:rPr lang="sk-SK" sz="2900" b="1" dirty="0">
                <a:latin typeface="Arial" panose="020B0604020202020204" pitchFamily="34" charset="0"/>
                <a:cs typeface="Arial" panose="020B0604020202020204" pitchFamily="34" charset="0"/>
              </a:rPr>
              <a:t>Administratívne overovanie</a:t>
            </a:r>
          </a:p>
        </p:txBody>
      </p:sp>
      <p:sp>
        <p:nvSpPr>
          <p:cNvPr id="3" name="TextovéPole 3"/>
          <p:cNvSpPr txBox="1"/>
          <p:nvPr/>
        </p:nvSpPr>
        <p:spPr>
          <a:xfrm>
            <a:off x="752692" y="2693143"/>
            <a:ext cx="7886700" cy="1724062"/>
          </a:xfrm>
          <a:prstGeom prst="rect">
            <a:avLst/>
          </a:prstGeom>
          <a:noFill/>
        </p:spPr>
        <p:txBody>
          <a:bodyPr wrap="square" rtlCol="0">
            <a:spAutoFit/>
          </a:bodyPr>
          <a:lstStyle/>
          <a:p>
            <a:pPr algn="just">
              <a:lnSpc>
                <a:spcPct val="150000"/>
              </a:lnSpc>
              <a:spcAft>
                <a:spcPts val="600"/>
              </a:spcAft>
            </a:pPr>
            <a:r>
              <a:rPr lang="sk-SK" b="1" dirty="0">
                <a:latin typeface="Arial" panose="020B0604020202020204" pitchFamily="34" charset="0"/>
                <a:cs typeface="Arial" pitchFamily="34" charset="0"/>
              </a:rPr>
              <a:t>Predkladanie </a:t>
            </a:r>
            <a:r>
              <a:rPr lang="sk-SK" b="1" dirty="0" err="1">
                <a:latin typeface="Arial" pitchFamily="34" charset="0"/>
                <a:cs typeface="Arial" pitchFamily="34" charset="0"/>
              </a:rPr>
              <a:t>ŽoNFP</a:t>
            </a:r>
            <a:r>
              <a:rPr lang="sk-SK" b="1" dirty="0">
                <a:latin typeface="Arial" pitchFamily="34" charset="0"/>
                <a:cs typeface="Arial" pitchFamily="34" charset="0"/>
              </a:rPr>
              <a:t> v rôznom štádiu rozpracovanosti</a:t>
            </a:r>
          </a:p>
          <a:p>
            <a:pPr marL="285750" indent="-285750" algn="just">
              <a:lnSpc>
                <a:spcPct val="150000"/>
              </a:lnSpc>
              <a:spcAft>
                <a:spcPts val="600"/>
              </a:spcAft>
              <a:buFont typeface="Arial" panose="020B0604020202020204" pitchFamily="34" charset="0"/>
              <a:buChar char="•"/>
            </a:pPr>
            <a:r>
              <a:rPr lang="sk-SK" sz="1600" dirty="0">
                <a:latin typeface="Arial" panose="020B0604020202020204" pitchFamily="34" charset="0"/>
                <a:cs typeface="Arial" panose="020B0604020202020204" pitchFamily="34" charset="0"/>
              </a:rPr>
              <a:t>predloženie len formuláru </a:t>
            </a:r>
            <a:r>
              <a:rPr lang="sk-SK" sz="1600" dirty="0" err="1">
                <a:latin typeface="Arial" panose="020B0604020202020204" pitchFamily="34" charset="0"/>
                <a:cs typeface="Arial" panose="020B0604020202020204" pitchFamily="34" charset="0"/>
              </a:rPr>
              <a:t>ŽoNFP</a:t>
            </a:r>
            <a:r>
              <a:rPr lang="sk-SK" sz="1600" dirty="0">
                <a:latin typeface="Arial" panose="020B0604020202020204" pitchFamily="34" charset="0"/>
                <a:cs typeface="Arial" panose="020B0604020202020204" pitchFamily="34" charset="0"/>
              </a:rPr>
              <a:t> bez príloh</a:t>
            </a:r>
          </a:p>
          <a:p>
            <a:pPr marL="285750" indent="-285750" algn="just">
              <a:lnSpc>
                <a:spcPct val="150000"/>
              </a:lnSpc>
              <a:spcAft>
                <a:spcPts val="600"/>
              </a:spcAft>
              <a:buFont typeface="Arial" panose="020B0604020202020204" pitchFamily="34" charset="0"/>
              <a:buChar char="•"/>
            </a:pPr>
            <a:r>
              <a:rPr lang="sk-SK" sz="1600" dirty="0">
                <a:latin typeface="Arial" panose="020B0604020202020204" pitchFamily="34" charset="0"/>
                <a:cs typeface="Arial" panose="020B0604020202020204" pitchFamily="34" charset="0"/>
              </a:rPr>
              <a:t>potrebné podávať </a:t>
            </a:r>
            <a:r>
              <a:rPr lang="sk-SK" sz="1600" dirty="0" err="1">
                <a:latin typeface="Arial" panose="020B0604020202020204" pitchFamily="34" charset="0"/>
                <a:cs typeface="Arial" panose="020B0604020202020204" pitchFamily="34" charset="0"/>
              </a:rPr>
              <a:t>ŽoNFP</a:t>
            </a:r>
            <a:r>
              <a:rPr lang="sk-SK" sz="1600" dirty="0">
                <a:latin typeface="Arial" panose="020B0604020202020204" pitchFamily="34" charset="0"/>
                <a:cs typeface="Arial" panose="020B0604020202020204" pitchFamily="34" charset="0"/>
              </a:rPr>
              <a:t> na RO, až keď obsahuje všetky relevantné dokumenty na overenie </a:t>
            </a:r>
            <a:r>
              <a:rPr lang="sk-SK" sz="1600" dirty="0" smtClean="0">
                <a:latin typeface="Arial" panose="020B0604020202020204" pitchFamily="34" charset="0"/>
                <a:cs typeface="Arial" panose="020B0604020202020204" pitchFamily="34" charset="0"/>
              </a:rPr>
              <a:t>PPP</a:t>
            </a:r>
            <a:endParaRPr lang="sk-SK"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854519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3"/>
          <p:cNvSpPr txBox="1"/>
          <p:nvPr/>
        </p:nvSpPr>
        <p:spPr>
          <a:xfrm>
            <a:off x="413409" y="2160999"/>
            <a:ext cx="8234479" cy="3046988"/>
          </a:xfrm>
          <a:prstGeom prst="rect">
            <a:avLst/>
          </a:prstGeom>
          <a:noFill/>
        </p:spPr>
        <p:txBody>
          <a:bodyPr wrap="square" rtlCol="0">
            <a:spAutoFit/>
          </a:bodyPr>
          <a:lstStyle/>
          <a:p>
            <a:pPr algn="just">
              <a:spcAft>
                <a:spcPts val="600"/>
              </a:spcAft>
            </a:pPr>
            <a:r>
              <a:rPr lang="sk-SK" b="1" dirty="0">
                <a:latin typeface="Arial" panose="020B0604020202020204" pitchFamily="34" charset="0"/>
                <a:cs typeface="Arial" pitchFamily="34" charset="0"/>
              </a:rPr>
              <a:t>Podmienka, že žiadateľ má schválený Program rozvoja obce a ÚPD</a:t>
            </a:r>
          </a:p>
          <a:p>
            <a:pPr algn="just">
              <a:spcAft>
                <a:spcPts val="600"/>
              </a:spcAft>
            </a:pPr>
            <a:endParaRPr lang="sk-SK" sz="1000" dirty="0">
              <a:latin typeface="Arial" panose="020B0604020202020204" pitchFamily="34" charset="0"/>
              <a:cs typeface="Arial" panose="020B0604020202020204" pitchFamily="34" charset="0"/>
            </a:endParaRPr>
          </a:p>
          <a:p>
            <a:pPr marL="285750" indent="-285750" algn="just">
              <a:spcAft>
                <a:spcPts val="600"/>
              </a:spcAft>
              <a:buFont typeface="Arial" panose="020B0604020202020204" pitchFamily="34" charset="0"/>
              <a:buChar char="•"/>
            </a:pPr>
            <a:r>
              <a:rPr lang="sk-SK" sz="1600" dirty="0">
                <a:latin typeface="Arial" panose="020B0604020202020204" pitchFamily="34" charset="0"/>
                <a:cs typeface="Arial" panose="020B0604020202020204" pitchFamily="34" charset="0"/>
              </a:rPr>
              <a:t>Relevantné pre </a:t>
            </a:r>
            <a:r>
              <a:rPr lang="sk-SK" sz="1600" b="1" dirty="0">
                <a:latin typeface="Arial" panose="020B0604020202020204" pitchFamily="34" charset="0"/>
                <a:cs typeface="Arial" panose="020B0604020202020204" pitchFamily="34" charset="0"/>
              </a:rPr>
              <a:t>subjekty územnej </a:t>
            </a:r>
            <a:r>
              <a:rPr lang="sk-SK" sz="1600" b="1" dirty="0" smtClean="0">
                <a:latin typeface="Arial" panose="020B0604020202020204" pitchFamily="34" charset="0"/>
                <a:cs typeface="Arial" panose="020B0604020202020204" pitchFamily="34" charset="0"/>
              </a:rPr>
              <a:t>samosprávy</a:t>
            </a:r>
          </a:p>
          <a:p>
            <a:pPr marL="285750" indent="-285750" algn="just">
              <a:spcAft>
                <a:spcPts val="600"/>
              </a:spcAft>
              <a:buFont typeface="Arial" panose="020B0604020202020204" pitchFamily="34" charset="0"/>
              <a:buChar char="•"/>
            </a:pPr>
            <a:r>
              <a:rPr lang="sk-SK" sz="1600" dirty="0" smtClean="0">
                <a:latin typeface="Arial" panose="020B0604020202020204" pitchFamily="34" charset="0"/>
                <a:cs typeface="Arial" panose="020B0604020202020204" pitchFamily="34" charset="0"/>
              </a:rPr>
              <a:t>Podmienka </a:t>
            </a:r>
            <a:r>
              <a:rPr lang="sk-SK" sz="1600" dirty="0">
                <a:latin typeface="Arial" panose="020B0604020202020204" pitchFamily="34" charset="0"/>
                <a:cs typeface="Arial" panose="020B0604020202020204" pitchFamily="34" charset="0"/>
              </a:rPr>
              <a:t>splnená iba v prípade, ak je možné overiť, že predmetné </a:t>
            </a:r>
            <a:r>
              <a:rPr lang="sk-SK" sz="1600" b="1" dirty="0">
                <a:latin typeface="Arial" panose="020B0604020202020204" pitchFamily="34" charset="0"/>
                <a:cs typeface="Arial" panose="020B0604020202020204" pitchFamily="34" charset="0"/>
              </a:rPr>
              <a:t>dokumenty </a:t>
            </a:r>
            <a:r>
              <a:rPr lang="sk-SK" sz="1600" b="1" dirty="0" smtClean="0">
                <a:latin typeface="Arial" panose="020B0604020202020204" pitchFamily="34" charset="0"/>
                <a:cs typeface="Arial" panose="020B0604020202020204" pitchFamily="34" charset="0"/>
              </a:rPr>
              <a:t/>
            </a:r>
            <a:br>
              <a:rPr lang="sk-SK" sz="1600" b="1" dirty="0" smtClean="0">
                <a:latin typeface="Arial" panose="020B0604020202020204" pitchFamily="34" charset="0"/>
                <a:cs typeface="Arial" panose="020B0604020202020204" pitchFamily="34" charset="0"/>
              </a:rPr>
            </a:br>
            <a:r>
              <a:rPr lang="sk-SK" sz="1600" b="1" dirty="0" smtClean="0">
                <a:latin typeface="Arial" panose="020B0604020202020204" pitchFamily="34" charset="0"/>
                <a:cs typeface="Arial" panose="020B0604020202020204" pitchFamily="34" charset="0"/>
              </a:rPr>
              <a:t>sú </a:t>
            </a:r>
            <a:r>
              <a:rPr lang="sk-SK" sz="1600" b="1" dirty="0">
                <a:latin typeface="Arial" panose="020B0604020202020204" pitchFamily="34" charset="0"/>
                <a:cs typeface="Arial" panose="020B0604020202020204" pitchFamily="34" charset="0"/>
              </a:rPr>
              <a:t>schválené, resp. aktualizované príslušným zastupiteľstvom </a:t>
            </a:r>
            <a:r>
              <a:rPr lang="sk-SK" sz="1600" b="1" dirty="0" smtClean="0">
                <a:latin typeface="Arial" panose="020B0604020202020204" pitchFamily="34" charset="0"/>
                <a:cs typeface="Arial" panose="020B0604020202020204" pitchFamily="34" charset="0"/>
              </a:rPr>
              <a:t/>
            </a:r>
            <a:br>
              <a:rPr lang="sk-SK" sz="1600" b="1" dirty="0" smtClean="0">
                <a:latin typeface="Arial" panose="020B0604020202020204" pitchFamily="34" charset="0"/>
                <a:cs typeface="Arial" panose="020B0604020202020204" pitchFamily="34" charset="0"/>
              </a:rPr>
            </a:br>
            <a:r>
              <a:rPr lang="sk-SK" sz="1600" b="1" dirty="0" smtClean="0">
                <a:latin typeface="Arial" panose="020B0604020202020204" pitchFamily="34" charset="0"/>
                <a:cs typeface="Arial" panose="020B0604020202020204" pitchFamily="34" charset="0"/>
              </a:rPr>
              <a:t>k </a:t>
            </a:r>
            <a:r>
              <a:rPr lang="sk-SK" sz="1600" b="1" dirty="0">
                <a:latin typeface="Arial" panose="020B0604020202020204" pitchFamily="34" charset="0"/>
                <a:cs typeface="Arial" panose="020B0604020202020204" pitchFamily="34" charset="0"/>
              </a:rPr>
              <a:t>referenčnému termínu </a:t>
            </a:r>
            <a:r>
              <a:rPr lang="sk-SK" sz="1600" dirty="0">
                <a:latin typeface="Arial" panose="020B0604020202020204" pitchFamily="34" charset="0"/>
                <a:cs typeface="Arial" panose="020B0604020202020204" pitchFamily="34" charset="0"/>
              </a:rPr>
              <a:t>stanovenému v Príručke pre žiadateľa (schvaľujúci dokument (uznesenie) môže byť predložený aj v rámci doplnenia chýbajúcich náležitostí </a:t>
            </a:r>
            <a:r>
              <a:rPr lang="sk-SK" sz="1600" dirty="0" err="1" smtClean="0">
                <a:latin typeface="Arial" panose="020B0604020202020204" pitchFamily="34" charset="0"/>
                <a:cs typeface="Arial" panose="020B0604020202020204" pitchFamily="34" charset="0"/>
              </a:rPr>
              <a:t>ŽoNFP</a:t>
            </a:r>
            <a:r>
              <a:rPr lang="sk-SK" sz="1600" dirty="0">
                <a:latin typeface="Arial" panose="020B0604020202020204" pitchFamily="34" charset="0"/>
                <a:cs typeface="Arial" panose="020B0604020202020204" pitchFamily="34" charset="0"/>
              </a:rPr>
              <a:t>, ale prijatý musí byť pred predložením </a:t>
            </a:r>
            <a:r>
              <a:rPr lang="sk-SK" sz="1600" dirty="0" err="1" smtClean="0">
                <a:latin typeface="Arial" panose="020B0604020202020204" pitchFamily="34" charset="0"/>
                <a:cs typeface="Arial" panose="020B0604020202020204" pitchFamily="34" charset="0"/>
              </a:rPr>
              <a:t>ŽoNFP</a:t>
            </a:r>
            <a:r>
              <a:rPr lang="sk-SK" sz="1600" dirty="0" smtClean="0">
                <a:latin typeface="Arial" panose="020B0604020202020204" pitchFamily="34" charset="0"/>
                <a:cs typeface="Arial" panose="020B0604020202020204" pitchFamily="34" charset="0"/>
              </a:rPr>
              <a:t> </a:t>
            </a:r>
            <a:r>
              <a:rPr lang="sk-SK" sz="1600" dirty="0">
                <a:latin typeface="Arial" panose="020B0604020202020204" pitchFamily="34" charset="0"/>
                <a:cs typeface="Arial" panose="020B0604020202020204" pitchFamily="34" charset="0"/>
              </a:rPr>
              <a:t>na RO</a:t>
            </a:r>
            <a:r>
              <a:rPr lang="sk-SK" sz="1600" dirty="0" smtClean="0">
                <a:latin typeface="Arial" panose="020B0604020202020204" pitchFamily="34" charset="0"/>
                <a:cs typeface="Arial" panose="020B0604020202020204" pitchFamily="34" charset="0"/>
              </a:rPr>
              <a:t>)</a:t>
            </a:r>
          </a:p>
          <a:p>
            <a:pPr marL="285750" indent="-285750" algn="just">
              <a:spcAft>
                <a:spcPts val="600"/>
              </a:spcAft>
              <a:buFont typeface="Arial" panose="020B0604020202020204" pitchFamily="34" charset="0"/>
              <a:buChar char="•"/>
            </a:pPr>
            <a:r>
              <a:rPr lang="sk-SK" sz="1600" dirty="0" smtClean="0">
                <a:latin typeface="Arial" panose="020B0604020202020204" pitchFamily="34" charset="0"/>
                <a:cs typeface="Arial" panose="020B0604020202020204" pitchFamily="34" charset="0"/>
              </a:rPr>
              <a:t>V </a:t>
            </a:r>
            <a:r>
              <a:rPr lang="sk-SK" sz="1600" dirty="0">
                <a:latin typeface="Arial" panose="020B0604020202020204" pitchFamily="34" charset="0"/>
                <a:cs typeface="Arial" panose="020B0604020202020204" pitchFamily="34" charset="0"/>
              </a:rPr>
              <a:t>prípade predloženia samotného dokumentu (napr. Program rozvoja obce), musí tento obsahovať informáciu o tom, </a:t>
            </a:r>
            <a:r>
              <a:rPr lang="sk-SK" sz="1600" b="1" dirty="0">
                <a:latin typeface="Arial" panose="020B0604020202020204" pitchFamily="34" charset="0"/>
                <a:cs typeface="Arial" panose="020B0604020202020204" pitchFamily="34" charset="0"/>
              </a:rPr>
              <a:t>či a kedy bol schválený príslušným zastupiteľstvom. </a:t>
            </a:r>
          </a:p>
        </p:txBody>
      </p:sp>
      <p:sp>
        <p:nvSpPr>
          <p:cNvPr id="4" name="Nadpis 1"/>
          <p:cNvSpPr>
            <a:spLocks noGrp="1"/>
          </p:cNvSpPr>
          <p:nvPr>
            <p:ph type="title"/>
          </p:nvPr>
        </p:nvSpPr>
        <p:spPr>
          <a:xfrm>
            <a:off x="413409" y="1001949"/>
            <a:ext cx="8127475" cy="1035263"/>
          </a:xfrm>
        </p:spPr>
        <p:txBody>
          <a:bodyPr>
            <a:normAutofit/>
          </a:bodyPr>
          <a:lstStyle/>
          <a:p>
            <a:r>
              <a:rPr lang="sk-SK" sz="2900" b="1" dirty="0">
                <a:latin typeface="Arial" panose="020B0604020202020204" pitchFamily="34" charset="0"/>
                <a:cs typeface="Arial" panose="020B0604020202020204" pitchFamily="34" charset="0"/>
              </a:rPr>
              <a:t>Oprávnenosť žiadateľa</a:t>
            </a:r>
          </a:p>
        </p:txBody>
      </p:sp>
    </p:spTree>
    <p:extLst>
      <p:ext uri="{BB962C8B-B14F-4D97-AF65-F5344CB8AC3E}">
        <p14:creationId xmlns:p14="http://schemas.microsoft.com/office/powerpoint/2010/main" val="23608258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9447" y="1011677"/>
            <a:ext cx="7886700" cy="909294"/>
          </a:xfrm>
        </p:spPr>
        <p:txBody>
          <a:bodyPr>
            <a:normAutofit/>
          </a:bodyPr>
          <a:lstStyle/>
          <a:p>
            <a:r>
              <a:rPr lang="sk-SK" sz="2900" b="1" dirty="0">
                <a:latin typeface="Arial" panose="020B0604020202020204" pitchFamily="34" charset="0"/>
                <a:cs typeface="Arial" panose="020B0604020202020204" pitchFamily="34" charset="0"/>
              </a:rPr>
              <a:t>Ďalšie podmienky poskytnutia príspevku</a:t>
            </a:r>
          </a:p>
        </p:txBody>
      </p:sp>
      <p:sp>
        <p:nvSpPr>
          <p:cNvPr id="3" name="TextovéPole 3"/>
          <p:cNvSpPr txBox="1"/>
          <p:nvPr/>
        </p:nvSpPr>
        <p:spPr>
          <a:xfrm>
            <a:off x="403684" y="1792700"/>
            <a:ext cx="8224750" cy="3893374"/>
          </a:xfrm>
          <a:prstGeom prst="rect">
            <a:avLst/>
          </a:prstGeom>
          <a:noFill/>
        </p:spPr>
        <p:txBody>
          <a:bodyPr wrap="square" rtlCol="0">
            <a:spAutoFit/>
          </a:bodyPr>
          <a:lstStyle/>
          <a:p>
            <a:pPr algn="just">
              <a:spcAft>
                <a:spcPts val="600"/>
              </a:spcAft>
            </a:pPr>
            <a:r>
              <a:rPr lang="sk-SK" b="1" dirty="0">
                <a:latin typeface="Arial" panose="020B0604020202020204" pitchFamily="34" charset="0"/>
                <a:cs typeface="Arial" pitchFamily="34" charset="0"/>
              </a:rPr>
              <a:t>Podmienka, že žiadateľ má vysporiadané majetkovo právne vzťahy </a:t>
            </a:r>
            <a:r>
              <a:rPr lang="sk-SK" b="1" dirty="0" smtClean="0">
                <a:latin typeface="Arial" panose="020B0604020202020204" pitchFamily="34" charset="0"/>
                <a:cs typeface="Arial" pitchFamily="34" charset="0"/>
              </a:rPr>
              <a:t/>
            </a:r>
            <a:br>
              <a:rPr lang="sk-SK" b="1" dirty="0" smtClean="0">
                <a:latin typeface="Arial" panose="020B0604020202020204" pitchFamily="34" charset="0"/>
                <a:cs typeface="Arial" pitchFamily="34" charset="0"/>
              </a:rPr>
            </a:br>
            <a:r>
              <a:rPr lang="sk-SK" b="1" dirty="0" smtClean="0">
                <a:latin typeface="Arial" panose="020B0604020202020204" pitchFamily="34" charset="0"/>
                <a:cs typeface="Arial" pitchFamily="34" charset="0"/>
              </a:rPr>
              <a:t>a </a:t>
            </a:r>
            <a:r>
              <a:rPr lang="sk-SK" b="1" dirty="0">
                <a:latin typeface="Arial" panose="020B0604020202020204" pitchFamily="34" charset="0"/>
                <a:cs typeface="Arial" pitchFamily="34" charset="0"/>
              </a:rPr>
              <a:t>povolenia na realizáciu aktivít </a:t>
            </a:r>
            <a:r>
              <a:rPr lang="sk-SK" b="1" dirty="0" smtClean="0">
                <a:latin typeface="Arial" pitchFamily="34" charset="0"/>
                <a:cs typeface="Arial" pitchFamily="34" charset="0"/>
              </a:rPr>
              <a:t>projektu</a:t>
            </a:r>
          </a:p>
          <a:p>
            <a:pPr>
              <a:spcAft>
                <a:spcPts val="600"/>
              </a:spcAft>
            </a:pPr>
            <a:endParaRPr lang="sk-SK" sz="1000" b="1" dirty="0">
              <a:latin typeface="Arial" pitchFamily="34" charset="0"/>
              <a:cs typeface="Arial" pitchFamily="34" charset="0"/>
            </a:endParaRPr>
          </a:p>
          <a:p>
            <a:pPr marL="285750" indent="-285750" algn="just">
              <a:spcAft>
                <a:spcPts val="600"/>
              </a:spcAft>
              <a:buFont typeface="Arial" panose="020B0604020202020204" pitchFamily="34" charset="0"/>
              <a:buChar char="•"/>
            </a:pPr>
            <a:r>
              <a:rPr lang="sk-SK" sz="1600" dirty="0">
                <a:latin typeface="Arial" panose="020B0604020202020204" pitchFamily="34" charset="0"/>
                <a:cs typeface="Arial" panose="020B0604020202020204" pitchFamily="34" charset="0"/>
              </a:rPr>
              <a:t>Stavebné povolenie, resp. iný dokument povoľujúci stavbu je </a:t>
            </a:r>
            <a:r>
              <a:rPr lang="sk-SK" sz="1600" b="1" dirty="0">
                <a:latin typeface="Arial" panose="020B0604020202020204" pitchFamily="34" charset="0"/>
                <a:cs typeface="Arial" panose="020B0604020202020204" pitchFamily="34" charset="0"/>
              </a:rPr>
              <a:t>vydaný na celý rozsah </a:t>
            </a:r>
            <a:r>
              <a:rPr lang="sk-SK" sz="1600" dirty="0" err="1">
                <a:latin typeface="Arial" panose="020B0604020202020204" pitchFamily="34" charset="0"/>
                <a:cs typeface="Arial" panose="020B0604020202020204" pitchFamily="34" charset="0"/>
              </a:rPr>
              <a:t>ŽoNFP</a:t>
            </a:r>
            <a:r>
              <a:rPr lang="sk-SK" sz="1600" dirty="0">
                <a:latin typeface="Arial" panose="020B0604020202020204" pitchFamily="34" charset="0"/>
                <a:cs typeface="Arial" panose="020B0604020202020204" pitchFamily="34" charset="0"/>
              </a:rPr>
              <a:t> (všetky stavebné objekty podľa rozpočtu stavby podľa výkazu výmer – aj prípojky, spevnené plochy a pod.)</a:t>
            </a:r>
          </a:p>
          <a:p>
            <a:pPr marL="285750" indent="-285750" algn="just">
              <a:spcAft>
                <a:spcPts val="600"/>
              </a:spcAft>
              <a:buFont typeface="Arial" panose="020B0604020202020204" pitchFamily="34" charset="0"/>
              <a:buChar char="•"/>
            </a:pPr>
            <a:r>
              <a:rPr lang="sk-SK" sz="1600" dirty="0">
                <a:latin typeface="Arial" panose="020B0604020202020204" pitchFamily="34" charset="0"/>
                <a:cs typeface="Arial" panose="020B0604020202020204" pitchFamily="34" charset="0"/>
              </a:rPr>
              <a:t>Vyjadrenia príslušných orgánov v rámci podmienok, uvedených v rámci stavebného povolenia - </a:t>
            </a:r>
            <a:r>
              <a:rPr lang="sk-SK" sz="1600" b="1" dirty="0">
                <a:latin typeface="Arial" panose="020B0604020202020204" pitchFamily="34" charset="0"/>
                <a:cs typeface="Arial" panose="020B0604020202020204" pitchFamily="34" charset="0"/>
              </a:rPr>
              <a:t>potrebný aj iný povoľujúci dokument </a:t>
            </a:r>
            <a:r>
              <a:rPr lang="sk-SK" sz="1600" dirty="0">
                <a:latin typeface="Arial" panose="020B0604020202020204" pitchFamily="34" charset="0"/>
                <a:cs typeface="Arial" panose="020B0604020202020204" pitchFamily="34" charset="0"/>
              </a:rPr>
              <a:t>(napr. vodoprávne povolenie </a:t>
            </a:r>
            <a:r>
              <a:rPr lang="sk-SK" sz="1600" dirty="0" smtClean="0">
                <a:latin typeface="Arial" panose="020B0604020202020204" pitchFamily="34" charset="0"/>
                <a:cs typeface="Arial" panose="020B0604020202020204" pitchFamily="34" charset="0"/>
              </a:rPr>
              <a:t/>
            </a:r>
            <a:br>
              <a:rPr lang="sk-SK" sz="1600" dirty="0" smtClean="0">
                <a:latin typeface="Arial" panose="020B0604020202020204" pitchFamily="34" charset="0"/>
                <a:cs typeface="Arial" panose="020B0604020202020204" pitchFamily="34" charset="0"/>
              </a:rPr>
            </a:br>
            <a:r>
              <a:rPr lang="sk-SK" sz="1600" dirty="0" smtClean="0">
                <a:latin typeface="Arial" panose="020B0604020202020204" pitchFamily="34" charset="0"/>
                <a:cs typeface="Arial" panose="020B0604020202020204" pitchFamily="34" charset="0"/>
              </a:rPr>
              <a:t>v </a:t>
            </a:r>
            <a:r>
              <a:rPr lang="sk-SK" sz="1600" dirty="0">
                <a:latin typeface="Arial" panose="020B0604020202020204" pitchFamily="34" charset="0"/>
                <a:cs typeface="Arial" panose="020B0604020202020204" pitchFamily="34" charset="0"/>
              </a:rPr>
              <a:t>zmysle zákona č. 364/2004 Z. z. o vodách (Vodný zákon) a podobne.) – potrebné riešiť ešte pred predložením </a:t>
            </a:r>
            <a:r>
              <a:rPr lang="sk-SK" sz="1600" dirty="0" err="1">
                <a:latin typeface="Arial" panose="020B0604020202020204" pitchFamily="34" charset="0"/>
                <a:cs typeface="Arial" panose="020B0604020202020204" pitchFamily="34" charset="0"/>
              </a:rPr>
              <a:t>ŽoNFP</a:t>
            </a:r>
            <a:r>
              <a:rPr lang="sk-SK" sz="1600" dirty="0">
                <a:latin typeface="Arial" panose="020B0604020202020204" pitchFamily="34" charset="0"/>
                <a:cs typeface="Arial" panose="020B0604020202020204" pitchFamily="34" charset="0"/>
              </a:rPr>
              <a:t> na RO</a:t>
            </a:r>
          </a:p>
          <a:p>
            <a:pPr marL="285750" indent="-285750" algn="just">
              <a:spcAft>
                <a:spcPts val="600"/>
              </a:spcAft>
              <a:buFont typeface="Arial" panose="020B0604020202020204" pitchFamily="34" charset="0"/>
              <a:buChar char="•"/>
            </a:pPr>
            <a:r>
              <a:rPr lang="sk-SK" sz="1600" b="1" dirty="0">
                <a:latin typeface="Arial" panose="020B0604020202020204" pitchFamily="34" charset="0"/>
                <a:cs typeface="Arial" panose="020B0604020202020204" pitchFamily="34" charset="0"/>
              </a:rPr>
              <a:t>Platnosť</a:t>
            </a:r>
            <a:r>
              <a:rPr lang="sk-SK" sz="1600" dirty="0">
                <a:latin typeface="Arial" panose="020B0604020202020204" pitchFamily="34" charset="0"/>
                <a:cs typeface="Arial" panose="020B0604020202020204" pitchFamily="34" charset="0"/>
              </a:rPr>
              <a:t> predložených dokumentov - s predstihom požiadať príslušný stavebný úrad o predĺženie platnosti</a:t>
            </a:r>
          </a:p>
          <a:p>
            <a:pPr marL="285750" indent="-285750" algn="just">
              <a:spcAft>
                <a:spcPts val="600"/>
              </a:spcAft>
              <a:buFont typeface="Arial" panose="020B0604020202020204" pitchFamily="34" charset="0"/>
              <a:buChar char="•"/>
            </a:pPr>
            <a:r>
              <a:rPr lang="sk-SK" sz="1600" b="1" dirty="0">
                <a:latin typeface="Arial" panose="020B0604020202020204" pitchFamily="34" charset="0"/>
                <a:cs typeface="Arial" panose="020B0604020202020204" pitchFamily="34" charset="0"/>
              </a:rPr>
              <a:t>POZOR! </a:t>
            </a:r>
            <a:r>
              <a:rPr lang="sk-SK" sz="1600" dirty="0">
                <a:latin typeface="Arial" panose="020B0604020202020204" pitchFamily="34" charset="0"/>
                <a:cs typeface="Arial" panose="020B0604020202020204" pitchFamily="34" charset="0"/>
              </a:rPr>
              <a:t>predĺženie lehoty na dokončenie stavby nie je možné považovať za predĺženie platnosti stavebného povolenia. </a:t>
            </a:r>
          </a:p>
        </p:txBody>
      </p:sp>
    </p:spTree>
    <p:extLst>
      <p:ext uri="{BB962C8B-B14F-4D97-AF65-F5344CB8AC3E}">
        <p14:creationId xmlns:p14="http://schemas.microsoft.com/office/powerpoint/2010/main" val="423725936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32865" y="1235412"/>
            <a:ext cx="8176114" cy="896619"/>
          </a:xfrm>
        </p:spPr>
        <p:txBody>
          <a:bodyPr>
            <a:normAutofit/>
          </a:bodyPr>
          <a:lstStyle/>
          <a:p>
            <a:r>
              <a:rPr lang="sk-SK" sz="2900" b="1" dirty="0">
                <a:latin typeface="Arial" panose="020B0604020202020204" pitchFamily="34" charset="0"/>
                <a:cs typeface="Arial" panose="020B0604020202020204" pitchFamily="34" charset="0"/>
              </a:rPr>
              <a:t>Ďalšie podmienky poskytnutia príspevku</a:t>
            </a:r>
          </a:p>
        </p:txBody>
      </p:sp>
      <p:sp>
        <p:nvSpPr>
          <p:cNvPr id="3" name="TextovéPole 3"/>
          <p:cNvSpPr txBox="1"/>
          <p:nvPr/>
        </p:nvSpPr>
        <p:spPr>
          <a:xfrm>
            <a:off x="432865" y="2342264"/>
            <a:ext cx="8273389" cy="2754600"/>
          </a:xfrm>
          <a:prstGeom prst="rect">
            <a:avLst/>
          </a:prstGeom>
          <a:noFill/>
        </p:spPr>
        <p:txBody>
          <a:bodyPr wrap="square" rtlCol="0">
            <a:spAutoFit/>
          </a:bodyPr>
          <a:lstStyle/>
          <a:p>
            <a:pPr algn="just">
              <a:spcAft>
                <a:spcPts val="600"/>
              </a:spcAft>
            </a:pPr>
            <a:r>
              <a:rPr lang="sk-SK" b="1" dirty="0">
                <a:latin typeface="Arial" panose="020B0604020202020204" pitchFamily="34" charset="0"/>
                <a:cs typeface="Arial" pitchFamily="34" charset="0"/>
              </a:rPr>
              <a:t>Podmienka, že žiadateľ má vysporiadané majetkovo právne vzťahy </a:t>
            </a:r>
            <a:r>
              <a:rPr lang="sk-SK" b="1" dirty="0" smtClean="0">
                <a:latin typeface="Arial" panose="020B0604020202020204" pitchFamily="34" charset="0"/>
                <a:cs typeface="Arial" pitchFamily="34" charset="0"/>
              </a:rPr>
              <a:t/>
            </a:r>
            <a:br>
              <a:rPr lang="sk-SK" b="1" dirty="0" smtClean="0">
                <a:latin typeface="Arial" panose="020B0604020202020204" pitchFamily="34" charset="0"/>
                <a:cs typeface="Arial" pitchFamily="34" charset="0"/>
              </a:rPr>
            </a:br>
            <a:r>
              <a:rPr lang="sk-SK" b="1" dirty="0" smtClean="0">
                <a:latin typeface="Arial" panose="020B0604020202020204" pitchFamily="34" charset="0"/>
                <a:cs typeface="Arial" pitchFamily="34" charset="0"/>
              </a:rPr>
              <a:t>a </a:t>
            </a:r>
            <a:r>
              <a:rPr lang="sk-SK" b="1" dirty="0">
                <a:latin typeface="Arial" panose="020B0604020202020204" pitchFamily="34" charset="0"/>
                <a:cs typeface="Arial" pitchFamily="34" charset="0"/>
              </a:rPr>
              <a:t>povolenia na realizáciu aktivít </a:t>
            </a:r>
            <a:r>
              <a:rPr lang="sk-SK" b="1" dirty="0" smtClean="0">
                <a:latin typeface="Arial" panose="020B0604020202020204" pitchFamily="34" charset="0"/>
                <a:cs typeface="Arial" pitchFamily="34" charset="0"/>
              </a:rPr>
              <a:t>projektu</a:t>
            </a:r>
          </a:p>
          <a:p>
            <a:pPr algn="just">
              <a:spcAft>
                <a:spcPts val="600"/>
              </a:spcAft>
            </a:pPr>
            <a:endParaRPr lang="sk-SK" sz="1000" b="1" dirty="0">
              <a:latin typeface="Arial" panose="020B0604020202020204" pitchFamily="34" charset="0"/>
              <a:cs typeface="Arial" pitchFamily="34" charset="0"/>
            </a:endParaRPr>
          </a:p>
          <a:p>
            <a:pPr marL="285750" indent="-285750" algn="just">
              <a:spcAft>
                <a:spcPts val="600"/>
              </a:spcAft>
              <a:buFont typeface="Arial" panose="020B0604020202020204" pitchFamily="34" charset="0"/>
              <a:buChar char="•"/>
            </a:pPr>
            <a:r>
              <a:rPr lang="sk-SK" sz="1600" dirty="0">
                <a:latin typeface="Arial" panose="020B0604020202020204" pitchFamily="34" charset="0"/>
                <a:cs typeface="Arial" panose="020B0604020202020204" pitchFamily="34" charset="0"/>
              </a:rPr>
              <a:t>Musí byť </a:t>
            </a:r>
            <a:r>
              <a:rPr lang="sk-SK" sz="1600" b="1" dirty="0">
                <a:latin typeface="Arial" panose="020B0604020202020204" pitchFamily="34" charset="0"/>
                <a:cs typeface="Arial" panose="020B0604020202020204" pitchFamily="34" charset="0"/>
              </a:rPr>
              <a:t>povolený celý územný rozsah</a:t>
            </a:r>
            <a:r>
              <a:rPr lang="sk-SK" sz="1600" dirty="0">
                <a:latin typeface="Arial" panose="020B0604020202020204" pitchFamily="34" charset="0"/>
                <a:cs typeface="Arial" panose="020B0604020202020204" pitchFamily="34" charset="0"/>
              </a:rPr>
              <a:t> žiadosti o NFP </a:t>
            </a:r>
            <a:r>
              <a:rPr lang="sk-SK" sz="1600" b="1" dirty="0">
                <a:latin typeface="Arial" panose="020B0604020202020204" pitchFamily="34" charset="0"/>
                <a:cs typeface="Arial" panose="020B0604020202020204" pitchFamily="34" charset="0"/>
              </a:rPr>
              <a:t>podľa projektovej dokumentácie</a:t>
            </a:r>
            <a:r>
              <a:rPr lang="sk-SK" sz="1600" dirty="0">
                <a:latin typeface="Arial" panose="020B0604020202020204" pitchFamily="34" charset="0"/>
                <a:cs typeface="Arial" panose="020B0604020202020204" pitchFamily="34" charset="0"/>
              </a:rPr>
              <a:t>. Súlad nehnuteľností uvedených v Technickej správe / Výkresovej časti PD so stavebným povolením - v príslušnom povolení musia byť uvedené všetky parcelné čísla stavebných pozemkov, na ktorých sa stavba povoľuje. </a:t>
            </a:r>
          </a:p>
          <a:p>
            <a:pPr marL="285750" indent="-285750" algn="just">
              <a:spcAft>
                <a:spcPts val="600"/>
              </a:spcAft>
              <a:buFont typeface="Arial" panose="020B0604020202020204" pitchFamily="34" charset="0"/>
              <a:buChar char="•"/>
            </a:pPr>
            <a:r>
              <a:rPr lang="sk-SK" sz="1600" b="1" dirty="0">
                <a:latin typeface="Arial" panose="020B0604020202020204" pitchFamily="34" charset="0"/>
                <a:cs typeface="Arial" panose="020B0604020202020204" pitchFamily="34" charset="0"/>
              </a:rPr>
              <a:t>Údaje o nehnuteľnostiach</a:t>
            </a:r>
            <a:r>
              <a:rPr lang="sk-SK" sz="1600" dirty="0">
                <a:latin typeface="Arial" panose="020B0604020202020204" pitchFamily="34" charset="0"/>
                <a:cs typeface="Arial" panose="020B0604020202020204" pitchFamily="34" charset="0"/>
              </a:rPr>
              <a:t>, na ktorých má byť projekt realizovaný musia byť vo všetkých relevantných častiach </a:t>
            </a:r>
            <a:r>
              <a:rPr lang="sk-SK" sz="1600" dirty="0" err="1">
                <a:latin typeface="Arial" panose="020B0604020202020204" pitchFamily="34" charset="0"/>
                <a:cs typeface="Arial" panose="020B0604020202020204" pitchFamily="34" charset="0"/>
              </a:rPr>
              <a:t>ŽoNFP</a:t>
            </a:r>
            <a:r>
              <a:rPr lang="sk-SK" sz="1600" dirty="0">
                <a:latin typeface="Arial" panose="020B0604020202020204" pitchFamily="34" charset="0"/>
                <a:cs typeface="Arial" panose="020B0604020202020204" pitchFamily="34" charset="0"/>
              </a:rPr>
              <a:t> </a:t>
            </a:r>
            <a:r>
              <a:rPr lang="sk-SK" sz="1600" b="1" dirty="0">
                <a:latin typeface="Arial" panose="020B0604020202020204" pitchFamily="34" charset="0"/>
                <a:cs typeface="Arial" panose="020B0604020202020204" pitchFamily="34" charset="0"/>
              </a:rPr>
              <a:t>vo vzájomnom súlade </a:t>
            </a:r>
            <a:r>
              <a:rPr lang="sk-SK" sz="1600" dirty="0">
                <a:latin typeface="Arial" panose="020B0604020202020204" pitchFamily="34" charset="0"/>
                <a:cs typeface="Arial" panose="020B0604020202020204" pitchFamily="34" charset="0"/>
              </a:rPr>
              <a:t>(napr. PD, Stavebné povolenia, EIA, NATURA. atď.).</a:t>
            </a:r>
          </a:p>
        </p:txBody>
      </p:sp>
    </p:spTree>
    <p:extLst>
      <p:ext uri="{BB962C8B-B14F-4D97-AF65-F5344CB8AC3E}">
        <p14:creationId xmlns:p14="http://schemas.microsoft.com/office/powerpoint/2010/main" val="418445647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13411" y="1070042"/>
            <a:ext cx="8176112" cy="1100899"/>
          </a:xfrm>
        </p:spPr>
        <p:txBody>
          <a:bodyPr>
            <a:normAutofit/>
          </a:bodyPr>
          <a:lstStyle/>
          <a:p>
            <a:r>
              <a:rPr lang="sk-SK" sz="2900" b="1" dirty="0">
                <a:latin typeface="Arial" panose="020B0604020202020204" pitchFamily="34" charset="0"/>
                <a:cs typeface="Arial" panose="020B0604020202020204" pitchFamily="34" charset="0"/>
              </a:rPr>
              <a:t>ODBORNÉ HODNOTENIE                 nedostatky v ŽoNFP </a:t>
            </a:r>
          </a:p>
        </p:txBody>
      </p:sp>
      <p:sp>
        <p:nvSpPr>
          <p:cNvPr id="3" name="TextovéPole 3"/>
          <p:cNvSpPr txBox="1"/>
          <p:nvPr/>
        </p:nvSpPr>
        <p:spPr>
          <a:xfrm>
            <a:off x="413411" y="2423862"/>
            <a:ext cx="8263661" cy="3524042"/>
          </a:xfrm>
          <a:prstGeom prst="rect">
            <a:avLst/>
          </a:prstGeom>
          <a:noFill/>
        </p:spPr>
        <p:txBody>
          <a:bodyPr wrap="square" rtlCol="0">
            <a:spAutoFit/>
          </a:bodyPr>
          <a:lstStyle/>
          <a:p>
            <a:pPr algn="ctr">
              <a:spcAft>
                <a:spcPts val="600"/>
              </a:spcAft>
            </a:pPr>
            <a:r>
              <a:rPr lang="sk-SK" b="1" dirty="0">
                <a:latin typeface="Arial" panose="020B0604020202020204" pitchFamily="34" charset="0"/>
                <a:cs typeface="Arial" panose="020B0604020202020204" pitchFamily="34" charset="0"/>
              </a:rPr>
              <a:t>Súlad </a:t>
            </a:r>
            <a:r>
              <a:rPr lang="sk-SK" b="1" dirty="0" smtClean="0">
                <a:latin typeface="Arial" panose="020B0604020202020204" pitchFamily="34" charset="0"/>
                <a:cs typeface="Arial" panose="020B0604020202020204" pitchFamily="34" charset="0"/>
              </a:rPr>
              <a:t>projektu </a:t>
            </a:r>
            <a:r>
              <a:rPr lang="sk-SK" b="1" dirty="0">
                <a:latin typeface="Arial" panose="020B0604020202020204" pitchFamily="34" charset="0"/>
                <a:cs typeface="Arial" panose="020B0604020202020204" pitchFamily="34" charset="0"/>
              </a:rPr>
              <a:t>s intervenčnou stratégiou OP KŽP </a:t>
            </a:r>
            <a:r>
              <a:rPr lang="sk-SK" b="1" dirty="0" smtClean="0">
                <a:latin typeface="Arial" panose="020B0604020202020204" pitchFamily="34" charset="0"/>
                <a:cs typeface="Arial" panose="020B0604020202020204" pitchFamily="34" charset="0"/>
              </a:rPr>
              <a:t/>
            </a:r>
            <a:br>
              <a:rPr lang="sk-SK" b="1" dirty="0" smtClean="0">
                <a:latin typeface="Arial" panose="020B0604020202020204" pitchFamily="34" charset="0"/>
                <a:cs typeface="Arial" panose="020B0604020202020204" pitchFamily="34" charset="0"/>
              </a:rPr>
            </a:br>
            <a:r>
              <a:rPr lang="sk-SK" b="1" dirty="0" smtClean="0">
                <a:latin typeface="Arial" panose="020B0604020202020204" pitchFamily="34" charset="0"/>
                <a:cs typeface="Arial" panose="020B0604020202020204" pitchFamily="34" charset="0"/>
              </a:rPr>
              <a:t>predstavuje </a:t>
            </a:r>
            <a:r>
              <a:rPr lang="sk-SK" b="1" dirty="0">
                <a:latin typeface="Arial" panose="020B0604020202020204" pitchFamily="34" charset="0"/>
                <a:cs typeface="Arial" panose="020B0604020202020204" pitchFamily="34" charset="0"/>
              </a:rPr>
              <a:t>vylučujúce </a:t>
            </a:r>
            <a:r>
              <a:rPr lang="sk-SK" b="1" dirty="0" smtClean="0">
                <a:latin typeface="Arial" panose="020B0604020202020204" pitchFamily="34" charset="0"/>
                <a:cs typeface="Arial" panose="020B0604020202020204" pitchFamily="34" charset="0"/>
              </a:rPr>
              <a:t>hodnotiace kritérium 1.1</a:t>
            </a:r>
          </a:p>
          <a:p>
            <a:pPr>
              <a:spcAft>
                <a:spcPts val="600"/>
              </a:spcAft>
            </a:pPr>
            <a:endParaRPr lang="sk-SK" sz="1600" dirty="0" smtClean="0">
              <a:solidFill>
                <a:srgbClr val="0070C0"/>
              </a:solidFill>
              <a:latin typeface="Arial" panose="020B0604020202020204" pitchFamily="34" charset="0"/>
              <a:cs typeface="Arial" panose="020B0604020202020204" pitchFamily="34" charset="0"/>
            </a:endParaRPr>
          </a:p>
          <a:p>
            <a:pPr algn="just">
              <a:spcAft>
                <a:spcPts val="600"/>
              </a:spcAft>
            </a:pPr>
            <a:r>
              <a:rPr lang="sk-SK" sz="1600" dirty="0" smtClean="0">
                <a:solidFill>
                  <a:srgbClr val="0070C0"/>
                </a:solidFill>
                <a:latin typeface="Arial" panose="020B0604020202020204" pitchFamily="34" charset="0"/>
                <a:cs typeface="Arial" panose="020B0604020202020204" pitchFamily="34" charset="0"/>
              </a:rPr>
              <a:t>Projekt nespĺňa hodnotiace kritérium, ak</a:t>
            </a:r>
            <a:r>
              <a:rPr lang="sk-SK" sz="1600" dirty="0">
                <a:solidFill>
                  <a:srgbClr val="0070C0"/>
                </a:solidFill>
                <a:latin typeface="Arial" panose="020B0604020202020204" pitchFamily="34" charset="0"/>
                <a:cs typeface="Arial" panose="020B0604020202020204" pitchFamily="34" charset="0"/>
              </a:rPr>
              <a:t> </a:t>
            </a:r>
            <a:r>
              <a:rPr lang="sk-SK" sz="1600" dirty="0" smtClean="0">
                <a:solidFill>
                  <a:srgbClr val="0070C0"/>
                </a:solidFill>
                <a:latin typeface="Arial" panose="020B0604020202020204" pitchFamily="34" charset="0"/>
                <a:cs typeface="Arial" panose="020B0604020202020204" pitchFamily="34" charset="0"/>
              </a:rPr>
              <a:t> nie je v súlade s intervenčnou stratégiou                OP KŽP podľa PPP č. 12, napr. </a:t>
            </a:r>
          </a:p>
          <a:p>
            <a:pPr algn="just">
              <a:spcAft>
                <a:spcPts val="600"/>
              </a:spcAft>
            </a:pPr>
            <a:endParaRPr lang="sk-SK" sz="800" dirty="0" smtClean="0">
              <a:solidFill>
                <a:srgbClr val="0070C0"/>
              </a:solidFill>
              <a:latin typeface="Arial" panose="020B0604020202020204" pitchFamily="34" charset="0"/>
              <a:cs typeface="Arial" panose="020B0604020202020204" pitchFamily="34" charset="0"/>
            </a:endParaRPr>
          </a:p>
          <a:p>
            <a:pPr marL="285750" indent="-285750" algn="just">
              <a:spcAft>
                <a:spcPts val="600"/>
              </a:spcAft>
              <a:buFont typeface="Wingdings" panose="05000000000000000000" pitchFamily="2" charset="2"/>
              <a:buChar char="§"/>
            </a:pPr>
            <a:r>
              <a:rPr lang="sk-SK" sz="1600" dirty="0" smtClean="0">
                <a:solidFill>
                  <a:srgbClr val="0070C0"/>
                </a:solidFill>
                <a:latin typeface="Arial" panose="020B0604020202020204" pitchFamily="34" charset="0"/>
                <a:cs typeface="Arial" panose="020B0604020202020204" pitchFamily="34" charset="0"/>
              </a:rPr>
              <a:t>projekt nie je v súlade s očakávanými výsledkami (projekt neprispieva k </a:t>
            </a:r>
            <a:r>
              <a:rPr lang="sk-SK" sz="1600" b="1" dirty="0" smtClean="0">
                <a:solidFill>
                  <a:srgbClr val="0070C0"/>
                </a:solidFill>
                <a:latin typeface="Arial" panose="020B0604020202020204" pitchFamily="34" charset="0"/>
                <a:cs typeface="Arial" panose="020B0604020202020204" pitchFamily="34" charset="0"/>
              </a:rPr>
              <a:t>zvýšeniu kapacity pre triedenie KO </a:t>
            </a:r>
            <a:r>
              <a:rPr lang="sk-SK" sz="1600" dirty="0" smtClean="0">
                <a:solidFill>
                  <a:srgbClr val="0070C0"/>
                </a:solidFill>
                <a:latin typeface="Arial" panose="020B0604020202020204" pitchFamily="34" charset="0"/>
                <a:cs typeface="Arial" panose="020B0604020202020204" pitchFamily="34" charset="0"/>
              </a:rPr>
              <a:t>podľa PPP č. 10)</a:t>
            </a:r>
          </a:p>
          <a:p>
            <a:pPr marL="285750" indent="-285750" algn="just">
              <a:spcAft>
                <a:spcPts val="600"/>
              </a:spcAft>
              <a:buFont typeface="Wingdings" panose="05000000000000000000" pitchFamily="2" charset="2"/>
              <a:buChar char="§"/>
            </a:pPr>
            <a:endParaRPr lang="sk-SK" sz="800" dirty="0" smtClean="0">
              <a:solidFill>
                <a:srgbClr val="0070C0"/>
              </a:solidFill>
              <a:latin typeface="Arial" panose="020B0604020202020204" pitchFamily="34" charset="0"/>
              <a:cs typeface="Arial" panose="020B0604020202020204" pitchFamily="34" charset="0"/>
            </a:endParaRPr>
          </a:p>
          <a:p>
            <a:pPr marL="285750" indent="-285750" algn="just">
              <a:spcAft>
                <a:spcPts val="600"/>
              </a:spcAft>
              <a:buFont typeface="Wingdings" panose="05000000000000000000" pitchFamily="2" charset="2"/>
              <a:buChar char="§"/>
            </a:pPr>
            <a:r>
              <a:rPr lang="sk-SK" sz="1600" dirty="0">
                <a:solidFill>
                  <a:srgbClr val="0070C0"/>
                </a:solidFill>
                <a:latin typeface="Arial" panose="020B0604020202020204" pitchFamily="34" charset="0"/>
                <a:cs typeface="Arial" panose="020B0604020202020204" pitchFamily="34" charset="0"/>
              </a:rPr>
              <a:t>p</a:t>
            </a:r>
            <a:r>
              <a:rPr lang="sk-SK" sz="1600" dirty="0" smtClean="0">
                <a:solidFill>
                  <a:srgbClr val="0070C0"/>
                </a:solidFill>
                <a:latin typeface="Arial" panose="020B0604020202020204" pitchFamily="34" charset="0"/>
                <a:cs typeface="Arial" panose="020B0604020202020204" pitchFamily="34" charset="0"/>
              </a:rPr>
              <a:t>rojekt nie </a:t>
            </a:r>
            <a:r>
              <a:rPr lang="sk-SK" sz="1600" dirty="0">
                <a:solidFill>
                  <a:srgbClr val="0070C0"/>
                </a:solidFill>
                <a:latin typeface="Arial" panose="020B0604020202020204" pitchFamily="34" charset="0"/>
                <a:cs typeface="Arial" panose="020B0604020202020204" pitchFamily="34" charset="0"/>
              </a:rPr>
              <a:t>je v súlade </a:t>
            </a:r>
            <a:r>
              <a:rPr lang="sk-SK" sz="1600" dirty="0" smtClean="0">
                <a:solidFill>
                  <a:srgbClr val="0070C0"/>
                </a:solidFill>
                <a:latin typeface="Arial" panose="020B0604020202020204" pitchFamily="34" charset="0"/>
                <a:cs typeface="Arial" panose="020B0604020202020204" pitchFamily="34" charset="0"/>
              </a:rPr>
              <a:t>s oprávnenou </a:t>
            </a:r>
            <a:r>
              <a:rPr lang="sk-SK" sz="1600" dirty="0">
                <a:solidFill>
                  <a:srgbClr val="0070C0"/>
                </a:solidFill>
                <a:latin typeface="Arial" panose="020B0604020202020204" pitchFamily="34" charset="0"/>
                <a:cs typeface="Arial" panose="020B0604020202020204" pitchFamily="34" charset="0"/>
              </a:rPr>
              <a:t>aktivitou </a:t>
            </a:r>
            <a:r>
              <a:rPr lang="sk-SK" sz="1600" dirty="0" smtClean="0">
                <a:solidFill>
                  <a:srgbClr val="0070C0"/>
                </a:solidFill>
                <a:latin typeface="Arial" panose="020B0604020202020204" pitchFamily="34" charset="0"/>
                <a:cs typeface="Arial" panose="020B0604020202020204" pitchFamily="34" charset="0"/>
              </a:rPr>
              <a:t>(</a:t>
            </a:r>
            <a:r>
              <a:rPr lang="sk-SK" sz="1600" b="1" dirty="0" smtClean="0">
                <a:solidFill>
                  <a:srgbClr val="0070C0"/>
                </a:solidFill>
                <a:latin typeface="Arial" panose="020B0604020202020204" pitchFamily="34" charset="0"/>
                <a:cs typeface="Arial" panose="020B0604020202020204" pitchFamily="34" charset="0"/>
              </a:rPr>
              <a:t>oprávnené druhy odpadov </a:t>
            </a:r>
            <a:r>
              <a:rPr lang="sk-SK" sz="1600" dirty="0" smtClean="0">
                <a:solidFill>
                  <a:srgbClr val="0070C0"/>
                </a:solidFill>
                <a:latin typeface="Arial" panose="020B0604020202020204" pitchFamily="34" charset="0"/>
                <a:cs typeface="Arial" panose="020B0604020202020204" pitchFamily="34" charset="0"/>
              </a:rPr>
              <a:t>sú nadefinované v PPP </a:t>
            </a:r>
            <a:r>
              <a:rPr lang="sk-SK" sz="1600" dirty="0">
                <a:solidFill>
                  <a:srgbClr val="0070C0"/>
                </a:solidFill>
                <a:latin typeface="Arial" panose="020B0604020202020204" pitchFamily="34" charset="0"/>
                <a:cs typeface="Arial" panose="020B0604020202020204" pitchFamily="34" charset="0"/>
              </a:rPr>
              <a:t>č. </a:t>
            </a:r>
            <a:r>
              <a:rPr lang="sk-SK" sz="1600" dirty="0" smtClean="0">
                <a:solidFill>
                  <a:srgbClr val="0070C0"/>
                </a:solidFill>
                <a:latin typeface="Arial" panose="020B0604020202020204" pitchFamily="34" charset="0"/>
                <a:cs typeface="Arial" panose="020B0604020202020204" pitchFamily="34" charset="0"/>
              </a:rPr>
              <a:t>10 a v Prílohe č. 6 Technické a environmentálne ukazovatele).</a:t>
            </a:r>
          </a:p>
          <a:p>
            <a:pPr marL="285750" indent="-285750">
              <a:spcAft>
                <a:spcPts val="600"/>
              </a:spcAft>
              <a:buFont typeface="Wingdings" panose="05000000000000000000" pitchFamily="2" charset="2"/>
              <a:buChar char="§"/>
            </a:pPr>
            <a:endParaRPr lang="sk-SK" sz="1600" dirty="0" smtClean="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7818561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5837" y="1099226"/>
            <a:ext cx="8054503" cy="984167"/>
          </a:xfrm>
        </p:spPr>
        <p:txBody>
          <a:bodyPr>
            <a:normAutofit/>
          </a:bodyPr>
          <a:lstStyle/>
          <a:p>
            <a:r>
              <a:rPr lang="sk-SK" sz="2900" b="1" dirty="0">
                <a:latin typeface="Arial" panose="020B0604020202020204" pitchFamily="34" charset="0"/>
                <a:cs typeface="Arial" panose="020B0604020202020204" pitchFamily="34" charset="0"/>
              </a:rPr>
              <a:t>ODBORNÉ HODNOTENIE ŽoNFP </a:t>
            </a:r>
          </a:p>
        </p:txBody>
      </p:sp>
      <p:sp>
        <p:nvSpPr>
          <p:cNvPr id="3" name="TextovéPole 3"/>
          <p:cNvSpPr txBox="1"/>
          <p:nvPr/>
        </p:nvSpPr>
        <p:spPr>
          <a:xfrm>
            <a:off x="413411" y="2083393"/>
            <a:ext cx="7880197" cy="3693319"/>
          </a:xfrm>
          <a:prstGeom prst="rect">
            <a:avLst/>
          </a:prstGeom>
          <a:noFill/>
        </p:spPr>
        <p:txBody>
          <a:bodyPr wrap="square" rtlCol="0">
            <a:spAutoFit/>
          </a:bodyPr>
          <a:lstStyle/>
          <a:p>
            <a:pPr algn="ctr">
              <a:spcAft>
                <a:spcPts val="600"/>
              </a:spcAft>
            </a:pPr>
            <a:r>
              <a:rPr lang="sk-SK" b="1" dirty="0">
                <a:latin typeface="Arial" panose="020B0604020202020204" pitchFamily="34" charset="0"/>
                <a:cs typeface="Arial" panose="020B0604020202020204" pitchFamily="34" charset="0"/>
              </a:rPr>
              <a:t>Účelnosť a vecná oprávnenosť výdavkov projektu </a:t>
            </a:r>
            <a:r>
              <a:rPr lang="sk-SK" b="1" dirty="0" smtClean="0">
                <a:latin typeface="Arial" panose="020B0604020202020204" pitchFamily="34" charset="0"/>
                <a:cs typeface="Arial" panose="020B0604020202020204" pitchFamily="34" charset="0"/>
              </a:rPr>
              <a:t/>
            </a:r>
            <a:br>
              <a:rPr lang="sk-SK" b="1" dirty="0" smtClean="0">
                <a:latin typeface="Arial" panose="020B0604020202020204" pitchFamily="34" charset="0"/>
                <a:cs typeface="Arial" panose="020B0604020202020204" pitchFamily="34" charset="0"/>
              </a:rPr>
            </a:br>
            <a:r>
              <a:rPr lang="sk-SK" b="1" dirty="0" smtClean="0">
                <a:latin typeface="Arial" panose="020B0604020202020204" pitchFamily="34" charset="0"/>
                <a:cs typeface="Arial" panose="020B0604020202020204" pitchFamily="34" charset="0"/>
              </a:rPr>
              <a:t>predstavuje </a:t>
            </a:r>
            <a:r>
              <a:rPr lang="sk-SK" b="1" dirty="0">
                <a:latin typeface="Arial" panose="020B0604020202020204" pitchFamily="34" charset="0"/>
                <a:cs typeface="Arial" panose="020B0604020202020204" pitchFamily="34" charset="0"/>
              </a:rPr>
              <a:t>vylučujúce kritérium </a:t>
            </a:r>
            <a:r>
              <a:rPr lang="sk-SK" b="1" dirty="0" smtClean="0">
                <a:latin typeface="Arial" panose="020B0604020202020204" pitchFamily="34" charset="0"/>
                <a:cs typeface="Arial" panose="020B0604020202020204" pitchFamily="34" charset="0"/>
              </a:rPr>
              <a:t>4.1</a:t>
            </a:r>
          </a:p>
          <a:p>
            <a:pPr algn="just">
              <a:spcAft>
                <a:spcPts val="600"/>
              </a:spcAft>
            </a:pPr>
            <a:endParaRPr lang="sk-SK" sz="800" dirty="0" smtClean="0">
              <a:latin typeface="Arial" panose="020B0604020202020204" pitchFamily="34" charset="0"/>
              <a:cs typeface="Arial" panose="020B0604020202020204" pitchFamily="34" charset="0"/>
            </a:endParaRPr>
          </a:p>
          <a:p>
            <a:pPr marL="285750" indent="-285750" algn="just">
              <a:spcAft>
                <a:spcPts val="600"/>
              </a:spcAft>
              <a:buFont typeface="Wingdings" panose="05000000000000000000" pitchFamily="2" charset="2"/>
              <a:buChar char="§"/>
            </a:pPr>
            <a:r>
              <a:rPr lang="sk-SK" sz="1600" dirty="0" smtClean="0">
                <a:solidFill>
                  <a:srgbClr val="0070C0"/>
                </a:solidFill>
                <a:latin typeface="Arial" panose="020B0604020202020204" pitchFamily="34" charset="0"/>
                <a:cs typeface="Arial" panose="020B0604020202020204" pitchFamily="34" charset="0"/>
              </a:rPr>
              <a:t>Projekt nesplní hodnotiace kritérium, ak </a:t>
            </a:r>
            <a:r>
              <a:rPr lang="sk-SK" sz="1600" dirty="0">
                <a:solidFill>
                  <a:srgbClr val="0070C0"/>
                </a:solidFill>
                <a:latin typeface="Arial" panose="020B0604020202020204" pitchFamily="34" charset="0"/>
                <a:cs typeface="Arial" panose="020B0604020202020204" pitchFamily="34" charset="0"/>
              </a:rPr>
              <a:t>25 % a viac hodnoty celkových oprávnených výdavkov zahrnutých žiadateľom do ŽoNFP je </a:t>
            </a:r>
            <a:r>
              <a:rPr lang="sk-SK" sz="1600" b="1" dirty="0">
                <a:solidFill>
                  <a:srgbClr val="0070C0"/>
                </a:solidFill>
                <a:latin typeface="Arial" panose="020B0604020202020204" pitchFamily="34" charset="0"/>
                <a:cs typeface="Arial" panose="020B0604020202020204" pitchFamily="34" charset="0"/>
              </a:rPr>
              <a:t>vecne neoprávnených a/alebo neúčelných </a:t>
            </a:r>
            <a:r>
              <a:rPr lang="sk-SK" sz="1600" dirty="0">
                <a:solidFill>
                  <a:srgbClr val="0070C0"/>
                </a:solidFill>
                <a:latin typeface="Arial" panose="020B0604020202020204" pitchFamily="34" charset="0"/>
                <a:cs typeface="Arial" panose="020B0604020202020204" pitchFamily="34" charset="0"/>
              </a:rPr>
              <a:t>vzhľadom k stanoveným cieľom a očakávaným výstupom </a:t>
            </a:r>
            <a:r>
              <a:rPr lang="sk-SK" sz="1600" dirty="0" smtClean="0">
                <a:solidFill>
                  <a:srgbClr val="0070C0"/>
                </a:solidFill>
                <a:latin typeface="Arial" panose="020B0604020202020204" pitchFamily="34" charset="0"/>
                <a:cs typeface="Arial" panose="020B0604020202020204" pitchFamily="34" charset="0"/>
              </a:rPr>
              <a:t>projektu.</a:t>
            </a:r>
          </a:p>
          <a:p>
            <a:pPr marL="285750" indent="-285750" algn="just">
              <a:spcAft>
                <a:spcPts val="600"/>
              </a:spcAft>
              <a:buFont typeface="Wingdings" panose="05000000000000000000" pitchFamily="2" charset="2"/>
              <a:buChar char="§"/>
            </a:pPr>
            <a:endParaRPr lang="sk-SK" sz="800" dirty="0">
              <a:solidFill>
                <a:srgbClr val="0070C0"/>
              </a:solidFill>
              <a:latin typeface="Arial" panose="020B0604020202020204" pitchFamily="34" charset="0"/>
              <a:cs typeface="Arial" panose="020B0604020202020204" pitchFamily="34" charset="0"/>
            </a:endParaRPr>
          </a:p>
          <a:p>
            <a:pPr marL="285750" indent="-285750" algn="just">
              <a:spcAft>
                <a:spcPts val="600"/>
              </a:spcAft>
              <a:buFont typeface="Wingdings" panose="05000000000000000000" pitchFamily="2" charset="2"/>
              <a:buChar char="§"/>
            </a:pPr>
            <a:r>
              <a:rPr lang="sk-SK" sz="1600" dirty="0">
                <a:solidFill>
                  <a:srgbClr val="0070C0"/>
                </a:solidFill>
                <a:latin typeface="Arial" panose="020B0604020202020204" pitchFamily="34" charset="0"/>
                <a:cs typeface="Arial" panose="020B0604020202020204" pitchFamily="34" charset="0"/>
              </a:rPr>
              <a:t>Zoznam </a:t>
            </a:r>
            <a:r>
              <a:rPr lang="sk-SK" sz="1600" b="1" dirty="0" smtClean="0">
                <a:solidFill>
                  <a:srgbClr val="0070C0"/>
                </a:solidFill>
                <a:latin typeface="Arial" panose="020B0604020202020204" pitchFamily="34" charset="0"/>
                <a:cs typeface="Arial" panose="020B0604020202020204" pitchFamily="34" charset="0"/>
              </a:rPr>
              <a:t>vecne oprávnených a neoprávnených </a:t>
            </a:r>
            <a:r>
              <a:rPr lang="sk-SK" sz="1600" b="1" dirty="0">
                <a:solidFill>
                  <a:srgbClr val="0070C0"/>
                </a:solidFill>
                <a:latin typeface="Arial" panose="020B0604020202020204" pitchFamily="34" charset="0"/>
                <a:cs typeface="Arial" panose="020B0604020202020204" pitchFamily="34" charset="0"/>
              </a:rPr>
              <a:t>výdavkov </a:t>
            </a:r>
            <a:r>
              <a:rPr lang="sk-SK" sz="1600" dirty="0" smtClean="0">
                <a:solidFill>
                  <a:srgbClr val="0070C0"/>
                </a:solidFill>
                <a:latin typeface="Arial" panose="020B0604020202020204" pitchFamily="34" charset="0"/>
                <a:cs typeface="Arial" panose="020B0604020202020204" pitchFamily="34" charset="0"/>
              </a:rPr>
              <a:t>definuje príloha </a:t>
            </a:r>
            <a:r>
              <a:rPr lang="sk-SK" sz="1600" dirty="0">
                <a:solidFill>
                  <a:srgbClr val="0070C0"/>
                </a:solidFill>
                <a:latin typeface="Arial" panose="020B0604020202020204" pitchFamily="34" charset="0"/>
                <a:cs typeface="Arial" panose="020B0604020202020204" pitchFamily="34" charset="0"/>
              </a:rPr>
              <a:t>č. 4 výzvy - Osobitné podmienky oprávnenosti </a:t>
            </a:r>
            <a:r>
              <a:rPr lang="sk-SK" sz="1600" dirty="0" smtClean="0">
                <a:solidFill>
                  <a:srgbClr val="0070C0"/>
                </a:solidFill>
                <a:latin typeface="Arial" panose="020B0604020202020204" pitchFamily="34" charset="0"/>
                <a:cs typeface="Arial" panose="020B0604020202020204" pitchFamily="34" charset="0"/>
              </a:rPr>
              <a:t>výdavkov. </a:t>
            </a:r>
          </a:p>
          <a:p>
            <a:pPr algn="just">
              <a:spcAft>
                <a:spcPts val="600"/>
              </a:spcAft>
            </a:pPr>
            <a:endParaRPr lang="sk-SK" sz="800" dirty="0" smtClean="0">
              <a:solidFill>
                <a:srgbClr val="0070C0"/>
              </a:solidFill>
              <a:latin typeface="Arial" panose="020B0604020202020204" pitchFamily="34" charset="0"/>
              <a:cs typeface="Arial" panose="020B0604020202020204" pitchFamily="34" charset="0"/>
            </a:endParaRPr>
          </a:p>
          <a:p>
            <a:pPr marL="285750" indent="-285750" algn="just">
              <a:spcAft>
                <a:spcPts val="600"/>
              </a:spcAft>
              <a:buFont typeface="Wingdings" panose="05000000000000000000" pitchFamily="2" charset="2"/>
              <a:buChar char="§"/>
            </a:pPr>
            <a:r>
              <a:rPr lang="sk-SK" sz="1600" dirty="0" smtClean="0">
                <a:solidFill>
                  <a:srgbClr val="0070C0"/>
                </a:solidFill>
                <a:latin typeface="Arial" panose="020B0604020202020204" pitchFamily="34" charset="0"/>
                <a:cs typeface="Arial" panose="020B0604020202020204" pitchFamily="34" charset="0"/>
              </a:rPr>
              <a:t>Dôsledné a podrobné zdôvodnenie nevyhnutnosti a účelu každého výdavku projektu (Príloha č. 5 ŽoNFP Podporná dokumentácia k oprávnenosti výdavkov príp. formulár ŽoNFP tab. č. 7.2).</a:t>
            </a:r>
            <a:endParaRPr lang="sk-SK" sz="16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174206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13411" y="1147864"/>
            <a:ext cx="8234478" cy="935529"/>
          </a:xfrm>
        </p:spPr>
        <p:txBody>
          <a:bodyPr>
            <a:normAutofit/>
          </a:bodyPr>
          <a:lstStyle/>
          <a:p>
            <a:r>
              <a:rPr lang="sk-SK" sz="2900" b="1" dirty="0">
                <a:latin typeface="Arial" panose="020B0604020202020204" pitchFamily="34" charset="0"/>
                <a:cs typeface="Arial" panose="020B0604020202020204" pitchFamily="34" charset="0"/>
              </a:rPr>
              <a:t>ODBORNÉ HODNOTENIE                 nedostatky v </a:t>
            </a:r>
            <a:r>
              <a:rPr lang="sk-SK" sz="2900" b="1" dirty="0" err="1">
                <a:latin typeface="Arial" panose="020B0604020202020204" pitchFamily="34" charset="0"/>
                <a:cs typeface="Arial" panose="020B0604020202020204" pitchFamily="34" charset="0"/>
              </a:rPr>
              <a:t>ŽoNFP</a:t>
            </a:r>
            <a:r>
              <a:rPr lang="sk-SK" sz="2900" b="1" dirty="0">
                <a:latin typeface="Arial" panose="020B0604020202020204" pitchFamily="34" charset="0"/>
                <a:cs typeface="Arial" panose="020B0604020202020204" pitchFamily="34" charset="0"/>
              </a:rPr>
              <a:t> </a:t>
            </a:r>
            <a:endParaRPr lang="sk-SK" sz="2900" dirty="0"/>
          </a:p>
        </p:txBody>
      </p:sp>
      <p:sp>
        <p:nvSpPr>
          <p:cNvPr id="3" name="TextovéPole 3"/>
          <p:cNvSpPr txBox="1"/>
          <p:nvPr/>
        </p:nvSpPr>
        <p:spPr>
          <a:xfrm>
            <a:off x="413411" y="2209853"/>
            <a:ext cx="8234478" cy="3785652"/>
          </a:xfrm>
          <a:prstGeom prst="rect">
            <a:avLst/>
          </a:prstGeom>
          <a:noFill/>
        </p:spPr>
        <p:txBody>
          <a:bodyPr wrap="square" rtlCol="0">
            <a:spAutoFit/>
          </a:bodyPr>
          <a:lstStyle/>
          <a:p>
            <a:pPr algn="ctr">
              <a:spcAft>
                <a:spcPts val="600"/>
              </a:spcAft>
            </a:pPr>
            <a:r>
              <a:rPr lang="sk-SK" sz="1600" b="1" dirty="0" smtClean="0">
                <a:latin typeface="Arial" panose="020B0604020202020204" pitchFamily="34" charset="0"/>
                <a:cs typeface="Arial" panose="020B0604020202020204" pitchFamily="34" charset="0"/>
              </a:rPr>
              <a:t>Pre vyhodnotenie bodovaných kritérií projektu sú potrebné aj nasledovné informácie, ktoré vyplývajú z inštrukcií pre žiadateľa vo vzorovom formulári ŽoNFP:</a:t>
            </a:r>
          </a:p>
          <a:p>
            <a:pPr>
              <a:spcAft>
                <a:spcPts val="600"/>
              </a:spcAft>
            </a:pPr>
            <a:endParaRPr lang="sk-SK" sz="800" dirty="0" smtClean="0">
              <a:latin typeface="Arial" panose="020B0604020202020204" pitchFamily="34" charset="0"/>
              <a:cs typeface="Arial" panose="020B0604020202020204" pitchFamily="34" charset="0"/>
            </a:endParaRPr>
          </a:p>
          <a:p>
            <a:pPr marL="285750" indent="-285750" algn="just">
              <a:spcAft>
                <a:spcPts val="600"/>
              </a:spcAft>
              <a:buFont typeface="Wingdings" panose="05000000000000000000" pitchFamily="2" charset="2"/>
              <a:buChar char="§"/>
            </a:pPr>
            <a:r>
              <a:rPr lang="sk-SK" sz="1600" dirty="0" smtClean="0">
                <a:solidFill>
                  <a:srgbClr val="0070C0"/>
                </a:solidFill>
                <a:latin typeface="Arial" panose="020B0604020202020204" pitchFamily="34" charset="0"/>
                <a:cs typeface="Arial" panose="020B0604020202020204" pitchFamily="34" charset="0"/>
              </a:rPr>
              <a:t>Podrobný popis </a:t>
            </a:r>
            <a:r>
              <a:rPr lang="sk-SK" sz="1600" b="1" dirty="0">
                <a:solidFill>
                  <a:srgbClr val="0070C0"/>
                </a:solidFill>
                <a:latin typeface="Arial" panose="020B0604020202020204" pitchFamily="34" charset="0"/>
                <a:cs typeface="Arial" panose="020B0604020202020204" pitchFamily="34" charset="0"/>
              </a:rPr>
              <a:t>zavedeného systému triedeného zberu </a:t>
            </a:r>
            <a:r>
              <a:rPr lang="sk-SK" sz="1600" dirty="0" smtClean="0">
                <a:solidFill>
                  <a:srgbClr val="0070C0"/>
                </a:solidFill>
                <a:latin typeface="Arial" panose="020B0604020202020204" pitchFamily="34" charset="0"/>
                <a:cs typeface="Arial" panose="020B0604020202020204" pitchFamily="34" charset="0"/>
              </a:rPr>
              <a:t>v záujmovom území projektu pred predložením ŽoNFP na RO (formulár </a:t>
            </a:r>
            <a:r>
              <a:rPr lang="sk-SK" sz="1600" dirty="0">
                <a:solidFill>
                  <a:srgbClr val="0070C0"/>
                </a:solidFill>
                <a:latin typeface="Arial" panose="020B0604020202020204" pitchFamily="34" charset="0"/>
                <a:cs typeface="Arial" panose="020B0604020202020204" pitchFamily="34" charset="0"/>
              </a:rPr>
              <a:t>ŽoNFP tab</a:t>
            </a:r>
            <a:r>
              <a:rPr lang="sk-SK" sz="1600" dirty="0" smtClean="0">
                <a:solidFill>
                  <a:srgbClr val="0070C0"/>
                </a:solidFill>
                <a:latin typeface="Arial" panose="020B0604020202020204" pitchFamily="34" charset="0"/>
                <a:cs typeface="Arial" panose="020B0604020202020204" pitchFamily="34" charset="0"/>
              </a:rPr>
              <a:t>. č</a:t>
            </a:r>
            <a:r>
              <a:rPr lang="sk-SK" sz="1600" dirty="0">
                <a:solidFill>
                  <a:srgbClr val="0070C0"/>
                </a:solidFill>
                <a:latin typeface="Arial" panose="020B0604020202020204" pitchFamily="34" charset="0"/>
                <a:cs typeface="Arial" panose="020B0604020202020204" pitchFamily="34" charset="0"/>
              </a:rPr>
              <a:t>. </a:t>
            </a:r>
            <a:r>
              <a:rPr lang="sk-SK" sz="1600" dirty="0" smtClean="0">
                <a:solidFill>
                  <a:srgbClr val="0070C0"/>
                </a:solidFill>
                <a:latin typeface="Arial" panose="020B0604020202020204" pitchFamily="34" charset="0"/>
                <a:cs typeface="Arial" panose="020B0604020202020204" pitchFamily="34" charset="0"/>
              </a:rPr>
              <a:t>7.1).</a:t>
            </a:r>
          </a:p>
          <a:p>
            <a:pPr algn="just">
              <a:spcAft>
                <a:spcPts val="600"/>
              </a:spcAft>
            </a:pPr>
            <a:endParaRPr lang="sk-SK" sz="1000" dirty="0" smtClean="0">
              <a:solidFill>
                <a:srgbClr val="0070C0"/>
              </a:solidFill>
              <a:latin typeface="Arial" panose="020B0604020202020204" pitchFamily="34" charset="0"/>
              <a:cs typeface="Arial" panose="020B0604020202020204" pitchFamily="34" charset="0"/>
            </a:endParaRPr>
          </a:p>
          <a:p>
            <a:pPr marL="285750" indent="-285750" algn="just">
              <a:spcAft>
                <a:spcPts val="600"/>
              </a:spcAft>
              <a:buFont typeface="Wingdings" panose="05000000000000000000" pitchFamily="2" charset="2"/>
              <a:buChar char="§"/>
            </a:pPr>
            <a:r>
              <a:rPr lang="sk-SK" sz="1600" dirty="0">
                <a:solidFill>
                  <a:srgbClr val="0070C0"/>
                </a:solidFill>
                <a:latin typeface="Arial" panose="020B0604020202020204" pitchFamily="34" charset="0"/>
                <a:cs typeface="Arial" panose="020B0604020202020204" pitchFamily="34" charset="0"/>
              </a:rPr>
              <a:t>Podrobný popis </a:t>
            </a:r>
            <a:r>
              <a:rPr lang="sk-SK" sz="1600" b="1" dirty="0" smtClean="0">
                <a:solidFill>
                  <a:srgbClr val="0070C0"/>
                </a:solidFill>
                <a:latin typeface="Arial" panose="020B0604020202020204" pitchFamily="34" charset="0"/>
                <a:cs typeface="Arial" panose="020B0604020202020204" pitchFamily="34" charset="0"/>
              </a:rPr>
              <a:t>existujúceho technického zázemia </a:t>
            </a:r>
            <a:r>
              <a:rPr lang="sk-SK" sz="1600" dirty="0" smtClean="0">
                <a:solidFill>
                  <a:srgbClr val="0070C0"/>
                </a:solidFill>
                <a:latin typeface="Arial" panose="020B0604020202020204" pitchFamily="34" charset="0"/>
                <a:cs typeface="Arial" panose="020B0604020202020204" pitchFamily="34" charset="0"/>
              </a:rPr>
              <a:t>žiadateľa napr. vybudovaný zberný dvor, používané zberné nádoby, stroje, vozidlá, traktory, vlečky a pod. </a:t>
            </a:r>
            <a:r>
              <a:rPr lang="sk-SK" sz="1600" dirty="0">
                <a:solidFill>
                  <a:srgbClr val="0070C0"/>
                </a:solidFill>
                <a:latin typeface="Arial" panose="020B0604020202020204" pitchFamily="34" charset="0"/>
                <a:cs typeface="Arial" panose="020B0604020202020204" pitchFamily="34" charset="0"/>
              </a:rPr>
              <a:t>(formulár ŽoNFP tab. č. 7.1</a:t>
            </a:r>
            <a:r>
              <a:rPr lang="sk-SK" sz="1600" dirty="0" smtClean="0">
                <a:solidFill>
                  <a:srgbClr val="0070C0"/>
                </a:solidFill>
                <a:latin typeface="Arial" panose="020B0604020202020204" pitchFamily="34" charset="0"/>
                <a:cs typeface="Arial" panose="020B0604020202020204" pitchFamily="34" charset="0"/>
              </a:rPr>
              <a:t>).</a:t>
            </a:r>
          </a:p>
          <a:p>
            <a:pPr algn="just">
              <a:spcAft>
                <a:spcPts val="600"/>
              </a:spcAft>
            </a:pPr>
            <a:endParaRPr lang="sk-SK" sz="1000" dirty="0">
              <a:solidFill>
                <a:srgbClr val="0070C0"/>
              </a:solidFill>
              <a:latin typeface="Arial" panose="020B0604020202020204" pitchFamily="34" charset="0"/>
              <a:cs typeface="Arial" panose="020B0604020202020204" pitchFamily="34" charset="0"/>
            </a:endParaRPr>
          </a:p>
          <a:p>
            <a:pPr marL="285750" indent="-285750" algn="just">
              <a:spcAft>
                <a:spcPts val="600"/>
              </a:spcAft>
              <a:buFont typeface="Wingdings" panose="05000000000000000000" pitchFamily="2" charset="2"/>
              <a:buChar char="§"/>
            </a:pPr>
            <a:r>
              <a:rPr lang="sk-SK" sz="1600" dirty="0" smtClean="0">
                <a:solidFill>
                  <a:srgbClr val="0070C0"/>
                </a:solidFill>
                <a:latin typeface="Arial" panose="020B0604020202020204" pitchFamily="34" charset="0"/>
                <a:cs typeface="Arial" panose="020B0604020202020204" pitchFamily="34" charset="0"/>
              </a:rPr>
              <a:t>Dôsledné vecné zdôvodnenie stanovenia </a:t>
            </a:r>
            <a:r>
              <a:rPr lang="sk-SK" sz="1600" b="1" dirty="0">
                <a:solidFill>
                  <a:srgbClr val="0070C0"/>
                </a:solidFill>
                <a:latin typeface="Arial" panose="020B0604020202020204" pitchFamily="34" charset="0"/>
                <a:cs typeface="Arial" panose="020B0604020202020204" pitchFamily="34" charset="0"/>
              </a:rPr>
              <a:t>plánovaných množstiev jednotlivých druhov odpadov</a:t>
            </a:r>
            <a:r>
              <a:rPr lang="sk-SK" sz="1600" dirty="0">
                <a:solidFill>
                  <a:srgbClr val="0070C0"/>
                </a:solidFill>
                <a:latin typeface="Arial" panose="020B0604020202020204" pitchFamily="34" charset="0"/>
                <a:cs typeface="Arial" panose="020B0604020202020204" pitchFamily="34" charset="0"/>
              </a:rPr>
              <a:t> </a:t>
            </a:r>
            <a:r>
              <a:rPr lang="sk-SK" sz="1600" dirty="0" smtClean="0">
                <a:solidFill>
                  <a:srgbClr val="0070C0"/>
                </a:solidFill>
                <a:latin typeface="Arial" panose="020B0604020202020204" pitchFamily="34" charset="0"/>
                <a:cs typeface="Arial" panose="020B0604020202020204" pitchFamily="34" charset="0"/>
              </a:rPr>
              <a:t>a cieľových hodnôt merateľných ukazovateľov projektu (</a:t>
            </a:r>
            <a:r>
              <a:rPr lang="sk-SK" sz="1600" dirty="0">
                <a:solidFill>
                  <a:srgbClr val="0070C0"/>
                </a:solidFill>
                <a:latin typeface="Arial" panose="020B0604020202020204" pitchFamily="34" charset="0"/>
                <a:cs typeface="Arial" panose="020B0604020202020204" pitchFamily="34" charset="0"/>
              </a:rPr>
              <a:t>formulár ŽoNFP tab. č. </a:t>
            </a:r>
            <a:r>
              <a:rPr lang="sk-SK" sz="1600" dirty="0" smtClean="0">
                <a:solidFill>
                  <a:srgbClr val="0070C0"/>
                </a:solidFill>
                <a:latin typeface="Arial" panose="020B0604020202020204" pitchFamily="34" charset="0"/>
                <a:cs typeface="Arial" panose="020B0604020202020204" pitchFamily="34" charset="0"/>
              </a:rPr>
              <a:t>7.2).</a:t>
            </a:r>
            <a:endParaRPr lang="sk-SK" sz="16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990834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9447" y="1167319"/>
            <a:ext cx="7886700" cy="916074"/>
          </a:xfrm>
        </p:spPr>
        <p:txBody>
          <a:bodyPr>
            <a:normAutofit/>
          </a:bodyPr>
          <a:lstStyle/>
          <a:p>
            <a:r>
              <a:rPr lang="sk-SK" sz="2900" b="1" dirty="0">
                <a:latin typeface="Arial" panose="020B0604020202020204" pitchFamily="34" charset="0"/>
                <a:cs typeface="Arial" panose="020B0604020202020204" pitchFamily="34" charset="0"/>
              </a:rPr>
              <a:t>ODBORNÉ HODNOTENIE </a:t>
            </a:r>
            <a:r>
              <a:rPr lang="sk-SK" sz="2900" b="1" dirty="0" err="1">
                <a:latin typeface="Arial" panose="020B0604020202020204" pitchFamily="34" charset="0"/>
                <a:cs typeface="Arial" panose="020B0604020202020204" pitchFamily="34" charset="0"/>
              </a:rPr>
              <a:t>ŽoNFP</a:t>
            </a:r>
            <a:r>
              <a:rPr lang="sk-SK" sz="2900" b="1" dirty="0">
                <a:latin typeface="Arial" panose="020B0604020202020204" pitchFamily="34" charset="0"/>
                <a:cs typeface="Arial" panose="020B0604020202020204" pitchFamily="34" charset="0"/>
              </a:rPr>
              <a:t> </a:t>
            </a:r>
            <a:endParaRPr lang="sk-SK" sz="2900" dirty="0"/>
          </a:p>
        </p:txBody>
      </p:sp>
      <p:sp>
        <p:nvSpPr>
          <p:cNvPr id="3" name="TextovéPole 3"/>
          <p:cNvSpPr txBox="1"/>
          <p:nvPr/>
        </p:nvSpPr>
        <p:spPr>
          <a:xfrm>
            <a:off x="413411" y="2384951"/>
            <a:ext cx="8253934" cy="3200876"/>
          </a:xfrm>
          <a:prstGeom prst="rect">
            <a:avLst/>
          </a:prstGeom>
          <a:noFill/>
        </p:spPr>
        <p:txBody>
          <a:bodyPr wrap="square" rtlCol="0">
            <a:spAutoFit/>
          </a:bodyPr>
          <a:lstStyle/>
          <a:p>
            <a:pPr algn="ctr">
              <a:spcAft>
                <a:spcPts val="600"/>
              </a:spcAft>
            </a:pPr>
            <a:r>
              <a:rPr lang="sk-SK" sz="1600" b="1" dirty="0">
                <a:latin typeface="Arial" panose="020B0604020202020204" pitchFamily="34" charset="0"/>
                <a:cs typeface="Arial" panose="020B0604020202020204" pitchFamily="34" charset="0"/>
              </a:rPr>
              <a:t>Pre vyhodnotenie bodovaných kritérií projektu sú potrebné aj nasledovné informácie, ktoré vyplývajú z inštrukcii pre žiadateľa </a:t>
            </a:r>
            <a:r>
              <a:rPr lang="sk-SK" sz="1600" b="1" dirty="0" smtClean="0">
                <a:latin typeface="Arial" panose="020B0604020202020204" pitchFamily="34" charset="0"/>
                <a:cs typeface="Arial" panose="020B0604020202020204" pitchFamily="34" charset="0"/>
              </a:rPr>
              <a:t/>
            </a:r>
            <a:br>
              <a:rPr lang="sk-SK" sz="1600" b="1" dirty="0" smtClean="0">
                <a:latin typeface="Arial" panose="020B0604020202020204" pitchFamily="34" charset="0"/>
                <a:cs typeface="Arial" panose="020B0604020202020204" pitchFamily="34" charset="0"/>
              </a:rPr>
            </a:br>
            <a:r>
              <a:rPr lang="sk-SK" sz="1600" b="1" dirty="0" smtClean="0">
                <a:latin typeface="Arial" panose="020B0604020202020204" pitchFamily="34" charset="0"/>
                <a:cs typeface="Arial" panose="020B0604020202020204" pitchFamily="34" charset="0"/>
              </a:rPr>
              <a:t>vo </a:t>
            </a:r>
            <a:r>
              <a:rPr lang="sk-SK" sz="1600" b="1" dirty="0">
                <a:latin typeface="Arial" panose="020B0604020202020204" pitchFamily="34" charset="0"/>
                <a:cs typeface="Arial" panose="020B0604020202020204" pitchFamily="34" charset="0"/>
              </a:rPr>
              <a:t>vzorovom formulári ŽoNFP:</a:t>
            </a:r>
          </a:p>
          <a:p>
            <a:pPr algn="just">
              <a:spcAft>
                <a:spcPts val="600"/>
              </a:spcAft>
            </a:pPr>
            <a:endParaRPr lang="sk-SK" sz="800" dirty="0" smtClean="0">
              <a:latin typeface="Arial" panose="020B0604020202020204" pitchFamily="34" charset="0"/>
              <a:cs typeface="Arial" panose="020B0604020202020204" pitchFamily="34" charset="0"/>
            </a:endParaRPr>
          </a:p>
          <a:p>
            <a:pPr marL="285750" indent="-285750" algn="just">
              <a:spcAft>
                <a:spcPts val="600"/>
              </a:spcAft>
              <a:buFont typeface="Wingdings" panose="05000000000000000000" pitchFamily="2" charset="2"/>
              <a:buChar char="§"/>
            </a:pPr>
            <a:r>
              <a:rPr lang="sk-SK" sz="1600" dirty="0" smtClean="0">
                <a:solidFill>
                  <a:srgbClr val="0070C0"/>
                </a:solidFill>
                <a:latin typeface="Arial" panose="020B0604020202020204" pitchFamily="34" charset="0"/>
                <a:cs typeface="Arial" panose="020B0604020202020204" pitchFamily="34" charset="0"/>
              </a:rPr>
              <a:t>Podrobný popis spôsobu </a:t>
            </a:r>
            <a:r>
              <a:rPr lang="sk-SK" sz="1600" b="1" dirty="0" smtClean="0">
                <a:solidFill>
                  <a:srgbClr val="0070C0"/>
                </a:solidFill>
                <a:latin typeface="Arial" panose="020B0604020202020204" pitchFamily="34" charset="0"/>
                <a:cs typeface="Arial" panose="020B0604020202020204" pitchFamily="34" charset="0"/>
              </a:rPr>
              <a:t>prevádzkovania zberného dvora </a:t>
            </a:r>
            <a:r>
              <a:rPr lang="sk-SK" sz="1600" dirty="0" smtClean="0">
                <a:solidFill>
                  <a:srgbClr val="0070C0"/>
                </a:solidFill>
                <a:latin typeface="Arial" panose="020B0604020202020204" pitchFamily="34" charset="0"/>
                <a:cs typeface="Arial" panose="020B0604020202020204" pitchFamily="34" charset="0"/>
              </a:rPr>
              <a:t>po ukončení realizácie projektu (formulár </a:t>
            </a:r>
            <a:r>
              <a:rPr lang="sk-SK" sz="1600" dirty="0">
                <a:solidFill>
                  <a:srgbClr val="0070C0"/>
                </a:solidFill>
                <a:latin typeface="Arial" panose="020B0604020202020204" pitchFamily="34" charset="0"/>
                <a:cs typeface="Arial" panose="020B0604020202020204" pitchFamily="34" charset="0"/>
              </a:rPr>
              <a:t>ŽoNFP tab</a:t>
            </a:r>
            <a:r>
              <a:rPr lang="sk-SK" sz="1600" dirty="0" smtClean="0">
                <a:solidFill>
                  <a:srgbClr val="0070C0"/>
                </a:solidFill>
                <a:latin typeface="Arial" panose="020B0604020202020204" pitchFamily="34" charset="0"/>
                <a:cs typeface="Arial" panose="020B0604020202020204" pitchFamily="34" charset="0"/>
              </a:rPr>
              <a:t>. č</a:t>
            </a:r>
            <a:r>
              <a:rPr lang="sk-SK" sz="1600" dirty="0">
                <a:solidFill>
                  <a:srgbClr val="0070C0"/>
                </a:solidFill>
                <a:latin typeface="Arial" panose="020B0604020202020204" pitchFamily="34" charset="0"/>
                <a:cs typeface="Arial" panose="020B0604020202020204" pitchFamily="34" charset="0"/>
              </a:rPr>
              <a:t>. </a:t>
            </a:r>
            <a:r>
              <a:rPr lang="sk-SK" sz="1600" dirty="0" smtClean="0">
                <a:solidFill>
                  <a:srgbClr val="0070C0"/>
                </a:solidFill>
                <a:latin typeface="Arial" panose="020B0604020202020204" pitchFamily="34" charset="0"/>
                <a:cs typeface="Arial" panose="020B0604020202020204" pitchFamily="34" charset="0"/>
              </a:rPr>
              <a:t>7.3).</a:t>
            </a:r>
          </a:p>
          <a:p>
            <a:pPr algn="just">
              <a:spcAft>
                <a:spcPts val="600"/>
              </a:spcAft>
            </a:pPr>
            <a:endParaRPr lang="sk-SK" sz="1000" dirty="0" smtClean="0">
              <a:solidFill>
                <a:srgbClr val="0070C0"/>
              </a:solidFill>
              <a:latin typeface="Arial" panose="020B0604020202020204" pitchFamily="34" charset="0"/>
              <a:cs typeface="Arial" panose="020B0604020202020204" pitchFamily="34" charset="0"/>
            </a:endParaRPr>
          </a:p>
          <a:p>
            <a:pPr marL="285750" indent="-285750" algn="just">
              <a:spcAft>
                <a:spcPts val="600"/>
              </a:spcAft>
              <a:buFont typeface="Wingdings" panose="05000000000000000000" pitchFamily="2" charset="2"/>
              <a:buChar char="§"/>
            </a:pPr>
            <a:r>
              <a:rPr lang="sk-SK" sz="1600" dirty="0" smtClean="0">
                <a:solidFill>
                  <a:srgbClr val="0070C0"/>
                </a:solidFill>
                <a:latin typeface="Arial" panose="020B0604020202020204" pitchFamily="34" charset="0"/>
                <a:cs typeface="Arial" panose="020B0604020202020204" pitchFamily="34" charset="0"/>
              </a:rPr>
              <a:t>Spôsob </a:t>
            </a:r>
            <a:r>
              <a:rPr lang="sk-SK" sz="1600" b="1" dirty="0" smtClean="0">
                <a:solidFill>
                  <a:srgbClr val="0070C0"/>
                </a:solidFill>
                <a:latin typeface="Arial" panose="020B0604020202020204" pitchFamily="34" charset="0"/>
                <a:cs typeface="Arial" panose="020B0604020202020204" pitchFamily="34" charset="0"/>
              </a:rPr>
              <a:t>ďalšieho nakladania s vytriedenými druhmi odpadov </a:t>
            </a:r>
            <a:r>
              <a:rPr lang="sk-SK" sz="1600" dirty="0" smtClean="0">
                <a:solidFill>
                  <a:srgbClr val="0070C0"/>
                </a:solidFill>
                <a:latin typeface="Arial" panose="020B0604020202020204" pitchFamily="34" charset="0"/>
                <a:cs typeface="Arial" panose="020B0604020202020204" pitchFamily="34" charset="0"/>
              </a:rPr>
              <a:t>a </a:t>
            </a:r>
            <a:r>
              <a:rPr lang="sk-SK" sz="1600" dirty="0">
                <a:solidFill>
                  <a:srgbClr val="0070C0"/>
                </a:solidFill>
                <a:latin typeface="Arial" panose="020B0604020202020204" pitchFamily="34" charset="0"/>
                <a:cs typeface="Arial" panose="020B0604020202020204" pitchFamily="34" charset="0"/>
              </a:rPr>
              <a:t>konkretizovať </a:t>
            </a:r>
            <a:r>
              <a:rPr lang="sk-SK" sz="1600" dirty="0" smtClean="0">
                <a:solidFill>
                  <a:srgbClr val="0070C0"/>
                </a:solidFill>
                <a:latin typeface="Arial" panose="020B0604020202020204" pitchFamily="34" charset="0"/>
                <a:cs typeface="Arial" panose="020B0604020202020204" pitchFamily="34" charset="0"/>
              </a:rPr>
              <a:t>oprávneného predbežného konečného </a:t>
            </a:r>
            <a:r>
              <a:rPr lang="sk-SK" sz="1600" dirty="0">
                <a:solidFill>
                  <a:srgbClr val="0070C0"/>
                </a:solidFill>
                <a:latin typeface="Arial" panose="020B0604020202020204" pitchFamily="34" charset="0"/>
                <a:cs typeface="Arial" panose="020B0604020202020204" pitchFamily="34" charset="0"/>
              </a:rPr>
              <a:t>spracovateľa </a:t>
            </a:r>
            <a:r>
              <a:rPr lang="sk-SK" sz="1600" dirty="0" smtClean="0">
                <a:solidFill>
                  <a:srgbClr val="0070C0"/>
                </a:solidFill>
                <a:latin typeface="Arial" panose="020B0604020202020204" pitchFamily="34" charset="0"/>
                <a:cs typeface="Arial" panose="020B0604020202020204" pitchFamily="34" charset="0"/>
              </a:rPr>
              <a:t>odpadu (Príloha č. 6 Technické </a:t>
            </a:r>
            <a:r>
              <a:rPr lang="sk-SK" sz="1600" dirty="0">
                <a:solidFill>
                  <a:srgbClr val="0070C0"/>
                </a:solidFill>
                <a:latin typeface="Arial" panose="020B0604020202020204" pitchFamily="34" charset="0"/>
                <a:cs typeface="Arial" panose="020B0604020202020204" pitchFamily="34" charset="0"/>
              </a:rPr>
              <a:t>a environmentálne ukazovatele</a:t>
            </a:r>
            <a:r>
              <a:rPr lang="sk-SK" sz="1600" dirty="0" smtClean="0">
                <a:solidFill>
                  <a:srgbClr val="0070C0"/>
                </a:solidFill>
                <a:latin typeface="Arial" panose="020B0604020202020204" pitchFamily="34" charset="0"/>
                <a:cs typeface="Arial" panose="020B0604020202020204" pitchFamily="34" charset="0"/>
              </a:rPr>
              <a:t>).</a:t>
            </a:r>
          </a:p>
          <a:p>
            <a:pPr algn="just">
              <a:spcAft>
                <a:spcPts val="600"/>
              </a:spcAft>
            </a:pPr>
            <a:endParaRPr lang="sk-SK" sz="1000" dirty="0" smtClean="0">
              <a:solidFill>
                <a:srgbClr val="0070C0"/>
              </a:solidFill>
              <a:latin typeface="Arial" panose="020B0604020202020204" pitchFamily="34" charset="0"/>
              <a:cs typeface="Arial" panose="020B0604020202020204" pitchFamily="34" charset="0"/>
            </a:endParaRPr>
          </a:p>
          <a:p>
            <a:pPr marL="285750" indent="-285750" algn="just">
              <a:spcAft>
                <a:spcPts val="600"/>
              </a:spcAft>
              <a:buFont typeface="Wingdings" panose="05000000000000000000" pitchFamily="2" charset="2"/>
              <a:buChar char="§"/>
            </a:pPr>
            <a:r>
              <a:rPr lang="sk-SK" sz="1600" dirty="0" smtClean="0">
                <a:solidFill>
                  <a:srgbClr val="0070C0"/>
                </a:solidFill>
                <a:latin typeface="Arial" panose="020B0604020202020204" pitchFamily="34" charset="0"/>
                <a:cs typeface="Arial" panose="020B0604020202020204" pitchFamily="34" charset="0"/>
              </a:rPr>
              <a:t>Kapacita na administratívne </a:t>
            </a:r>
            <a:r>
              <a:rPr lang="sk-SK" sz="1600" b="1" dirty="0" smtClean="0">
                <a:solidFill>
                  <a:srgbClr val="0070C0"/>
                </a:solidFill>
                <a:latin typeface="Arial" panose="020B0604020202020204" pitchFamily="34" charset="0"/>
                <a:cs typeface="Arial" panose="020B0604020202020204" pitchFamily="34" charset="0"/>
              </a:rPr>
              <a:t>riadenie projektu </a:t>
            </a:r>
            <a:r>
              <a:rPr lang="sk-SK" sz="1600" dirty="0" smtClean="0">
                <a:solidFill>
                  <a:srgbClr val="0070C0"/>
                </a:solidFill>
                <a:latin typeface="Arial" panose="020B0604020202020204" pitchFamily="34" charset="0"/>
                <a:cs typeface="Arial" panose="020B0604020202020204" pitchFamily="34" charset="0"/>
              </a:rPr>
              <a:t>(formulár </a:t>
            </a:r>
            <a:r>
              <a:rPr lang="sk-SK" sz="1600" dirty="0">
                <a:solidFill>
                  <a:srgbClr val="0070C0"/>
                </a:solidFill>
                <a:latin typeface="Arial" panose="020B0604020202020204" pitchFamily="34" charset="0"/>
                <a:cs typeface="Arial" panose="020B0604020202020204" pitchFamily="34" charset="0"/>
              </a:rPr>
              <a:t>ŽoNFP tab. č. </a:t>
            </a:r>
            <a:r>
              <a:rPr lang="sk-SK" sz="1600" dirty="0" smtClean="0">
                <a:solidFill>
                  <a:srgbClr val="0070C0"/>
                </a:solidFill>
                <a:latin typeface="Arial" panose="020B0604020202020204" pitchFamily="34" charset="0"/>
                <a:cs typeface="Arial" panose="020B0604020202020204" pitchFamily="34" charset="0"/>
              </a:rPr>
              <a:t>7.4).</a:t>
            </a:r>
          </a:p>
        </p:txBody>
      </p:sp>
    </p:spTree>
    <p:extLst>
      <p:ext uri="{BB962C8B-B14F-4D97-AF65-F5344CB8AC3E}">
        <p14:creationId xmlns:p14="http://schemas.microsoft.com/office/powerpoint/2010/main" val="314640108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lokTextu 3"/>
          <p:cNvSpPr txBox="1"/>
          <p:nvPr/>
        </p:nvSpPr>
        <p:spPr>
          <a:xfrm>
            <a:off x="749644" y="1694992"/>
            <a:ext cx="7644712" cy="1015663"/>
          </a:xfrm>
          <a:prstGeom prst="rect">
            <a:avLst/>
          </a:prstGeom>
          <a:noFill/>
        </p:spPr>
        <p:txBody>
          <a:bodyPr wrap="square" rtlCol="0">
            <a:spAutoFit/>
          </a:bodyPr>
          <a:lstStyle/>
          <a:p>
            <a:pPr algn="ctr"/>
            <a:r>
              <a:rPr lang="sk-SK" sz="3000" b="1" dirty="0">
                <a:solidFill>
                  <a:srgbClr val="55B848"/>
                </a:solidFill>
                <a:latin typeface="Arial" panose="020B0604020202020204" pitchFamily="34" charset="0"/>
                <a:cs typeface="Arial" panose="020B0604020202020204" pitchFamily="34" charset="0"/>
              </a:rPr>
              <a:t>OPERAČNÝ PROGRAM </a:t>
            </a:r>
          </a:p>
          <a:p>
            <a:pPr algn="ctr"/>
            <a:r>
              <a:rPr lang="sk-SK" sz="3000" b="1" dirty="0">
                <a:solidFill>
                  <a:srgbClr val="55B848"/>
                </a:solidFill>
                <a:latin typeface="Arial" panose="020B0604020202020204" pitchFamily="34" charset="0"/>
                <a:cs typeface="Arial" panose="020B0604020202020204" pitchFamily="34" charset="0"/>
              </a:rPr>
              <a:t>KVALITA ŽIVOTNÉHO PROSTREDIA</a:t>
            </a:r>
          </a:p>
        </p:txBody>
      </p:sp>
      <p:sp>
        <p:nvSpPr>
          <p:cNvPr id="5" name="BlokTextu 4"/>
          <p:cNvSpPr txBox="1"/>
          <p:nvPr/>
        </p:nvSpPr>
        <p:spPr>
          <a:xfrm>
            <a:off x="230659" y="2873398"/>
            <a:ext cx="8674444" cy="1692771"/>
          </a:xfrm>
          <a:prstGeom prst="rect">
            <a:avLst/>
          </a:prstGeom>
          <a:noFill/>
        </p:spPr>
        <p:txBody>
          <a:bodyPr wrap="square" rtlCol="0">
            <a:spAutoFit/>
          </a:bodyPr>
          <a:lstStyle/>
          <a:p>
            <a:pPr algn="ctr"/>
            <a:r>
              <a:rPr lang="sk-SK" sz="3200" b="1" dirty="0" smtClean="0">
                <a:solidFill>
                  <a:schemeClr val="bg1">
                    <a:lumMod val="50000"/>
                  </a:schemeClr>
                </a:solidFill>
                <a:latin typeface="Arial" panose="020B0604020202020204" pitchFamily="34" charset="0"/>
                <a:cs typeface="Arial" panose="020B0604020202020204" pitchFamily="34" charset="0"/>
              </a:rPr>
              <a:t>58. </a:t>
            </a:r>
            <a:r>
              <a:rPr lang="sk-SK" sz="3200" b="1" dirty="0">
                <a:solidFill>
                  <a:schemeClr val="bg1">
                    <a:lumMod val="50000"/>
                  </a:schemeClr>
                </a:solidFill>
                <a:latin typeface="Arial" panose="020B0604020202020204" pitchFamily="34" charset="0"/>
                <a:cs typeface="Arial" panose="020B0604020202020204" pitchFamily="34" charset="0"/>
              </a:rPr>
              <a:t>výzva na predkladanie </a:t>
            </a:r>
            <a:r>
              <a:rPr lang="sk-SK" sz="3200" b="1" dirty="0" err="1" smtClean="0">
                <a:solidFill>
                  <a:schemeClr val="bg1">
                    <a:lumMod val="50000"/>
                  </a:schemeClr>
                </a:solidFill>
                <a:latin typeface="Arial" panose="020B0604020202020204" pitchFamily="34" charset="0"/>
                <a:cs typeface="Arial" panose="020B0604020202020204" pitchFamily="34" charset="0"/>
              </a:rPr>
              <a:t>ŽoNFP</a:t>
            </a:r>
            <a:endParaRPr lang="sk-SK" sz="3200" b="1" dirty="0" smtClean="0">
              <a:solidFill>
                <a:schemeClr val="bg1">
                  <a:lumMod val="50000"/>
                </a:schemeClr>
              </a:solidFill>
              <a:latin typeface="Arial" panose="020B0604020202020204" pitchFamily="34" charset="0"/>
              <a:cs typeface="Arial" panose="020B0604020202020204" pitchFamily="34" charset="0"/>
            </a:endParaRPr>
          </a:p>
          <a:p>
            <a:pPr algn="ctr"/>
            <a:endParaRPr lang="sk-SK" sz="1000" b="1" dirty="0">
              <a:solidFill>
                <a:schemeClr val="bg1">
                  <a:lumMod val="50000"/>
                </a:schemeClr>
              </a:solidFill>
              <a:latin typeface="Arial" panose="020B0604020202020204" pitchFamily="34" charset="0"/>
              <a:cs typeface="Arial" panose="020B0604020202020204" pitchFamily="34" charset="0"/>
            </a:endParaRPr>
          </a:p>
          <a:p>
            <a:pPr algn="ctr"/>
            <a:endParaRPr lang="sk-SK" sz="1000" b="1" dirty="0" smtClean="0">
              <a:solidFill>
                <a:schemeClr val="bg1">
                  <a:lumMod val="50000"/>
                </a:schemeClr>
              </a:solidFill>
              <a:latin typeface="Arial" panose="020B0604020202020204" pitchFamily="34" charset="0"/>
              <a:cs typeface="Arial" panose="020B0604020202020204" pitchFamily="34" charset="0"/>
            </a:endParaRPr>
          </a:p>
          <a:p>
            <a:pPr algn="ctr"/>
            <a:r>
              <a:rPr lang="pl-PL" sz="2600" b="1" dirty="0" smtClean="0">
                <a:solidFill>
                  <a:schemeClr val="bg1">
                    <a:lumMod val="50000"/>
                  </a:schemeClr>
                </a:solidFill>
                <a:latin typeface="Arial" panose="020B0604020202020204" pitchFamily="34" charset="0"/>
                <a:cs typeface="Arial" panose="020B0604020202020204" pitchFamily="34" charset="0"/>
              </a:rPr>
              <a:t>zameraná </a:t>
            </a:r>
            <a:r>
              <a:rPr lang="pl-PL" sz="2600" b="1" dirty="0">
                <a:solidFill>
                  <a:schemeClr val="bg1">
                    <a:lumMod val="50000"/>
                  </a:schemeClr>
                </a:solidFill>
                <a:latin typeface="Arial" panose="020B0604020202020204" pitchFamily="34" charset="0"/>
                <a:cs typeface="Arial" panose="020B0604020202020204" pitchFamily="34" charset="0"/>
              </a:rPr>
              <a:t>na </a:t>
            </a:r>
            <a:r>
              <a:rPr lang="pl-PL" sz="2600" b="1" dirty="0" smtClean="0">
                <a:solidFill>
                  <a:schemeClr val="bg1">
                    <a:lumMod val="50000"/>
                  </a:schemeClr>
                </a:solidFill>
                <a:latin typeface="Arial" panose="020B0604020202020204" pitchFamily="34" charset="0"/>
                <a:cs typeface="Arial" panose="020B0604020202020204" pitchFamily="34" charset="0"/>
              </a:rPr>
              <a:t>mechanicko – biologickú úpravu zmesových komunálnych odpadov</a:t>
            </a:r>
            <a:endParaRPr lang="sk-SK" sz="2600" b="1" dirty="0">
              <a:solidFill>
                <a:schemeClr val="bg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181301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9665" y="1107797"/>
            <a:ext cx="7886700" cy="695951"/>
          </a:xfrm>
        </p:spPr>
        <p:txBody>
          <a:bodyPr>
            <a:noAutofit/>
          </a:bodyPr>
          <a:lstStyle/>
          <a:p>
            <a:r>
              <a:rPr lang="sk-SK" sz="2900" b="1" dirty="0" smtClean="0">
                <a:latin typeface="Arial" panose="020B0604020202020204" pitchFamily="34" charset="0"/>
                <a:cs typeface="Arial" panose="020B0604020202020204" pitchFamily="34" charset="0"/>
              </a:rPr>
              <a:t>Aktuálny stav</a:t>
            </a:r>
            <a:endParaRPr lang="sk-SK" sz="2900" b="1" dirty="0">
              <a:latin typeface="Arial" panose="020B0604020202020204" pitchFamily="34" charset="0"/>
              <a:cs typeface="Arial" panose="020B0604020202020204" pitchFamily="34" charset="0"/>
            </a:endParaRPr>
          </a:p>
        </p:txBody>
      </p:sp>
      <p:sp>
        <p:nvSpPr>
          <p:cNvPr id="4" name="BlokTextu 3"/>
          <p:cNvSpPr txBox="1"/>
          <p:nvPr/>
        </p:nvSpPr>
        <p:spPr>
          <a:xfrm>
            <a:off x="538027" y="2748248"/>
            <a:ext cx="7969975" cy="923330"/>
          </a:xfrm>
          <a:prstGeom prst="rect">
            <a:avLst/>
          </a:prstGeom>
          <a:noFill/>
        </p:spPr>
        <p:txBody>
          <a:bodyPr wrap="square" rtlCol="0">
            <a:spAutoFit/>
          </a:bodyPr>
          <a:lstStyle/>
          <a:p>
            <a:pPr algn="just"/>
            <a:endParaRPr lang="sk-SK" dirty="0"/>
          </a:p>
          <a:p>
            <a:pPr algn="just"/>
            <a:r>
              <a:rPr lang="sk-SK" dirty="0"/>
              <a:t>	</a:t>
            </a:r>
          </a:p>
          <a:p>
            <a:endParaRPr lang="sk-SK" dirty="0"/>
          </a:p>
        </p:txBody>
      </p:sp>
      <p:pic>
        <p:nvPicPr>
          <p:cNvPr id="5" name="Obrázo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9170" y="5690716"/>
            <a:ext cx="7718832" cy="581441"/>
          </a:xfrm>
          <a:prstGeom prst="rect">
            <a:avLst/>
          </a:prstGeom>
        </p:spPr>
      </p:pic>
      <p:pic>
        <p:nvPicPr>
          <p:cNvPr id="6" name="Obrázo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0189" y="1706292"/>
            <a:ext cx="7105650" cy="3676650"/>
          </a:xfrm>
          <a:prstGeom prst="rect">
            <a:avLst/>
          </a:prstGeom>
        </p:spPr>
      </p:pic>
    </p:spTree>
    <p:extLst>
      <p:ext uri="{BB962C8B-B14F-4D97-AF65-F5344CB8AC3E}">
        <p14:creationId xmlns:p14="http://schemas.microsoft.com/office/powerpoint/2010/main" val="33126167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84811" y="2509841"/>
            <a:ext cx="8041821" cy="3448594"/>
          </a:xfrm>
        </p:spPr>
        <p:txBody>
          <a:bodyPr>
            <a:normAutofit fontScale="90000"/>
          </a:bodyPr>
          <a:lstStyle/>
          <a:p>
            <a:pPr algn="l"/>
            <a:r>
              <a:rPr lang="sk-SK" sz="2800" u="sng" dirty="0" smtClean="0">
                <a:solidFill>
                  <a:schemeClr val="bg1">
                    <a:lumMod val="50000"/>
                  </a:schemeClr>
                </a:solidFill>
                <a:latin typeface="Arial" pitchFamily="34" charset="0"/>
                <a:ea typeface="+mn-ea"/>
                <a:cs typeface="Arial" pitchFamily="34" charset="0"/>
              </a:rPr>
              <a:t/>
            </a:r>
            <a:br>
              <a:rPr lang="sk-SK" sz="2800" u="sng" dirty="0" smtClean="0">
                <a:solidFill>
                  <a:schemeClr val="bg1">
                    <a:lumMod val="50000"/>
                  </a:schemeClr>
                </a:solidFill>
                <a:latin typeface="Arial" pitchFamily="34" charset="0"/>
                <a:ea typeface="+mn-ea"/>
                <a:cs typeface="Arial" pitchFamily="34" charset="0"/>
              </a:rPr>
            </a:br>
            <a:r>
              <a:rPr lang="sk-SK" sz="2800" dirty="0" smtClean="0">
                <a:solidFill>
                  <a:schemeClr val="bg1">
                    <a:lumMod val="50000"/>
                  </a:schemeClr>
                </a:solidFill>
                <a:latin typeface="Arial" pitchFamily="34" charset="0"/>
                <a:ea typeface="+mn-ea"/>
                <a:cs typeface="Arial" pitchFamily="34" charset="0"/>
              </a:rPr>
              <a:t/>
            </a:r>
            <a:br>
              <a:rPr lang="sk-SK" sz="2800" dirty="0" smtClean="0">
                <a:solidFill>
                  <a:schemeClr val="bg1">
                    <a:lumMod val="50000"/>
                  </a:schemeClr>
                </a:solidFill>
                <a:latin typeface="Arial" pitchFamily="34" charset="0"/>
                <a:ea typeface="+mn-ea"/>
                <a:cs typeface="Arial" pitchFamily="34" charset="0"/>
              </a:rPr>
            </a:br>
            <a:r>
              <a:rPr lang="sk-SK" sz="2800" dirty="0" smtClean="0">
                <a:solidFill>
                  <a:schemeClr val="bg1">
                    <a:lumMod val="50000"/>
                  </a:schemeClr>
                </a:solidFill>
                <a:latin typeface="Arial" pitchFamily="34" charset="0"/>
                <a:ea typeface="+mn-ea"/>
                <a:cs typeface="Arial" pitchFamily="34" charset="0"/>
              </a:rPr>
              <a:t/>
            </a:r>
            <a:br>
              <a:rPr lang="sk-SK" sz="2800" dirty="0" smtClean="0">
                <a:solidFill>
                  <a:schemeClr val="bg1">
                    <a:lumMod val="50000"/>
                  </a:schemeClr>
                </a:solidFill>
                <a:latin typeface="Arial" pitchFamily="34" charset="0"/>
                <a:ea typeface="+mn-ea"/>
                <a:cs typeface="Arial" pitchFamily="34" charset="0"/>
              </a:rPr>
            </a:br>
            <a:r>
              <a:rPr lang="sk-SK" sz="2800" b="1" dirty="0" smtClean="0">
                <a:solidFill>
                  <a:schemeClr val="bg1">
                    <a:lumMod val="50000"/>
                  </a:schemeClr>
                </a:solidFill>
                <a:latin typeface="Arial" pitchFamily="34" charset="0"/>
                <a:ea typeface="+mn-ea"/>
                <a:cs typeface="Arial" pitchFamily="34" charset="0"/>
              </a:rPr>
              <a:t/>
            </a:r>
            <a:br>
              <a:rPr lang="sk-SK" sz="2800" b="1" dirty="0" smtClean="0">
                <a:solidFill>
                  <a:schemeClr val="bg1">
                    <a:lumMod val="50000"/>
                  </a:schemeClr>
                </a:solidFill>
                <a:latin typeface="Arial" pitchFamily="34" charset="0"/>
                <a:ea typeface="+mn-ea"/>
                <a:cs typeface="Arial" pitchFamily="34" charset="0"/>
              </a:rPr>
            </a:br>
            <a:r>
              <a:rPr lang="sk-SK" sz="2800" dirty="0" smtClean="0">
                <a:solidFill>
                  <a:schemeClr val="bg1">
                    <a:lumMod val="50000"/>
                  </a:schemeClr>
                </a:solidFill>
                <a:latin typeface="Arial" pitchFamily="34" charset="0"/>
                <a:ea typeface="+mn-ea"/>
                <a:cs typeface="Arial" pitchFamily="34" charset="0"/>
              </a:rPr>
              <a:t/>
            </a:r>
            <a:br>
              <a:rPr lang="sk-SK" sz="2800" dirty="0" smtClean="0">
                <a:solidFill>
                  <a:schemeClr val="bg1">
                    <a:lumMod val="50000"/>
                  </a:schemeClr>
                </a:solidFill>
                <a:latin typeface="Arial" pitchFamily="34" charset="0"/>
                <a:ea typeface="+mn-ea"/>
                <a:cs typeface="Arial" pitchFamily="34" charset="0"/>
              </a:rPr>
            </a:br>
            <a:r>
              <a:rPr lang="sk-SK" sz="2800" dirty="0"/>
              <a:t/>
            </a:r>
            <a:br>
              <a:rPr lang="sk-SK" sz="2800" dirty="0"/>
            </a:br>
            <a:r>
              <a:rPr lang="sk-SK" sz="2800" dirty="0">
                <a:solidFill>
                  <a:schemeClr val="bg1">
                    <a:lumMod val="50000"/>
                  </a:schemeClr>
                </a:solidFill>
                <a:latin typeface="Arial" pitchFamily="34" charset="0"/>
                <a:ea typeface="+mn-ea"/>
                <a:cs typeface="Arial" pitchFamily="34" charset="0"/>
              </a:rPr>
              <a:t/>
            </a:r>
            <a:br>
              <a:rPr lang="sk-SK" sz="2800" dirty="0">
                <a:solidFill>
                  <a:schemeClr val="bg1">
                    <a:lumMod val="50000"/>
                  </a:schemeClr>
                </a:solidFill>
                <a:latin typeface="Arial" pitchFamily="34" charset="0"/>
                <a:ea typeface="+mn-ea"/>
                <a:cs typeface="Arial" pitchFamily="34" charset="0"/>
              </a:rPr>
            </a:br>
            <a:r>
              <a:rPr lang="sk-SK" sz="3200" b="1" dirty="0" smtClean="0">
                <a:latin typeface="Arial" panose="020B0604020202020204" pitchFamily="34" charset="0"/>
                <a:cs typeface="Arial" panose="020B0604020202020204" pitchFamily="34" charset="0"/>
              </a:rPr>
              <a:t/>
            </a:r>
            <a:br>
              <a:rPr lang="sk-SK" sz="3200" b="1" dirty="0" smtClean="0">
                <a:latin typeface="Arial" panose="020B0604020202020204" pitchFamily="34" charset="0"/>
                <a:cs typeface="Arial" panose="020B0604020202020204" pitchFamily="34" charset="0"/>
              </a:rPr>
            </a:br>
            <a:endParaRPr lang="sk-SK" sz="3200" b="1" dirty="0">
              <a:latin typeface="Arial" panose="020B0604020202020204" pitchFamily="34" charset="0"/>
              <a:cs typeface="Arial" panose="020B0604020202020204" pitchFamily="34" charset="0"/>
            </a:endParaRPr>
          </a:p>
        </p:txBody>
      </p:sp>
      <p:sp>
        <p:nvSpPr>
          <p:cNvPr id="3" name="BlokTextu 2"/>
          <p:cNvSpPr txBox="1"/>
          <p:nvPr/>
        </p:nvSpPr>
        <p:spPr>
          <a:xfrm>
            <a:off x="1643248" y="951148"/>
            <a:ext cx="6574971" cy="584775"/>
          </a:xfrm>
          <a:prstGeom prst="rect">
            <a:avLst/>
          </a:prstGeom>
          <a:noFill/>
        </p:spPr>
        <p:txBody>
          <a:bodyPr wrap="square" rtlCol="0">
            <a:spAutoFit/>
          </a:bodyPr>
          <a:lstStyle/>
          <a:p>
            <a:r>
              <a:rPr lang="sk-SK" sz="3200" b="1" dirty="0">
                <a:solidFill>
                  <a:srgbClr val="55B848"/>
                </a:solidFill>
                <a:latin typeface="Arial" panose="020B0604020202020204" pitchFamily="34" charset="0"/>
                <a:ea typeface="+mj-ea"/>
                <a:cs typeface="Arial" panose="020B0604020202020204" pitchFamily="34" charset="0"/>
              </a:rPr>
              <a:t>Základné informácie o </a:t>
            </a:r>
            <a:r>
              <a:rPr lang="sk-SK" sz="3200" b="1" dirty="0" smtClean="0">
                <a:solidFill>
                  <a:srgbClr val="55B848"/>
                </a:solidFill>
                <a:latin typeface="Arial" panose="020B0604020202020204" pitchFamily="34" charset="0"/>
                <a:ea typeface="+mj-ea"/>
                <a:cs typeface="Arial" panose="020B0604020202020204" pitchFamily="34" charset="0"/>
              </a:rPr>
              <a:t>výzve</a:t>
            </a:r>
            <a:endParaRPr lang="sk-SK" sz="3200" b="1" dirty="0">
              <a:solidFill>
                <a:srgbClr val="55B848"/>
              </a:solidFill>
              <a:latin typeface="Arial" panose="020B0604020202020204" pitchFamily="34" charset="0"/>
              <a:ea typeface="+mj-ea"/>
              <a:cs typeface="Arial" panose="020B0604020202020204" pitchFamily="34" charset="0"/>
            </a:endParaRPr>
          </a:p>
        </p:txBody>
      </p:sp>
      <p:graphicFrame>
        <p:nvGraphicFramePr>
          <p:cNvPr id="4" name="Diagram 3"/>
          <p:cNvGraphicFramePr/>
          <p:nvPr>
            <p:extLst>
              <p:ext uri="{D42A27DB-BD31-4B8C-83A1-F6EECF244321}">
                <p14:modId xmlns:p14="http://schemas.microsoft.com/office/powerpoint/2010/main" val="3300593410"/>
              </p:ext>
            </p:extLst>
          </p:nvPr>
        </p:nvGraphicFramePr>
        <p:xfrm>
          <a:off x="642721" y="951148"/>
          <a:ext cx="8097218" cy="48664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BlokTextu 4"/>
          <p:cNvSpPr txBox="1"/>
          <p:nvPr/>
        </p:nvSpPr>
        <p:spPr>
          <a:xfrm>
            <a:off x="3419673" y="2254770"/>
            <a:ext cx="6978554" cy="369332"/>
          </a:xfrm>
          <a:prstGeom prst="rect">
            <a:avLst/>
          </a:prstGeom>
          <a:noFill/>
        </p:spPr>
        <p:txBody>
          <a:bodyPr wrap="square" rtlCol="0">
            <a:spAutoFit/>
          </a:bodyPr>
          <a:lstStyle/>
          <a:p>
            <a:r>
              <a:rPr lang="sk-SK" dirty="0" smtClean="0">
                <a:solidFill>
                  <a:schemeClr val="bg1">
                    <a:lumMod val="50000"/>
                  </a:schemeClr>
                </a:solidFill>
              </a:rPr>
              <a:t>Uzávierky ďalších hodnotiacich kôl: </a:t>
            </a:r>
            <a:r>
              <a:rPr lang="sk-SK" b="1" dirty="0">
                <a:solidFill>
                  <a:srgbClr val="0070C0"/>
                </a:solidFill>
              </a:rPr>
              <a:t>v intervale 3</a:t>
            </a:r>
            <a:r>
              <a:rPr lang="sk-SK" b="1" dirty="0" smtClean="0">
                <a:solidFill>
                  <a:srgbClr val="0070C0"/>
                </a:solidFill>
              </a:rPr>
              <a:t> mesiacov</a:t>
            </a:r>
            <a:endParaRPr lang="sk-SK" dirty="0">
              <a:solidFill>
                <a:srgbClr val="FF0000"/>
              </a:solidFill>
            </a:endParaRPr>
          </a:p>
        </p:txBody>
      </p:sp>
      <p:sp>
        <p:nvSpPr>
          <p:cNvPr id="6" name="Obdĺžnik 5"/>
          <p:cNvSpPr/>
          <p:nvPr/>
        </p:nvSpPr>
        <p:spPr>
          <a:xfrm>
            <a:off x="386442" y="5426365"/>
            <a:ext cx="8609776" cy="646331"/>
          </a:xfrm>
          <a:prstGeom prst="rect">
            <a:avLst/>
          </a:prstGeom>
        </p:spPr>
        <p:txBody>
          <a:bodyPr wrap="square">
            <a:spAutoFit/>
          </a:bodyPr>
          <a:lstStyle/>
          <a:p>
            <a:pPr algn="just"/>
            <a:r>
              <a:rPr lang="sk-SK" dirty="0" smtClean="0"/>
              <a:t>Poznámka: V </a:t>
            </a:r>
            <a:r>
              <a:rPr lang="sk-SK" dirty="0"/>
              <a:t>prípade, ak termín uzavretia hodnotiaceho kola pripadne na deň pracovného pokoja, považuje sa za termín uzavretia hodnotiaceho kola prvý nasledujúci pracovný deň.</a:t>
            </a:r>
          </a:p>
        </p:txBody>
      </p:sp>
    </p:spTree>
    <p:extLst>
      <p:ext uri="{BB962C8B-B14F-4D97-AF65-F5344CB8AC3E}">
        <p14:creationId xmlns:p14="http://schemas.microsoft.com/office/powerpoint/2010/main" val="361072349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1"/>
          <p:cNvSpPr>
            <a:spLocks noGrp="1"/>
          </p:cNvSpPr>
          <p:nvPr>
            <p:ph type="title"/>
          </p:nvPr>
        </p:nvSpPr>
        <p:spPr>
          <a:xfrm>
            <a:off x="422673" y="1160721"/>
            <a:ext cx="8218788" cy="692230"/>
          </a:xfrm>
        </p:spPr>
        <p:txBody>
          <a:bodyPr>
            <a:normAutofit/>
          </a:bodyPr>
          <a:lstStyle/>
          <a:p>
            <a:r>
              <a:rPr lang="sk-SK" sz="3200" b="1" dirty="0" smtClean="0">
                <a:latin typeface="Arial" panose="020B0604020202020204" pitchFamily="34" charset="0"/>
                <a:cs typeface="Arial" panose="020B0604020202020204" pitchFamily="34" charset="0"/>
              </a:rPr>
              <a:t>Oprávnenosť aktivít projektu</a:t>
            </a:r>
            <a:endParaRPr lang="sk-SK" sz="3200" b="1" dirty="0">
              <a:latin typeface="Arial" panose="020B0604020202020204" pitchFamily="34" charset="0"/>
              <a:cs typeface="Arial" panose="020B0604020202020204" pitchFamily="34" charset="0"/>
            </a:endParaRPr>
          </a:p>
        </p:txBody>
      </p:sp>
      <p:sp>
        <p:nvSpPr>
          <p:cNvPr id="5" name="Obdĺžnik 4"/>
          <p:cNvSpPr/>
          <p:nvPr/>
        </p:nvSpPr>
        <p:spPr>
          <a:xfrm>
            <a:off x="422673" y="2119265"/>
            <a:ext cx="8499654" cy="3046988"/>
          </a:xfrm>
          <a:prstGeom prst="rect">
            <a:avLst/>
          </a:prstGeom>
        </p:spPr>
        <p:txBody>
          <a:bodyPr wrap="square">
            <a:spAutoFit/>
          </a:bodyPr>
          <a:lstStyle/>
          <a:p>
            <a:pPr algn="just"/>
            <a:r>
              <a:rPr lang="sk-SK" sz="1600" dirty="0" smtClean="0">
                <a:latin typeface="Arial" panose="020B0604020202020204" pitchFamily="34" charset="0"/>
                <a:cs typeface="Arial" panose="020B0604020202020204" pitchFamily="34" charset="0"/>
              </a:rPr>
              <a:t>Podpora </a:t>
            </a:r>
            <a:r>
              <a:rPr lang="sk-SK" sz="1600" dirty="0">
                <a:latin typeface="Arial" panose="020B0604020202020204" pitchFamily="34" charset="0"/>
                <a:cs typeface="Arial" panose="020B0604020202020204" pitchFamily="34" charset="0"/>
              </a:rPr>
              <a:t>zameraná na </a:t>
            </a:r>
            <a:r>
              <a:rPr lang="sk-SK" sz="1600" dirty="0" smtClean="0">
                <a:latin typeface="Arial" panose="020B0604020202020204" pitchFamily="34" charset="0"/>
                <a:cs typeface="Arial" panose="020B0604020202020204" pitchFamily="34" charset="0"/>
              </a:rPr>
              <a:t>mechanicko-biologickú </a:t>
            </a:r>
            <a:r>
              <a:rPr lang="sk-SK" sz="1600" dirty="0">
                <a:latin typeface="Arial" panose="020B0604020202020204" pitchFamily="34" charset="0"/>
                <a:cs typeface="Arial" panose="020B0604020202020204" pitchFamily="34" charset="0"/>
              </a:rPr>
              <a:t>úpravu zmesových </a:t>
            </a:r>
            <a:r>
              <a:rPr lang="sk-SK" sz="1600" dirty="0" smtClean="0">
                <a:latin typeface="Arial" panose="020B0604020202020204" pitchFamily="34" charset="0"/>
                <a:cs typeface="Arial" panose="020B0604020202020204" pitchFamily="34" charset="0"/>
              </a:rPr>
              <a:t>KO, </a:t>
            </a:r>
            <a:r>
              <a:rPr lang="sk-SK" sz="1600" dirty="0" err="1">
                <a:latin typeface="Arial" panose="020B0604020202020204" pitchFamily="34" charset="0"/>
                <a:cs typeface="Arial" panose="020B0604020202020204" pitchFamily="34" charset="0"/>
              </a:rPr>
              <a:t>t.j</a:t>
            </a:r>
            <a:r>
              <a:rPr lang="sk-SK" sz="1600" dirty="0" smtClean="0">
                <a:latin typeface="Arial" panose="020B0604020202020204" pitchFamily="34" charset="0"/>
                <a:cs typeface="Arial" panose="020B0604020202020204" pitchFamily="34" charset="0"/>
              </a:rPr>
              <a:t>.:</a:t>
            </a:r>
          </a:p>
          <a:p>
            <a:pPr algn="just"/>
            <a:endParaRPr lang="sk-SK" sz="16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sk-SK" sz="1600" b="1" i="1" u="sng" dirty="0" smtClean="0">
                <a:latin typeface="Arial" panose="020B0604020202020204" pitchFamily="34" charset="0"/>
                <a:cs typeface="Arial" panose="020B0604020202020204" pitchFamily="34" charset="0"/>
              </a:rPr>
              <a:t>Výstavbu </a:t>
            </a:r>
            <a:r>
              <a:rPr lang="sk-SK" sz="1600" b="1" i="1" u="sng" dirty="0">
                <a:latin typeface="Arial" panose="020B0604020202020204" pitchFamily="34" charset="0"/>
                <a:cs typeface="Arial" panose="020B0604020202020204" pitchFamily="34" charset="0"/>
              </a:rPr>
              <a:t>a nákup nových zariadení na mechanicko-biologickú </a:t>
            </a:r>
            <a:r>
              <a:rPr lang="sk-SK" sz="1600" b="1" i="1" u="sng" dirty="0" smtClean="0">
                <a:latin typeface="Arial" panose="020B0604020202020204" pitchFamily="34" charset="0"/>
                <a:cs typeface="Arial" panose="020B0604020202020204" pitchFamily="34" charset="0"/>
              </a:rPr>
              <a:t>úpravu zmesových </a:t>
            </a:r>
            <a:r>
              <a:rPr lang="sk-SK" sz="1600" b="1" i="1" u="sng" dirty="0">
                <a:latin typeface="Arial" panose="020B0604020202020204" pitchFamily="34" charset="0"/>
                <a:cs typeface="Arial" panose="020B0604020202020204" pitchFamily="34" charset="0"/>
              </a:rPr>
              <a:t>komunálnych odpadov </a:t>
            </a:r>
            <a:r>
              <a:rPr lang="sk-SK" sz="1600" dirty="0">
                <a:latin typeface="Arial" panose="020B0604020202020204" pitchFamily="34" charset="0"/>
                <a:cs typeface="Arial" panose="020B0604020202020204" pitchFamily="34" charset="0"/>
              </a:rPr>
              <a:t>za účelom dodatočného </a:t>
            </a:r>
            <a:r>
              <a:rPr lang="sk-SK" sz="1600" dirty="0" err="1" smtClean="0">
                <a:latin typeface="Arial" panose="020B0604020202020204" pitchFamily="34" charset="0"/>
                <a:cs typeface="Arial" panose="020B0604020202020204" pitchFamily="34" charset="0"/>
              </a:rPr>
              <a:t>dotriedenia</a:t>
            </a:r>
            <a:r>
              <a:rPr lang="sk-SK" sz="1600" dirty="0" smtClean="0">
                <a:latin typeface="Arial" panose="020B0604020202020204" pitchFamily="34" charset="0"/>
                <a:cs typeface="Arial" panose="020B0604020202020204" pitchFamily="34" charset="0"/>
              </a:rPr>
              <a:t> a </a:t>
            </a:r>
            <a:r>
              <a:rPr lang="sk-SK" sz="1600" dirty="0">
                <a:latin typeface="Arial" panose="020B0604020202020204" pitchFamily="34" charset="0"/>
                <a:cs typeface="Arial" panose="020B0604020202020204" pitchFamily="34" charset="0"/>
              </a:rPr>
              <a:t>biologickej stabilizácie zvyškového, </a:t>
            </a:r>
            <a:r>
              <a:rPr lang="sk-SK" sz="1600" b="1" dirty="0">
                <a:latin typeface="Arial" panose="020B0604020202020204" pitchFamily="34" charset="0"/>
                <a:cs typeface="Arial" panose="020B0604020202020204" pitchFamily="34" charset="0"/>
              </a:rPr>
              <a:t>výlučne zmesového </a:t>
            </a:r>
            <a:r>
              <a:rPr lang="sk-SK" sz="1600" b="1" dirty="0" smtClean="0">
                <a:latin typeface="Arial" panose="020B0604020202020204" pitchFamily="34" charset="0"/>
                <a:cs typeface="Arial" panose="020B0604020202020204" pitchFamily="34" charset="0"/>
              </a:rPr>
              <a:t>KO </a:t>
            </a:r>
            <a:r>
              <a:rPr lang="sk-SK" sz="1600" dirty="0" smtClean="0">
                <a:latin typeface="Arial" panose="020B0604020202020204" pitchFamily="34" charset="0"/>
                <a:cs typeface="Arial" panose="020B0604020202020204" pitchFamily="34" charset="0"/>
              </a:rPr>
              <a:t>prostredníctvom </a:t>
            </a:r>
            <a:r>
              <a:rPr lang="sk-SK" sz="1600" dirty="0">
                <a:latin typeface="Arial" panose="020B0604020202020204" pitchFamily="34" charset="0"/>
                <a:cs typeface="Arial" panose="020B0604020202020204" pitchFamily="34" charset="0"/>
              </a:rPr>
              <a:t>systémov, tzv. mechanicko-biologickej </a:t>
            </a:r>
            <a:r>
              <a:rPr lang="sk-SK" sz="1600" dirty="0" smtClean="0">
                <a:latin typeface="Arial" panose="020B0604020202020204" pitchFamily="34" charset="0"/>
                <a:cs typeface="Arial" panose="020B0604020202020204" pitchFamily="34" charset="0"/>
              </a:rPr>
              <a:t>úpravy odpadu</a:t>
            </a:r>
            <a:r>
              <a:rPr lang="sk-SK" sz="1600" dirty="0">
                <a:latin typeface="Arial" panose="020B0604020202020204" pitchFamily="34" charset="0"/>
                <a:cs typeface="Arial" panose="020B0604020202020204" pitchFamily="34" charset="0"/>
              </a:rPr>
              <a:t>, pri ktorých výsledným produktom po </a:t>
            </a:r>
            <a:r>
              <a:rPr lang="sk-SK" sz="1600" dirty="0" smtClean="0">
                <a:latin typeface="Arial" panose="020B0604020202020204" pitchFamily="34" charset="0"/>
                <a:cs typeface="Arial" panose="020B0604020202020204" pitchFamily="34" charset="0"/>
              </a:rPr>
              <a:t>mechanicko-biologickej úprave </a:t>
            </a:r>
            <a:r>
              <a:rPr lang="sk-SK" sz="1600" dirty="0">
                <a:latin typeface="Arial" panose="020B0604020202020204" pitchFamily="34" charset="0"/>
                <a:cs typeface="Arial" panose="020B0604020202020204" pitchFamily="34" charset="0"/>
              </a:rPr>
              <a:t>je výlučne upravený, resp. biologicky stabilizovaný odpad</a:t>
            </a:r>
            <a:r>
              <a:rPr lang="sk-SK" sz="1600" dirty="0" smtClean="0">
                <a:latin typeface="Arial" panose="020B0604020202020204" pitchFamily="34" charset="0"/>
                <a:cs typeface="Arial" panose="020B0604020202020204" pitchFamily="34" charset="0"/>
              </a:rPr>
              <a:t>.</a:t>
            </a:r>
          </a:p>
          <a:p>
            <a:pPr algn="just"/>
            <a:endParaRPr lang="sk-SK" sz="16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sk-SK" sz="1600" b="1" i="1" u="sng" dirty="0" smtClean="0">
                <a:latin typeface="Arial" panose="020B0604020202020204" pitchFamily="34" charset="0"/>
                <a:cs typeface="Arial" panose="020B0604020202020204" pitchFamily="34" charset="0"/>
              </a:rPr>
              <a:t>Nákup </a:t>
            </a:r>
            <a:r>
              <a:rPr lang="sk-SK" sz="1600" b="1" i="1" u="sng" dirty="0">
                <a:latin typeface="Arial" panose="020B0604020202020204" pitchFamily="34" charset="0"/>
                <a:cs typeface="Arial" panose="020B0604020202020204" pitchFamily="34" charset="0"/>
              </a:rPr>
              <a:t>hnuteľných vecí, ktoré priamo súvisia s výstavbou a </a:t>
            </a:r>
            <a:r>
              <a:rPr lang="sk-SK" sz="1600" b="1" i="1" u="sng" dirty="0" smtClean="0">
                <a:latin typeface="Arial" panose="020B0604020202020204" pitchFamily="34" charset="0"/>
                <a:cs typeface="Arial" panose="020B0604020202020204" pitchFamily="34" charset="0"/>
              </a:rPr>
              <a:t>funkčnosťou zariadení </a:t>
            </a:r>
            <a:r>
              <a:rPr lang="sk-SK" sz="1600" b="1" i="1" u="sng" dirty="0">
                <a:latin typeface="Arial" panose="020B0604020202020204" pitchFamily="34" charset="0"/>
                <a:cs typeface="Arial" panose="020B0604020202020204" pitchFamily="34" charset="0"/>
              </a:rPr>
              <a:t>na mechanicko-biologickú úpravu zmesových </a:t>
            </a:r>
            <a:r>
              <a:rPr lang="sk-SK" sz="1600" b="1" i="1" u="sng" dirty="0" smtClean="0">
                <a:latin typeface="Arial" panose="020B0604020202020204" pitchFamily="34" charset="0"/>
                <a:cs typeface="Arial" panose="020B0604020202020204" pitchFamily="34" charset="0"/>
              </a:rPr>
              <a:t>komunálnych odpadov</a:t>
            </a:r>
            <a:r>
              <a:rPr lang="sk-SK" sz="1600" dirty="0" smtClean="0">
                <a:latin typeface="Arial" panose="020B0604020202020204" pitchFamily="34" charset="0"/>
                <a:cs typeface="Arial" panose="020B0604020202020204" pitchFamily="34" charset="0"/>
              </a:rPr>
              <a:t> </a:t>
            </a:r>
            <a:r>
              <a:rPr lang="sk-SK" sz="1600" dirty="0">
                <a:latin typeface="Arial" panose="020B0604020202020204" pitchFamily="34" charset="0"/>
                <a:cs typeface="Arial" panose="020B0604020202020204" pitchFamily="34" charset="0"/>
              </a:rPr>
              <a:t>(s výnimkou zberných nádob na zmesový komunálny </a:t>
            </a:r>
            <a:r>
              <a:rPr lang="sk-SK" sz="1600" dirty="0" smtClean="0">
                <a:latin typeface="Arial" panose="020B0604020202020204" pitchFamily="34" charset="0"/>
                <a:cs typeface="Arial" panose="020B0604020202020204" pitchFamily="34" charset="0"/>
              </a:rPr>
              <a:t>odpad a </a:t>
            </a:r>
            <a:r>
              <a:rPr lang="sk-SK" sz="1600" dirty="0">
                <a:latin typeface="Arial" panose="020B0604020202020204" pitchFamily="34" charset="0"/>
                <a:cs typeface="Arial" panose="020B0604020202020204" pitchFamily="34" charset="0"/>
              </a:rPr>
              <a:t>zberových vozidiel na zmesový komunálny odpad a iných </a:t>
            </a:r>
            <a:r>
              <a:rPr lang="sk-SK" sz="1600" dirty="0" smtClean="0">
                <a:latin typeface="Arial" panose="020B0604020202020204" pitchFamily="34" charset="0"/>
                <a:cs typeface="Arial" panose="020B0604020202020204" pitchFamily="34" charset="0"/>
              </a:rPr>
              <a:t>dopravných prostriedkov</a:t>
            </a:r>
            <a:r>
              <a:rPr lang="sk-SK" sz="16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30619612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662043" y="2078131"/>
            <a:ext cx="7886700" cy="1325563"/>
          </a:xfrm>
        </p:spPr>
        <p:txBody>
          <a:bodyPr>
            <a:normAutofit/>
          </a:bodyPr>
          <a:lstStyle/>
          <a:p>
            <a:r>
              <a:rPr lang="sk-SK" sz="3600" b="1" dirty="0">
                <a:latin typeface="Arial" panose="020B0604020202020204" pitchFamily="34" charset="0"/>
                <a:cs typeface="Arial" panose="020B0604020202020204" pitchFamily="34" charset="0"/>
              </a:rPr>
              <a:t>ĎAKUJEME ZA POZORNOSŤ</a:t>
            </a:r>
          </a:p>
        </p:txBody>
      </p:sp>
      <p:sp>
        <p:nvSpPr>
          <p:cNvPr id="3" name="BlokTextu 2"/>
          <p:cNvSpPr txBox="1"/>
          <p:nvPr/>
        </p:nvSpPr>
        <p:spPr>
          <a:xfrm>
            <a:off x="585953" y="4209535"/>
            <a:ext cx="7972094" cy="677108"/>
          </a:xfrm>
          <a:prstGeom prst="rect">
            <a:avLst/>
          </a:prstGeom>
          <a:noFill/>
        </p:spPr>
        <p:txBody>
          <a:bodyPr wrap="square" rtlCol="0">
            <a:spAutoFit/>
          </a:bodyPr>
          <a:lstStyle/>
          <a:p>
            <a:r>
              <a:rPr lang="sk-SK" b="1" dirty="0" smtClean="0">
                <a:solidFill>
                  <a:srgbClr val="55B848"/>
                </a:solidFill>
                <a:latin typeface="Arial" panose="020B0604020202020204" pitchFamily="34" charset="0"/>
                <a:cs typeface="Arial" panose="020B0604020202020204" pitchFamily="34" charset="0"/>
              </a:rPr>
              <a:t>Sekcia </a:t>
            </a:r>
            <a:r>
              <a:rPr lang="sk-SK" b="1" dirty="0">
                <a:solidFill>
                  <a:srgbClr val="55B848"/>
                </a:solidFill>
                <a:latin typeface="Arial" panose="020B0604020202020204" pitchFamily="34" charset="0"/>
                <a:cs typeface="Arial" panose="020B0604020202020204" pitchFamily="34" charset="0"/>
              </a:rPr>
              <a:t>environmentálnych programov a projektov MŽP SR</a:t>
            </a:r>
          </a:p>
          <a:p>
            <a:r>
              <a:rPr lang="sk-SK" sz="2000" b="1" dirty="0">
                <a:solidFill>
                  <a:schemeClr val="bg1">
                    <a:lumMod val="50000"/>
                  </a:schemeClr>
                </a:solidFill>
              </a:rPr>
              <a:t>Riadiaci orgán pre Operačný program Kvalita životného prostredia</a:t>
            </a:r>
          </a:p>
        </p:txBody>
      </p:sp>
    </p:spTree>
    <p:extLst>
      <p:ext uri="{BB962C8B-B14F-4D97-AF65-F5344CB8AC3E}">
        <p14:creationId xmlns:p14="http://schemas.microsoft.com/office/powerpoint/2010/main" val="4332519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ĺžnik 1"/>
          <p:cNvSpPr/>
          <p:nvPr/>
        </p:nvSpPr>
        <p:spPr>
          <a:xfrm>
            <a:off x="510574" y="1480988"/>
            <a:ext cx="7846292" cy="2308324"/>
          </a:xfrm>
          <a:prstGeom prst="rect">
            <a:avLst/>
          </a:prstGeom>
        </p:spPr>
        <p:txBody>
          <a:bodyPr wrap="square">
            <a:spAutoFit/>
          </a:bodyPr>
          <a:lstStyle/>
          <a:p>
            <a:r>
              <a:rPr lang="sk-SK" dirty="0">
                <a:latin typeface="Arial" panose="020B0604020202020204" pitchFamily="34" charset="0"/>
                <a:cs typeface="Arial" panose="020B0604020202020204" pitchFamily="34" charset="0"/>
              </a:rPr>
              <a:t>Indikatívna výška finančných prostriedkov zo zdrojov EÚ </a:t>
            </a:r>
            <a:r>
              <a:rPr lang="sk-SK" dirty="0" smtClean="0">
                <a:latin typeface="Arial" panose="020B0604020202020204" pitchFamily="34" charset="0"/>
                <a:cs typeface="Arial" panose="020B0604020202020204" pitchFamily="34" charset="0"/>
              </a:rPr>
              <a:t>je </a:t>
            </a:r>
            <a:r>
              <a:rPr lang="sk-SK" b="1" dirty="0">
                <a:latin typeface="Arial" panose="020B0604020202020204" pitchFamily="34" charset="0"/>
                <a:cs typeface="Arial" panose="020B0604020202020204" pitchFamily="34" charset="0"/>
              </a:rPr>
              <a:t>10 mil. </a:t>
            </a:r>
            <a:r>
              <a:rPr lang="sk-SK" b="1" dirty="0" smtClean="0">
                <a:latin typeface="Arial" panose="020B0604020202020204" pitchFamily="34" charset="0"/>
                <a:cs typeface="Arial" panose="020B0604020202020204" pitchFamily="34" charset="0"/>
              </a:rPr>
              <a:t>EUR.</a:t>
            </a:r>
          </a:p>
          <a:p>
            <a:endParaRPr lang="sk-SK" b="1" dirty="0">
              <a:latin typeface="Arial" panose="020B0604020202020204" pitchFamily="34" charset="0"/>
              <a:cs typeface="Arial" panose="020B0604020202020204" pitchFamily="34" charset="0"/>
            </a:endParaRPr>
          </a:p>
          <a:p>
            <a:pPr algn="just"/>
            <a:r>
              <a:rPr lang="sk-SK" b="1" dirty="0" smtClean="0">
                <a:latin typeface="Arial" panose="020B0604020202020204" pitchFamily="34" charset="0"/>
                <a:cs typeface="Arial" panose="020B0604020202020204" pitchFamily="34" charset="0"/>
              </a:rPr>
              <a:t>Alokácia sa </a:t>
            </a:r>
            <a:r>
              <a:rPr lang="sk-SK" b="1" dirty="0">
                <a:latin typeface="Arial" panose="020B0604020202020204" pitchFamily="34" charset="0"/>
                <a:cs typeface="Arial" panose="020B0604020202020204" pitchFamily="34" charset="0"/>
              </a:rPr>
              <a:t>bude </a:t>
            </a:r>
            <a:r>
              <a:rPr lang="sk-SK" b="1" dirty="0" smtClean="0">
                <a:latin typeface="Arial" panose="020B0604020202020204" pitchFamily="34" charset="0"/>
                <a:cs typeface="Arial" panose="020B0604020202020204" pitchFamily="34" charset="0"/>
              </a:rPr>
              <a:t>v </a:t>
            </a:r>
            <a:r>
              <a:rPr lang="sk-SK" b="1" dirty="0">
                <a:latin typeface="Arial" panose="020B0604020202020204" pitchFamily="34" charset="0"/>
                <a:cs typeface="Arial" panose="020B0604020202020204" pitchFamily="34" charset="0"/>
              </a:rPr>
              <a:t>priebehu výzvy priebežne </a:t>
            </a:r>
            <a:r>
              <a:rPr lang="sk-SK" b="1" dirty="0" smtClean="0">
                <a:latin typeface="Arial" panose="020B0604020202020204" pitchFamily="34" charset="0"/>
                <a:cs typeface="Arial" panose="020B0604020202020204" pitchFamily="34" charset="0"/>
              </a:rPr>
              <a:t>navyšovať, </a:t>
            </a:r>
            <a:r>
              <a:rPr lang="sk-SK" b="1" dirty="0">
                <a:latin typeface="Arial" panose="020B0604020202020204" pitchFamily="34" charset="0"/>
                <a:cs typeface="Arial" panose="020B0604020202020204" pitchFamily="34" charset="0"/>
              </a:rPr>
              <a:t>nakoľko predmetná výzva je podstatná pre plnenie potrieb miest a obcí </a:t>
            </a:r>
            <a:r>
              <a:rPr lang="sk-SK" b="1" dirty="0" smtClean="0">
                <a:latin typeface="Arial" panose="020B0604020202020204" pitchFamily="34" charset="0"/>
                <a:cs typeface="Arial" panose="020B0604020202020204" pitchFamily="34" charset="0"/>
              </a:rPr>
              <a:t/>
            </a:r>
            <a:br>
              <a:rPr lang="sk-SK" b="1" dirty="0" smtClean="0">
                <a:latin typeface="Arial" panose="020B0604020202020204" pitchFamily="34" charset="0"/>
                <a:cs typeface="Arial" panose="020B0604020202020204" pitchFamily="34" charset="0"/>
              </a:rPr>
            </a:br>
            <a:r>
              <a:rPr lang="sk-SK" b="1" dirty="0" smtClean="0">
                <a:latin typeface="Arial" panose="020B0604020202020204" pitchFamily="34" charset="0"/>
                <a:cs typeface="Arial" panose="020B0604020202020204" pitchFamily="34" charset="0"/>
              </a:rPr>
              <a:t>v </a:t>
            </a:r>
            <a:r>
              <a:rPr lang="sk-SK" b="1" dirty="0">
                <a:latin typeface="Arial" panose="020B0604020202020204" pitchFamily="34" charset="0"/>
                <a:cs typeface="Arial" panose="020B0604020202020204" pitchFamily="34" charset="0"/>
              </a:rPr>
              <a:t>oblasti odpadového hospodárstva</a:t>
            </a:r>
            <a:r>
              <a:rPr lang="sk-SK" b="1" dirty="0" smtClean="0">
                <a:latin typeface="Arial" panose="020B0604020202020204" pitchFamily="34" charset="0"/>
                <a:cs typeface="Arial" panose="020B0604020202020204" pitchFamily="34" charset="0"/>
              </a:rPr>
              <a:t>.</a:t>
            </a:r>
          </a:p>
          <a:p>
            <a:pPr algn="just"/>
            <a:endParaRPr lang="sk-SK" b="1" dirty="0" smtClean="0">
              <a:latin typeface="Arial" panose="020B0604020202020204" pitchFamily="34" charset="0"/>
              <a:cs typeface="Arial" panose="020B0604020202020204" pitchFamily="34" charset="0"/>
            </a:endParaRPr>
          </a:p>
          <a:p>
            <a:pPr algn="just"/>
            <a:endParaRPr lang="sk-SK" b="1" dirty="0">
              <a:latin typeface="Arial" panose="020B0604020202020204" pitchFamily="34" charset="0"/>
              <a:cs typeface="Arial" panose="020B0604020202020204" pitchFamily="34" charset="0"/>
            </a:endParaRPr>
          </a:p>
          <a:p>
            <a:pPr algn="just"/>
            <a:r>
              <a:rPr lang="sk-SK" b="1" dirty="0" smtClean="0">
                <a:latin typeface="Arial" panose="020B0604020202020204" pitchFamily="34" charset="0"/>
                <a:cs typeface="Arial" panose="020B0604020202020204" pitchFamily="34" charset="0"/>
              </a:rPr>
              <a:t>Financovanie projektu:</a:t>
            </a:r>
          </a:p>
        </p:txBody>
      </p:sp>
      <p:graphicFrame>
        <p:nvGraphicFramePr>
          <p:cNvPr id="6" name="Tabuľka 5"/>
          <p:cNvGraphicFramePr>
            <a:graphicFrameLocks noGrp="1"/>
          </p:cNvGraphicFramePr>
          <p:nvPr>
            <p:extLst>
              <p:ext uri="{D42A27DB-BD31-4B8C-83A1-F6EECF244321}">
                <p14:modId xmlns:p14="http://schemas.microsoft.com/office/powerpoint/2010/main" val="3894619270"/>
              </p:ext>
            </p:extLst>
          </p:nvPr>
        </p:nvGraphicFramePr>
        <p:xfrm>
          <a:off x="567673" y="3789312"/>
          <a:ext cx="7886700" cy="1221098"/>
        </p:xfrm>
        <a:graphic>
          <a:graphicData uri="http://schemas.openxmlformats.org/drawingml/2006/table">
            <a:tbl>
              <a:tblPr firstRow="1" firstCol="1" bandRow="1">
                <a:tableStyleId>{5C22544A-7EE6-4342-B048-85BDC9FD1C3A}</a:tableStyleId>
              </a:tblPr>
              <a:tblGrid>
                <a:gridCol w="3632093">
                  <a:extLst>
                    <a:ext uri="{9D8B030D-6E8A-4147-A177-3AD203B41FA5}">
                      <a16:colId xmlns:a16="http://schemas.microsoft.com/office/drawing/2014/main" val="179351445"/>
                    </a:ext>
                  </a:extLst>
                </a:gridCol>
                <a:gridCol w="1066803">
                  <a:extLst>
                    <a:ext uri="{9D8B030D-6E8A-4147-A177-3AD203B41FA5}">
                      <a16:colId xmlns:a16="http://schemas.microsoft.com/office/drawing/2014/main" val="2831194535"/>
                    </a:ext>
                  </a:extLst>
                </a:gridCol>
                <a:gridCol w="1276068">
                  <a:extLst>
                    <a:ext uri="{9D8B030D-6E8A-4147-A177-3AD203B41FA5}">
                      <a16:colId xmlns:a16="http://schemas.microsoft.com/office/drawing/2014/main" val="1559944306"/>
                    </a:ext>
                  </a:extLst>
                </a:gridCol>
                <a:gridCol w="1911736">
                  <a:extLst>
                    <a:ext uri="{9D8B030D-6E8A-4147-A177-3AD203B41FA5}">
                      <a16:colId xmlns:a16="http://schemas.microsoft.com/office/drawing/2014/main" val="4102098271"/>
                    </a:ext>
                  </a:extLst>
                </a:gridCol>
              </a:tblGrid>
              <a:tr h="542710">
                <a:tc rowSpan="2">
                  <a:txBody>
                    <a:bodyPr/>
                    <a:lstStyle/>
                    <a:p>
                      <a:pPr algn="ctr">
                        <a:spcBef>
                          <a:spcPts val="300"/>
                        </a:spcBef>
                        <a:spcAft>
                          <a:spcPts val="300"/>
                        </a:spcAft>
                      </a:pPr>
                      <a:r>
                        <a:rPr lang="sk-SK" sz="1200" dirty="0">
                          <a:effectLst/>
                          <a:latin typeface="Arial" panose="020B0604020202020204" pitchFamily="34" charset="0"/>
                          <a:cs typeface="Arial" panose="020B0604020202020204" pitchFamily="34" charset="0"/>
                        </a:rPr>
                        <a:t>Žiadateľ</a:t>
                      </a:r>
                      <a:endParaRPr lang="sk-SK"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gridSpan="2">
                  <a:txBody>
                    <a:bodyPr/>
                    <a:lstStyle/>
                    <a:p>
                      <a:pPr algn="ctr">
                        <a:spcBef>
                          <a:spcPts val="300"/>
                        </a:spcBef>
                        <a:spcAft>
                          <a:spcPts val="300"/>
                        </a:spcAft>
                      </a:pPr>
                      <a:r>
                        <a:rPr lang="sk-SK" sz="1200" dirty="0">
                          <a:effectLst/>
                          <a:latin typeface="Arial" panose="020B0604020202020204" pitchFamily="34" charset="0"/>
                          <a:cs typeface="Arial" panose="020B0604020202020204" pitchFamily="34" charset="0"/>
                        </a:rPr>
                        <a:t>Miera príspevku z OP KŽP v %</a:t>
                      </a:r>
                      <a:br>
                        <a:rPr lang="sk-SK" sz="1200" dirty="0">
                          <a:effectLst/>
                          <a:latin typeface="Arial" panose="020B0604020202020204" pitchFamily="34" charset="0"/>
                          <a:cs typeface="Arial" panose="020B0604020202020204" pitchFamily="34" charset="0"/>
                        </a:rPr>
                      </a:br>
                      <a:r>
                        <a:rPr lang="sk-SK" sz="1200" dirty="0">
                          <a:effectLst/>
                          <a:latin typeface="Arial" panose="020B0604020202020204" pitchFamily="34" charset="0"/>
                          <a:cs typeface="Arial" panose="020B0604020202020204" pitchFamily="34" charset="0"/>
                        </a:rPr>
                        <a:t>v rozdelení podľa zdrojov</a:t>
                      </a:r>
                      <a:endParaRPr lang="sk-SK"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hMerge="1">
                  <a:txBody>
                    <a:bodyPr/>
                    <a:lstStyle/>
                    <a:p>
                      <a:endParaRPr lang="sk-SK"/>
                    </a:p>
                  </a:txBody>
                  <a:tcPr/>
                </a:tc>
                <a:tc rowSpan="2">
                  <a:txBody>
                    <a:bodyPr/>
                    <a:lstStyle/>
                    <a:p>
                      <a:pPr algn="ctr">
                        <a:spcBef>
                          <a:spcPts val="300"/>
                        </a:spcBef>
                        <a:spcAft>
                          <a:spcPts val="300"/>
                        </a:spcAft>
                      </a:pPr>
                      <a:r>
                        <a:rPr lang="sk-SK" sz="1200">
                          <a:effectLst/>
                          <a:latin typeface="Arial" panose="020B0604020202020204" pitchFamily="34" charset="0"/>
                          <a:cs typeface="Arial" panose="020B0604020202020204" pitchFamily="34" charset="0"/>
                        </a:rPr>
                        <a:t>Miera spolufinancovania zo zdrojov prijímateľa v %</a:t>
                      </a:r>
                      <a:endParaRPr lang="sk-SK" sz="12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359689322"/>
                  </a:ext>
                </a:extLst>
              </a:tr>
              <a:tr h="339194">
                <a:tc vMerge="1">
                  <a:txBody>
                    <a:bodyPr/>
                    <a:lstStyle/>
                    <a:p>
                      <a:endParaRPr lang="sk-SK"/>
                    </a:p>
                  </a:txBody>
                  <a:tcPr/>
                </a:tc>
                <a:tc>
                  <a:txBody>
                    <a:bodyPr/>
                    <a:lstStyle/>
                    <a:p>
                      <a:pPr algn="ctr">
                        <a:spcBef>
                          <a:spcPts val="300"/>
                        </a:spcBef>
                        <a:spcAft>
                          <a:spcPts val="300"/>
                        </a:spcAft>
                      </a:pPr>
                      <a:r>
                        <a:rPr lang="sk-SK" sz="1200" dirty="0">
                          <a:effectLst/>
                          <a:latin typeface="Arial" panose="020B0604020202020204" pitchFamily="34" charset="0"/>
                          <a:cs typeface="Arial" panose="020B0604020202020204" pitchFamily="34" charset="0"/>
                        </a:rPr>
                        <a:t>Kohézny fond</a:t>
                      </a:r>
                      <a:endParaRPr lang="sk-SK"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spcBef>
                          <a:spcPts val="300"/>
                        </a:spcBef>
                        <a:spcAft>
                          <a:spcPts val="300"/>
                        </a:spcAft>
                      </a:pPr>
                      <a:r>
                        <a:rPr lang="sk-SK" sz="1200" dirty="0">
                          <a:effectLst/>
                          <a:latin typeface="Arial" panose="020B0604020202020204" pitchFamily="34" charset="0"/>
                          <a:cs typeface="Arial" panose="020B0604020202020204" pitchFamily="34" charset="0"/>
                        </a:rPr>
                        <a:t>Štátny rozpočet</a:t>
                      </a:r>
                      <a:endParaRPr lang="sk-SK"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sk-SK"/>
                    </a:p>
                  </a:txBody>
                  <a:tcPr/>
                </a:tc>
                <a:extLst>
                  <a:ext uri="{0D108BD9-81ED-4DB2-BD59-A6C34878D82A}">
                    <a16:rowId xmlns:a16="http://schemas.microsoft.com/office/drawing/2014/main" val="2636105390"/>
                  </a:ext>
                </a:extLst>
              </a:tr>
              <a:tr h="339194">
                <a:tc>
                  <a:txBody>
                    <a:bodyPr/>
                    <a:lstStyle/>
                    <a:p>
                      <a:pPr>
                        <a:spcBef>
                          <a:spcPts val="300"/>
                        </a:spcBef>
                        <a:spcAft>
                          <a:spcPts val="300"/>
                        </a:spcAft>
                      </a:pPr>
                      <a:r>
                        <a:rPr lang="sk-SK" sz="1200" dirty="0">
                          <a:effectLst/>
                          <a:latin typeface="Arial" panose="020B0604020202020204" pitchFamily="34" charset="0"/>
                          <a:cs typeface="Arial" panose="020B0604020202020204" pitchFamily="34" charset="0"/>
                        </a:rPr>
                        <a:t>Všetci oprávnení žiadatelia v rámci tejto výzvy</a:t>
                      </a:r>
                      <a:endParaRPr lang="sk-SK"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spcBef>
                          <a:spcPts val="300"/>
                        </a:spcBef>
                        <a:spcAft>
                          <a:spcPts val="300"/>
                        </a:spcAft>
                      </a:pPr>
                      <a:r>
                        <a:rPr lang="sk-SK" sz="1200">
                          <a:effectLst/>
                          <a:latin typeface="Arial" panose="020B0604020202020204" pitchFamily="34" charset="0"/>
                          <a:cs typeface="Arial" panose="020B0604020202020204" pitchFamily="34" charset="0"/>
                        </a:rPr>
                        <a:t>85</a:t>
                      </a:r>
                      <a:endParaRPr lang="sk-SK" sz="12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spcBef>
                          <a:spcPts val="300"/>
                        </a:spcBef>
                        <a:spcAft>
                          <a:spcPts val="300"/>
                        </a:spcAft>
                      </a:pPr>
                      <a:r>
                        <a:rPr lang="sk-SK" sz="1200" dirty="0">
                          <a:effectLst/>
                          <a:latin typeface="Arial" panose="020B0604020202020204" pitchFamily="34" charset="0"/>
                          <a:cs typeface="Arial" panose="020B0604020202020204" pitchFamily="34" charset="0"/>
                        </a:rPr>
                        <a:t>10</a:t>
                      </a:r>
                      <a:endParaRPr lang="sk-SK"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spcBef>
                          <a:spcPts val="300"/>
                        </a:spcBef>
                        <a:spcAft>
                          <a:spcPts val="300"/>
                        </a:spcAft>
                      </a:pPr>
                      <a:r>
                        <a:rPr lang="sk-SK" sz="1200" dirty="0">
                          <a:effectLst/>
                          <a:latin typeface="Arial" panose="020B0604020202020204" pitchFamily="34" charset="0"/>
                          <a:cs typeface="Arial" panose="020B0604020202020204" pitchFamily="34" charset="0"/>
                        </a:rPr>
                        <a:t>5</a:t>
                      </a:r>
                      <a:endParaRPr lang="sk-SK"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435699847"/>
                  </a:ext>
                </a:extLst>
              </a:tr>
            </a:tbl>
          </a:graphicData>
        </a:graphic>
      </p:graphicFrame>
    </p:spTree>
    <p:extLst>
      <p:ext uri="{BB962C8B-B14F-4D97-AF65-F5344CB8AC3E}">
        <p14:creationId xmlns:p14="http://schemas.microsoft.com/office/powerpoint/2010/main" val="5603057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data:image/png;base64,iVBORw0KGgoAAAANSUhEUgAAAuoAAAGCCAYAAAC2KOYMAAAgAElEQVR4Xu29C7RdVX3vP3kmPBOeCSBJ5BF8EEKJgKhEy1sRUd5CgiCUe3tF6+2o7a3/q2311vbWjtoWxr2WSwR5lEp4GIIKCaCClVeABkReAiG8wiskAWPCK//xXXQe5plnvX777L3Xnnt/9hgOwznrt+acn98853zWXL8113ovv/zyOscHAhCAAAQgAAEIQAACEOgpAush6j2VDzoDAQhAAAIQgAAEIACBjACizkSAAAQgAAEIQAACEIBADxJA1HswKXQJAhCAAAQgAAEIQAACiDpzAAIQgAAEIAABCEAAAj1IAFHvwaTQJQhAAAIQgAAEIAABCCDqzAEIQAACEIAABCAAAQj0IAFEvQeTQpcgAAEIQAACEIAABCCAqDMHIAABCEAAAhCAAAQg0IMEEPUeTApdggAEIAABCEAAAhCAAKLOHIAABCAAAQhAAAIQgEAPEkDUezApdAkCEIAABCAAAQhAAAKIOnMAAhCAAAQgAAEIQAACPUgAUe/BpNAlCEAAAhCAAAQgAAEIIOrMAQhAAAIQgAAEIAABCPQgAUS9B5NClyAAAQhAAAIQgAAEIICoMwcgAAEIQAACEIAABCDQgwQQ9R5MCl2CAAQgAAEIQAACEIAAos4cgAAEIAABCEAAAhCAQA8SQNR7MCl0CQIQgAAEIAABCEAAAh0T9UceecR9/vOfd7/61a8yygcffLA777zz3NZbbz2M+ty5c7P/Pv7443sqG8uXL3dnnXWWe+6559z3vvc9t/vuu/dE/9asWeO++tWvugsuuGCoP3vuueeIPvr+33jjjbn9Vi48c58rHRiPVfkRB30Uc9RRR41oP25A/TvjjDOyuDrt53XQ0v8wPuyv/3o41vDYunM0r3+W2Ntvv90dccQRw06T16d4zHl59Sfx7e+7777uW9/6lhs7duyw81d9P29M3/72t7NzlXEL+daZd3nHxHP49NNPzx1DXh9jljFHC0OdPzz+uuuuc/vvv7/559z3SfP+K1/5yoj4qu/HAWEeyuZA2bzP60tV7nS+OnNAx/kc3nnnnT31+9GcPAIgAAEI9DiBjoh6LDGeQSzr/o9CkUg1yU590x/YvIuLpvpVxNX3J/zjXCW6Xrwl60WiHv5h9+fOu1BoRdTD9lsR9Ti+ql/x3MuTZ52z6IKyTPCL5nee+ITnCQW1KLdVopsnuSGLOhJcxi782cy7CAr7V2cMRW3V6WdRzrxg12k/nmujFfUwPk+Oq75fJull8yqMi+U67/dBVe7qzgF/bn++uhcSTf3OpF0IQAACqRPoiKj7Pxz+j+/q1auHVlfDP/y9LOq9ltjwD34sNeEfYS8tZQIS5+fJJ5/M7n7o41fUQykqWinMkwX/h3ubbbYZynm8Uhm3H68G67yW/ivenzMWh1DewnH44/3XwvaqLhzrzu8imYnvUuhiyX/N51YM/J2TsN+xjMZzoer7efM670LN98dfuCjO3yFRPqdPnz7UP8+rzhj8vPLnfemll0bMvbILt/AOV5zDOu23U9TjC4f456Tq+3Ff/PF5vzeLVvvzfk78eYp+FvNyV2cO6G5oLPSIeq/9paA/EIBAvxHoqKiHf7j8H1F97Ytf/GJp+Ub8By78YxD/MfOSF//RzlsBnTBhwrAV8vAP+wc+8AH3hS98wRWJj2L/+Z//2f393//9sLKTcPVq5syZWYlDfI6wbzpe5QVFf9SLVhZjccorIZJI1fkjXyVL+uPvSzXqSHqeeJaJdtx+PJYqUS/qv8qs8oQmlpCii4i6F455cy2c3yp/KBu/l50DDjggKz8K5SdvBdvnIPy5OOaYY9xVV101bK5Vfb/ol1csuPqZ8sz8z4z+W3MivOMQ/ix+/etfd9/4xjeyn42yMeSxq8O9qpSnLsM6oh6Lbl7ZWzjnfS7yft+pvbzv5+XCn7PqQjGMzftZisv2/M9zUe70+2j+/PnZhVjeXR4/B8KLtYMOOsg9//zzwy7u++2PI+OBAAQg0AsEOiLqVbWQZXXWoSSGgOKVvXBlrer2ddieF7n4D7vOn1eTXnWBEYq6r8su65ukVKvX8UVDlayUXYioD3VlVMeWraj/+Z//ufubv/mb7NmCOuUIRSvW1hXxOgLlj4n7v3jx4hESGZ6vSOLCY6rmUHhs1fwO8xHnue4PfV6fJWUau0TOi3OYo6rv121bx8Xy7hnH7cXyXsU9b55XzW2d0wvpl770JffKK68MXSyX1ZW3kne15S9Sy84tPrfeemt20e0lNxb1su/n5cJz+M53vuPmzJmT/QzWKcWKzxXLe9FcKctd3hzwd0Z1IaqLl158hscyxzkWAhCAQAoEOiLqRfWO8UpR2R/tuO5UMH1ZRhxXtMqeJ1f+j2m8YiiBjs9b9cBUWBvq+1vVN/XJlzTEZSr6Xl5NvEU4/EVCuGpcNBGrant9f4oe9C0rx6lTI18mQpb4vBXheMx1L4TqiFGd+V3nrkHZL4iqGuCqOV/1/bK2w4uvorKWvFX3ors8/o7YzjvvPKJcJhTCsrs3eTXWfgxF86iKoeLDeRYKsmVVO76bErOt+r6OL6sRrzMnfZt5NfF17pjEucubA+G4evVh+xT+6NJHCEAAAhYCHRF134G8h7/y6oTz/iiW1ULGEnLOOedkK1tlf1xjMdduJFoRCvsTn9fXbuftrJFX7qFx1+lb/Ie7aleIdot6WR23xqBV0y222CIr9SmShLBPdXb/CCdlnbrWMlGP40cr6nkXXHV+iMrm92hEvWhuhX2qEvGq7xeNLxS0cPXcKnt5Y2i1PCWU+TD3Zc861GEYi7pnUudOUtkiwGhFverZnqLchT8z4c+tNXdFcwBRr/NbgWMgAAEItJdAR0Xdd7VI6vJWOYtWzsI/0OFqjmrGdZ6qbRTDPqi2V7erVU8brsbFq0Q//OEPcy8Aiso9wj/86k9R38KLhrDuvWyFuao8wFL6Ek+hvD/M4QPAVVu95fXbUkoSC68k4+/+7u/cn/7pn2bbO1Ztm1clxWUXOqGk521Z6bcXLbu4yJvfYpxX4lT14xvO/7IV5ioRr3qWw/ej6EHV+AItT/aKuBeNoSgP4dzOe35FeZk0adKI5z+s7eexL7ogrJpz7RZ1na/VsqD4gqPOhWwRu/B3QdlKPivqVT/JfB8CEIBAewi0XdSLBC3vF3v8hynvtm3R1oE+VjWrN910kyvaTzrvD6pWrJYuXZp9Ky418ef967/+6+y88QVA0apV2E5V30Jh8bfbq2qZ2/kwaZGo6+vhPupFpQOhWBfdxeimqIdyUedhUv9wYCiUcVy8e0rVbjbx/C7b9cZLmf4/3He7Dlefu3aLelkZk9rME7u8PlSNoeph0rx9+otEPa98rar9eO7H41b7evjTsqpeVdpS9X3fp7KFi7KLtvD3SZ5c181d1RwI2SHq7fkDzFkgAAEIVBFou6gX7eGcJ33xH+2yLcKqyjXq1JTGq2d5f/zi1d3wmKpyDw87lry8vsV3Dqr6X3aBkHeb3yLKRRdDeX+4fTlQ1cOmlvarVjrrrG4Wla8U3ca3Cp3vo2V+F13o5OWr7C5NHp9WRT3vXFWiF6/YFj2PUWcMsTTq3HUeSsybT0UPRWtu1tmtKG9ceVsXVv0SrRLxqu/HF195W2KW/X7wHIru+pSx8+etMwcQ9aqZwPchAAEItJ9A20U9XH3L625ejbo/7vLLL3f/8i//kvs2y/iPUF1pjvtQVY8c18aHkhgLeHjucCWrTt/CP551arbVVln7+n7RC4+qRLdI1HXOeNVZdyL8m0qLpqNWI7VSrDKGOqUr7RD1sofxdP6i/OS1XXXRlFeb7s9TdGGX1064ahvOy/jYsgvKopXfKpEP2ygbT16tcxibVzNe9nNflKc6K9hFZXHxhUPV75084QznaVUpVXz+KhEv+n789SI2ZdsqhhfOcb/C3OSxy9v2No9d3io9K+rt/2PMGSEAAQjkEeiIqBdJZdXrvvUH129fqFUx/4ekqFa8zkOE8aDr/BEuKjOpK+qh4JYJSNnDcEXTNe+PedXDnKMR9Xil7cgjj3R//Md/XPrT1ISo+w7lCUk876oueKpEve789n3KE+Gwjaodbjot6mUXCUW16hpb3nMjEt4qUY7ncB1JL2KZ94KvqvarRF3fr9olKDxHu0TdnzPMR9EbdT0zvzVk3piLatXj3IXjRdQRBQhAAAK9RaBjot5bw7T1purBTdvZ8o+us5NLO9rhHBCAAAQgAAEIQAACaRJA1P8zb2XbQbYztfHqqWWP5Hb2g3NBAAIQgAAEIAABCPQ2AUQ9yE9V/Xo7Ulmnfr0d7XAOCEAAAhCAAAQgAIG0CSDqaeeP3kMAAhCAAAQgAAEI9CkBRL1PE8uwIAABCEAAAhCAAATSJoCop50/eg8BCEAAAhCAAAQg0KcEEPU+TSzDggAEIAABCEAAAhBImwCinnb+6D0EIAABCEAAAhCAQJ8SQNT7NLEMCwIQgAAEIAABCEAgbQKIetr5o/cQgAAEIAABCEAAAn1KAFHv08QyLAhAAAIQgAAEIACBtAkg6mnnj95DAAIQgAAEIAABCPQpAUS9TxPLsCAAAQhAAAIQgAAE0iaAqKedP3oPAQhAAAIQgAAEINCnBBD1Pk0sw4IABCAAAQhAAAIQSJsAop52/ug9BCAAAQhAAAIQgECfEkDU+zSxDAsCEIAABCAAAQhAIG0CiHra+aP3EIAABCAAAQhAAAJ9SgBR79PEMiwIQAACEIAABCAAgbQJIOpp54/eQwACEIAABCAAAQj0KQFEvU8Ty7AgAAEIQAACEIAABNImgKinnT96DwEIQAACEIAABCDQpwQQ9T5NLMOCAAQgAAEIQAACEEibAKKedv7oPQQgAAEIQAACEIBAnxJA1Ps0sQwLAhCAAAQgAAEIQCBtAoh62vmj9xCAAAQgAAEIQAACfUoAUe/TxDIsCEAAAhCAAAQgAIG0CSDqaeeP3kMAAhCAAAQgAAEI9CkBRL1PE8uwIAABCEAAAhCAAATSJoCop50/eg8BCEAAAhCAAAQg0KcEEPU+TSzDggAEIAABCEAAAhBImwCinnb+6D0EIAABCEAAAhCAQJ8SQNT7NLEMCwIQgAAEIAABCEAgbQKIetr5o/cQgAAEIAABCEAAAn1KAFHv08QyLAhAAAIQgAAEIACBtAkg6mnnj95DAAIQgAAEIAABCPQpAUS9TxPLsCAAAQhAAAIQgAAE0iaAqKedP3oPAQhAAAIQgAAEINCnBBD1Pk0sw4IABCAAAQhAAAIQSJsAop52/ug9BCAAAQhAAAIQgECfEkDU+zSxDAsCEIAABCAAAQhAIG0CiHra+aP3EIAABCAAAQhAAAJ9SgBR79PEMqzOETjvvPPcWWed1bkG+vDMzz77rNthhx36cGSdGxLMbGzhZeOlo9vNbIPld7sNVj1cqyNvbrW3e3Pce2od24sH3XfffW7+/Pnu7LPPdltuuWVjXVy7dq2bM2eO22uvvdzNN9/sjjrqKDdt2rTK/vi4qVOnukMOOaTy+HYf0HT7vZK/OlwR9TqUOAYCAYEPfOADbtGiRTAxELjrrrvcjBkzDBEcCjPbHICXjZeObiez9d5c7cZdPdm5t96o1ZG3xk5wqz71YK1jJVUXX3zx0LGHHXZYpVxKBC+55BJ36KGHZnELFy50s2bNcmPGjKnVZtlB4bknTZqUe6gX0SVLlrjdd9/drb/++m1rP25w6dKl7vzzz3czZ86s5OJjxfTee+91p5xyipmH2qviWcXI0n6d9iyDqOqb5VzdOBZR7wZl2ugrAoi6PZ3tFAJ762lGwMyWN3jZeHVE1K/cqXYn1m2wqVt57NOVx99www3u4YcfdmeccUYm2XVXYjsp6pWdds6tWrUqu1DQxUGTK+51+mo9po44pybDVgbdPB5R7yZt2uoLAoi6PY1IFMzsBGwRzDEbrxREvUh2JYpXXHGFO/PMMzN5V+mHVq71mT17dlb6USbql156aXasVpPD1frx48dnpSw6p1+N9yvmumDQR2Uiil+8eHH232PHjs36Ea6sq9/nnnuuW7FiRfZ9laNo9VrSrouOW265Jfue/ufblMz7lfE1a9Zk554+fXrWR3392muvdfr6smXLRrTp+xOeS+OythPPoLL+hCvqYrNgwYIsfMqUKdlFlT4hw7DUROPWHYB4nIrx5wq5xhcGVfzzLhJ03jfffNM99dRT2V0Wny+dS2VDyo/Pqedw0kknuXvuuWfY8VXnqVN2ZP1JRdStxDh+4Akg6vYpgETBzE7AFsEcs/FKQdS9bPrV9LwRhtItQZYAHnfccW7ChAm5pS8SfImZhEoCqJIayb3ELVy9l+R6MQ/Fb+XKlZkA+z6F7Yf9Cy8yJKZebCXqc+fOHZJ7H68+64LjwAMPHNE3nVfjOv7447Pvhf304q/+hH0WO2s74cWGv3NR1J9wPGGtfjgeL+pi5stsqs7rL8CeeOKJoZhQ1MPx6oKqiH94YRXmT/GaG+JYdiHox1c0D+qcx/4TmR+BqLeLJOcZGAKIuj3VSBTM7ARsEcwxG69URL2sjjoU83jlW4IZ16hL0LRS6x+elMw999xzQ3Xa4fnEx8uajimqyY7P4bNQJuqh6BfVasd98QLrV959f/R1jSt+IDS+yKnTTlG9vcZUxCZu39/tOPXUU928efPcHnvs4R566KHC+vzwvJLfMB+eZVmpTRH/MCbMn/595513umOPPTa7mxLPr1jeWz2P/aexOAJRbydNzjUQBBB1e5qRKJjZCdgimGM2XqmIeii18QjDEpPweyoZ0Qp1KOpakdbXVW6h72k1Nlx1VXy48hquyEsg9fEyXFQSEvahTNRDOYxlMa+sI7xoUL9DeQzvEITtx+et006eqFf1J27fj/uEE05wl19+edalcePGZXcKwvPnnTfmXCTqdfjHq+g+f/q6+qxyJN0J8HdX4vz7vrZyHvtPYnkEot5uopyv7wkg6vYUI1EwsxOwRTDHbLxSEPWqGvUTTzwxW7XNe2CzqEY9LGUoW1H3pTASe63C+rpmxdxxxx1D2zK2sqKeJ+oSR9W177ffftkFQdEKdp6oF62oW9vJq7Ov6k/Vinq8647yUjTOOivqyl8d/prfyk2cP/913Vnxzw34h319vXpcZ249j/0nEVFvNzPON+AEEHX7BECiYGYnYItgjtl4pSDqXqrKdn2Ja5T13xLXvNIXCb0XeP1bteNFNepeiLUSP3HixGE16V6M/Yr+5MmTR2xzaF1RV3/D8hbJofZF14Oq+oSlN0U125JYXzpStKJe1k4o6uEDuxLZov4oN1U16jqvl2CtrpeNM6xR93dTwtKV8MKgjL+Y+ZX3MH/h11WW47enjO+uhD9NlvPYfwqrI1hRr2bEERAYRgBRt08IJApmdgK2COaYjVcqou5l3e8qov8O91EP9yvX9/xOKWW7voQSm7fri19hzdsKMiy70C4r2rtcK7PxA69WUZcwhuUgOq/aklhLbotE3T9QqR1L4l1fikpsitqJV5Lr9qfOri8hD4m932ElHKd/UFa5Ltr1RdLud4wp46+5ULSVZ/xAa1EJlZ9ndc9j/wmsF4Go1+PEURAYIoCo2ycDEgUzOwFbBHPMxislUbePrPci4h1meq+Hg9Oj+G5BqyNv13mq2kfUqwjxfQhEBBB1+5RAomBmJ2CLYI7ZeDUt6m79jd2K456zdzrRiKL650SHk2y3/R0Uv99+qwNp13nqtI+o16HEMRAICCDq9umARMHMTsAWwRyz8Wq3qOt8Yx7+rttgxdsvAqr6vLHth9xru8yuOozvQ2DgCSDqAz8FAGAlgKhbiTmHRMHMTsAWwRyz8eqEqNt7UC+i7EG/vDPUecV9HNfKK++Lapt9fbVqqLVFZLwrTVwjX7ZXfD1CHNXPBBD1fs4uY+sIAUTdjhWJgpmdgC2COWbjlYqotyLdrcTY6b39EqA8EffnKvp+3p7m4X7erfSFmP4lgKj3b24ZWYcIIOp2sEgUzOwEbBHMMRuvVEQ9rO0Odxfxo/U7c4S7t2gnEe0OopVs/8p5bcWoFW59TXK9ZMmS7BThzh7+BUnaTjA835QpU0bs6qLYdol6ty4s7DOEiF4ggKj3QhboQ1IEEHV7upAomNkJ2CKYYzZeKYh6mQjH2x+Ge3NL7leuXJnJddE+39oO0Zeu6GVDU6dOHfYm03h/9bxX27dL1Fspu7Fnm4hUCSDqqWaOfjdGAFG3o0eiYGYnYItgjtl4pSDqRSvNsdjGbwcteiGQ4rQH93HHHTf0Onsfq6/5FfX4DZlFQl5Uo+5X4MOXK/m92cU9Ln3R19gVxj5/ByUCUR+UTDPOthFA1O0okSiY2QnYIphjNl4piLqE1r+dUi/28Z9YauOHTWNR9w9r5gm3l+ZY1MMXLKnd8AU8vh/tWlFH1O1zd5AiEPVByjZjbQsBRN2OEYmCmZ2ALYI5ZuOVgqjnrajn7QBTtaIeinrdFXXxOeSQQ0qhVol6UUlL3F9E3T53BykCUR+kbDPWthBA1O0YkSiY2QnYIphjNl4piHoswnklIxpH/NbPuEY93P5Q39PHUqNe9AbKKlH3Au7b0/+HdfHTpk3L+kKNun3uDlIEoj5I2WasbSGAqNsxIlEwsxOwRTDHbLxSEPVwpVkPe86ZM2dotxY/2unTp2fSXbbrSyjqkuLwPHV2fckrewmlWzvKxJ/wzZe6OFi8+J0XQcVvxWTXF/vcHaQIRH2Qss1Y20IAUbdjRKJgZidgi2CO2XilIurdktgmV7V5kNQ+dwcpAlEfpGwz1rYQQNTtGJEomNkJ2CKYYzZeqYi6+ml9M6mVhC4GVLs+ceLE3P3SreezHF9UzmM5B8f2NwFEvb/zy+g6QABRt0NFomBmJ2CLYI7ZeKUk6vaREQGB/iGAqPdPLhlJlwgg6nbQSBTM7ARsEcwxGy9E3c6LCAg0QQBRb4I6bSZNAFG3pw+JgpmdgC2COWbjhajbeREBgSYIIOpNUKfNpAkg6vb0IVEwsxOwRTDHbLwQdTsvIiDQBAFEvQnqtJk0AUTdnj4kCmZ2ArYI5piNF6Ju50UEBJoggKg3QZ02kyaAqNvTh0TBzE7AFsEcs/FC1O28iIBAEwQQ9Sao02bSBBB1e/qQKJjZCdgimGM2Xoi6nRcREGiCAKLeBHXaTJoAom5PHxIFMzsBWwRzzMYLUbfzIgICTRBA1JugTptJE0DU7elDomBmJ2CLYI7ZeCHqdl5EQKAJAoh6E9RpM2kCiLo9fUgUzOwEbBHMMRsvRN3OiwgINEEAUW+COm0mTQBRt6cPiYKZnYAtgjlm49UJUX/oybVu6fOv1erI1J3Husnbb1Tr2F456L777nO33HKLmzRpklu5cqU75ZRTeqJr6tf8+fPd2Wef7bbccsue6FM/dKJXuCLq/TCbGENXCSDqdtxIFMzsBGwRzDEbr3aL+prX17mjv/64e/OtdbU6svUWG7jL/+eUymNXrVrlzj33XLdixYrs2ClTprgzzjjDjRkzpjK23QesXbvWzZkzJ+uLl2LJ3L333muS9qVLl7qFCxe6WbNmtTSOSy+91O21115u2rRpTn265JJL3KGHHppdQLTy0fl04RFyFXedV33UJ8yBb8Pn4oorrnCLFy8e1vT48eNbvnAYLZ9WGMQx7eDajn7oHIh6u0hynoEhgKjbU41EwcxOwBbBHLPxaruov7bOffJrj9XuxNiN13PXfnOX0uO9pB911FGZlOpzww03uIcffrgxWa89wJIDRyuioai3oz86n0T7sMMOc4ccckh2yljUvbTnrdjn9Ud5eu6550wXMH4so+XTDia9dA5EvZeyQV+SIICo29OERMHMTsAWwRyz8UpB1CVsWq0988wzh0o6JJDnn3++O+6447IBhyvToeBJ5u+4445sxXnJkiXZSrwkVMK5Zs2aYVLqRVXnGzt2bNZevDodHuNJz549O/unX1FX++qbzq/P9OnTh0RVK+8XX3xx9vWZM2dmEutX1CW1CxYsyL4X3jHI+7pKb/yxEuv99ttvaOU7luj4boT66y94wtmisenzxBNPDK2Cj1bU82Q7b5VaY9THXyDo33Gs759KjUKO4aq9L0vS3Q79L/xeUV709WuvvTbL17Jly4blPhx/0+VEiLr9dxsRA04AUbdPACQKZnYCtgjmmI1XCqLuS00kUXnyHAtdLOpz587N4iZMmJCVrOij8g5Jsr8AkJxKfn3ZRyiFRUTjdiTqunBQGwceeGAmwzpGYu5lPrzgCEtNdEER1pf79nWeOEbjkNCGK9hFQunZTZ06NYsJ+5N3EaJSGo1DHwnxaEW9iGMo5kXlJSFfMfBlPvEYwrsr4ujzrfH59qvyogur448/PstZeD7fN11MIer23y1EQKBRAoi6HT8SBTM7AVsEc8zGKwVR9yMKV5b1Nb8yXCXqsYB70Q1X5WNprSrZiMW4qEY9bEMSGZaBxCLq++VXkyWnH//4x91ll12Wrb6Hq806po6o592NUFzYlufrzzd58uSsFl2lRvp3WY16uGKdd7eh6FmCcOxikler749RX3WHw48/zk3IWDX2Yb7r5EXjDy+Gwr4h6vbfJ0RAoGcIIOr2VCBRMLMTsEUwx2y8UhL1cGTxSnVZ6Uv4kGcst758RqJeVrIStp23AhwLYV4ZjURdHy+cRSvGOia8EFAJhy+lCUty6op6LMF5ZSax+PudTrSSrLIQ/zCptUa9aDaGDGMuPsbnQ6VDKkvRqrgeHo77H55Loh7mu05e1F7R/EHU7b9PiIBAzxBA1O2pQKJgZidgi2CO2XilIOpFq6JeVMeNG1dao15H1H0tu9/FpWxFPe+hSd9HrUJrNVo14xLy0a6oh3X5ylVYlhGWgxSVvrSyou7r131pjtptt6j7sUjAtaKet1tNeCGjVXJ/kVO1op4n6mV5QdTtvzOIgEASBBB1e4p1nOYAACAASURBVJqQKJjZCdgimGM2XimIun8Y0suv+hyvqPs6cF+X7LcZlIDXEXWJYFgSI9lW2Ue8R3rRarQX9bimXMfffPPNWY28PmX9rFOjHl601FlRb6VG3Yu6565+6wJGn3atqPsc6k7BxIkTc3fvKSpB0R2GkGNco54n6lV5YUXd/nuDCAj0PAFE3Z4iJApmdgK2COaYjVcKoq4+xjuXxLuyhPXr4W4qdUVdbfjyEtVd6xwSvnhP8bx9xLXriiTfC2JY9qLzSDj9w6Wj3fUlrAn3Y27nri/+gU0/i9SGds3phKjHFxHxzI2fPQgvUsp2fSkqfSnKS9kdGUpf7L9PiIBAzxBA1O2pQKJgZidgi2CO2XilIur2UfVmRNmuK73ZY3rVKwTYnrFXMkE/kiGAqNtThUTBzE7AFsEcs/FqWtQ32mA995Nvlb/wyD6i3o1o90uKenek9KzdBBD1dhPlfH1PAFG3pxiJgpmdgC2COWbj1W5R1/mu+sVK98jTa2t1ZK93j3Uf32/LWsdyEAQGmQCiPsjZZ+wtEUDU7diQKJjZCdgimGM2Xp0QdXsP6kUUPchZFN3KK+iLXr5T1sO4ft4f6+voVVee9xBmXHMd1lbXI8JRg0QAUR+kbDPWthBA1O0YkSiY2QnYIphjNl6piHor0t1KjJ3e8D3P895eWbR1Yt4e3/HDnK30h5j+JICo92deGVUHCSDqdrhIFMzsBGwRzDEbr1REPaztjt9QqjFo5xPtW160q4p2f9EWjNraTyvc2hdcq9xLlizJgPn4eEU9PF/RWzaLRNxnoq6od+vCwj5DiOgFAoh6L2SBPiRFAFG3pwuJgpmdgC2COWbjlYKol4lw/AbP8FXw/oU92mJRop63T7n2SfelK3opztSpUzOB1wt49In369bLeeK91dsl6q2U3dizTUSqBBD1VDNHvxsjgKjb0SNRMLMTsEUwx2y8UhD1opXmWGzjN1aGcX5FXdKuOO2ZrlfS6wVJ+vhYfc2LumJCMS8S8qIadb8CX7QXd94bV9kVxj5/ByUCUR+UTDPOthFA1O0okSiY2QnYIphjNl4piLqEVmUr4cuH1O9YauOHTWNR9w9r5gm3l+ZY1BcsWDAMaPyiJX2zXSvqeWOyZ5OIfiWAqPdrZhlXxwgg6na0SBTM7ARsEcwxG68URD1vRT1vB5iqFfVQ1OuuqIuPat/LPlWiXlTSEvcXUbfP3UGKQNQHKduMtS0EEHU7RiQKZnYCtgjmmI1XCqIei3BeyYjGEb/1M65RD7c/1Pf0sdSo6/xhDbwnXSXqXsB9e/r/sC5+2rRp2amoUbfP3UGKQNQHKduMtS0EEHU7RiQKZnYCtgjmmI1XCqIerjTrYc85c+YM7dbiRzt9+vRMust2fQlFXVIcnqfOri95ZS+hdGtHmfgze/Zs50VcFweLFy8eOiT8nr/QWLhwYbYjzZgxY+yJJKKvCSDqfZ1eBtcJAoi6nSoSBTM7AVsEc8zGKxVR79bWhU2uavMgqX3uDlIEoj5I2WasbSGAqNsxIlEwsxOwRTDHbLxSEXX10/pmUisJXQyodn3ixIkjHly1nst6fFE5j/U8HN+/BBD1/s0tI+sQAUTdDhaJgpmdgC2COWbjlZKo20dGBAT6hwCi3j+5ZCRdIoCo20EjUTCzE7BFMMdsvBB1Oy8iINAEAUS9Ceq0mTQBRN2ePiQKZnYCtgjmmI0Xom7nRQQEmiCAqDdBnTaTJoCo29OHRMHMTsAWwRyz8ULU7byIgEATBBD1JqjTZtIEEHV7+pAomNkJ2CKYYzZeiLqdFxEQaIIAot4EddpMmoBE/Td/+mjSY+hW59/Y5gPudzO+4+54dK2bMWNGt5rti3YQT1sa4WXjhajbeREBgSYIIOpNUKfNpAkg6rb0SdZ/Pv5vEXUbNod42oDBy8YLUbfzIgICTRBA1JugTptJE0DU7em7cdcbEHUjNsTTBgxeNl6Iup0XERBoggCi3gR12kyaAKJuTx+ibmeGeNqYwcvGC1G38yICAk0QQNSboE6bSRNA1O3pQ9TtzBBPGzN42Xgh6nZeRECgCQKIehPUaTNpAoi6PX2Iup0Z4mljBi8br06I+hsP3+vefLLeg/Yb7ran22Dy7vZO93nE2rVr3Zw5c9zUqVPdIYcc0tbRLl261F188cVu9uzZbtKkSW05t855xRVXuP3228/de++97owzznBjxoxpy7lHc5JOjHU0/RlNLKI+GnrEDiQBRN2edkTdzgzxtDGDl41X20V9ze/c8uP3duvefKNWR9bbaju39aW3VR67atUqd+6557oVK1Zkx06ZMqVnZLCs8/fdd18mrqecckrlGMMD8uIknQsXLnSzZs0alQRfeumlbq+99nLTpk0r7ZO1PZ33oYcecmeeeWZ2AWCNV2d0gXLJJZe4Qw89tKWLiLjNumM1JaehgxH1hsDTbLoEEHV77hB1O7PXX3/dbbTRRvbAAY1A1O2JbyezdRL1Y/as34mxm7htrvpV6fFe0o866qghubzhhhvcww8/3POy3qqo5wFpRXzrJ2Lkkd1urxOiPprx91osot5rGaE/PU8AUbenaDSivv6rj7vNfnmq++2HLnJvbf7urPENl93kNvv32W69N1dn/7129//qfvd7fzOiY2XHbX7zcW7DZTdmMevGbu9eOei67Pxqb4ubjnDrrXk++94bEw92r868YsS5y45rpd24gdH2z56ltCPaKZ1pk6jf+3Yy64So+7IKrdRuueWW2cAk7+eff7477rjjsv8OV5pDwZTM33HHHdlK7ZIlS7KVeJWSaNV2zZo17rDDDhsqLdHq6+LFi7PzjR07dmhlOCQZr+yrfMSvTPv48ePHu7PPPjvrq0Q9bN9/74knnhi20q7zqk9aLdddA41N/dNn+vTp2Yp8LM66WFmwYMGwY/yKtL6o1W19/Bjj1WXF6yMe/lzhuH17/lxFTMJ+eFZqU2U7YV6K+IZM99hjj+wUfkVd/FSmo0/INS8PkydPHrrromPPOussN2/evMLV+bDfKdyhQdTr/07jSAhkBBB1+0RoVdS9DKtFL9L6tyT2tXd9yr22y6mZtG9695+4V2deOSTyvodFx+m8Y3/9d+63H7nMrdt4q+x8b26xeyb7m9zz51m4/q3jNr/5WLd6n793b0w8aNjAy45rpd3w5BrTaPtnz1LaEe2UzrRJ1O99O5l1QtR9vfayZcty5TkW2FjU586dm8VNmDAhq/vWRzXUzz33XFZXre9JnG+55ZahFXpJpT5xyYq+rvNIbsMLiDBe5/ECLNH07ascxJ9Xdwe8mHuhV4mMLjzUxwMPPDC7AAhrrHVOL766AJk/f/7QBYHvl+IUP27cuCG59/XoK1euzMasvoclJjpvyMGX6qhtXTAcf/zxWV/q3MWILzjC/ubxjccb8lK/wlr6sH31Ny8PusjxbSq+qIxG7cT88vJd/6eo80ci6p1nTAt9RgBRtye0FVH3q9Jr9zjbbfTMj4dW1PNW2EMx9r0rO26DlQ8Mybj+4cV49f7/1216+x+6Ne/70yEx90K+eu9vufXWWy+LW++1l91mv/hs7nFrdz9rxB0A37+idv0Fg+97eBHQSv/sGUo/op3SmT6NeiNoJ7NOiLofRbxy61ezq0Q9FkQveOGqfPxQpdqS1OaJuqTcr5j7voUCH1KXEIbth6Uw4Qp3US110Z2DUFTVnmcgqZacetEPhVyrzJJTybHG5oVW/csba3wno6oUJq4vLzve81U//UWCLljCc+hiJOxXyEJ9zstD2GaZqMf5yrtrU++np3tHIerdY01LfUIAUbcnshVRLxLuIgH3K+JVoq7j/MeXy/hV+d8e8D23yT3/Y4SAb/DKI8PKX4pEXcet3ufbuaJe1m58NyBP1HXXoG7/7BlKP6Kd0pk+jXojaCezTop6OJqilWbtNBKvqIcPc4ZCHIu6X0GOS05iimEJhy9LKRLtuEY9/G//73h1Xe3llYno616uJbe+TMf3L6/cI5bnK6+80u27775Zfb8+vuzF/ztmXFRSlLejS8wg7wIqLumRqIdtxKIe9iseS14eLKIePlAb3gnw5VX1fnq6dxSi3j3WtNQnBBB1eyLbIeqvHvB9t26LXXJLXcLSlXXr1mUr33klMf44CXUo9v7Y1R/4J7fpoj8aVuoiaY5FPa8kxh+3Zup/G1GKU9VuLOrheETb2j97htKPaKd0pk+j3gjayawTol70QKYXQ5V5lNWo1xF1X8vuV8qLVtRDouFDrmrDr9SHx5SJupdDCaNWh7V678+pbQ4l0WUr6nk7t8QyG/+3+qO2tFLt68CLxlp2pyIW9bDe3Y8/jNcKuGr1Y76trqiHd0DCPIRzQf0oKn1hRb3e7waOgkDSBBB1e/raIer+YVJW1KtX/O0ZSj+indKZPo16I2gns06IeiyvGlW8oh7WMkvCVI+tOnQJeB1Rl0iGJTHaClIPJ5bVqIcSrPZ8iUtYSlIm6hqHXxUOy3jCUhAJ8M0335zV0etTVKPuS2z0MKpq4r2Ex6LuWWr13e91XlRrH5bHxHcqQlEvupAKRT0s1fF9EF9fo+73i2+lRj2ut6dGvd7PPUdBoO8JIOr2FHdD1P3Dpb537a5RD3eV6cUa9bxdb+yZSjeindKZLgVbz9vJrBOirtHEu3zEO5CE9eszZ87MVowlrXVFXW34sgxJrM6R9+KeuB95u8bEu76EFwp54h4+1BjKu/6tfkh4tfIc3zkIx+zblECHq8h5+5Ln1dOX7fri923Pqzn3D/pqR53wo5KgsKxF+Sjiq3P4PfJb3fXF58HnR31h1xfb7wGOhkDfEUDU7Sltp6ir9fDh0bKdWYqO0znCXVV82corB851m/7HV7MBSnwl5Jv/7FNu7W5/kO0w4z8qryk7rpV2/YOqaiPe9cXaP3uG0o9op3SmT6PeCNrJrFOiXm8kHBUSyHu7adkDtNDrbQLUqPd2fuhdDxJA1O1Jabeob/zYRVktuf8U7aNedJwX8A1WvP3ClXAf9XgP9KJ91MuOa6XdsBa+Hf2zZyntiHZKZ9ok6ve+ncysor7eRhu7ree9vfsSn/YSiFfv/cOyWqVX/TuftAgg6mnli972AAFE3Z6E0Yi6vbX2R/gHVKvOXPe4vPNke7s/8A9u9b7nVDUz4vujadfcWI8GtFM6e3SIbe9Wu5mtmXehe+M35W8b9YPYcM/93NjDT2j7mDghBPqNAKLebxllPB0ngKjbEbcq6t0Q0G60kUcsbler8Pr4EpsXX3zRbbvttq6p/tmz3GxEu6Wz2dF0p/VeZ5b3MKnIhCvGeW/H1DF6SDN8Y2VI1G+tmEe5as/wOCavFrxO9ooexCyLDbclDI8regOpjil6EVHeNot1+s0x3SeAqHefOS0mTgBRtyewVVG3t9Q/Eb0uUb1GGl72jPQ6My/q2t9cu5/4rfliUdfI80o68vbI9vXb/sVAIbVWpLuVGHum3o4o2rPdny/v+zGDvO0UW+0Pcd0hgKh3hzOt9BEBRN2eTETdzqzXJco+os5GwMvOt9eZecnUyLTzid8ycTSirnMVyWp43vglSIqbMmVKtrVh0W4lOubaa691urDQ/7R3uPYu1xaS+hTtChPuKBPvahNmtR2insILfuwzub8jEPX+zi+j6wABRN0OFVG3M+t1ibKPqLMR8LLz7XVmXio/+clPZlsP6k2e06ZNG1H6opHXXVEPX5Kjc9UVYS/J2vd7zpw52RaEvi/av9zvdx7u6x7u+a67AbpA0LaR4T7v8X7iZa+0b4eoa7xV57HPJCI6SQBR7yRdzt2XBBB1e1oRdTuzXpco+4g6GwEvO99eZxau/mpl2u87rn/7PcrzatTjvbVXrFgxDE64B7r/RlkJS7gCH4t0/NKd+KVF2kfc3wkIt0jUi5I0hvgNnWUinVejHq7A1yl90fkpf7H/rDQZgag3SZ+2kySAqNvThqjbmfW6RNlH1NkIeNn59jqzuExDIqrPXnvtNUzULSvqRZSK9hnP2+rQvwFTD2QWvR1T34uFOH6jqRd1/0KgsG95FxNVK+GIuv1nIIUIRD2FLNHHniKAqNvTgajbmfW6RNlH1NkIeNn59jqzWNTDV9BrtFqpLlsdttRj562o5+0AU7WiHkq8+lZnRT2MKctilajnscgrpWFF3f6z0mQEot4kfdpOkgCibkvbG9t8wP18/N+6GTNm2AIH/Ohel6heSw+87BnpdWZ5oq0VbtWB+y0W2yXqoheKcJHkx2/9VH/CGvVQulupUS/blaZK1NUXXx605ZZbZhPC34Xw5TfxOO2zhohuE0DUu02c9pIngKjXT6Ek/XczvuPueHQtol4fW3Zkr0uUcTgdPxxedsS9zqxse0W/C0w7Rb1qf3a/a4tIn3vuuU6173vssUcG/tBDD83+P14d9xcW+l6dXV90XF7ZixfsxYsXj0h0uC982J4OjPeMt9xlsM8oIjpBAFHvBFXO2dcEJOqLFi3q6zG2e3C9LgTtHm87zgczG0V42XhxMTiSVzf3RG/lhUf2DI+MoOylHRS7ew5Evbu8aa0PCCDq9iQiUTCzE7BFMMdsvBD1fF7WN5Paqb9djqKVcb09Nd4ispXz1Y3pxtjq9oXj6hNA1Ouz4kgIZAQk6uMP/gE0IAABCCRH4L2TxrovH7Ot23WHMZRXJZc9OjyIBBD1Qcw6Yx4VAUR9VPgIhgAEGiYgWT/nCzsh6g3ngeYhUIcAol6HEsdAICCAqDMdIACB1Anc8L93RdRTTyL9HwgCiPpApJlBtpMAot5OmpwLAhBoggCi3gR12oSAnQCibmdGxIATQNQHfAIwfAj0AQFEvQ+SyBAGggCiPhBpZpDtJICot5Mm54IABJoggKg3QZ02IWAngKjbmREx4AQQ9QGfAAwfAn1AAFHvgyQyhIEggKgPRJoZZDsJIOrtpMm5IACBJggg6k1Qp00I2Akg6nZmRAw4AUR9wCcAw+8JApf/5fvdLjuMzfpyx4OvuP/2nYezf+/7ni3cX53+brf9+I2y/5737y+6b170xIg+lx33Xz+1o/vc4RPdRhuuN+L8Xzt1sjv6w9tmX3/s2TXuhL+8P5dH2L/Va950f3vZk+7Ht7007Nj/89+nZv/t++6/qfY/vv/W7n9d/IS788FXRpy/rH86537v2SKLef2Nde771y9z373mmRHnQNR7YhrTCQhUEkDUKxFxAASGE0DUmREQaJaAZPmA949zf3HB41lHJOa33r8yE3IJ8osrXx+S30v+v/e6X9y3coSslh2n79332KvZ+STFx310O/cPc59yk7YfM0ygi0Rb/Zu2y+ZDEq/jth230TCp97J9z29eHSbq/usvv/pGNr48US/qn1ic/Zmd3LlXP51dFOS16zOHqDc7h2kdAnUJIOp1SXEcBP6TAKLOVIBAbxHwwnzBT551/3P2ZPeT25cPiXmeTGs1vei4a299aZjsaqRejPVvf4EggS4T4ZBQKPsSaN++jnn6xdeGRF2C/4n9t3G3/nqV23XHsbkr6p/44Dal/QsvEPKO7aSov/S7ZW7l2uW1JsfWm0xw48dsU+vYXj9o6dKl7uKLL3azZ892kyZN6vXu5vbvvvvuc/Pnz3dnn32223LLLbs+hqbb7/qADQ0i6gZYHAoBEUDUmQcQ6B0CvoRFK+rX3bE8V8Dj1ewiUddxF163LFeEtUoviT/tiInu2/+2NFvpLlpRj+mEdwDCOH+cpfSlSNTVv2dfWjtsJV/H/vHx73JX/PyFEXcU2r2i/ua6N9wPHjjXvbXurVqTY5MNN3PH7vFfSo9dtWqVO/fcc92KFSuGHTd9+nR3yimnlMZKnhcuXOhmzZrlxowZU6tPdQ5au3atu+SSS9yhhx46JOWXXnqp22uvvdy0adOGTiHxvPfeeyv7WafNVo7x7Ss27lt8vrwxWdrMG38cX8bD2n6d9iz97/VjEfVezxD96zkCiHrPpYQODSgBX4/9/IrXh8pEwrIQier/+OzObtnLr4+oJS867qa7Xx4qdfE15WGZTFgfHtbGF6UgluVQtD95wNsryhZRj1fnFe/7p3+HFyXdFPU33nrd/dsD59SeiRuuv5E76b1frBR1SbFk26/ySurmzJnjDjzwwGFiHJ+oU6Jed4C9IuritGbNGjd16tvPQ3TiU0ecm+bRiXF365yIerdI007fEEDU+yaVDKRPCOTVrOthUj3EufT5tW7V6jdHyHD4MGl4XFHpi1+xtpS+hKv9/oHW8AKhlYdJe3VFvVuiril7ww03ZDP3kEMOcRJAlZ3oM378+Kx0Qx+/Eu+/9sQTTwwdN2XKFHfGGWdkK+2Kv+WWW7JVe/3PH68LA8n++eefn4nuYYcdlrUXr/6qLwsWLBj6SVL5i1bWvZged9xx2Qq8Pg899FD2//5c+nfY/7Bf4Y9mLMKh9OaNX333x0jQ3/3ud7t58+YV9kHnX7x4cfb9sWPHujPPPDO3hKfouLB/8V2QmIfuhPiLLfVNTIvOG54rvIsSthfmSP3Pu9vic1aUg6Ic9sqvR0S9VzJBP5IhgKgnkyo6OiAE8laZ/dBDMS7D4Y+76+FXC2vAVf8dPqha1q6X9CXL1gxdJPgV/k3HbjCsK/HuMWW7vvRqjXq3RN3L21FHHeXGjRs3rDZcwvXwww9nEv7cc88Nlb7o32ENuY7T1ySNEtq5c+cOyakkUB8Jtl+5nzx5cibbvozGl77ouCuuuCKLlRyH7asfKn3x51Ff1V5Yz674on6FEyRejfaiWjZ+334oxnl9WLlyZXah4i9c/Pjj0iJ/QZN3nO+PxFvMvICHY1U7nkdYOlR13gkTJmR3T8KYuD1/d6XoWQF/YVCUg6IctrNkajS/ihH10dAjdiAJIOoDmXYG3UME4oc4w11WwjIVyfJXTpqU1Z3HWyOWHReXxfg67+3Gb+R22GbMsIc/wxV2j8gL+cK7Xs7dGtIf18qKumKL+qe7B+GuL3FtfJjCdteod0rU82rU/Yp0KNwamyReK+CSY318jbpE1Iu5P86Lt1baQ1H1Uiz5CwXOsyurpw6lMxZ1L5NhvI4p6lf4QKfG5furfvh/33HHHSPi/fi9GIeinteH+OHXmGnRj314XHjhEDPT9yTb+p9EXZ+ymnl/Xl2I+bHEfSwqtQnzH8bE5VJ1c4io99AvfboCAQsBRN1Ci2Mh0BkC4T7lYY16uGpdto942XHhXunqfViLHu5TXrY/ut/L3I8+79i6oh7Xmpf1L+TSzX3UOyXqcY36sIuNoARGXw8FLBb1sDxF3/MlHqHQ6uuhqOc9jBpLXlzq4ctXQlEPV4NjUS/qV5Gcqo/+IdWwBCgefyzqRX1QO3XKR3T+ouNCUY+Z+T5K1HX3YObMmVmejj322KFU5p1Xol6U+1jUq0p34pzVzSGi3pnf3ZwVAh0ngKh3HDENQAACEYF/+MJu7uEnV+e+vKgVWKmsqFeJerwiXbSiLkaqh44/cVmJZUVdMhyWzRStqJeJelG/ivqpr/sV6bI7CnVFXRcUWpn32zIWrajr60XHWVbUtcIfinbReeusqKskSXdc9ttvvyy3ZSvqRTkoyyGi3spvFmIg0AMEEPUeSAJdgMAAEVAJzx9+akf3f695JvcFSK2g6AdRj2uS69aoK86XaKj0JdxGMXwINKxR9xcAWhn20heWrvjyCuVCddx1VtR1bFijHvYr3svcr9wrxkt12fjjGvUiUVXZj8bkRVfiKwGOa9R9CUvecZYadV+n71felYei9n2bKtkJd/opujBQ/m+++eYRD8OWraiX5RBRb+U3CzEQ6AECiHoPJIEuQAACoyLQD6IuAEW7nsRiG+76Eu5sUrSi7oWybNcX7RDja+h1TtXOa9VZD5f6CwC/64vfdz2WxrD/ZTuuaKx5D3pW7fria9SLRF3n9WPUeFSaogsX/9Con2RheUp8nGTbr/LX2fVF5/QlMXrwtKh9sfJ8i3Z9Ccte1Hf1M966s0zUy3LYxIuf8n6oeZh0VL/qCB5EAoj6IGadMUOgvwikIOr9Rbw3RtMPb1HtDZLd6wWi3j3WpS1pn9ZvfvObQ/uvqubq6KOP7pHetdYN7Un75S9/2c2YMcN98YvlL7ZorYVmohD1ZrjTKgQg0D4CTYv6+utt4E5+3x+1b0CcqRaBOi8nqnUiDuoagWREXZv1f+Mb38jA7LDDDu6cc87JNvHX56677nJPPfVU28T28ccfz8Ty2WefdUcccYTbdttts5cB/OM//mP2MoROfXy7usXzta99LXsqvdWPP9cf/MEf1ObiLxbUZlX7dc6vvFx11VWV51J7dc5XxEJzQR/rxUCYZ8Wfdtpp7kMf+lA2t8pyjai3OiuJgwAEeoVAu0Vd43rwpbvd8jXP1xri9pvu5HbbalqtY4sOYnV4VPgIToRAEqLuheqv/uqv3K677pqt0u60006ZAEqmJWgWIa3Kjb8oOO+887LV4EH5tFvUu8EtnBuWXOki4qyzznJf//rXswuZ8K10ml+f+cxnCi9wEPVuZJY2IACBThLohKh3sr955+726nC8HWLVeHUhkbfFY1lc2R7fRXFxXbg/zte8a4Exb/ec+A2n4UO1VWPj+90jkISoe6nSime4aupLKzTZ/Iqovq8V0QsvvDD7ml7lq9XRl19+eZjQF5Vl+LZ8CiRy+mHT13WeRx99NBO8r3zlK9nE14WClz3FxKu0/nv+vEVxXpKvu+66YWOpiosZ+IuLshXqIm55oh7eyfAs9UMfnv+jH/1odvGkjxjpo/+O86KvF40z7m/RuOIfDeU6zk0Vg6oLkvCceXdQEPXu/YKiJQhAoDME+kHUO0Mm/6ytSHcrMa2MKXwhUt4DkEXfL3rjqf7W8+kdAkmJurCpFCUsy4gFLyy38Kvthx9+eLbirhrwiRMnZsLuBThv1TxeUc+TQX/REH5PV69q45hjjslW4vW9SMT/1gAAIABJREFU66+/Pvv/5cuXZ4KfFycZ1DHLli3Lxnb//fdnx6pv+hTF+fZ0jOLU1v/7f/8vO5c+RXca9H295EAryeFY3//+92f9zzufyo3C74V3MvTLyI9T5UhF5/dM8sa59dZbD/VX+Srqhy93CqXf59TLvV8N19g8Dx8XXwD4H8VwXmlu/MVf/MWw8qrwRxZR751fYPQEAhCwE3jvpLHunC/slP0dtNyJtLc0uoh4xdyLpc4avt3Sr3Tr6/ELhLQTi/ZaD48veqlRmVjHe3/ntaOtC8NdWLQLidqeNWtWtl2jtkLU3yD9zdeuKvpvfx7/oiSNIdyhJTyfPybeNrBdot6tC4vRzYrBi05C1JWWcJVc/121ahoe7+VY4nb11Vdnq77au9SvxMarpnVE3a+U58lguKru6+m9qOfFbbXVVtkKdF65RVyiEbYXy3hYBhKKb95DqXkr1qGoa+X/29/+9pC066IgvLjx55ewh/nwP0J55/dlS3njDC+49As1vMgoKm/JuyviL3jy+u/75s+nC4K8uvayizidA1EfvF+UjBgC/UJAkv7lY7Z1u+4wpudFvWjFV7mQAEuMi0pFQnmN90ovepNmkaiWiXD4Pf1N8vuza2Vb7eiFOn5f9fnz5w/tga6xhf/tt14Mt3PUOMN91oteRtQuUW+l7KZffi56eRzJiLoghmUpRSUtXrIl57Nnzx6264gXtD/6oz/KfoCKdiOpI+r+QiEUZy/cL774YnZhoXovv6LrRT0vLhbucMLE0hi2588ZTzBdDMSy648JS0/CFXv9OxT1L33pS+7P/uzPhjEqE3W/Iq12tBquEp74/GUXD6Gov+td78ruIuSNK7zoyBNuvxquHP/TP/3TiGcXilbUwzsr8cVR3A+J+qJFi3r557rn+tbrK3c9B+w/f9/18mpnrzFjjtkz0uvMQgHV6Hydtf4tyZXUStjjOvC8V8SHsf7f+nsQxhaJetHX43ZikQ7j/Iq63588fIGQxuNfdnTqqadmd7q173r4Mh4dUyTkRTXqfgXe91Mr+2FpTHwhpDa6Xfdvn7WDF5GUqPv0hCUloeTGJROS0nB7QC+p2iHmpZdecno4Ne8PYauiXibjZd/zgp934VAm6mWCX1Sjnlcq5MtsWllRF3OV0WhHHsluLONh//2Ket44y1bUi34s81bU/dc233xzt2TJktzylaoa9Tor6oi67ZdlrwuBbTTdORpmNs7wsvHyi1+9fjHoxVH9DR92vPLKK92+++6byaw+Wl33nzzZzDtPLOBFQi6hVZlK/BKguJ34YdNY1MP+x7Fewk844YRhoh6X2OS9FKldK+qIuv1nqBsRSYh6KOa+BtqXrcQPiYY14z//+c8zgQwfQvUSHj4YGYNuVdRDcfYPWPrV9TJRLxuTX13OW4mP68br1KiHcuvr9v3qd6s16n6s2oknXImPz+9r1PNyF94BsNaoi3v43IIve4qfZwjzHK+aS971i1irGHVq1BF1268nJMrGKxWJso+qcxHMMTvbFJgV1aXr6ypp0Yq6f+unCBTtzJJ3nrqinifwee1UrajHoj5hwoShC4yiFfX4IiQvy1WiXlTSkldKw4q6/eeo0xFJiHq8U0i4j3r4PYmZyl3+5E/+JNuNRcdts802TrLrRa6qPlnAWxV1L9x+x5kDDjjA3XrrrSNKQCSscW171a4veaKu9lrZ9SXcyWXPPffM7i5IqmNB1pV7eGwovmUr87pj4fe8D8+vspVO7vrinzWoKl3xP1R5+6j7XYOKnl9QLKUv9l9LKQiBfVSdjYCZjS+8bLxSuRj0ZR3q79lnnz1UuuG/7h/M1AOWeaUcnkreeeJ92MOa8vCBzViEi9opO59W/kNRb6VG3cv8mWeeOayEpUrU/Uq5/v+UU07JkHgeRx11VLY7nj7UqNt/hroRkYSodwNEv7UxmhcIpcRC4/zLv/zL7H/hjjCtjsFfSJS9GRZRt9NFomBmJ2CLYI7ZeKUi6nmS6Uca1nlLMufMmZOVPIYfvUDQy6l/YNP/t47TqrIvLwl3aYl3VvErzVOnTi1tp2zXl3if8rDtOru+5JW9hNKthbv4o8VLL+Iag17e6D/h9/Q1dn2x/wx1IwJR7wblLrdRp7yny13qaHOtvpk0r1P6Y1/nzaSUvthSikTZeKUkUfaRdSaCOWbnmjIzrQiff/752QOlek6q059uSWyTq9qUvXR6FrV2fkS9NW5EDTABVtTtyU9ZCOyjbU8EzGwc4WXjlfLFoKRZkq4V8PAhUjsBW4T1zaS2s7+9oq1x6d0g8YOr1nNZjy8rG7Kei+PbSwBRby9PzjYABBB1e5KRKJjZCdgimGM2XimLun2kREAgXQKIerq5o+cNEUDU7eCRKJjZCdgimGM2Xoi6nRcREGiCAKLeBHXaTJoAom5PHxIFMzsBWwRzzMYLUbfzIgICTRBA1JugTptJE2hV1Ndc83332+9+Ixv7+ltu7bb81kVug13eO4JF0XFvvfyiW/lnn3VvPfVYFjPmEye7zc/+ZhIskSh7mmBmYwYvGy9E3c6LCAg0QQBRb4I6bSZNoBVRl2S/+p0/c5v/9//t1t9qWycZf2Ppb0aIdtlxitFn7Kc+53TcK//rD93mX/hGruz3GmAkyp4RmNmYwcvGC1G38yICAk0QQNSboE6bSRNoRdRfu+tm99qtC4fEPBZyD6TouM3+8K/c6ov+3m16/H8ZEnMv7mOOOtWtt956Pc0UibKnB2Y2ZvCy8ULU7byIgEATBBD1JqjTZtIE2iXqeSvieaKu4zY786vud9d8f4So563K9yJcJMqeFZjZmMHLxgtRt/MiAgJNEEDUm6BOm0kTaEXUfanLZl/4Rrb6XVS6UnTcZqf+sfvtRf8wrNSlqHymF+EiUfaswMzGDF42Xoi6nRcREGiCAKLeBHXaTJpAK6JetFIe15izop701Ghr5xFPG0542Xgh6nZeRECgCQKIehPUaTNpAlZRX7dunXv97lsqa9TLjiurUdfDpb3+QaLsGYKZjRm8bLwQdTsvIiDQBAFEvQnqtJk0Aauoa7Dxw6NaOV8z7/tu8z8/x62/yaZDPMqOe23h3Ow4ifm6Nb9zr3zrbDf26M+5jWfM7HmeSJQ9RTCzMYOXjReibudFBASaIICoN0GdNpMm0Iqoa8Cvnvs1t/bH/5qNPdxHPa41LzruzccecKu+eqp7a9Xy7Bzso570NKrsPOJZiWjYAfCy8ULU7byIgEATBBD1JqjTZtIEWhX1okFrFX3tgrlukxP/0MxF5TK9vjUjQmBOaxaAeNq4wcvGizlm50UEBJoggKg3QZ02kybQblFXGYw+KZSwtJo4JMpODmY2ZvCy8ULU7byIgEATBBD1JqjTZtIE2i3qScOo2Xkkqiao4DCY2ZjBy8YLUbfzIgICTRBA1JugTptJE0DU7elDomBmJ2CLYI7ZeCHqdl5EQKAJAoh6E9RpM2kCiLo9fUgUzOwEbBHMMRsvRN3OiwgINEEAUW+COm0mTQBRt6cPiYKZnYAtgjlm44Wo23kRAYEmCCDqTVCnzaQJIOr29CFRMLMTsEUwx2y8EHU7LyIg0AQBRL0J6rSZNAFE3Z4+JApmdgK2COaYjReibudFBASaIICoN0GdNpMmgKjb04dEwcxOwBbBHLPxQtTtvIiAQBMEEPUmqNNm0gQQdXv6kCiY2QnYIphjNl6Iup0XERBoggCi3gR12kyaAKJuTx8SBTM7AVsEc8zGC1G38yICAk0QQNSboE6bSRNA1O3pQ6JgZidgi2CO2Xgh6nZeRECgCQKIehPUaTNpAhL1L3//5KTH0K3Ob7vJDm7/HQ9xj92/1M2YMaNbzfZFO4inLY3wsvFC1O28iIBAEwQQ9Sao02bSBBB1W/ok69u9PBVRt2FziKcNGLxsvBB1Oy8iINAEAUS9Ceq0mTQBRN2evveu+SiibsSGeNqAwcvGC1G38yICAk0QQNSboE6bSRNA1O3pQ9TtzBBPGzN42Xgh6nZeRECgCQKIehPUaTNpAoi6PX2Iup0Z4mljBi8bL0TdzosICDRBAFFvgjptJk0AUbenD1G3M0M8bczgZeOFqNt5EQGBJggg6k1Qp82kCSDq9vQh6nZmiKeNGbxsvBB1Oy8iINAEAUS9Ceq0mTQBRN2ePkTdzgzxtDGDl40Xom7nRQQEmiCAqDdBnTaTJoCo29M3GlF/5tUl7vZnbsj2Y99x8ylZ4w++dLe75/lfuDffeiP773dtsav72KSjR3Ss7LgfP3qJW77m+Sxmo/XHuAN3PjI7v9q75ckfudffWpt9b+ux27tP7DprxLnLjmul3biBK+47z61Z/9WW+2fPUtoRiLo9fzCzMyMCAt0mgKh3mzjtJU8AUbensFVR9zKsFr1I69+S7ImbT3L7TJiZSfv9L97pDtjp8CGR9z0sOm7V2uXu4eWL3UcnfcqNG7NNdr5NN9oik/2fLZ2Xhevfav/Wp6937992X/eebfYZNvCy41ppNzy5xnTvM7e7w6ee0HL/7FlKOwLptOcPZnZmRECg2wQQ9W4Tp73kCSDq9hS2Iup+VXrnLXZzL6x+ZmhFPW+FPRRj37uy41atfXlIxvUPtSVx32fiTHf3spvd1K2nD4l5KOT+3CvXvuR+vvSa3OMUG98B8P0ratdfMPjzq82VK1e6o6edmn3J2j97htKPQDrtOYSZnRkREOg2AUS928RpL3kCiLo9ha2IepFwFwm4XxGvEnUd5z++XMavyu+1/QHugRfvGiHgq19/ZVj5S5Go67i9J3wkV9TL2o3vBuSJuu4a1O2fPUPpRyCd9hzCzM6MCAh0mwCi3m3itJc8AUTdnsJ2inpeqUtYuuJ7V3achDoUe3/sHtvs7R566T+GlbpImmNRzyuJ8cftMv59I0pxfP+K2o1FXce/vvqtYSvqEvW6/bNnKP0IpNOeQ5jZmREBgW4TQNS7TZz2kieAqNtT2E5RZ0W9esXfnqH0I5BOew5hZmdGBAS6TQBR7zZx2kueAKJuT2E3RN0/XOp7R426PU8pRyCd9uzBzM6MCAh0mwCi3m3itJc8AUTdnsJ2irpaDx8eLduZpeg4nSPc9SUsbwkfHlUt+k1PXO0mj5ua7TATfsqOa6Xd8Nzxri+t9M+epbQjkE57/mBmZ0YEBLpNAFHvNnHaS54Aom5PYbtF/e7nbna/fnHRUEeK9lEvOs4L+G9fX5WdI9xHPd4DvWgf9bLjWmk3lHH177pHfuBeX29Ny/2zZyntCKTTnj+Y2ZkRAYFuE0DUu02c9pIngKjbUzgaUbe3lmaE7gw88NJd7uDJx2YDQKJseYSXjRdzzM6LCAg0QQBRb4I6bSZNAFG3pw9Rr2amVXh9fIkN4lnNLDwCXjZeiLqdFxEQaIIAot4EddpMmgCibk8fom5nhnjamMHLxgtRt/MiAgJNEEDUm6BOm0kTQNTt6UPU7cwQTxszeNl4Iep2XkRAoAkCiHoT1GkzaQKIuj19iLqdGeJpYwYvGy9E3c6LCAg0QQBRb4I6bSZNAFG3pw9RtzNDPG3M4GXjhajbeREBgSYIIOpNUKfNpAkg6vb0Iep2ZoinjRm8bLwQdTsvIiDQBAFEvQnqtJk0AUTdnj5E3c4M8bQxg5eNF6Ju50UEBJoggKg3QZ02kyaAqNvTh6jbmSGeNmbwsvFC1O28iIBAEwQQ9Sao02bSBBB1W/qO3HW2e+z+pW7GjBm2wAE/GvG0TQB42Xgh6nZeRECgCQKIehPUaTNpAhL1RYveeX190oPpUueRKDtomNmYwcvGC1G38yICAk0QQNSboE6bSRNA1O3pQ6JgZidgi2CO2Xgh6nZeRECgCQKIehPUaTNpAoi6PX1IFMzsBGwRzDEbL0TdzosICDRBAFFvgjptJk0AUbenD4mCmZ2ALYI5ZuOFqNt5EQGBJggg6k1Qp82kCSDq9vQhUTCzE7BFMMdsvBB1Oy8iINAEAUS9Ceq0mTQBRN2ePiQKZnYCtgjmmI0Xom7nRQQEmiCAqDdBnTaTJoCo29OHRMHMTsAWwRyz8ULU7byIgEATBBD1JqjTZtIEEHV7+pAomNkJ2CKYYzZeiLqdFxEQaIIAot4EddpMmgCibk8fEgUzOwFbBHPMxgtRt/MiAgJNEEDUm6BOm0kTQNTt6UOiYGYnYItgjtl4Iep2XkRAoAkCiHoT1GkzaQKIuj19SBTM7ARsEcwxGy9E3c6LCAg0QQBRb4I6bSZNAFG3pw+JgpmdgC2COWbjhajbeREBgSYIIOpNUKfNpAkg6vb0IVEwsxOwRTDHbLwQdTsvIiDQBAFEvQnqtJk0AUTdnj4kCmZ2ArYI5piNF6Ju50UEBJoggKg3QZ02kyaAqNvTh0TBzE7AFsEcs/FC1O28iIBAEwQQ9Sao02bSBBB1e/qQKJjZCdgimGM2Xoi6nRcREGiCAKLeBHXaTJoAom5PHxIFMzsBWwRzzMYLUbfzIgICTRBA1JugTptJE0DU7elDomBmJ2CLYI7ZeCHqdl5EQKAJAoh6E9RpM2kCiLo9fUgUzOwEbBHMMRsvRN3OiwgINEEAUW+COm0mTQBRt6cPiYKZnYAtgjlm44Wo23kRAYEmCCDqTVCnzaQJIOr29CFRMLMTsEUwx2y8EHU7LyIg0AQBRL0J6rSZNAFE3Z4+JApmdgK2COaYjReibudFBASaIICoN0GdNpMmgKjb04dEwcxOwBbBHLPxQtTtvIiAQBMEEPUmqNNm0gQQdXv6kCiY2QnYIphjNl6Iup0XERBoggCi3gR12kyaAKJuTx8SBTM7AVsEc8zGC1G38yICAk0QQNSboE6bSRNA1O3pQ6JgZidgi2CO2Xgh6nZeRECgCQKIehPUaTNpAoi6PX1IFMzsBGwRzDEbL0TdzosICDRBAFFvgjptJk0AUbenD4mCmZ2ALYI5ZuOFqNt5EQGBJggg6k1Qp82kCSDq9vQhUTCzE7BFMMdsvBB1Oy8iINAEAUS9Ceq0mTQBRN2ePiQKZnYCtgjmmI0Xom7nRQQEmiCAqDdBnTaTJoCo29OHRMHMTsAWwRyz8ULU7byIgEATBBD1JqjTZtIEEHV7+pAomNkJ2CKYYzZeiLqdFxEQaIIAot4EddpMmgCibk8fEgUzOwFbBHPMxgtRt/MiAgJNEEDUm6BOm0kTQNTt6UOiYGYnYItgjtl4Iep2XkRAoAkCiHoT1GkzaQKIuj19SBTM7ARsEcwxGy9E3c6LCAg0QQBRb4I6bSZNAFG3pw+JgpmdgC2COWbjhajbeREBgSYIIOpNUKfNpAkg6vb0IVEwsxOwRTDHbLwQdTsvIiDQBAFEvQnqtJk0AUTdnj4kCmZ2ArYI5piNF6Ju50UEBJoggKg3QZ02kyaAqNvTh0TBzE7AFsEcs/FC1O28iIBAEwQQ9Sao02bSBBB1e/qQKJjZCdgimGM2Xoi6nRcREGiCAKLeBHXaTJoAom5PHxIFMzsBWwRzzMYLUbfzIgICTRBA1JugTptJE0DU7elDomBmJ2CLYI7ZeCHqdl5EQKAJAoh6E9RpM2kCiLo9fUgUzOwEbBHMMRsvRN3OiwgINEEAUW+COm0mTQBRt6cPiYKZnYAtgjlm44Wo23kRAYEmCCDqTVCnzaQJIOr29CFRMLMTsEUwx2y8EHU7LyIg0AQBRL0J6rSZNAFE3Z4+JApmdgK2COaYjReibudFBASaIICoN0GdNpMmgKjb04dEwcxOwBbBHLPxQtTtvIiAQBMEEPUmqNNm0gQQdXv6kCiY2QnYIphjNl6Iup0XERBoggCi3gR12kyaAKJuTx8SBTM7AVsEc8zGC1G38yICAk0QQNSboE6bSRNA1O3pQ6JgZidgi2CO2Xgh6nZeRECgCQKIehPUaTNpAoi6PX1IFMzsBGwRzDEbL0TdzosICDRBAFFvgjptJk0AUbenD4mCmZ2ALYI5ZuOFqNt5EQGBJggg6k1Qp82kCSDq9vQhUTCzE7BFMMdsvBB1Oy8iINAEAUS9Ceq0mTQBRN2ePiQKZnYCtgjmmI0Xom7nRQQEmiCAqDdBnTaTJoCo29OHRMHMTsAWwRyz8ULU7byIgEATBBD1JqjTZtIEEHV7+pAomNkJ2CKYYzZeiLqdFxEQaIIAot4EddpMmgCibk8fEgUzOwFbBHPMxgtRt/MiAgJNEEDUm6BOm0kTQNTt6UOiYGYnYItgjtl4Iep2XkRAoAkCiHoT1GkzaQKIuj19SBTM7ARsEcwxGy9E3c6LCAg0QQBRb4I6bSZNAFG3pw+JgpmdgC2COWbjhajbeREBgSYIIOpNUKfNpAkg6vb0IVEwsxOwRTDHbLwQdTsvIiDQBAFEvQnqtJk0gfPOO8+dddZZSY+h251/9tln3Q477NDtZpNuD2a29MHLxktHw8zOjAgIdJsAot5t4rQHAQhAAAIQgAAEIACBGgQQ9RqQOAQCEIAABCAAAQhAAALdJoCod5s47UEAAhCAAAQgAAEIQKAGAUS9BiQOgQAEIAABCEAAAhCAQLcJIOrdJk57EIAABCAAAQhAAAIQqEEAUa8BiUMgAAEIQAACEIAABCDQbQKIereJ0x4EIAABCEAAAhCAAARqEEDUa0DiEAiEBH73u99l/7nJJpsABgIQgAAEIAABCHSMAKLeMbScuN8IvPHGG+7qq692DzzwgHvzzTfddttt5z772c+6bbbZpt+GynggAAEIQAACEOgBAoh6DySBLqRBQK8of+yxx9yxxx6bifoNN9zgFi1a5D73uc+5SZMmpTEIegkBCEAAAhCAQDIEEPVkUkVHmyYgMZegH3744VlX1q1b526//Xb305/+1J1++ulu4sSJTXeR9iEAAQhAAAIQ6CMCiHofJZOhdJbA448/7q655ppsBX38+PFDsn7jjTe6JUuWZF/faKONOtsJzg4BCEAAAhCAwMAQQNQHJtUM1EpAK+YvvPCCe+6559wuu+zixowZ46688kqnh0lPPPHEoYdJX331VXfJJZe4T37yk+5d73qXtZmBPF71/s8884zbcccd3YYbbjiQDKyDfumll7IQnomoR445Vo9TeJR+l73yyituhx12sAcTAQEIdIQAot4RrJw0dQKSdK2UL168OBOjRx991H34wx/O/idZ1/dPOOEEt9lmm7k1a9Zkon7EEUcg6jUT//TTT7vLLrssexh3p512qhk1uIe99dZb7oc//GEG4NOf/rRbf/31BxdGzZEzx2qCCg772c9+lv2umz17ttt4443tJyACAhBoOwFEve1IOWE/EFi2bJmbP3++O+WUU9ymm27qtJopGVcdulbO582b55544gn3wQ9+0D355JNu7Nix7phjjmF1uB+SzxggAAEIQAACPUIAUe+RRNCN3iLw1FNPuR/96EfZypJEXZ/f/va37qKLLsp2ePn4xz/uXnzxRXf33Xdnq+jve9/7WOWsSKFKEX7961+7XXfdNbsTwaeawPPPP+9WrVqVMVtvvfWqAwb8COaYfQJofi1dupTfYXZ0RECgKwQQ9a5gppHUCLz++uvuwgsvdO9973vdRz7ykaHua2X9+9//vvvMZz7j3v3ud6c2rLb3V3/kf/nLX2bn3X///d1WW21V2IZq+6+66ip34IEHDux2liph0cXKww8/7HbfffdsfpXV6Kv0Sg8x6y7OoNby62fxP/7jP7I7V3vvvbebMmVK4UUxc+ztHz89V3Pbbbe5cePGuX333bf0wliSfsstt2R3BHmJW9t/RXJCCIyaAKI+aoScoF8JqLTFPyQ6ffr0oWFef/31boMNNnCHHHJIvw691rh00aI68/e///3Z3QbtKf+xj33MzZw5k7sLOQT1XMNNN92UlUzpDoy29tRn1qxZPCBaMOP8S8a0LerOO+/sfvGLX7jtt99+6PmQWhN1wA7S/FJp3owZM7KLmwcffDCT8GnTpnFXZsDmAsPtDwKIen/kkVF0iMBDDz3krrjiikzK99tvv6wV1a7rAVM9WDrIH+0f/9prrw3tK6+6ft1t2GeffdzBBx+cybpES3KlXST22GOPQcaV7aahCz89QKvtPcVm4cKF7le/+lW2tacEVB9xVEmVGGqnoUH+qATtuuuuyy5m9BzI2rVr3dy5czOWp556arZSzBwbPkP+7d/+LbtT4xcX9Dvs8ssvd0ceeaT7vd/7vUzWdSfs5z//ufvoRz/qttxyy0GeYowdAj1PAFHv+RTRwU4SiLdgzKud1q1hrRxrj3TJgnZD0EOmg36b+N///d/ds88+m72p1ddPa5X9ggsucAcddFAm7OJ76623ZnX8g/72Vm1958umtC2lPn53IZXC6KVZmlNieM8992R3Jwa13MX/zOuiReVSelZkiy22yL4sMdfOS1pl185LurvFHHvnt6R4bbvtttmdLf/RKrt+h5100klZ6ZBKhLyoD/rvsU7+feHcEGgHAUS9HRQ5R5IEirZg1Op5LEiqLdaDfVpBlnSyPZ7LHqaVlKtef7fddhuaA7/5zW+yB3E///nPD8lVkhOkA53+yU9+ks0jXej5OSbxvPTSS7NnHkK56kDzyZ1SMi42uoP1iU98YuiCUKVW/oJQZUR83iGgZxp01+G0004bukuj795xxx3ZdrP6Oi9mY8ZAIB0CiHo6uaKnbSZQtgWjVom9SK1YsSJb6Rz0MoQ8/HrIT6VAKkOYPHlydojKE1Ticeihhw78KnrMTCuZekh56623zu5E+Dl23333uXvvvTcTeD7DCegOw/e+972sbEPlQP7uzQ033JAdOOjPisTzxS9A6K6MLpb9C7JU7qKfS5URUe7CTxkE0iGAqKeTK3raZgJVWzBqBW/16tXuvPPOy96gGYpVm7uS7OkkBRKCa6+9NnsRjx5YW758ufvBD36QlSXoFjyf4QT8Np8qoxIjbf8p6dTKurb95DOSgO5CqGxId260A45kXavGU6dOzR6a5DOcgO6StTwJAAAMHElEQVQA6oVtesBbF38qO1uyZIlbsGBBVkZEuQszBgLpEEDU08kVPW0zgbpbMOqPnlY7tQo6iHXWdbZgfOSRR7I3Z0pCVRakixrtBjOInzpbMOqug8qDdJGjVXWVvRx//PEDK1B15piOufrqq51Kq1SXrmcgdDE9iHX8deZYeBGtf0vOTz75ZN6ePIi/lBhz0gQQ9aTTR+dHS6DuFoxa7dRn0KTAugWjSjtU/zponPw8tG7BqHmlC8ZBXuG0zjExU+36oJaiWeeYjtfPpe7g8GzNaP9iEA+B7hNA1LvPnBZ7jABbMBYnpM4WjD2Wzka7U3cLxkY72WONM8dsCWGO2XhxNARSJ4Cop55B+t8WAmzBmI+xzhaMbUlAn5yk7haMfTLctgyDOWbDyByz8eJoCKROAFFPPYP0v20E2IJxJEq2YLRPL7ZgtDFjjtl46WjmmJ0ZERBIlQCinmrm6DcEOkBAO+HoxSiqG95ll12ynVyeeeYZtmAsYK16aUmTXrijOnO96VHbCGobPLZgzIfGHLP94DLHbLw4GgL9RgBR77eMMh4ItEhAta//+q//mm0RuMMOO7if/exnmYDqhUZ64JEtGEeC/cUvfuFeeOGFbMtArQzrIkeCftRRR2WvbWcLxuHMmGP2H07mmJ0ZERDoJwKIej9lk7FAYBQEVKe/cOHC7IUofkeNX/3qV27evHnumGOOyXZyYQvG4YD11sy99tor2z9eH+2uoT3ktc+3LnC0PzpbML7DjDlm/wFljtmZEQGBfiKAqPdTNhkLBEZBQKudemumVoOnTJkydCa9ffSmm27K3nI4fvz4TEYHeQvGEPHNN9/sVMqhFxf5LSnFRy/n0ct4DjrooOxFRoO+BaNnxhyz/4Ayx+zMiIBAPxFA1Pspm4wFAkYCkkiJpeqrJZoS8gceeCB7e6F/zbj2rNZbIHfeeWf34Q9/2NhC/x0uXvqI2YoVK7LX23/oQx9y+++//9Dr7bVyfM0117jTTjvNbb755v0HwTAi5pgB1n8e6pltttlmTi96Yo7ZGRIBgX4hgKj3SyYZBwSMBCSTF198sdNuNxKDgw8+2H3wgx/MSl30yvZQ1lXCoc8hhxxibKV/DhcjvRlTFzK6eNluu+3cZz/72extrOIofl7WJVd6oFRlRP6Cp39I1B8Jc6w+K3/k4sWLs59BlU/pZUUqodIc0nxijtl5EgGB1Akg6qlnkP5DoAUCWhVW7esRRxyRvVL86aefzh6EnDx5clb6ct1112VCqle0a+VY/y1h0Kr6oH7uuusu99hjj7ljjz02E3VdvCxatMh97nOfy974KFnXTjkHHnigu/POO7NyFzHT6+4H8cMcs2ddDyRfeeWV7qSTTsrkXC9j090s3cnafffdM1lnjtm5EgGBlAkg6ilnj75DoEUCWvG96KKLshVf1Z3ro69JNnfaaSf3qU99ymk1VPWxr732mjvyyCOznWAG+SMxl6AffvjhGQatdt5+++1Ob9Y8/fTTM46//OUvnR7AnT59elYOo1r+Qf0wx+yZ18/cggULsp9L7Rikz7Jly7Kf1Y985CNun332YY7ZsRIBgaQJIOpJp4/OQ6A1AhJObcUoKdcDj/6j/dP1QKnE/D3veU9rJ+/TqMcffzyrO9cKur+4kazfeOONbsmSJdnXB1nM47Qzx+w/CLoLccEFF2RSrt2E/OeJJ57IVtZPOeWUgb9gtlMlAgJpE0DU084fvYdAywT0x1+yrlKXPffcc+g8t912Wyaeuv3O5x0CqlFXWYJk6sQTT8xKgvTRK91VkqC91FVGxOcdAswx+2zQLktaVT/55JOH5pMuCOfPn++22GIL9/u///v2kxIBAQgkSwBRTzZ1dBwCoyfg90mXrGsvcD3ApofZVJ+OqI/k6/dJlzhpS0btyrFmzZpM1H29/+iz0l9nYI7Z8qm5dcsttzhdMOtncNKkSdkJrr/+erfxxhsj6jacHA2B5Akg6smnkAFAoJxAvD1efLQeWNNbNPWQ2o477uj00OTxxx+fPVg6qJ9wC8aYwdq1a7OVda0Wa5ecJ598Mqsn9i+FGkRmzDF71svmmGT9jjvuyORcd7t09+aRRx7JSl+22WYbe2NEQAACyRJA1JNNHR2HQDWBvO3xVP+qXUrCj+Tz17/+tXvhhRcy+RzULQWLtmCM5UgiJVZ33313Vp7wvve9bwTT6uz0xxHMMVse684xnVVbf957771OP5/6ufQPmNpa5GgIQCBlAoh6ytmj7xAoIVC2PZ62DfRv0gTiOwTKtmD0JQjweocAc8w+G5hjdmZEQGCQCSDqg5x9xt7XBKq2xzv66KOH3qTZ1yAMg6vagnHixImGs/X/ocwxe46ZY3ZmREBgkAkg6oOcfcbe1wTYHs+eXrZgtDFjjtl46WjmmJ0ZERAYZAKI+iBnn7H3HQGtcGpnCF/LyvZ45SlWrbl2uHnwwQfd1KlTs/9dffXVbMFYgk310pLNTTfdNKvP18O0bPNZDExz7J577slYbb/99o5tPvvu1y4DgkBHCSDqHcXLySHQXQK6ra7dIU499dRs60B92B4vPwf+ZUW/+c1vspc76S2j++67rzvggAPcD37wg+zNo2zBOJzd888/7y677LJs5xEJ+t57751tS3n//fe7efPmZXvys83ncGa666A3i+rh49NOOy2Tdbb57O7vRVqDQMoEEPWUs0ffIRARkKjfdNNNbueddx4m62zBOHKqaFVYbxWdPXu2GzNmjHv00Ufddddd504//XS3wQYbsAVjhEwXLtrGUyKuXW4knj/+8Y+zvb7FjzlW/OtInDTfJOi6iJass80nv74hAIE6BBD1OpQ4BgKJELjqqquyvdC12vniiy8Ok3W2YByeRK0CL1q0yM2aNSsTc5UN6cVF+m9tT8kWjMN5vfbaa+7iiy92H/vYx9yuu+6aieeFF17o9HXdvdHe+1OmTGGbz5zfFXfeeWcm5mKlLT01x5YvX+5233139/LLL7PNZyK/X+kmBJoggKg3QZ02IdABArrFrhekzJgxIytNUK11LOsdaDbZU65YscJdc801TrvfjBs3boSov/XWW9muOPofn7cJaGtBsdptt92c7t7ozo1kU2VDktEzzjhjqOQKZu8Q0N0aXRiqNOinP/1pxk7lVieeeGJ2N4IPBCAAgSICiDpzAwJ9SsC/WAVZr5dgcfrhD3/oTj755EzOL7300kym9IIoPuUE1qxZk92NOOyww4ZeeQ+zdwjoolDlL5/+9Kfdj370o+w5Ej307ctgYAUBCEAAUWcOQGAACXhZX7lyZSYFkgM++QT0hs2FCxe6Y4891s2dO9eNHz/e8WKoerNFD5nqDo4ucrbYYot6QQN0lC5kVN//+uuvZzsyaY7ddtttWdmL7ujEbwoeIDQMFQIQqCDAijpTBAJ9TkCyLkHYZJNN+nykoxueRF2lMPpMmDABSa/AqecgrrzySrfddtu5p59+OltN1y4wfEYS0PMOupBZvXp1VstPuQuzBAIQqEsAUa9LiuMgAIG+JqDyhO9+97vZg5KspFenWjX8eqD01Vdfzcpdttpqq+qgAT5CvPRh9XyAJwFDh0ALBBD1FqARAgEI9B8BrXpqlVi75my44Yb9N0BGBAEIQAACyRFA1JNLGR2GAAQgAAEIQAACEBgEAoj6IGSZMUIAAhCAAAQgAAEIJEcAUU8uZXQYAhCAAAQgAAEIQGAQCCDqg5BlxggBCEAAAhCAAAQgkBwBRD25lNFhCEAAAhCAAAQgAIFBIICoD0KWGSMEIAABCEAAAhCAQHIEEPXkUkaHIQABCEAAAhCAAAQGgQCiPghZZowQgAAEIAABCEAAAskRQNSTSxkdhgAEIAABCEAAAhAYBAKI+iBkmTFCAAIQgAAEIAABCCRHAFFPLmV0GAIQgAAEIAABCEBgEAgg6oOQZcYIAQhAAAIQgAAEIJAcAUQ9uZTRYQhAAAIQgAAEIACBQSCAqA9ClhkjBCAAAQhAAAIQgEByBBD15FJGhyEAAQhAAAIQgAAEBoEAoj4IWWaMEIAABCAAAQhAAALJEUDUk0sZHYYABCAAAQhAAAIQGAQCiPogZJkxQgACEIAABCAAAQgkRwBRTy5ldBgCEIAABCAAAQhAYBAI/P/M5727AwlOkAAAAABJRU5ErkJgg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2" name="BlokTextu 1"/>
          <p:cNvSpPr txBox="1"/>
          <p:nvPr/>
        </p:nvSpPr>
        <p:spPr>
          <a:xfrm>
            <a:off x="646545" y="997527"/>
            <a:ext cx="7786254" cy="4955203"/>
          </a:xfrm>
          <a:prstGeom prst="rect">
            <a:avLst/>
          </a:prstGeom>
          <a:noFill/>
        </p:spPr>
        <p:txBody>
          <a:bodyPr wrap="square" rtlCol="0">
            <a:spAutoFit/>
          </a:bodyPr>
          <a:lstStyle/>
          <a:p>
            <a:r>
              <a:rPr lang="sk-SK" b="1" dirty="0" smtClean="0">
                <a:latin typeface="Arial" panose="020B0604020202020204" pitchFamily="34" charset="0"/>
                <a:cs typeface="Arial" panose="020B0604020202020204" pitchFamily="34" charset="0"/>
              </a:rPr>
              <a:t>Predkladanie žiadosti o poskytnutie NFP</a:t>
            </a:r>
          </a:p>
          <a:p>
            <a:endParaRPr lang="sk-SK" sz="1000" b="1" dirty="0">
              <a:latin typeface="Arial" panose="020B0604020202020204" pitchFamily="34" charset="0"/>
              <a:cs typeface="Arial" panose="020B0604020202020204" pitchFamily="34" charset="0"/>
            </a:endParaRPr>
          </a:p>
          <a:p>
            <a:pPr algn="just"/>
            <a:r>
              <a:rPr lang="sk-SK" sz="1600" dirty="0">
                <a:latin typeface="Arial" panose="020B0604020202020204" pitchFamily="34" charset="0"/>
                <a:cs typeface="Arial" panose="020B0604020202020204" pitchFamily="34" charset="0"/>
              </a:rPr>
              <a:t>Žiadateľ predkladá formulár </a:t>
            </a:r>
            <a:r>
              <a:rPr lang="sk-SK" sz="1600" dirty="0" err="1">
                <a:latin typeface="Arial" panose="020B0604020202020204" pitchFamily="34" charset="0"/>
                <a:cs typeface="Arial" panose="020B0604020202020204" pitchFamily="34" charset="0"/>
              </a:rPr>
              <a:t>ŽoNFP</a:t>
            </a:r>
            <a:r>
              <a:rPr lang="sk-SK" sz="1600" dirty="0">
                <a:latin typeface="Arial" panose="020B0604020202020204" pitchFamily="34" charset="0"/>
                <a:cs typeface="Arial" panose="020B0604020202020204" pitchFamily="34" charset="0"/>
              </a:rPr>
              <a:t> a všetky prílohy prostredníctvom </a:t>
            </a:r>
            <a:r>
              <a:rPr lang="sk-SK" sz="1600" b="1" dirty="0">
                <a:latin typeface="Arial" panose="020B0604020202020204" pitchFamily="34" charset="0"/>
                <a:cs typeface="Arial" panose="020B0604020202020204" pitchFamily="34" charset="0"/>
              </a:rPr>
              <a:t>ITMS2014+</a:t>
            </a:r>
            <a:r>
              <a:rPr lang="sk-SK" sz="1600" dirty="0">
                <a:latin typeface="Arial" panose="020B0604020202020204" pitchFamily="34" charset="0"/>
                <a:cs typeface="Arial" panose="020B0604020202020204" pitchFamily="34" charset="0"/>
              </a:rPr>
              <a:t> </a:t>
            </a:r>
            <a:r>
              <a:rPr lang="sk-SK" sz="1600" dirty="0" smtClean="0">
                <a:latin typeface="Arial" panose="020B0604020202020204" pitchFamily="34" charset="0"/>
                <a:cs typeface="Arial" panose="020B0604020202020204" pitchFamily="34" charset="0"/>
              </a:rPr>
              <a:t/>
            </a:r>
            <a:br>
              <a:rPr lang="sk-SK" sz="1600" dirty="0" smtClean="0">
                <a:latin typeface="Arial" panose="020B0604020202020204" pitchFamily="34" charset="0"/>
                <a:cs typeface="Arial" panose="020B0604020202020204" pitchFamily="34" charset="0"/>
              </a:rPr>
            </a:br>
            <a:r>
              <a:rPr lang="sk-SK" sz="1600" dirty="0" smtClean="0">
                <a:latin typeface="Arial" panose="020B0604020202020204" pitchFamily="34" charset="0"/>
                <a:cs typeface="Arial" panose="020B0604020202020204" pitchFamily="34" charset="0"/>
              </a:rPr>
              <a:t>a </a:t>
            </a:r>
            <a:r>
              <a:rPr lang="sk-SK" sz="1600" dirty="0">
                <a:latin typeface="Arial" panose="020B0604020202020204" pitchFamily="34" charset="0"/>
                <a:cs typeface="Arial" panose="020B0604020202020204" pitchFamily="34" charset="0"/>
              </a:rPr>
              <a:t>zároveň predkladá formulár </a:t>
            </a:r>
            <a:r>
              <a:rPr lang="sk-SK" sz="1600" dirty="0" err="1">
                <a:latin typeface="Arial" panose="020B0604020202020204" pitchFamily="34" charset="0"/>
                <a:cs typeface="Arial" panose="020B0604020202020204" pitchFamily="34" charset="0"/>
              </a:rPr>
              <a:t>ŽoNFP</a:t>
            </a:r>
            <a:r>
              <a:rPr lang="sk-SK" sz="1600" dirty="0">
                <a:latin typeface="Arial" panose="020B0604020202020204" pitchFamily="34" charset="0"/>
                <a:cs typeface="Arial" panose="020B0604020202020204" pitchFamily="34" charset="0"/>
              </a:rPr>
              <a:t> (po jeho odoslaní spolu s prílohami prostredníctvom ITMS2014+) prostredníctvom </a:t>
            </a:r>
            <a:r>
              <a:rPr lang="sk-SK" sz="1600" b="1" dirty="0" smtClean="0">
                <a:latin typeface="Arial" panose="020B0604020202020204" pitchFamily="34" charset="0"/>
                <a:cs typeface="Arial" panose="020B0604020202020204" pitchFamily="34" charset="0"/>
              </a:rPr>
              <a:t>e-schránky. </a:t>
            </a:r>
          </a:p>
          <a:p>
            <a:pPr algn="just"/>
            <a:endParaRPr lang="sk-SK" sz="1600" dirty="0" smtClean="0">
              <a:latin typeface="Arial" panose="020B0604020202020204" pitchFamily="34" charset="0"/>
              <a:cs typeface="Arial" panose="020B0604020202020204" pitchFamily="34" charset="0"/>
            </a:endParaRPr>
          </a:p>
          <a:p>
            <a:pPr algn="just"/>
            <a:r>
              <a:rPr lang="sk-SK" sz="1600" dirty="0" smtClean="0">
                <a:latin typeface="Arial" panose="020B0604020202020204" pitchFamily="34" charset="0"/>
                <a:cs typeface="Arial" panose="020B0604020202020204" pitchFamily="34" charset="0"/>
              </a:rPr>
              <a:t>Zasielanie formulára </a:t>
            </a:r>
            <a:r>
              <a:rPr lang="sk-SK" sz="1600" dirty="0" err="1" smtClean="0">
                <a:latin typeface="Arial" panose="020B0604020202020204" pitchFamily="34" charset="0"/>
                <a:cs typeface="Arial" panose="020B0604020202020204" pitchFamily="34" charset="0"/>
              </a:rPr>
              <a:t>ŽoNFP</a:t>
            </a:r>
            <a:r>
              <a:rPr lang="sk-SK" sz="1600" dirty="0" smtClean="0">
                <a:latin typeface="Arial" panose="020B0604020202020204" pitchFamily="34" charset="0"/>
                <a:cs typeface="Arial" panose="020B0604020202020204" pitchFamily="34" charset="0"/>
              </a:rPr>
              <a:t> do e-schránky:</a:t>
            </a:r>
            <a:endParaRPr lang="sk-SK" sz="1600" dirty="0">
              <a:latin typeface="Arial" panose="020B0604020202020204" pitchFamily="34" charset="0"/>
              <a:cs typeface="Arial" panose="020B0604020202020204" pitchFamily="34" charset="0"/>
            </a:endParaRPr>
          </a:p>
          <a:p>
            <a:pPr marL="285750" indent="-285750" algn="just">
              <a:buFontTx/>
              <a:buChar char="-"/>
            </a:pPr>
            <a:r>
              <a:rPr lang="sk-SK" sz="1600" b="1" dirty="0" smtClean="0">
                <a:latin typeface="Arial" panose="020B0604020202020204" pitchFamily="34" charset="0"/>
                <a:cs typeface="Arial" panose="020B0604020202020204" pitchFamily="34" charset="0"/>
              </a:rPr>
              <a:t>cez </a:t>
            </a:r>
            <a:r>
              <a:rPr lang="sk-SK" sz="1600" b="1" dirty="0">
                <a:latin typeface="Arial" panose="020B0604020202020204" pitchFamily="34" charset="0"/>
                <a:cs typeface="Arial" panose="020B0604020202020204" pitchFamily="34" charset="0"/>
                <a:hlinkClick r:id="rId2"/>
              </a:rPr>
              <a:t>www.slovensko.sk</a:t>
            </a:r>
            <a:r>
              <a:rPr lang="sk-SK" sz="1600" b="1" dirty="0">
                <a:latin typeface="Arial" panose="020B0604020202020204" pitchFamily="34" charset="0"/>
                <a:cs typeface="Arial" panose="020B0604020202020204" pitchFamily="34" charset="0"/>
              </a:rPr>
              <a:t> </a:t>
            </a:r>
            <a:r>
              <a:rPr lang="sk-SK" sz="1600" dirty="0">
                <a:latin typeface="Arial" panose="020B0604020202020204" pitchFamily="34" charset="0"/>
                <a:cs typeface="Arial" panose="020B0604020202020204" pitchFamily="34" charset="0"/>
              </a:rPr>
              <a:t>alebo</a:t>
            </a:r>
            <a:r>
              <a:rPr lang="sk-SK" sz="1600" b="1" dirty="0">
                <a:latin typeface="Arial" panose="020B0604020202020204" pitchFamily="34" charset="0"/>
                <a:cs typeface="Arial" panose="020B0604020202020204" pitchFamily="34" charset="0"/>
              </a:rPr>
              <a:t> </a:t>
            </a:r>
            <a:endParaRPr lang="sk-SK" sz="1600" b="1" dirty="0" smtClean="0">
              <a:latin typeface="Arial" panose="020B0604020202020204" pitchFamily="34" charset="0"/>
              <a:cs typeface="Arial" panose="020B0604020202020204" pitchFamily="34" charset="0"/>
            </a:endParaRPr>
          </a:p>
          <a:p>
            <a:pPr marL="285750" indent="-285750" algn="just">
              <a:buFontTx/>
              <a:buChar char="-"/>
            </a:pPr>
            <a:r>
              <a:rPr lang="sk-SK" sz="1600" b="1" dirty="0" smtClean="0">
                <a:latin typeface="Arial" panose="020B0604020202020204" pitchFamily="34" charset="0"/>
                <a:cs typeface="Arial" panose="020B0604020202020204" pitchFamily="34" charset="0"/>
              </a:rPr>
              <a:t>z </a:t>
            </a:r>
            <a:r>
              <a:rPr lang="sk-SK" sz="1600" b="1" dirty="0">
                <a:latin typeface="Arial" panose="020B0604020202020204" pitchFamily="34" charset="0"/>
                <a:cs typeface="Arial" panose="020B0604020202020204" pitchFamily="34" charset="0"/>
              </a:rPr>
              <a:t>prostredia ITMS2014</a:t>
            </a:r>
            <a:r>
              <a:rPr lang="sk-SK" sz="1600" b="1" dirty="0" smtClean="0">
                <a:latin typeface="Arial" panose="020B0604020202020204" pitchFamily="34" charset="0"/>
                <a:cs typeface="Arial" panose="020B0604020202020204" pitchFamily="34" charset="0"/>
              </a:rPr>
              <a:t>+</a:t>
            </a:r>
          </a:p>
          <a:p>
            <a:pPr marL="285750" indent="-285750" algn="just">
              <a:buFontTx/>
              <a:buChar char="-"/>
            </a:pPr>
            <a:endParaRPr lang="sk-SK" sz="1600" dirty="0">
              <a:latin typeface="Arial" panose="020B0604020202020204" pitchFamily="34" charset="0"/>
              <a:cs typeface="Arial" panose="020B0604020202020204" pitchFamily="34" charset="0"/>
            </a:endParaRPr>
          </a:p>
          <a:p>
            <a:pPr algn="just"/>
            <a:r>
              <a:rPr lang="sk-SK" sz="1600" dirty="0" smtClean="0">
                <a:latin typeface="Arial" panose="020B0604020202020204" pitchFamily="34" charset="0"/>
                <a:cs typeface="Arial" panose="020B0604020202020204" pitchFamily="34" charset="0"/>
              </a:rPr>
              <a:t>Formulár </a:t>
            </a:r>
            <a:r>
              <a:rPr lang="sk-SK" sz="1600" dirty="0" err="1">
                <a:latin typeface="Arial" panose="020B0604020202020204" pitchFamily="34" charset="0"/>
                <a:cs typeface="Arial" panose="020B0604020202020204" pitchFamily="34" charset="0"/>
              </a:rPr>
              <a:t>ŽoNFP</a:t>
            </a:r>
            <a:r>
              <a:rPr lang="sk-SK" sz="1600" dirty="0">
                <a:latin typeface="Arial" panose="020B0604020202020204" pitchFamily="34" charset="0"/>
                <a:cs typeface="Arial" panose="020B0604020202020204" pitchFamily="34" charset="0"/>
              </a:rPr>
              <a:t> </a:t>
            </a:r>
            <a:r>
              <a:rPr lang="sk-SK" sz="1600" dirty="0" smtClean="0">
                <a:latin typeface="Arial" panose="020B0604020202020204" pitchFamily="34" charset="0"/>
                <a:cs typeface="Arial" panose="020B0604020202020204" pitchFamily="34" charset="0"/>
              </a:rPr>
              <a:t>zasielaný prostredníctvom </a:t>
            </a:r>
            <a:r>
              <a:rPr lang="sk-SK" sz="1600" dirty="0">
                <a:latin typeface="Arial" panose="020B0604020202020204" pitchFamily="34" charset="0"/>
                <a:cs typeface="Arial" panose="020B0604020202020204" pitchFamily="34" charset="0"/>
              </a:rPr>
              <a:t>e-schránky, bude </a:t>
            </a:r>
            <a:r>
              <a:rPr lang="sk-SK" sz="1600" u="sng" dirty="0">
                <a:latin typeface="Arial" panose="020B0604020202020204" pitchFamily="34" charset="0"/>
                <a:cs typeface="Arial" panose="020B0604020202020204" pitchFamily="34" charset="0"/>
              </a:rPr>
              <a:t>autorizovaný kvalifikovaným elektronickým podpisom</a:t>
            </a:r>
            <a:r>
              <a:rPr lang="sk-SK" sz="1600" dirty="0">
                <a:latin typeface="Arial" panose="020B0604020202020204" pitchFamily="34" charset="0"/>
                <a:cs typeface="Arial" panose="020B0604020202020204" pitchFamily="34" charset="0"/>
              </a:rPr>
              <a:t> alebo </a:t>
            </a:r>
            <a:r>
              <a:rPr lang="sk-SK" sz="1600" u="sng" dirty="0">
                <a:latin typeface="Arial" panose="020B0604020202020204" pitchFamily="34" charset="0"/>
                <a:cs typeface="Arial" panose="020B0604020202020204" pitchFamily="34" charset="0"/>
              </a:rPr>
              <a:t>kvalifikovaným elektronickým podpisom s mandátnym certifikátom</a:t>
            </a:r>
            <a:r>
              <a:rPr lang="sk-SK" sz="1600" dirty="0">
                <a:latin typeface="Arial" panose="020B0604020202020204" pitchFamily="34" charset="0"/>
                <a:cs typeface="Arial" panose="020B0604020202020204" pitchFamily="34" charset="0"/>
              </a:rPr>
              <a:t> alebo </a:t>
            </a:r>
            <a:r>
              <a:rPr lang="sk-SK" sz="1600" u="sng" dirty="0">
                <a:latin typeface="Arial" panose="020B0604020202020204" pitchFamily="34" charset="0"/>
                <a:cs typeface="Arial" panose="020B0604020202020204" pitchFamily="34" charset="0"/>
              </a:rPr>
              <a:t>kvalifikovanou elektronickou pečaťou. </a:t>
            </a:r>
            <a:endParaRPr lang="sk-SK" sz="1600" u="sng" dirty="0" smtClean="0">
              <a:latin typeface="Arial" panose="020B0604020202020204" pitchFamily="34" charset="0"/>
              <a:cs typeface="Arial" panose="020B0604020202020204" pitchFamily="34" charset="0"/>
            </a:endParaRPr>
          </a:p>
          <a:p>
            <a:pPr algn="just"/>
            <a:endParaRPr lang="sk-SK" sz="1600" dirty="0">
              <a:latin typeface="Arial" panose="020B0604020202020204" pitchFamily="34" charset="0"/>
              <a:cs typeface="Arial" panose="020B0604020202020204" pitchFamily="34" charset="0"/>
            </a:endParaRPr>
          </a:p>
          <a:p>
            <a:pPr algn="just"/>
            <a:r>
              <a:rPr lang="sk-SK" sz="1600" b="1" u="sng" dirty="0">
                <a:latin typeface="Arial" panose="020B0604020202020204" pitchFamily="34" charset="0"/>
                <a:cs typeface="Arial" panose="020B0604020202020204" pitchFamily="34" charset="0"/>
              </a:rPr>
              <a:t>Upozornenie: </a:t>
            </a:r>
            <a:r>
              <a:rPr lang="sk-SK" sz="1600" dirty="0">
                <a:latin typeface="Arial" panose="020B0604020202020204" pitchFamily="34" charset="0"/>
                <a:cs typeface="Arial" panose="020B0604020202020204" pitchFamily="34" charset="0"/>
              </a:rPr>
              <a:t>Splnomocnenie je potrebné predložiť aj v prípade, ak je </a:t>
            </a:r>
            <a:r>
              <a:rPr lang="sk-SK" sz="1600" dirty="0" err="1">
                <a:latin typeface="Arial" panose="020B0604020202020204" pitchFamily="34" charset="0"/>
                <a:cs typeface="Arial" panose="020B0604020202020204" pitchFamily="34" charset="0"/>
              </a:rPr>
              <a:t>ŽoNFP</a:t>
            </a:r>
            <a:r>
              <a:rPr lang="sk-SK" sz="1600" dirty="0">
                <a:latin typeface="Arial" panose="020B0604020202020204" pitchFamily="34" charset="0"/>
                <a:cs typeface="Arial" panose="020B0604020202020204" pitchFamily="34" charset="0"/>
              </a:rPr>
              <a:t> predložená prostredníctvom e-schránky a je podpísaná iným ako štatutárnym orgánom žiadateľa</a:t>
            </a:r>
            <a:r>
              <a:rPr lang="sk-SK" sz="1600" dirty="0" smtClean="0">
                <a:latin typeface="Arial" panose="020B0604020202020204" pitchFamily="34" charset="0"/>
                <a:cs typeface="Arial" panose="020B0604020202020204" pitchFamily="34" charset="0"/>
              </a:rPr>
              <a:t>.</a:t>
            </a:r>
          </a:p>
          <a:p>
            <a:pPr algn="just"/>
            <a:endParaRPr lang="sk-SK" sz="1600" dirty="0" smtClean="0">
              <a:latin typeface="Arial" panose="020B0604020202020204" pitchFamily="34" charset="0"/>
              <a:cs typeface="Arial" panose="020B0604020202020204" pitchFamily="34" charset="0"/>
            </a:endParaRPr>
          </a:p>
          <a:p>
            <a:pPr algn="just"/>
            <a:r>
              <a:rPr lang="sk-SK" sz="1600" b="1" dirty="0" smtClean="0">
                <a:latin typeface="Arial" panose="020B0604020202020204" pitchFamily="34" charset="0"/>
                <a:cs typeface="Arial" panose="020B0604020202020204" pitchFamily="34" charset="0"/>
              </a:rPr>
              <a:t>Pre doručenie </a:t>
            </a:r>
            <a:r>
              <a:rPr lang="sk-SK" sz="1600" b="1" dirty="0" err="1">
                <a:latin typeface="Arial" panose="020B0604020202020204" pitchFamily="34" charset="0"/>
                <a:cs typeface="Arial" panose="020B0604020202020204" pitchFamily="34" charset="0"/>
              </a:rPr>
              <a:t>ŽoNFP</a:t>
            </a:r>
            <a:r>
              <a:rPr lang="sk-SK" sz="1600" b="1" dirty="0">
                <a:latin typeface="Arial" panose="020B0604020202020204" pitchFamily="34" charset="0"/>
                <a:cs typeface="Arial" panose="020B0604020202020204" pitchFamily="34" charset="0"/>
              </a:rPr>
              <a:t> </a:t>
            </a:r>
            <a:r>
              <a:rPr lang="sk-SK" sz="1600" b="1" dirty="0" smtClean="0">
                <a:latin typeface="Arial" panose="020B0604020202020204" pitchFamily="34" charset="0"/>
                <a:cs typeface="Arial" panose="020B0604020202020204" pitchFamily="34" charset="0"/>
              </a:rPr>
              <a:t>včas </a:t>
            </a:r>
            <a:r>
              <a:rPr lang="sk-SK" sz="1600" b="1" dirty="0">
                <a:latin typeface="Arial" panose="020B0604020202020204" pitchFamily="34" charset="0"/>
                <a:cs typeface="Arial" panose="020B0604020202020204" pitchFamily="34" charset="0"/>
              </a:rPr>
              <a:t>je </a:t>
            </a:r>
            <a:r>
              <a:rPr lang="sk-SK" sz="1600" b="1" dirty="0" smtClean="0">
                <a:latin typeface="Arial" panose="020B0604020202020204" pitchFamily="34" charset="0"/>
                <a:cs typeface="Arial" panose="020B0604020202020204" pitchFamily="34" charset="0"/>
              </a:rPr>
              <a:t>rozhodujúci </a:t>
            </a:r>
            <a:r>
              <a:rPr lang="sk-SK" sz="1600" b="1" u="sng" dirty="0">
                <a:latin typeface="Arial" panose="020B0604020202020204" pitchFamily="34" charset="0"/>
                <a:cs typeface="Arial" panose="020B0604020202020204" pitchFamily="34" charset="0"/>
              </a:rPr>
              <a:t>dátum odoslania formulára </a:t>
            </a:r>
            <a:r>
              <a:rPr lang="sk-SK" sz="1600" b="1" u="sng" dirty="0" err="1">
                <a:latin typeface="Arial" panose="020B0604020202020204" pitchFamily="34" charset="0"/>
                <a:cs typeface="Arial" panose="020B0604020202020204" pitchFamily="34" charset="0"/>
              </a:rPr>
              <a:t>ŽoNFP</a:t>
            </a:r>
            <a:r>
              <a:rPr lang="sk-SK" sz="1600" b="1" u="sng" dirty="0">
                <a:latin typeface="Arial" panose="020B0604020202020204" pitchFamily="34" charset="0"/>
                <a:cs typeface="Arial" panose="020B0604020202020204" pitchFamily="34" charset="0"/>
              </a:rPr>
              <a:t> do e-schránky </a:t>
            </a:r>
            <a:r>
              <a:rPr lang="sk-SK" sz="1600" b="1" u="sng" dirty="0" smtClean="0">
                <a:latin typeface="Arial" panose="020B0604020202020204" pitchFamily="34" charset="0"/>
                <a:cs typeface="Arial" panose="020B0604020202020204" pitchFamily="34" charset="0"/>
              </a:rPr>
              <a:t>RO.</a:t>
            </a:r>
            <a:endParaRPr lang="sk-SK" sz="1600" b="1"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19054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data:image/png;base64,iVBORw0KGgoAAAANSUhEUgAAAuoAAAGCCAYAAAC2KOYMAAAgAElEQVR4Xu29C7RdVX3vP3kmPBOeCSBJ5BF8EEKJgKhEy1sRUd5CgiCUe3tF6+2o7a3/q2311vbWjtoWxr2WSwR5lEp4GIIKCaCClVeABkReAiG8wiskAWPCK//xXXQe5plnvX777L3Xnnt/9hgOwznrt+acn98853zWXL8113ovv/zyOscHAhCAAAQgAAEIQAACEOgpAush6j2VDzoDAQhAAAIQgAAEIACBjACizkSAAAQgAAEIQAACEIBADxJA1HswKXQJAhCAAAQgAAEIQAACiDpzAAIQgAAEIAABCEAAAj1IAFHvwaTQJQhAAAIQgAAEIAABCCDqzAEIQAACEIAABCAAAQj0IAFEvQeTQpcgAAEIQAACEIAABCCAqDMHIAABCEAAAhCAAAQg0IMEEPUeTApdggAEIAABCEAAAhCAAKLOHIAABCAAAQhAAAIQgEAPEkDUezApdAkCEIAABCAAAQhAAAKIOnMAAhCAAAQgAAEIQAACPUgAUe/BpNAlCEAAAhCAAAQgAAEIIOrMAQhAAAIQgAAEIAABCPQgAUS9B5NClyAAAQhAAAIQgAAEIICoMwcgAAEIQAACEIAABCDQgwQQ9R5MCl2CAAQgAAEIQAACEIAAos4cgAAEIAABCEAAAhCAQA8SQNR7MCl0CQIQgAAEIAABCEAAAh0T9UceecR9/vOfd7/61a8yygcffLA777zz3NZbbz2M+ty5c7P/Pv7443sqG8uXL3dnnXWWe+6559z3vvc9t/vuu/dE/9asWeO++tWvugsuuGCoP3vuueeIPvr+33jjjbn9Vi48c58rHRiPVfkRB30Uc9RRR41oP25A/TvjjDOyuDrt53XQ0v8wPuyv/3o41vDYunM0r3+W2Ntvv90dccQRw06T16d4zHl59Sfx7e+7777uW9/6lhs7duyw81d9P29M3/72t7NzlXEL+daZd3nHxHP49NNPzx1DXh9jljFHC0OdPzz+uuuuc/vvv7/559z3SfP+K1/5yoj4qu/HAWEeyuZA2bzP60tV7nS+OnNAx/kc3nnnnT31+9GcPAIgAAEI9DiBjoh6LDGeQSzr/o9CkUg1yU590x/YvIuLpvpVxNX3J/zjXCW6Xrwl60WiHv5h9+fOu1BoRdTD9lsR9Ti+ql/x3MuTZ52z6IKyTPCL5nee+ITnCQW1KLdVopsnuSGLOhJcxi782cy7CAr7V2cMRW3V6WdRzrxg12k/nmujFfUwPk+Oq75fJull8yqMi+U67/dBVe7qzgF/bn++uhcSTf3OpF0IQAACqRPoiKj7Pxz+j+/q1auHVlfDP/y9LOq9ltjwD34sNeEfYS8tZQIS5+fJJ5/M7n7o41fUQykqWinMkwX/h3ubbbYZynm8Uhm3H68G67yW/ivenzMWh1DewnH44/3XwvaqLhzrzu8imYnvUuhiyX/N51YM/J2TsN+xjMZzoer7efM670LN98dfuCjO3yFRPqdPnz7UP8+rzhj8vPLnfemll0bMvbILt/AOV5zDOu23U9TjC4f456Tq+3Ff/PF5vzeLVvvzfk78eYp+FvNyV2cO6G5oLPSIeq/9paA/EIBAvxHoqKiHf7j8H1F97Ytf/GJp+Ub8By78YxD/MfOSF//RzlsBnTBhwrAV8vAP+wc+8AH3hS98wRWJj2L/+Z//2f393//9sLKTcPVq5syZWYlDfI6wbzpe5QVFf9SLVhZjccorIZJI1fkjXyVL+uPvSzXqSHqeeJaJdtx+PJYqUS/qv8qs8oQmlpCii4i6F455cy2c3yp/KBu/l50DDjggKz8K5SdvBdvnIPy5OOaYY9xVV101bK5Vfb/ol1csuPqZ8sz8z4z+W3MivOMQ/ix+/etfd9/4xjeyn42yMeSxq8O9qpSnLsM6oh6Lbl7ZWzjnfS7yft+pvbzv5+XCn7PqQjGMzftZisv2/M9zUe70+2j+/PnZhVjeXR4/B8KLtYMOOsg9//zzwy7u++2PI+OBAAQg0AsEOiLqVbWQZXXWoSSGgOKVvXBlrer2ddieF7n4D7vOn1eTXnWBEYq6r8su65ukVKvX8UVDlayUXYioD3VlVMeWraj/+Z//ufubv/mb7NmCOuUIRSvW1hXxOgLlj4n7v3jx4hESGZ6vSOLCY6rmUHhs1fwO8xHnue4PfV6fJWUau0TOi3OYo6rv121bx8Xy7hnH7cXyXsU9b55XzW2d0wvpl770JffKK68MXSyX1ZW3kne15S9Sy84tPrfeemt20e0lNxb1su/n5cJz+M53vuPmzJmT/QzWKcWKzxXLe9FcKctd3hzwd0Z1IaqLl158hscyxzkWAhCAQAoEOiLqRfWO8UpR2R/tuO5UMH1ZRhxXtMqeJ1f+j2m8YiiBjs9b9cBUWBvq+1vVN/XJlzTEZSr6Xl5NvEU4/EVCuGpcNBGrant9f4oe9C0rx6lTI18mQpb4vBXheMx1L4TqiFGd+V3nrkHZL4iqGuCqOV/1/bK2w4uvorKWvFX3ors8/o7YzjvvPKJcJhTCsrs3eTXWfgxF86iKoeLDeRYKsmVVO76bErOt+r6OL6sRrzMnfZt5NfF17pjEucubA+G4evVh+xT+6NJHCEAAAhYCHRF134G8h7/y6oTz/iiW1ULGEnLOOedkK1tlf1xjMdduJFoRCvsTn9fXbuftrJFX7qFx1+lb/Ie7aleIdot6WR23xqBV0y222CIr9SmShLBPdXb/CCdlnbrWMlGP40cr6nkXXHV+iMrm92hEvWhuhX2qEvGq7xeNLxS0cPXcKnt5Y2i1PCWU+TD3Zc861GEYi7pnUudOUtkiwGhFverZnqLchT8z4c+tNXdFcwBRr/NbgWMgAAEItJdAR0Xdd7VI6vJWOYtWzsI/0OFqjmrGdZ6qbRTDPqi2V7erVU8brsbFq0Q//OEPcy8Aiso9wj/86k9R38KLhrDuvWyFuao8wFL6Ek+hvD/M4QPAVVu95fXbUkoSC68k4+/+7u/cn/7pn2bbO1Ztm1clxWUXOqGk521Z6bcXLbu4yJvfYpxX4lT14xvO/7IV5ioRr3qWw/ej6EHV+AItT/aKuBeNoSgP4dzOe35FeZk0adKI5z+s7eexL7ogrJpz7RZ1na/VsqD4gqPOhWwRu/B3QdlKPivqVT/JfB8CEIBAewi0XdSLBC3vF3v8hynvtm3R1oE+VjWrN910kyvaTzrvD6pWrJYuXZp9Ky418ef967/+6+y88QVA0apV2E5V30Jh8bfbq2qZ2/kwaZGo6+vhPupFpQOhWBfdxeimqIdyUedhUv9wYCiUcVy8e0rVbjbx/C7b9cZLmf4/3He7Dlefu3aLelkZk9rME7u8PlSNoeph0rx9+otEPa98rar9eO7H41b7evjTsqpeVdpS9X3fp7KFi7KLtvD3SZ5c181d1RwI2SHq7fkDzFkgAAEIVBFou6gX7eGcJ33xH+2yLcKqyjXq1JTGq2d5f/zi1d3wmKpyDw87lry8vsV3Dqr6X3aBkHeb3yLKRRdDeX+4fTlQ1cOmlvarVjrrrG4Wla8U3ca3Cp3vo2V+F13o5OWr7C5NHp9WRT3vXFWiF6/YFj2PUWcMsTTq3HUeSsybT0UPRWtu1tmtKG9ceVsXVv0SrRLxqu/HF195W2KW/X7wHIru+pSx8+etMwcQ9aqZwPchAAEItJ9A20U9XH3L625ejbo/7vLLL3f/8i//kvs2y/iPUF1pjvtQVY8c18aHkhgLeHjucCWrTt/CP551arbVVln7+n7RC4+qRLdI1HXOeNVZdyL8m0qLpqNWI7VSrDKGOqUr7RD1sofxdP6i/OS1XXXRlFeb7s9TdGGX1064ahvOy/jYsgvKopXfKpEP2ygbT16tcxibVzNe9nNflKc6K9hFZXHxhUPV75084QznaVUpVXz+KhEv+n789SI2ZdsqhhfOcb/C3OSxy9v2No9d3io9K+rt/2PMGSEAAQjkEeiIqBdJZdXrvvUH129fqFUx/4ekqFa8zkOE8aDr/BEuKjOpK+qh4JYJSNnDcEXTNe+PedXDnKMR9Xil7cgjj3R//Md/XPrT1ISo+w7lCUk876oueKpEve789n3KE+Gwjaodbjot6mUXCUW16hpb3nMjEt4qUY7ncB1JL2KZ94KvqvarRF3fr9olKDxHu0TdnzPMR9EbdT0zvzVk3piLatXj3IXjRdQRBQhAAAK9RaBjot5bw7T1purBTdvZ8o+us5NLO9rhHBCAAAQgAAEIQAACaRJA1P8zb2XbQbYztfHqqWWP5Hb2g3NBAAIQgAAEIAABCPQ2AUQ9yE9V/Xo7Ulmnfr0d7XAOCEAAAhCAAAQgAIG0CSDqaeeP3kMAAhCAAAQgAAEI9CkBRL1PE8uwIAABCEAAAhCAAATSJoCop50/eg8BCEAAAhCAAAQg0KcEEPU+TSzDggAEIAABCEAAAhBImwCinnb+6D0EIAABCEAAAhCAQJ8SQNT7NLEMCwIQgAAEIAABCEAgbQKIetr5o/cQgAAEIAABCEAAAn1KAFHv08QyLAhAAAIQgAAEIACBtAkg6mnnj95DAAIQgAAEIAABCPQpAUS9TxPLsCAAAQhAAAIQgAAE0iaAqKedP3oPAQhAAAIQgAAEINCnBBD1Pk0sw4IABCAAAQhAAAIQSJsAop52/ug9BCAAAQhAAAIQgECfEkDU+zSxDAsCEIAABCAAAQhAIG0CiHra+aP3EIAABCAAAQhAAAJ9SgBR79PEMiwIQAACEIAABCAAgbQJIOpp54/eQwACEIAABCAAAQj0KQFEvU8Ty7AgAAEIQAACEIAABNImgKinnT96DwEIQAACEIAABCDQpwQQ9T5NLMOCAAQgAAEIQAACEEibAKKedv7oPQQgAAEIQAACEIBAnxJA1Ps0sQwLAhCAAAQgAAEIQCBtAoh62vmj9xCAAAQgAAEIQAACfUoAUe/TxDIsCEAAAhCAAAQgAIG0CSDqaeeP3kMAAhCAAAQgAAEI9CkBRL1PE8uwIAABCEAAAhCAAATSJoCop50/eg8BCEAAAhCAAAQg0KcEEPU+TSzDggAEIAABCEAAAhBImwCinnb+6D0EIAABCEAAAhCAQJ8SQNT7NLEMCwIQgAAEIAABCEAgbQKIetr5o/cQgAAEIAABCEAAAn1KAFHv08QyLAhAAAIQgAAEIACBtAkg6mnnj95DAAIQgAAEIAABCPQpAUS9TxPLsCAAAQhAAAIQgAAE0iaAqKedP3oPAQhAAAIQgAAEINCnBBD1Pk0sw4IABCAAAQhAAAIQSJsAop52/ug9BCAAAQhAAAIQgECfEkDU+zSxDAsCEIAABCAAAQhAIG0CiHra+aP3EIAABCAAAQhAAAJ9SgBR79PEMqzOETjvvPPcWWed1bkG+vDMzz77rNthhx36cGSdGxLMbGzhZeOlo9vNbIPld7sNVj1cqyNvbrW3e3Pce2od24sH3XfffW7+/Pnu7LPPdltuuWVjXVy7dq2bM2eO22uvvdzNN9/sjjrqKDdt2rTK/vi4qVOnukMOOaTy+HYf0HT7vZK/OlwR9TqUOAYCAYEPfOADbtGiRTAxELjrrrvcjBkzDBEcCjPbHICXjZeObiez9d5c7cZdPdm5t96o1ZG3xk5wqz71YK1jJVUXX3zx0LGHHXZYpVxKBC+55BJ36KGHZnELFy50s2bNcmPGjKnVZtlB4bknTZqUe6gX0SVLlrjdd9/drb/++m1rP25w6dKl7vzzz3czZ86s5OJjxfTee+91p5xyipmH2qviWcXI0n6d9iyDqOqb5VzdOBZR7wZl2ugrAoi6PZ3tFAJ762lGwMyWN3jZeHVE1K/cqXYn1m2wqVt57NOVx99www3u4YcfdmeccUYm2XVXYjsp6pWdds6tWrUqu1DQxUGTK+51+mo9po44pybDVgbdPB5R7yZt2uoLAoi6PY1IFMzsBGwRzDEbrxREvUh2JYpXXHGFO/PMMzN5V+mHVq71mT17dlb6USbql156aXasVpPD1frx48dnpSw6p1+N9yvmumDQR2Uiil+8eHH232PHjs36Ea6sq9/nnnuuW7FiRfZ9laNo9VrSrouOW265Jfue/ufblMz7lfE1a9Zk554+fXrWR3392muvdfr6smXLRrTp+xOeS+OythPPoLL+hCvqYrNgwYIsfMqUKdlFlT4hw7DUROPWHYB4nIrx5wq5xhcGVfzzLhJ03jfffNM99dRT2V0Wny+dS2VDyo/Pqedw0kknuXvuuWfY8VXnqVN2ZP1JRdStxDh+4Akg6vYpgETBzE7AFsEcs/FKQdS9bPrV9LwRhtItQZYAHnfccW7ChAm5pS8SfImZhEoCqJIayb3ELVy9l+R6MQ/Fb+XKlZkA+z6F7Yf9Cy8yJKZebCXqc+fOHZJ7H68+64LjwAMPHNE3nVfjOv7447Pvhf304q/+hH0WO2s74cWGv3NR1J9wPGGtfjgeL+pi5stsqs7rL8CeeOKJoZhQ1MPx6oKqiH94YRXmT/GaG+JYdiHox1c0D+qcx/4TmR+BqLeLJOcZGAKIuj3VSBTM7ARsEcwxG69URL2sjjoU83jlW4IZ16hL0LRS6x+elMw999xzQ3Xa4fnEx8uajimqyY7P4bNQJuqh6BfVasd98QLrV959f/R1jSt+IDS+yKnTTlG9vcZUxCZu39/tOPXUU928efPcHnvs4R566KHC+vzwvJLfMB+eZVmpTRH/MCbMn/595513umOPPTa7mxLPr1jeWz2P/aexOAJRbydNzjUQBBB1e5qRKJjZCdgimGM2XqmIeii18QjDEpPweyoZ0Qp1KOpakdbXVW6h72k1Nlx1VXy48hquyEsg9fEyXFQSEvahTNRDOYxlMa+sI7xoUL9DeQzvEITtx+et006eqFf1J27fj/uEE05wl19+edalcePGZXcKwvPnnTfmXCTqdfjHq+g+f/q6+qxyJN0J8HdX4vz7vrZyHvtPYnkEot5uopyv7wkg6vYUI1EwsxOwRTDHbLxSEPWqGvUTTzwxW7XNe2CzqEY9LGUoW1H3pTASe63C+rpmxdxxxx1D2zK2sqKeJ+oSR9W177ffftkFQdEKdp6oF62oW9vJq7Ov6k/Vinq8647yUjTOOivqyl8d/prfyk2cP/913Vnxzw34h319vXpcZ249j/0nEVFvNzPON+AEEHX7BECiYGYnYItgjtl4pSDqXqrKdn2Ja5T13xLXvNIXCb0XeP1bteNFNepeiLUSP3HixGE16V6M/Yr+5MmTR2xzaF1RV3/D8hbJofZF14Oq+oSlN0U125JYXzpStKJe1k4o6uEDuxLZov4oN1U16jqvl2CtrpeNM6xR93dTwtKV8MKgjL+Y+ZX3MH/h11WW47enjO+uhD9NlvPYfwqrI1hRr2bEERAYRgBRt08IJApmdgK2COaYjVcqou5l3e8qov8O91EP9yvX9/xOKWW7voQSm7fri19hzdsKMiy70C4r2rtcK7PxA69WUZcwhuUgOq/aklhLbotE3T9QqR1L4l1fikpsitqJV5Lr9qfOri8hD4m932ElHKd/UFa5Ltr1RdLud4wp46+5ULSVZ/xAa1EJlZ9ndc9j/wmsF4Go1+PEURAYIoCo2ycDEgUzOwFbBHPMxislUbePrPci4h1meq+Hg9Oj+G5BqyNv13mq2kfUqwjxfQhEBBB1+5RAomBmJ2CLYI7ZeDUt6m79jd2K456zdzrRiKL650SHk2y3/R0Uv99+qwNp13nqtI+o16HEMRAICCDq9umARMHMTsAWwRyz8Wq3qOt8Yx7+rttgxdsvAqr6vLHth9xru8yuOozvQ2DgCSDqAz8FAGAlgKhbiTmHRMHMTsAWwRyz8eqEqNt7UC+i7EG/vDPUecV9HNfKK++Lapt9fbVqqLVFZLwrTVwjX7ZXfD1CHNXPBBD1fs4uY+sIAUTdjhWJgpmdgC2COWbjlYqotyLdrcTY6b39EqA8EffnKvp+3p7m4X7erfSFmP4lgKj3b24ZWYcIIOp2sEgUzOwEbBHMMRuvVEQ9rO0Odxfxo/U7c4S7t2gnEe0OopVs/8p5bcWoFW59TXK9ZMmS7BThzh7+BUnaTjA835QpU0bs6qLYdol6ty4s7DOEiF4ggKj3QhboQ1IEEHV7upAomNkJ2CKYYzZeKYh6mQjH2x+Ge3NL7leuXJnJddE+39oO0Zeu6GVDU6dOHfYm03h/9bxX27dL1Fspu7Fnm4hUCSDqqWaOfjdGAFG3o0eiYGYnYItgjtl4pSDqRSvNsdjGbwcteiGQ4rQH93HHHTf0Onsfq6/5FfX4DZlFQl5Uo+5X4MOXK/m92cU9Ln3R19gVxj5/ByUCUR+UTDPOthFA1O0okSiY2QnYIphjNl4piLqE1r+dUi/28Z9YauOHTWNR9w9r5gm3l+ZY1MMXLKnd8AU8vh/tWlFH1O1zd5AiEPVByjZjbQsBRN2OEYmCmZ2ALYI5ZuOVgqjnrajn7QBTtaIeinrdFXXxOeSQQ0qhVol6UUlL3F9E3T53BykCUR+kbDPWthBA1O0YkSiY2QnYIphjNl4piHoswnklIxpH/NbPuEY93P5Q39PHUqNe9AbKKlH3Au7b0/+HdfHTpk3L+kKNun3uDlIEoj5I2WasbSGAqNsxIlEwsxOwRTDHbLxSEPVwpVkPe86ZM2dotxY/2unTp2fSXbbrSyjqkuLwPHV2fckrewmlWzvKxJ/wzZe6OFi8+J0XQcVvxWTXF/vcHaQIRH2Qss1Y20IAUbdjRKJgZidgi2CO2XilIurdktgmV7V5kNQ+dwcpAlEfpGwz1rYQQNTtGJEomNkJ2CKYYzZeqYi6+ml9M6mVhC4GVLs+ceLE3P3SreezHF9UzmM5B8f2NwFEvb/zy+g6QABRt0NFomBmJ2CLYI7ZeKUk6vaREQGB/iGAqPdPLhlJlwgg6nbQSBTM7ARsEcwxGy9E3c6LCAg0QQBRb4I6bSZNAFG3pw+JgpmdgC2COWbjhajbeREBgSYIIOpNUKfNpAkg6vb0IVEwsxOwRTDHbLwQdTsvIiDQBAFEvQnqtJk0AUTdnj4kCmZ2ArYI5piNF6Ju50UEBJoggKg3QZ02kyaAqNvTh0TBzE7AFsEcs/FC1O28iIBAEwQQ9Sao02bSBBB1e/qQKJjZCdgimGM2Xoi6nRcREGiCAKLeBHXaTJoAom5PHxIFMzsBWwRzzMYLUbfzIgICTRBA1JugTptJE0DU7elDomBmJ2CLYI7ZeCHqdl5EQKAJAoh6E9RpM2kCiLo9fUgUzOwEbBHMMRsvRN3OiwgINEEAUW+COm0mTQBRt6cPiYKZnYAtgjlm49UJUX/oybVu6fOv1erI1J3Husnbb1Tr2F456L777nO33HKLmzRpklu5cqU75ZRTeqJr6tf8+fPd2Wef7bbccsue6FM/dKJXuCLq/TCbGENXCSDqdtxIFMzsBGwRzDEbr3aL+prX17mjv/64e/OtdbU6svUWG7jL/+eUymNXrVrlzj33XLdixYrs2ClTprgzzjjDjRkzpjK23QesXbvWzZkzJ+uLl2LJ3L333muS9qVLl7qFCxe6WbNmtTSOSy+91O21115u2rRpTn265JJL3KGHHppdQLTy0fl04RFyFXedV33UJ8yBb8Pn4oorrnCLFy8e1vT48eNbvnAYLZ9WGMQx7eDajn7oHIh6u0hynoEhgKjbU41EwcxOwBbBHLPxaruov7bOffJrj9XuxNiN13PXfnOX0uO9pB911FGZlOpzww03uIcffrgxWa89wJIDRyuioai3oz86n0T7sMMOc4ccckh2yljUvbTnrdjn9Ud5eu6550wXMH4so+XTDia9dA5EvZeyQV+SIICo29OERMHMTsAWwRyz8UpB1CVsWq0988wzh0o6JJDnn3++O+6447IBhyvToeBJ5u+4445sxXnJkiXZSrwkVMK5Zs2aYVLqRVXnGzt2bNZevDodHuNJz549O/unX1FX++qbzq/P9OnTh0RVK+8XX3xx9vWZM2dmEutX1CW1CxYsyL4X3jHI+7pKb/yxEuv99ttvaOU7luj4boT66y94wtmisenzxBNPDK2Cj1bU82Q7b5VaY9THXyDo33Gs759KjUKO4aq9L0vS3Q79L/xeUV709WuvvTbL17Jly4blPhx/0+VEiLr9dxsRA04AUbdPACQKZnYCtgjmmI1XCqLuS00kUXnyHAtdLOpz587N4iZMmJCVrOij8g5Jsr8AkJxKfn3ZRyiFRUTjdiTqunBQGwceeGAmwzpGYu5lPrzgCEtNdEER1pf79nWeOEbjkNCGK9hFQunZTZ06NYsJ+5N3EaJSGo1DHwnxaEW9iGMo5kXlJSFfMfBlPvEYwrsr4ujzrfH59qvyogur448/PstZeD7fN11MIer23y1EQKBRAoi6HT8SBTM7AVsEc8zGKwVR9yMKV5b1Nb8yXCXqsYB70Q1X5WNprSrZiMW4qEY9bEMSGZaBxCLq++VXkyWnH//4x91ll12Wrb6Hq806po6o592NUFzYlufrzzd58uSsFl2lRvp3WY16uGKdd7eh6FmCcOxikler749RX3WHw48/zk3IWDX2Yb7r5EXjDy+Gwr4h6vbfJ0RAoGcIIOr2VCBRMLMTsEUwx2y8UhL1cGTxSnVZ6Uv4kGcst758RqJeVrIStp23AhwLYV4ZjURdHy+cRSvGOia8EFAJhy+lCUty6op6LMF5ZSax+PudTrSSrLIQ/zCptUa9aDaGDGMuPsbnQ6VDKkvRqrgeHo77H55Loh7mu05e1F7R/EHU7b9PiIBAzxBA1O2pQKJgZidgi2CO2XilIOpFq6JeVMeNG1dao15H1H0tu9/FpWxFPe+hSd9HrUJrNVo14xLy0a6oh3X5ylVYlhGWgxSVvrSyou7r131pjtptt6j7sUjAtaKet1tNeCGjVXJ/kVO1op4n6mV5QdTtvzOIgEASBBB1e4p1nOYAACAASURBVJqQKJjZCdgimGM2XimIun8Y0suv+hyvqPs6cF+X7LcZlIDXEXWJYFgSI9lW2Ue8R3rRarQX9bimXMfffPPNWY28PmX9rFOjHl601FlRb6VG3Yu6565+6wJGn3atqPsc6k7BxIkTc3fvKSpB0R2GkGNco54n6lV5YUXd/nuDCAj0PAFE3Z4iJApmdgK2COaYjVcKoq4+xjuXxLuyhPXr4W4qdUVdbfjyEtVd6xwSvnhP8bx9xLXriiTfC2JY9qLzSDj9w6Wj3fUlrAn3Y27nri/+gU0/i9SGds3phKjHFxHxzI2fPQgvUsp2fSkqfSnKS9kdGUpf7L9PiIBAzxBA1O2pQKJgZidgi2CO2XilIur2UfVmRNmuK73ZY3rVKwTYnrFXMkE/kiGAqNtThUTBzE7AFsEcs/FqWtQ32mA995Nvlb/wyD6i3o1o90uKenek9KzdBBD1dhPlfH1PAFG3pxiJgpmdgC2COWbj1W5R1/mu+sVK98jTa2t1ZK93j3Uf32/LWsdyEAQGmQCiPsjZZ+wtEUDU7diQKJjZCdgimGM2Xp0QdXsP6kUUPchZFN3KK+iLXr5T1sO4ft4f6+voVVee9xBmXHMd1lbXI8JRg0QAUR+kbDPWthBA1O0YkSiY2QnYIphjNl6piHor0t1KjJ3e8D3P895eWbR1Yt4e3/HDnK30h5j+JICo92deGVUHCSDqdrhIFMzsBGwRzDEbr1REPaztjt9QqjFo5xPtW160q4p2f9EWjNraTyvc2hdcq9xLlizJgPn4eEU9PF/RWzaLRNxnoq6od+vCwj5DiOgFAoh6L2SBPiRFAFG3pwuJgpmdgC2COWbjlYKol4lw/AbP8FXw/oU92mJRop63T7n2SfelK3opztSpUzOB1wt49In369bLeeK91dsl6q2U3dizTUSqBBD1VDNHvxsjgKjb0SNRMLMTsEUwx2y8UhD1opXmWGzjN1aGcX5FXdKuOO2ZrlfS6wVJ+vhYfc2LumJCMS8S8qIadb8CX7QXd94bV9kVxj5/ByUCUR+UTDPOthFA1O0okSiY2QnYIphjNl4piLqEVmUr4cuH1O9YauOHTWNR9w9r5gm3l+ZY1BcsWDAMaPyiJX2zXSvqeWOyZ5OIfiWAqPdrZhlXxwgg6na0SBTM7ARsEcwxG68URD1vRT1vB5iqFfVQ1OuuqIuPat/LPlWiXlTSEvcXUbfP3UGKQNQHKduMtS0EEHU7RiQKZnYCtgjmmI1XCqIei3BeyYjGEb/1M65RD7c/1Pf0sdSo6/xhDbwnXSXqXsB9e/r/sC5+2rRp2amoUbfP3UGKQNQHKduMtS0EEHU7RiQKZnYCtgjmmI1XCqIerjTrYc85c+YM7dbiRzt9+vRMust2fQlFXVIcnqfOri95ZS+hdGtHmfgze/Zs50VcFweLFy8eOiT8nr/QWLhwYbYjzZgxY+yJJKKvCSDqfZ1eBtcJAoi6nSoSBTM7AVsEc8zGKxVR79bWhU2uavMgqX3uDlIEoj5I2WasbSGAqNsxIlEwsxOwRTDHbLxSEXX10/pmUisJXQyodn3ixIkjHly1nst6fFE5j/U8HN+/BBD1/s0tI+sQAUTdDhaJgpmdgC2COWbjlZKo20dGBAT6hwCi3j+5ZCRdIoCo20EjUTCzE7BFMMdsvBB1Oy8iINAEAUS9Ceq0mTQBRN2ePiQKZnYCtgjmmI0Xom7nRQQEmiCAqDdBnTaTJoCo29OHRMHMTsAWwRyz8ULU7byIgEATBBD1JqjTZtIEEHV7+pAomNkJ2CKYYzZeiLqdFxEQaIIAot4EddpMmoBE/Td/+mjSY+hW59/Y5gPudzO+4+54dK2bMWNGt5rti3YQT1sa4WXjhajbeREBgSYIIOpNUKfNpAkg6rb0SdZ/Pv5vEXUbNod42oDBy8YLUbfzIgICTRBA1JugTptJE0DU7em7cdcbEHUjNsTTBgxeNl6Iup0XERBoggCi3gR12kyaAKJuTx+ibmeGeNqYwcvGC1G38yICAk0QQNSboE6bSRNA1O3pQ9TtzBBPGzN42Xgh6nZeRECgCQKIehPUaTNpAoi6PX2Iup0Z4mljBi8br06I+hsP3+vefLLeg/Yb7ran22Dy7vZO93nE2rVr3Zw5c9zUqVPdIYcc0tbRLl261F188cVu9uzZbtKkSW05t855xRVXuP3228/de++97owzznBjxoxpy7lHc5JOjHU0/RlNLKI+GnrEDiQBRN2edkTdzgzxtDGDl41X20V9ze/c8uP3duvefKNWR9bbaju39aW3VR67atUqd+6557oVK1Zkx06ZMqVnZLCs8/fdd18mrqecckrlGMMD8uIknQsXLnSzZs0alQRfeumlbq+99nLTpk0r7ZO1PZ33oYcecmeeeWZ2AWCNV2d0gXLJJZe4Qw89tKWLiLjNumM1JaehgxH1hsDTbLoEEHV77hB1O7PXX3/dbbTRRvbAAY1A1O2JbyezdRL1Y/as34mxm7htrvpV6fFe0o866qghubzhhhvcww8/3POy3qqo5wFpRXzrJ2Lkkd1urxOiPprx91osot5rGaE/PU8AUbenaDSivv6rj7vNfnmq++2HLnJvbf7urPENl93kNvv32W69N1dn/7129//qfvd7fzOiY2XHbX7zcW7DZTdmMevGbu9eOei67Pxqb4ubjnDrrXk++94bEw92r868YsS5y45rpd24gdH2z56ltCPaKZ1pk6jf+3Yy64So+7IKrdRuueWW2cAk7+eff7477rjjsv8OV5pDwZTM33HHHdlK7ZIlS7KVeJWSaNV2zZo17rDDDhsqLdHq6+LFi7PzjR07dmhlOCQZr+yrfMSvTPv48ePHu7PPPjvrq0Q9bN9/74knnhi20q7zqk9aLdddA41N/dNn+vTp2Yp8LM66WFmwYMGwY/yKtL6o1W19/Bjj1WXF6yMe/lzhuH17/lxFTMJ+eFZqU2U7YV6K+IZM99hjj+wUfkVd/FSmo0/INS8PkydPHrrromPPOussN2/evMLV+bDfKdyhQdTr/07jSAhkBBB1+0RoVdS9DKtFL9L6tyT2tXd9yr22y6mZtG9695+4V2deOSTyvodFx+m8Y3/9d+63H7nMrdt4q+x8b26xeyb7m9zz51m4/q3jNr/5WLd6n793b0w8aNjAy45rpd3w5BrTaPtnz1LaEe2UzrRJ1O99O5l1QtR9vfayZcty5TkW2FjU586dm8VNmDAhq/vWRzXUzz33XFZXre9JnG+55ZahFXpJpT5xyYq+rvNIbsMLiDBe5/ECLNH07ascxJ9Xdwe8mHuhV4mMLjzUxwMPPDC7AAhrrHVOL766AJk/f/7QBYHvl+IUP27cuCG59/XoK1euzMasvoclJjpvyMGX6qhtXTAcf/zxWV/q3MWILzjC/ubxjccb8lK/wlr6sH31Ny8PusjxbSq+qIxG7cT88vJd/6eo80ci6p1nTAt9RgBRtye0FVH3q9Jr9zjbbfTMj4dW1PNW2EMx9r0rO26DlQ8Mybj+4cV49f7/1216+x+6Ne/70yEx90K+eu9vufXWWy+LW++1l91mv/hs7nFrdz9rxB0A37+idv0Fg+97eBHQSv/sGUo/op3SmT6NeiNoJ7NOiLofRbxy61ezq0Q9FkQveOGqfPxQpdqS1OaJuqTcr5j7voUCH1KXEIbth6Uw4Qp3US110Z2DUFTVnmcgqZacetEPhVyrzJJTybHG5oVW/csba3wno6oUJq4vLzve81U//UWCLljCc+hiJOxXyEJ9zstD2GaZqMf5yrtrU++np3tHIerdY01LfUIAUbcnshVRLxLuIgH3K+JVoq7j/MeXy/hV+d8e8D23yT3/Y4SAb/DKI8PKX4pEXcet3ufbuaJe1m58NyBP1HXXoG7/7BlKP6Kd0pk+jXojaCezTop6OJqilWbtNBKvqIcPc4ZCHIu6X0GOS05iimEJhy9LKRLtuEY9/G//73h1Xe3llYno616uJbe+TMf3L6/cI5bnK6+80u27775Zfb8+vuzF/ztmXFRSlLejS8wg7wIqLumRqIdtxKIe9iseS14eLKIePlAb3gnw5VX1fnq6dxSi3j3WtNQnBBB1eyLbIeqvHvB9t26LXXJLXcLSlXXr1mUr33klMf44CXUo9v7Y1R/4J7fpoj8aVuoiaY5FPa8kxh+3Zup/G1GKU9VuLOrheETb2j97htKPaKd0pk+j3gjayawTol70QKYXQ5V5lNWo1xF1X8vuV8qLVtRDouFDrmrDr9SHx5SJupdDCaNWh7V678+pbQ4l0WUr6nk7t8QyG/+3+qO2tFLt68CLxlp2pyIW9bDe3Y8/jNcKuGr1Y76trqiHd0DCPIRzQf0oKn1hRb3e7waOgkDSBBB1e/raIer+YVJW1KtX/O0ZSj+indKZPo16I2gns06IeiyvGlW8oh7WMkvCVI+tOnQJeB1Rl0iGJTHaClIPJ5bVqIcSrPZ8iUtYSlIm6hqHXxUOy3jCUhAJ8M0335zV0etTVKPuS2z0MKpq4r2Ex6LuWWr13e91XlRrH5bHxHcqQlEvupAKRT0s1fF9EF9fo+73i2+lRj2ut6dGvd7PPUdBoO8JIOr2FHdD1P3Dpb537a5RD3eV6cUa9bxdb+yZSjeindKZLgVbz9vJrBOirtHEu3zEO5CE9eszZ87MVowlrXVFXW34sgxJrM6R9+KeuB95u8bEu76EFwp54h4+1BjKu/6tfkh4tfIc3zkIx+zblECHq8h5+5Ln1dOX7fri923Pqzn3D/pqR53wo5KgsKxF+Sjiq3P4PfJb3fXF58HnR31h1xfb7wGOhkDfEUDU7Sltp6ir9fDh0bKdWYqO0znCXVV82corB851m/7HV7MBSnwl5Jv/7FNu7W5/kO0w4z8qryk7rpV2/YOqaiPe9cXaP3uG0o9op3SmT6PeCNrJrFOiXm8kHBUSyHu7adkDtNDrbQLUqPd2fuhdDxJA1O1Jabeob/zYRVktuf8U7aNedJwX8A1WvP3ClXAf9XgP9KJ91MuOa6XdsBa+Hf2zZyntiHZKZ9ok6ve+ncysor7eRhu7ree9vfsSn/YSiFfv/cOyWqVX/TuftAgg6mnli972AAFE3Z6E0Yi6vbX2R/gHVKvOXPe4vPNke7s/8A9u9b7nVDUz4vujadfcWI8GtFM6e3SIbe9Wu5mtmXehe+M35W8b9YPYcM/93NjDT2j7mDghBPqNAKLebxllPB0ngKjbEbcq6t0Q0G60kUcsbler8Pr4EpsXX3zRbbvttq6p/tmz3GxEu6Wz2dF0p/VeZ5b3MKnIhCvGeW/H1DF6SDN8Y2VI1G+tmEe5as/wOCavFrxO9ooexCyLDbclDI8regOpjil6EVHeNot1+s0x3SeAqHefOS0mTgBRtyewVVG3t9Q/Eb0uUb1GGl72jPQ6My/q2t9cu5/4rfliUdfI80o68vbI9vXb/sVAIbVWpLuVGHum3o4o2rPdny/v+zGDvO0UW+0Pcd0hgKh3hzOt9BEBRN2eTETdzqzXJco+os5GwMvOt9eZecnUyLTzid8ycTSirnMVyWp43vglSIqbMmVKtrVh0W4lOubaa691urDQ/7R3uPYu1xaS+hTtChPuKBPvahNmtR2insILfuwzub8jEPX+zi+j6wABRN0OFVG3M+t1ibKPqLMR8LLz7XVmXio/+clPZlsP6k2e06ZNG1H6opHXXVEPX5Kjc9UVYS/J2vd7zpw52RaEvi/av9zvdx7u6x7u+a67AbpA0LaR4T7v8X7iZa+0b4eoa7xV57HPJCI6SQBR7yRdzt2XBBB1e1oRdTuzXpco+4g6GwEvO99eZxau/mpl2u87rn/7PcrzatTjvbVXrFgxDE64B7r/RlkJS7gCH4t0/NKd+KVF2kfc3wkIt0jUi5I0hvgNnWUinVejHq7A1yl90fkpf7H/rDQZgag3SZ+2kySAqNvThqjbmfW6RNlH1NkIeNn59jqzuExDIqrPXnvtNUzULSvqRZSK9hnP2+rQvwFTD2QWvR1T34uFOH6jqRd1/0KgsG95FxNVK+GIuv1nIIUIRD2FLNHHniKAqNvTgajbmfW6RNlH1NkIeNn59jqzWNTDV9BrtFqpLlsdttRj562o5+0AU7WiHkq8+lZnRT2MKctilajnscgrpWFF3f6z0mQEot4kfdpOkgCibkvbG9t8wP18/N+6GTNm2AIH/Ohel6heSw+87BnpdWZ5oq0VbtWB+y0W2yXqoheKcJHkx2/9VH/CGvVQulupUS/blaZK1NUXXx605ZZbZhPC34Xw5TfxOO2zhohuE0DUu02c9pIngKjXT6Ek/XczvuPueHQtol4fW3Zkr0uUcTgdPxxedsS9zqxse0W/C0w7Rb1qf3a/a4tIn3vuuU6173vssUcG/tBDD83+P14d9xcW+l6dXV90XF7ZixfsxYsXj0h0uC982J4OjPeMt9xlsM8oIjpBAFHvBFXO2dcEJOqLFi3q6zG2e3C9LgTtHm87zgczG0V42XhxMTiSVzf3RG/lhUf2DI+MoOylHRS7ew5Evbu8aa0PCCDq9iQiUTCzE7BFMMdsvBD1fF7WN5Paqb9djqKVcb09Nd4ispXz1Y3pxtjq9oXj6hNA1Ouz4kgIZAQk6uMP/gE0IAABCCRH4L2TxrovH7Ot23WHMZRXJZc9OjyIBBD1Qcw6Yx4VAUR9VPgIhgAEGiYgWT/nCzsh6g3ngeYhUIcAol6HEsdAICCAqDMdIACB1Anc8L93RdRTTyL9HwgCiPpApJlBtpMAot5OmpwLAhBoggCi3gR12oSAnQCibmdGxIATQNQHfAIwfAj0AQFEvQ+SyBAGggCiPhBpZpDtJICot5Mm54IABJoggKg3QZ02IWAngKjbmREx4AQQ9QGfAAwfAn1AAFHvgyQyhIEggKgPRJoZZDsJIOrtpMm5IACBJggg6k1Qp00I2Akg6nZmRAw4AUR9wCcAw+8JApf/5fvdLjuMzfpyx4OvuP/2nYezf+/7ni3cX53+brf9+I2y/5737y+6b170xIg+lx33Xz+1o/vc4RPdRhuuN+L8Xzt1sjv6w9tmX3/s2TXuhL+8P5dH2L/Va950f3vZk+7Ht7007Nj/89+nZv/t++6/qfY/vv/W7n9d/IS788FXRpy/rH86537v2SKLef2Nde771y9z373mmRHnQNR7YhrTCQhUEkDUKxFxAASGE0DUmREQaJaAZPmA949zf3HB41lHJOa33r8yE3IJ8osrXx+S30v+v/e6X9y3coSslh2n79332KvZ+STFx310O/cPc59yk7YfM0ygi0Rb/Zu2y+ZDEq/jth230TCp97J9z29eHSbq/usvv/pGNr48US/qn1ic/Zmd3LlXP51dFOS16zOHqDc7h2kdAnUJIOp1SXEcBP6TAKLOVIBAbxHwwnzBT551/3P2ZPeT25cPiXmeTGs1vei4a299aZjsaqRejPVvf4EggS4T4ZBQKPsSaN++jnn6xdeGRF2C/4n9t3G3/nqV23XHsbkr6p/44Dal/QsvEPKO7aSov/S7ZW7l2uW1JsfWm0xw48dsU+vYXj9o6dKl7uKLL3azZ892kyZN6vXu5vbvvvvuc/Pnz3dnn32223LLLbs+hqbb7/qADQ0i6gZYHAoBEUDUmQcQ6B0CvoRFK+rX3bE8V8Dj1ewiUddxF163LFeEtUoviT/tiInu2/+2NFvpLlpRj+mEdwDCOH+cpfSlSNTVv2dfWjtsJV/H/vHx73JX/PyFEXcU2r2i/ua6N9wPHjjXvbXurVqTY5MNN3PH7vFfSo9dtWqVO/fcc92KFSuGHTd9+nR3yimnlMZKnhcuXOhmzZrlxowZU6tPdQ5au3atu+SSS9yhhx46JOWXXnqp22uvvdy0adOGTiHxvPfeeyv7WafNVo7x7Ss27lt8vrwxWdrMG38cX8bD2n6d9iz97/VjEfVezxD96zkCiHrPpYQODSgBX4/9/IrXh8pEwrIQier/+OzObtnLr4+oJS867qa7Xx4qdfE15WGZTFgfHtbGF6UgluVQtD95wNsryhZRj1fnFe/7p3+HFyXdFPU33nrd/dsD59SeiRuuv5E76b1frBR1SbFk26/ySurmzJnjDjzwwGFiHJ+oU6Jed4C9IuritGbNGjd16tvPQ3TiU0ecm+bRiXF365yIerdI007fEEDU+yaVDKRPCOTVrOthUj3EufT5tW7V6jdHyHD4MGl4XFHpi1+xtpS+hKv9/oHW8AKhlYdJe3VFvVuiril7ww03ZDP3kEMOcRJAlZ3oM378+Kx0Qx+/Eu+/9sQTTwwdN2XKFHfGGWdkK+2Kv+WWW7JVe/3PH68LA8n++eefn4nuYYcdlrUXr/6qLwsWLBj6SVL5i1bWvZged9xx2Qq8Pg899FD2//5c+nfY/7Bf4Y9mLMKh9OaNX333x0jQ3/3ud7t58+YV9kHnX7x4cfb9sWPHujPPPDO3hKfouLB/8V2QmIfuhPiLLfVNTIvOG54rvIsSthfmSP3Pu9vic1aUg6Ic9sqvR0S9VzJBP5IhgKgnkyo6OiAE8laZ/dBDMS7D4Y+76+FXC2vAVf8dPqha1q6X9CXL1gxdJPgV/k3HbjCsK/HuMWW7vvRqjXq3RN3L21FHHeXGjRs3rDZcwvXwww9nEv7cc88Nlb7o32ENuY7T1ySNEtq5c+cOyakkUB8Jtl+5nzx5cibbvozGl77ouCuuuCKLlRyH7asfKn3x51Ff1V5Yz674on6FEyRejfaiWjZ+334oxnl9WLlyZXah4i9c/Pjj0iJ/QZN3nO+PxFvMvICHY1U7nkdYOlR13gkTJmR3T8KYuD1/d6XoWQF/YVCUg6IctrNkajS/ihH10dAjdiAJIOoDmXYG3UME4oc4w11WwjIVyfJXTpqU1Z3HWyOWHReXxfg67+3Gb+R22GbMsIc/wxV2j8gL+cK7Xs7dGtIf18qKumKL+qe7B+GuL3FtfJjCdteod0rU82rU/Yp0KNwamyReK+CSY318jbpE1Iu5P86Lt1baQ1H1Uiz5CwXOsyurpw6lMxZ1L5NhvI4p6lf4QKfG5furfvh/33HHHSPi/fi9GIeinteH+OHXmGnRj314XHjhEDPT9yTb+p9EXZ+ymnl/Xl2I+bHEfSwqtQnzH8bE5VJ1c4io99AvfboCAQsBRN1Ci2Mh0BkC4T7lYY16uGpdto942XHhXunqfViLHu5TXrY/ut/L3I8+79i6oh7Xmpf1L+TSzX3UOyXqcY36sIuNoARGXw8FLBb1sDxF3/MlHqHQ6uuhqOc9jBpLXlzq4ctXQlEPV4NjUS/qV5Gcqo/+IdWwBCgefyzqRX1QO3XKR3T+ouNCUY+Z+T5K1HX3YObMmVmejj322KFU5p1Xol6U+1jUq0p34pzVzSGi3pnf3ZwVAh0ngKh3HDENQAACEYF/+MJu7uEnV+e+vKgVWKmsqFeJerwiXbSiLkaqh44/cVmJZUVdMhyWzRStqJeJelG/ivqpr/sV6bI7CnVFXRcUWpn32zIWrajr60XHWVbUtcIfinbReeusqKskSXdc9ttvvyy3ZSvqRTkoyyGi3spvFmIg0AMEEPUeSAJdgMAAEVAJzx9+akf3f695JvcFSK2g6AdRj2uS69aoK86XaKj0JdxGMXwINKxR9xcAWhn20heWrvjyCuVCddx1VtR1bFijHvYr3svcr9wrxkt12fjjGvUiUVXZj8bkRVfiKwGOa9R9CUvecZYadV+n71felYei9n2bKtkJd/opujBQ/m+++eYRD8OWraiX5RBRb+U3CzEQ6AECiHoPJIEuQAACoyLQD6IuAEW7nsRiG+76Eu5sUrSi7oWybNcX7RDja+h1TtXOa9VZD5f6CwC/64vfdz2WxrD/ZTuuaKx5D3pW7fria9SLRF3n9WPUeFSaogsX/9Con2RheUp8nGTbr/LX2fVF5/QlMXrwtKh9sfJ8i3Z9Ccte1Hf1M966s0zUy3LYxIuf8n6oeZh0VL/qCB5EAoj6IGadMUOgvwikIOr9Rbw3RtMPb1HtDZLd6wWi3j3WpS1pn9ZvfvObQ/uvqubq6KOP7pHetdYN7Un75S9/2c2YMcN98YvlL7ZorYVmohD1ZrjTKgQg0D4CTYv6+utt4E5+3x+1b0CcqRaBOi8nqnUiDuoagWREXZv1f+Mb38jA7LDDDu6cc87JNvHX56677nJPPfVU28T28ccfz8Ty2WefdUcccYTbdttts5cB/OM//mP2MoROfXy7usXzta99LXsqvdWPP9cf/MEf1ObiLxbUZlX7dc6vvFx11VWV51J7dc5XxEJzQR/rxUCYZ8Wfdtpp7kMf+lA2t8pyjai3OiuJgwAEeoVAu0Vd43rwpbvd8jXP1xri9pvu5HbbalqtY4sOYnV4VPgIToRAEqLuheqv/uqv3K677pqt0u60006ZAEqmJWgWIa3Kjb8oOO+887LV4EH5tFvUu8EtnBuWXOki4qyzznJf//rXswuZ8K10ml+f+cxnCi9wEPVuZJY2IACBThLohKh3sr955+726nC8HWLVeHUhkbfFY1lc2R7fRXFxXbg/zte8a4Exb/ec+A2n4UO1VWPj+90jkISoe6nSime4aupLKzTZ/Iqovq8V0QsvvDD7ml7lq9XRl19+eZjQF5Vl+LZ8CiRy+mHT13WeRx99NBO8r3zlK9nE14WClz3FxKu0/nv+vEVxXpKvu+66YWOpiosZ+IuLshXqIm55oh7eyfAs9UMfnv+jH/1odvGkjxjpo/+O86KvF40z7m/RuOIfDeU6zk0Vg6oLkvCceXdQEPXu/YKiJQhAoDME+kHUO0Mm/6ytSHcrMa2MKXwhUt4DkEXfL3rjqf7W8+kdAkmJurCpFCUsy4gFLyy38Kvthx9+eLbirhrwiRMnZsLuBThv1TxeUc+TQX/REH5PV69q45hjjslW4vW9SMT/1gAAIABJREFU66+/Pvv/5cuXZ4KfFycZ1DHLli3Lxnb//fdnx6pv+hTF+fZ0jOLU1v/7f/8vO5c+RXca9H295EAryeFY3//+92f9zzufyo3C74V3MvTLyI9T5UhF5/dM8sa59dZbD/VX+Srqhy93CqXf59TLvV8N19g8Dx8XXwD4H8VwXmlu/MVf/MWw8qrwRxZR751fYPQEAhCwE3jvpLHunC/slP0dtNyJtLc0uoh4xdyLpc4avt3Sr3Tr6/ELhLQTi/ZaD48veqlRmVjHe3/ntaOtC8NdWLQLidqeNWtWtl2jtkLU3yD9zdeuKvpvfx7/oiSNIdyhJTyfPybeNrBdot6tC4vRzYrBi05C1JWWcJVc/121ahoe7+VY4nb11Vdnq77au9SvxMarpnVE3a+U58lguKru6+m9qOfFbbXVVtkKdF65RVyiEbYXy3hYBhKKb95DqXkr1qGoa+X/29/+9pC066IgvLjx55ewh/nwP0J55/dlS3njDC+49As1vMgoKm/JuyviL3jy+u/75s+nC4K8uvayizidA1EfvF+UjBgC/UJAkv7lY7Z1u+4wpudFvWjFV7mQAEuMi0pFQnmN90ovepNmkaiWiXD4Pf1N8vuza2Vb7eiFOn5f9fnz5w/tga6xhf/tt14Mt3PUOMN91oteRtQuUW+l7KZffi56eRzJiLoghmUpRSUtXrIl57Nnzx6264gXtD/6oz/KfoCKdiOpI+r+QiEUZy/cL774YnZhoXovv6LrRT0vLhbucMLE0hi2588ZTzBdDMSy648JS0/CFXv9OxT1L33pS+7P/uzPhjEqE3W/Iq12tBquEp74/GUXD6Gov+td78ruIuSNK7zoyBNuvxquHP/TP/3TiGcXilbUwzsr8cVR3A+J+qJFi3r557rn+tbrK3c9B+w/f9/18mpnrzFjjtkz0uvMQgHV6Hydtf4tyZXUStjjOvC8V8SHsf7f+nsQxhaJetHX43ZikQ7j/Iq63588fIGQxuNfdnTqqadmd7q173r4Mh4dUyTkRTXqfgXe91Mr+2FpTHwhpDa6Xfdvn7WDF5GUqPv0hCUloeTGJROS0nB7QC+p2iHmpZdecno4Ne8PYauiXibjZd/zgp934VAm6mWCX1Sjnlcq5MtsWllRF3OV0WhHHsluLONh//2Ket44y1bUi34s81bU/dc233xzt2TJktzylaoa9Tor6oi67ZdlrwuBbTTdORpmNs7wsvHyi1+9fjHoxVH9DR92vPLKK92+++6byaw+Wl33nzzZzDtPLOBFQi6hVZlK/BKguJ34YdNY1MP+x7Fewk844YRhoh6X2OS9FKldK+qIuv1nqBsRSYh6KOa+BtqXrcQPiYY14z//+c8zgQwfQvUSHj4YGYNuVdRDcfYPWPrV9TJRLxuTX13OW4mP68br1KiHcuvr9v3qd6s16n6s2oknXImPz+9r1PNyF94BsNaoi3v43IIve4qfZwjzHK+aS971i1irGHVq1BF1268nJMrGKxWJso+qcxHMMTvbFJgV1aXr6ypp0Yq6f+unCBTtzJJ3nrqinifwee1UrajHoj5hwoShC4yiFfX4IiQvy1WiXlTSkldKw4q6/eeo0xFJiHq8U0i4j3r4PYmZyl3+5E/+JNuNRcdts802TrLrRa6qPlnAWxV1L9x+x5kDDjjA3XrrrSNKQCSscW171a4veaKu9lrZ9SXcyWXPPffM7i5IqmNB1pV7eGwovmUr87pj4fe8D8+vspVO7vrinzWoKl3xP1R5+6j7XYOKnl9QLKUv9l9LKQiBfVSdjYCZjS+8bLxSuRj0ZR3q79lnnz1UuuG/7h/M1AOWeaUcnkreeeJ92MOa8vCBzViEi9opO59W/kNRb6VG3cv8mWeeOayEpUrU/Uq5/v+UU07JkHgeRx11VLY7nj7UqNt/hroRkYSodwNEv7UxmhcIpcRC4/zLv/zL7H/hjjCtjsFfSJS9GRZRt9NFomBmJ2CLYI7ZeKUi6nmS6Uca1nlLMufMmZOVPIYfvUDQy6l/YNP/t47TqrIvLwl3aYl3VvErzVOnTi1tp2zXl3if8rDtOru+5JW9hNKthbv4o8VLL+Iag17e6D/h9/Q1dn2x/wx1IwJR7wblLrdRp7yny13qaHOtvpk0r1P6Y1/nzaSUvthSikTZeKUkUfaRdSaCOWbnmjIzrQiff/752QOlek6q059uSWyTq9qUvXR6FrV2fkS9NW5EDTABVtTtyU9ZCOyjbU8EzGwc4WXjlfLFoKRZkq4V8PAhUjsBW4T1zaS2s7+9oq1x6d0g8YOr1nNZjy8rG7Kei+PbSwBRby9PzjYABBB1e5KRKJjZCdgimGM2XimLun2kREAgXQKIerq5o+cNEUDU7eCRKJjZCdgimGM2Xoi6nRcREGiCAKLeBHXaTJoAom5PHxIFMzsBWwRzzMYLUbfzIgICTRBA1JugTptJE2hV1Ndc83332+9+Ixv7+ltu7bb81kVug13eO4JF0XFvvfyiW/lnn3VvPfVYFjPmEye7zc/+ZhIskSh7mmBmYwYvGy9E3c6LCAg0QQBRb4I6bSZNoBVRl2S/+p0/c5v/9//t1t9qWycZf2Ppb0aIdtlxitFn7Kc+53TcK//rD93mX/hGruz3GmAkyp4RmNmYwcvGC1G38yICAk0QQNSboE6bSRNoRdRfu+tm99qtC4fEPBZyD6TouM3+8K/c6ov+3m16/H8ZEnMv7mOOOtWtt956Pc0UibKnB2Y2ZvCy8ULU7byIgEATBBD1JqjTZtIE2iXqeSvieaKu4zY786vud9d8f4So563K9yJcJMqeFZjZmMHLxgtRt/MiAgJNEEDUm6BOm0kTaEXUfanLZl/4Rrb6XVS6UnTcZqf+sfvtRf8wrNSlqHymF+EiUfaswMzGDF42Xoi6nRcREGiCAKLeBHXaTJpAK6JetFIe15izop701Ghr5xFPG0542Xgh6nZeRECgCQKIehPUaTNpAlZRX7dunXv97lsqa9TLjiurUdfDpb3+QaLsGYKZjRm8bLwQdTsvIiDQBAFEvQnqtJk0Aauoa7Dxw6NaOV8z7/tu8z8/x62/yaZDPMqOe23h3Ow4ifm6Nb9zr3zrbDf26M+5jWfM7HmeSJQ9RTCzMYOXjReibudFBASaIICoN0GdNpMm0Iqoa8Cvnvs1t/bH/5qNPdxHPa41LzruzccecKu+eqp7a9Xy7Bzso570NKrsPOJZiWjYAfCy8ULU7byIgEATBBD1JqjTZtIEWhX1okFrFX3tgrlukxP/0MxF5TK9vjUjQmBOaxaAeNq4wcvGizlm50UEBJoggKg3QZ02kybQblFXGYw+KZSwtJo4JMpODmY2ZvCy8ULU7byIgEATBBD1JqjTZtIE2i3qScOo2Xkkqiao4DCY2ZjBy8YLUbfzIgICTRBA1JugTptJE0DU7elDomBmJ2CLYI7ZeCHqdl5EQKAJAoh6E9RpM2kCiLo9fUgUzOwEbBHMMRsvRN3OiwgINEEAUW+COm0mTQBRt6cPiYKZnYAtgjlm44Wo23kRAYEmCCDqTVCnzaQJIOr29CFRMLMTsEUwx2y8EHU7LyIg0AQBRL0J6rSZNAFE3Z4+JApmdgK2COaYjReibudFBASaIICoN0GdNpMmgKjb04dEwcxOwBbBHLPxQtTtvIiAQBMEEPUmqNNm0gQQdXv6kCiY2QnYIphjNl6Iup0XERBoggCi3gR12kyaAKJuTx8SBTM7AVsEc8zGC1G38yICAk0QQNSboE6bSRNA1O3pQ6JgZidgi2CO2Xgh6nZeRECgCQKIehPUaTNpAhL1L3//5KTH0K3Ob7vJDm7/HQ9xj92/1M2YMaNbzfZFO4inLY3wsvFC1O28iIBAEwQQ9Sao02bSBBB1W/ok69u9PBVRt2FziKcNGLxsvBB1Oy8iINAEAUS9Ceq0mTQBRN2evveu+SiibsSGeNqAwcvGC1G38yICAk0QQNSboE6bSRNA1O3pQ9TtzBBPGzN42Xgh6nZeRECgCQKIehPUaTNpAoi6PX2Iup0Z4mljBi8bL0TdzosICDRBAFFvgjptJk0AUbenD1G3M0M8bczgZeOFqNt5EQGBJggg6k1Qp82kCSDq9vQh6nZmiKeNGbxsvBB1Oy8iINAEAUS9Ceq0mTQBRN2ePkTdzgzxtDGDl40Xom7nRQQEmiCAqDdBnTaTJoCo29M3GlF/5tUl7vZnbsj2Y99x8ylZ4w++dLe75/lfuDffeiP773dtsav72KSjR3Ss7LgfP3qJW77m+Sxmo/XHuAN3PjI7v9q75ckfudffWpt9b+ux27tP7DprxLnLjmul3biBK+47z61Z/9WW+2fPUtoRiLo9fzCzMyMCAt0mgKh3mzjtJU8AUbensFVR9zKsFr1I69+S7ImbT3L7TJiZSfv9L97pDtjp8CGR9z0sOm7V2uXu4eWL3UcnfcqNG7NNdr5NN9oik/2fLZ2Xhevfav/Wp6937992X/eebfYZNvCy41ppNzy5xnTvM7e7w6ee0HL/7FlKOwLptOcPZnZmRECg2wQQ9W4Tp73kCSDq9hS2Iup+VXrnLXZzL6x+ZmhFPW+FPRRj37uy41atfXlIxvUPtSVx32fiTHf3spvd1K2nD4l5KOT+3CvXvuR+vvSa3OMUG98B8P0ratdfMPjzq82VK1e6o6edmn3J2j97htKPQDrtOYSZnRkREOg2AUS928RpL3kCiLo9ha2IepFwFwm4XxGvEnUd5z++XMavyu+1/QHugRfvGiHgq19/ZVj5S5Go67i9J3wkV9TL2o3vBuSJuu4a1O2fPUPpRyCd9hzCzM6MCAh0mwCi3m3itJc8AUTdnsJ2inpeqUtYuuJ7V3achDoUe3/sHtvs7R566T+GlbpImmNRzyuJ8cftMv59I0pxfP+K2o1FXce/vvqtYSvqEvW6/bNnKP0IpNOeQ5jZmREBgW4TQNS7TZz2kieAqNtT2E5RZ0W9esXfnqH0I5BOew5hZmdGBAS6TQBR7zZx2kueAKJuT2E3RN0/XOp7R426PU8pRyCd9uzBzM6MCAh0mwCi3m3itJc8AUTdnsJ2irpaDx8eLduZpeg4nSPc9SUsbwkfHlUt+k1PXO0mj5ua7TATfsqOa6Xd8Nzxri+t9M+epbQjkE57/mBmZ0YEBLpNAFHvNnHaS54Aom5PYbtF/e7nbna/fnHRUEeK9lEvOs4L+G9fX5WdI9xHPd4DvWgf9bLjWmk3lHH177pHfuBeX29Ny/2zZyntCKTTnj+Y2ZkRAYFuE0DUu02c9pIngKjbUzgaUbe3lmaE7gw88NJd7uDJx2YDQKJseYSXjRdzzM6LCAg0QQBRb4I6bSZNAFG3pw9Rr2amVXh9fIkN4lnNLDwCXjZeiLqdFxEQaIIAot4EddpMmgCibk8fom5nhnjamMHLxgtRt/MiAgJNEEDUm6BOm0kTQNTt6UPU7cwQTxszeNl4Iep2XkRAoAkCiHoT1GkzaQKIuj19iLqdGeJpYwYvGy9E3c6LCAg0QQBRb4I6bSZNAFG3pw9RtzNDPG3M4GXjhajbeREBgSYIIOpNUKfNpAkg6vb0Iep2ZoinjRm8bLwQdTsvIiDQBAFEvQnqtJk0AUTdnj5E3c4M8bQxg5eNF6Ju50UEBJoggKg3QZ02kyaAqNvTh6jbmSGeNmbwsvFC1O28iIBAEwQQ9Sao02bSBBB1W/qO3HW2e+z+pW7GjBm2wAE/GvG0TQB42Xgh6nZeRECgCQKIehPUaTNpAhL1RYveeX190oPpUueRKDtomNmYwcvGC1G38yICAk0QQNSboE6bSRNA1O3pQ6JgZidgi2CO2Xgh6nZeRECgCQKIehPUaTNpAoi6PX1IFMzsBGwRzDEbL0TdzosICDRBAFFvgjptJk0AUbenD4mCmZ2ALYI5ZuOFqNt5EQGBJggg6k1Qp82kCSDq9vQhUTCzE7BFMMdsvBB1Oy8iINAEAUS9Ceq0mTQBRN2ePiQKZnYCtgjmmI0Xom7nRQQEmiCAqDdBnTaTJoCo29OHRMHMTsAWwRyz8ULU7byIgEATBBD1JqjTZtIEEHV7+pAomNkJ2CKYYzZeiLqdFxEQaIIAot4EddpMmgCibk8fEgUzOwFbBHPMxgtRt/MiAgJNEEDUm6BOm0kTQNTt6UOiYGYnYItgjtl4Iep2XkRAoAkCiHoT1GkzaQKIuj19SBTM7ARsEcwxGy9E3c6LCAg0QQBRb4I6bSZNAFG3pw+JgpmdgC2COWbjhajbeREBgSYIIOpNUKfNpAkg6vb0IVEwsxOwRTDHbLwQdTsvIiDQBAFEvQnqtJk0AUTdnj4kCmZ2ArYI5piNF6Ju50UEBJoggKg3QZ02kyaAqNvTh0TBzE7AFsEcs/FC1O28iIBAEwQQ9Sao02bSBBB1e/qQKJjZCdgimGM2Xoi6nRcREGiCAKLeBHXaTJoAom5PHxIFMzsBWwRzzMYLUbfzIgICTRBA1JugTptJE0DU7elDomBmJ2CLYI7ZeCHqdl5EQKAJAoh6E9RpM2kCiLo9fUgUzOwEbBHMMRsvRN3OiwgINEEAUW+COm0mTQBRt6cPiYKZnYAtgjlm44Wo23kRAYEmCCDqTVCnzaQJIOr29CFRMLMTsEUwx2y8EHU7LyIg0AQBRL0J6rSZNAFE3Z4+JApmdgK2COaYjReibudFBASaIICoN0GdNpMmgKjb04dEwcxOwBbBHLPxQtTtvIiAQBMEEPUmqNNm0gQQdXv6kCiY2QnYIphjNl6Iup0XERBoggCi3gR12kyaAKJuTx8SBTM7AVsEc8zGC1G38yICAk0QQNSboE6bSRNA1O3pQ6JgZidgi2CO2Xgh6nZeRECgCQKIehPUaTNpAoi6PX1IFMzsBGwRzDEbL0TdzosICDRBAFFvgjptJk0AUbenD4mCmZ2ALYI5ZuOFqNt5EQGBJggg6k1Qp82kCSDq9vQhUTCzE7BFMMdsvBB1Oy8iINAEAUS9Ceq0mTQBRN2ePiQKZnYCtgjmmI0Xom7nRQQEmiCAqDdBnTaTJoCo29OHRMHMTsAWwRyz8ULU7byIgEATBBD1JqjTZtIEEHV7+pAomNkJ2CKYYzZeiLqdFxEQaIIAot4EddpMmgCibk8fEgUzOwFbBHPMxgtRt/MiAgJNEEDUm6BOm0kTQNTt6UOiYGYnYItgjtl4Iep2XkRAoAkCiHoT1GkzaQKIuj19SBTM7ARsEcwxGy9E3c6LCAg0QQBRb4I6bSZNAFG3pw+JgpmdgC2COWbjhajbeREBgSYIIOpNUKfNpAkg6vb0IVEwsxOwRTDHbLwQdTsvIiDQBAFEvQnqtJk0AUTdnj4kCmZ2ArYI5piNF6Ju50UEBJoggKg3QZ02kyaAqNvTh0TBzE7AFsEcs/FC1O28iIBAEwQQ9Sao02bSBBB1e/qQKJjZCdgimGM2Xoi6nRcREGiCAKLeBHXaTJoAom5PHxIFMzsBWwRzzMYLUbfzIgICTRBA1JugTptJE0DU7elDomBmJ2CLYI7ZeCHqdl5EQKAJAoh6E9RpM2kCiLo9fUgUzOwEbBHMMRsvRN3OiwgINEEAUW+COm0mTQBRt6cPiYKZnYAtgjlm44Wo23kRAYEmCCDqTVCnzaQJIOr29CFRMLMTsEUwx2y8EHU7LyIg0AQBRL0J6rSZNAFE3Z4+JApmdgK2COaYjReibudFBASaIICoN0GdNpMmgKjb04dEwcxOwBbBHLPxQtTtvIiAQBMEEPUmqNNm0gQQdXv6kCiY2QnYIphjNl6Iup0XERBoggCi3gR12kyaAKJuTx8SBTM7AVsEc8zGC1G38yICAk0QQNSboE6bSRNA1O3pQ6JgZidgi2CO2Xgh6nZeRECgCQKIehPUaTNpAoi6PX1IFMzsBGwRzDEbL0TdzosICDRBAFFvgjptJk0AUbenD4mCmZ2ALYI5ZuOFqNt5EQGBJggg6k1Qp82kCSDq9vQhUTCzE7BFMMdsvBB1Oy8iINAEAUS9Ceq0mTQBRN2ePiQKZnYCtgjmmI0Xom7nRQQEmiCAqDdBnTaTJoCo29OHRMHMTsAWwRyz8ULU7byIgEATBBD1JqjTZtIEEHV7+pAomNkJ2CKYYzZeiLqdFxEQaIIAot4EddpMmgCibk8fEgUzOwFbBHPMxgtRt/MiAgJNEEDUm6BOm0kTQNTt6UOiYGYnYItgjtl4Iep2XkRAoAkCiHoT1GkzaQKIuj19SBTM7ARsEcwxGy9E3c6LCAg0QQBRb4I6bSZNAFG3pw+JgpmdgC2COWbjhajbeREBgSYIIOpNUKfNpAkg6vb0IVEwsxOwRTDHbLwQdTsvIiDQBAFEvQnqtJk0gfPOO8+dddZZSY+h251/9tln3Q477NDtZpNuD2a29MHLxktHw8zOjAgIdJsAot5t4rQHAQhAAAIQgAAEIACBGgQQ9RqQOAQCEIAABCAAAQhAAALdJoCod5s47UEAAhCAAAQgAAEIQKAGAUS9BiQOgQAEIAABCEAAAhCAQLcJIOrdJk57EIAABCAAAQhAAAIQqEEAUa8BiUMgAAEIQAACEIAABCDQbQKIereJ0x4EIAABCEAAAhCAAARqEEDUa0DiEAiEBH73u99l/7nJJpsABgIQgAAEIAABCHSMAKLeMbScuN8IvPHGG+7qq692DzzwgHvzzTfddttt5z772c+6bbbZpt+GynggAAEIQAACEOgBAoh6DySBLqRBQK8of+yxx9yxxx6bifoNN9zgFi1a5D73uc+5SZMmpTEIegkBCEAAAhCAQDIEEPVkUkVHmyYgMZegH3744VlX1q1b526//Xb305/+1J1++ulu4sSJTXeR9iEAAQhAAAIQ6CMCiHofJZOhdJbA448/7q655ppsBX38+PFDsn7jjTe6JUuWZF/faKONOtsJzg4BCEAAAhCAwMAQQNQHJtUM1EpAK+YvvPCCe+6559wuu+zixowZ46688kqnh0lPPPHEoYdJX331VXfJJZe4T37yk+5d73qXtZmBPF71/s8884zbcccd3YYbbjiQDKyDfumll7IQnomoR445Vo9TeJR+l73yyituhx12sAcTAQEIdIQAot4RrJw0dQKSdK2UL168OBOjRx991H34wx/O/idZ1/dPOOEEt9lmm7k1a9Zkon7EEUcg6jUT//TTT7vLLrssexh3p512qhk1uIe99dZb7oc//GEG4NOf/rRbf/31BxdGzZEzx2qCCg772c9+lv2umz17ttt4443tJyACAhBoOwFEve1IOWE/EFi2bJmbP3++O+WUU9ymm27qtJopGVcdulbO582b55544gn3wQ9+0D355JNu7Nix7phjjmF1uB+SzxggAAEIQAACPUIAUe+RRNCN3iLw1FNPuR/96EfZypJEXZ/f/va37qKLLsp2ePn4xz/uXnzxRXf33Xdnq+jve9/7WOWsSKFKEX7961+7XXfdNbsTwaeawPPPP+9WrVqVMVtvvfWqAwb8COaYfQJofi1dupTfYXZ0RECgKwQQ9a5gppHUCLz++uvuwgsvdO9973vdRz7ykaHua2X9+9//vvvMZz7j3v3ud6c2rLb3V3/kf/nLX2bn3X///d1WW21V2IZq+6+66ip34IEHDux2liph0cXKww8/7HbfffdsfpXV6Kv0Sg8x6y7OoNby62fxP/7jP7I7V3vvvbebMmVK4UUxc+ztHz89V3Pbbbe5cePGuX333bf0wliSfsstt2R3BHmJW9t/RXJCCIyaAKI+aoScoF8JqLTFPyQ6ffr0oWFef/31boMNNnCHHHJIvw691rh00aI68/e///3Z3QbtKf+xj33MzZw5k7sLOQT1XMNNN92UlUzpDoy29tRn1qxZPCBaMOP8S8a0LerOO+/sfvGLX7jtt99+6PmQWhN1wA7S/FJp3owZM7KLmwcffDCT8GnTpnFXZsDmAsPtDwKIen/kkVF0iMBDDz3krrjiikzK99tvv6wV1a7rAVM9WDrIH+0f/9prrw3tK6+6ft1t2GeffdzBBx+cybpES3KlXST22GOPQcaV7aahCz89QKvtPcVm4cKF7le/+lW2tacEVB9xVEmVGGqnoUH+qATtuuuuyy5m9BzI2rVr3dy5czOWp556arZSzBwbPkP+7d/+LbtT4xcX9Dvs8ssvd0ceeaT7vd/7vUzWdSfs5z//ufvoRz/qttxyy0GeYowdAj1PAFHv+RTRwU4SiLdgzKud1q1hrRxrj3TJgnZD0EOmg36b+N///d/ds88+m72p1ddPa5X9ggsucAcddFAm7OJ76623ZnX8g/72Vm1958umtC2lPn53IZXC6KVZmlNieM8992R3Jwa13MX/zOuiReVSelZkiy22yL4sMdfOS1pl185LurvFHHvnt6R4bbvtttmdLf/RKrt+h5100klZ6ZBKhLyoD/rvsU7+feHcEGgHAUS9HRQ5R5IEirZg1Op5LEiqLdaDfVpBlnSyPZ7LHqaVlKtef7fddhuaA7/5zW+yB3E///nPD8lVkhOkA53+yU9+ks0jXej5OSbxvPTSS7NnHkK56kDzyZ1SMi42uoP1iU98YuiCUKVW/oJQZUR83iGgZxp01+G0004bukuj795xxx3ZdrP6Oi9mY8ZAIB0CiHo6uaKnbSZQtgWjVom9SK1YsSJb6Rz0MoQ8/HrIT6VAKkOYPHlydojKE1Ticeihhw78KnrMTCuZekh56623zu5E+Dl23333uXvvvTcTeD7DCegOw/e+972sbEPlQP7uzQ033JAdOOjPisTzxS9A6K6MLpb9C7JU7qKfS5URUe7CTxkE0iGAqKeTK3raZgJVWzBqBW/16tXuvPPOy96gGYpVm7uS7OkkBRKCa6+9NnsRjx5YW758ufvBD36QlSXoFjyf4QT8Np8qoxIjbf8p6dTKurb95DOSgO5CqGxId260A45kXavGU6dOzR6a5DOcgO6StTwJAAAMHElEQVQA6oVtesBbF38qO1uyZIlbsGBBVkZEuQszBgLpEEDU08kVPW0zgbpbMOqPnlY7tQo6iHXWdbZgfOSRR7I3Z0pCVRakixrtBjOInzpbMOqug8qDdJGjVXWVvRx//PEDK1B15piOufrqq51Kq1SXrmcgdDE9iHX8deZYeBGtf0vOTz75ZN6ePIi/lBhz0gQQ9aTTR+dHS6DuFoxa7dRn0KTAugWjSjtU/zponPw8tG7BqHmlC8ZBXuG0zjExU+36oJaiWeeYjtfPpe7g8GzNaP9iEA+B7hNA1LvPnBZ7jABbMBYnpM4WjD2Wzka7U3cLxkY72WONM8dsCWGO2XhxNARSJ4Cop55B+t8WAmzBmI+xzhaMbUlAn5yk7haMfTLctgyDOWbDyByz8eJoCKROAFFPPYP0v20E2IJxJEq2YLRPL7ZgtDFjjtl46WjmmJ0ZERBIlQCinmrm6DcEOkBAO+HoxSiqG95ll12ynVyeeeYZtmAsYK16aUmTXrijOnO96VHbCGobPLZgzIfGHLP94DLHbLw4GgL9RgBR77eMMh4ItEhAta//+q//mm0RuMMOO7if/exnmYDqhUZ64JEtGEeC/cUvfuFeeOGFbMtArQzrIkeCftRRR2WvbWcLxuHMmGP2H07mmJ0ZERDoJwKIej9lk7FAYBQEVKe/cOHC7IUofkeNX/3qV27evHnumGOOyXZyYQvG4YD11sy99tor2z9eH+2uoT3ktc+3LnC0PzpbML7DjDlm/wFljtmZEQGBfiKAqPdTNhkLBEZBQKudemumVoOnTJkydCa9ffSmm27K3nI4fvz4TEYHeQvGEPHNN9/sVMqhFxf5LSnFRy/n0ct4DjrooOxFRoO+BaNnxhyz/4Ayx+zMiIBAPxFA1Pspm4wFAkYCkkiJpeqrJZoS8gceeCB7e6F/zbj2rNZbIHfeeWf34Q9/2NhC/x0uXvqI2YoVK7LX23/oQx9y+++//9Dr7bVyfM0117jTTjvNbb755v0HwTAi5pgB1n8e6pltttlmTi96Yo7ZGRIBgX4hgKj3SyYZBwSMBCSTF198sdNuNxKDgw8+2H3wgx/MSl30yvZQ1lXCoc8hhxxibKV/DhcjvRlTFzK6eNluu+3cZz/72extrOIofl7WJVd6oFRlRP6Cp39I1B8Jc6w+K3/k4sWLs59BlU/pZUUqodIc0nxijtl5EgGB1Akg6qlnkP5DoAUCWhVW7esRRxyRvVL86aefzh6EnDx5clb6ct1112VCqle0a+VY/y1h0Kr6oH7uuusu99hjj7ljjz02E3VdvCxatMh97nOfy974KFnXTjkHHnigu/POO7NyFzHT6+4H8cMcs2ddDyRfeeWV7qSTTsrkXC9j090s3cnafffdM1lnjtm5EgGBlAkg6ilnj75DoEUCWvG96KKLshVf1Z3ro69JNnfaaSf3qU99ymk1VPWxr732mjvyyCOznWAG+SMxl6AffvjhGQatdt5+++1Ob9Y8/fTTM46//OUvnR7AnT59elYOo1r+Qf0wx+yZ18/cggULsp9L7Rikz7Jly7Kf1Y985CNun332YY7ZsRIBgaQJIOpJp4/OQ6A1AhJObcUoKdcDj/6j/dP1QKnE/D3veU9rJ+/TqMcffzyrO9cKur+4kazfeOONbsmSJdnXB1nM47Qzx+w/CLoLccEFF2RSrt2E/OeJJ57IVtZPOeWUgb9gtlMlAgJpE0DU084fvYdAywT0x1+yrlKXPffcc+g8t912Wyaeuv3O5x0CqlFXWYJk6sQTT8xKgvTRK91VkqC91FVGxOcdAswx+2zQLktaVT/55JOH5pMuCOfPn++22GIL9/u///v2kxIBAQgkSwBRTzZ1dBwCoyfg90mXrGsvcD3ApofZVJ+OqI/k6/dJlzhpS0btyrFmzZpM1H29/+iz0l9nYI7Z8qm5dcsttzhdMOtncNKkSdkJrr/+erfxxhsj6jacHA2B5Akg6smnkAFAoJxAvD1efLQeWNNbNPWQ2o477uj00OTxxx+fPVg6qJ9wC8aYwdq1a7OVda0Wa5ecJ598Mqsn9i+FGkRmzDF71svmmGT9jjvuyORcd7t09+aRRx7JSl+22WYbe2NEQAACyRJA1JNNHR2HQDWBvO3xVP+qXUrCj+Tz17/+tXvhhRcy+RzULQWLtmCM5UgiJVZ33313Vp7wvve9bwTT6uz0xxHMMVse684xnVVbf957771OP5/6ufQPmNpa5GgIQCBlAoh6ytmj7xAoIVC2PZ62DfRv0gTiOwTKtmD0JQjweocAc8w+G5hjdmZEQGCQCSDqg5x9xt7XBKq2xzv66KOH3qTZ1yAMg6vagnHixImGs/X/ocwxe46ZY3ZmREBgkAkg6oOcfcbe1wTYHs+eXrZgtDFjjtl46WjmmJ0ZERAYZAKI+iBnn7H3HQGtcGpnCF/LyvZ45SlWrbl2uHnwwQfd1KlTs/9dffXVbMFYgk310pLNTTfdNKvP18O0bPNZDExz7J577slYbb/99o5tPvvu1y4DgkBHCSDqHcXLySHQXQK6ra7dIU499dRs60B92B4vPwf+ZUW/+c1vspc76S2j++67rzvggAPcD37wg+zNo2zBOJzd888/7y677LJs5xEJ+t57751tS3n//fe7efPmZXvys83ncGa666A3i+rh49NOOy2Tdbb57O7vRVqDQMoEEPWUs0ffIRARkKjfdNNNbueddx4m62zBOHKqaFVYbxWdPXu2GzNmjHv00Ufddddd504//XS3wQYbsAVjhEwXLtrGUyKuXW4knj/+8Y+zvb7FjzlW/OtInDTfJOi6iJass80nv74hAIE6BBD1OpQ4BgKJELjqqquyvdC12vniiy8Ok3W2YByeRK0CL1q0yM2aNSsTc5UN6cVF+m9tT8kWjMN5vfbaa+7iiy92H/vYx9yuu+6aieeFF17o9HXdvdHe+1OmTGGbz5zfFXfeeWcm5mKlLT01x5YvX+5233139/LLL7PNZyK/X+kmBJoggKg3QZ02IdABArrFrhekzJgxIytNUK11LOsdaDbZU65YscJdc801TrvfjBs3boSov/XWW9muOPofn7cJaGtBsdptt92c7t7ozo1kU2VDktEzzjhjqOQKZu8Q0N0aXRiqNOinP/1pxk7lVieeeGJ2N4IPBCAAgSICiDpzAwJ9SsC/WAVZr5dgcfrhD3/oTj755EzOL7300kym9IIoPuUE1qxZk92NOOyww4ZeeQ+zdwjoolDlL5/+9Kfdj370o+w5Ej307ctgYAUBCEAAUWcOQGAACXhZX7lyZSYFkgM++QT0hs2FCxe6Y4891s2dO9eNHz/e8WKoerNFD5nqDo4ucrbYYot6QQN0lC5kVN//+uuvZzsyaY7ddtttWdmL7ujEbwoeIDQMFQIQqCDAijpTBAJ9TkCyLkHYZJNN+nykoxueRF2lMPpMmDABSa/AqecgrrzySrfddtu5p59+OltN1y4wfEYS0PMOupBZvXp1VstPuQuzBAIQqEsAUa9LiuMgAIG+JqDyhO9+97vZg5KspFenWjX8eqD01Vdfzcpdttpqq+qgAT5CvPRh9XyAJwFDh0ALBBD1FqARAgEI9B8BrXpqlVi75my44Yb9N0BGBAEIQAACyRFA1JNLGR2GAAQgAAEIQAACEBgEAoj6IGSZMUIAAhCAAAQgAAEIJEcAUU8uZXQYAhCAAAQgAAEIQGAQCCDqg5BlxggBCEAAAhCAAAQgkBwBRD25lNFhCEAAAhCAAAQgAIFBIICoD0KWGSMEIAABCEAAAhCAQHIEEPXkUkaHIQABCEAAAhCAAAQGgQCiPghZZowQgAAEIAABCEAAAskRQNSTSxkdhgAEIAABCEAAAhAYBAKI+iBkmTFCAAIQgAAEIAABCCRHAFFPLmV0GAIQgAAEIAABCEBgEAgg6oOQZcYIAQhAAAIQgAAEIJAcAUQ9uZTRYQhAAAIQgAAEIACBQSCAqA9ClhkjBCAAAQhAAAIQgEByBBD15FJGhyEAAQhAAAIQgAAEBoEAoj4IWWaMEIAABCAAAQhAAALJEUDUk0sZHYYABCAAAQhAAAIQGAQCiPogZJkxQgACEIAABCAAAQgkRwBRTy5ldBgCEIAABCAAAQhAYBAI/P/M5727AwlOkAAAAABJRU5ErkJgg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2" name="BlokTextu 1"/>
          <p:cNvSpPr txBox="1"/>
          <p:nvPr/>
        </p:nvSpPr>
        <p:spPr>
          <a:xfrm>
            <a:off x="656926" y="1570319"/>
            <a:ext cx="7786254" cy="3847207"/>
          </a:xfrm>
          <a:prstGeom prst="rect">
            <a:avLst/>
          </a:prstGeom>
          <a:noFill/>
        </p:spPr>
        <p:txBody>
          <a:bodyPr wrap="square" rtlCol="0">
            <a:spAutoFit/>
          </a:bodyPr>
          <a:lstStyle/>
          <a:p>
            <a:pPr algn="just"/>
            <a:r>
              <a:rPr lang="sk-SK" b="1" dirty="0" smtClean="0">
                <a:latin typeface="Arial" panose="020B0604020202020204" pitchFamily="34" charset="0"/>
                <a:cs typeface="Arial" panose="020B0604020202020204" pitchFamily="34" charset="0"/>
              </a:rPr>
              <a:t>Listinné predkladanie príloh </a:t>
            </a:r>
            <a:r>
              <a:rPr lang="sk-SK" b="1" dirty="0" err="1" smtClean="0">
                <a:latin typeface="Arial" panose="020B0604020202020204" pitchFamily="34" charset="0"/>
                <a:cs typeface="Arial" panose="020B0604020202020204" pitchFamily="34" charset="0"/>
              </a:rPr>
              <a:t>ŽoNFP</a:t>
            </a:r>
            <a:r>
              <a:rPr lang="sk-SK" b="1" dirty="0" smtClean="0">
                <a:latin typeface="Arial" panose="020B0604020202020204" pitchFamily="34" charset="0"/>
                <a:cs typeface="Arial" panose="020B0604020202020204" pitchFamily="34" charset="0"/>
              </a:rPr>
              <a:t>:</a:t>
            </a:r>
          </a:p>
          <a:p>
            <a:pPr algn="just"/>
            <a:endParaRPr lang="sk-SK" b="1" dirty="0" smtClean="0">
              <a:latin typeface="Arial" panose="020B0604020202020204" pitchFamily="34" charset="0"/>
              <a:cs typeface="Arial" panose="020B0604020202020204" pitchFamily="34" charset="0"/>
            </a:endParaRPr>
          </a:p>
          <a:p>
            <a:pPr algn="just"/>
            <a:r>
              <a:rPr lang="sk-SK" sz="1600" dirty="0" smtClean="0">
                <a:latin typeface="Arial" panose="020B0604020202020204" pitchFamily="34" charset="0"/>
                <a:cs typeface="Arial" panose="020B0604020202020204" pitchFamily="34" charset="0"/>
              </a:rPr>
              <a:t>V </a:t>
            </a:r>
            <a:r>
              <a:rPr lang="sk-SK" sz="1600" dirty="0">
                <a:latin typeface="Arial" panose="020B0604020202020204" pitchFamily="34" charset="0"/>
                <a:cs typeface="Arial" panose="020B0604020202020204" pitchFamily="34" charset="0"/>
              </a:rPr>
              <a:t>prípade, ak z technických príčin nie je možné predložiť niektorú z príloh </a:t>
            </a:r>
            <a:r>
              <a:rPr lang="sk-SK" sz="1600" dirty="0" err="1">
                <a:latin typeface="Arial" panose="020B0604020202020204" pitchFamily="34" charset="0"/>
                <a:cs typeface="Arial" panose="020B0604020202020204" pitchFamily="34" charset="0"/>
              </a:rPr>
              <a:t>ŽoNFP</a:t>
            </a:r>
            <a:r>
              <a:rPr lang="sk-SK" sz="1600" dirty="0">
                <a:latin typeface="Arial" panose="020B0604020202020204" pitchFamily="34" charset="0"/>
                <a:cs typeface="Arial" panose="020B0604020202020204" pitchFamily="34" charset="0"/>
              </a:rPr>
              <a:t> elektronicky prostredníctvom ITMS2014+, žiadateľ predloží túto prílohu listinne tak, aby bolo zrejmé, že ide o prílohu formulára </a:t>
            </a:r>
            <a:r>
              <a:rPr lang="sk-SK" sz="1600" dirty="0" err="1">
                <a:latin typeface="Arial" panose="020B0604020202020204" pitchFamily="34" charset="0"/>
                <a:cs typeface="Arial" panose="020B0604020202020204" pitchFamily="34" charset="0"/>
              </a:rPr>
              <a:t>ŽoNFP</a:t>
            </a:r>
            <a:r>
              <a:rPr lang="sk-SK" sz="1600" dirty="0">
                <a:latin typeface="Arial" panose="020B0604020202020204" pitchFamily="34" charset="0"/>
                <a:cs typeface="Arial" panose="020B0604020202020204" pitchFamily="34" charset="0"/>
              </a:rPr>
              <a:t>. </a:t>
            </a:r>
            <a:endParaRPr lang="sk-SK" sz="1600" dirty="0" smtClean="0">
              <a:latin typeface="Arial" panose="020B0604020202020204" pitchFamily="34" charset="0"/>
              <a:cs typeface="Arial" panose="020B0604020202020204" pitchFamily="34" charset="0"/>
            </a:endParaRPr>
          </a:p>
          <a:p>
            <a:pPr algn="just"/>
            <a:endParaRPr lang="sk-SK" sz="1600" dirty="0">
              <a:latin typeface="Arial" panose="020B0604020202020204" pitchFamily="34" charset="0"/>
              <a:cs typeface="Arial" panose="020B0604020202020204" pitchFamily="34" charset="0"/>
            </a:endParaRPr>
          </a:p>
          <a:p>
            <a:pPr algn="just"/>
            <a:r>
              <a:rPr lang="sk-SK" sz="1600" dirty="0" smtClean="0">
                <a:latin typeface="Arial" panose="020B0604020202020204" pitchFamily="34" charset="0"/>
                <a:cs typeface="Arial" panose="020B0604020202020204" pitchFamily="34" charset="0"/>
              </a:rPr>
              <a:t>RO </a:t>
            </a:r>
            <a:r>
              <a:rPr lang="sk-SK" sz="1600" dirty="0">
                <a:latin typeface="Arial" panose="020B0604020202020204" pitchFamily="34" charset="0"/>
                <a:cs typeface="Arial" panose="020B0604020202020204" pitchFamily="34" charset="0"/>
              </a:rPr>
              <a:t>akceptuje listinné predloženie prílohy len z dôvodu technických obmedzení, ktoré súvisia s rozsahom predkladaných príloh </a:t>
            </a:r>
            <a:r>
              <a:rPr lang="sk-SK" sz="1600" dirty="0" err="1">
                <a:latin typeface="Arial" panose="020B0604020202020204" pitchFamily="34" charset="0"/>
                <a:cs typeface="Arial" panose="020B0604020202020204" pitchFamily="34" charset="0"/>
              </a:rPr>
              <a:t>ŽoNFP</a:t>
            </a:r>
            <a:r>
              <a:rPr lang="sk-SK" sz="1600" dirty="0">
                <a:latin typeface="Arial" panose="020B0604020202020204" pitchFamily="34" charset="0"/>
                <a:cs typeface="Arial" panose="020B0604020202020204" pitchFamily="34" charset="0"/>
              </a:rPr>
              <a:t> a/alebo zachovaním ich zrozumiteľnosti a presnosti (napríklad rozsiahla projektová a technická dokumentácia alebo dokumentácia vytvorená v osobitných softvéroch ak relevantné), pričom príloha musí byť predložená najneskôr do uzavretia príslušného hodnotiaceho kola, v rámci ktorého je predložená </a:t>
            </a:r>
            <a:r>
              <a:rPr lang="sk-SK" sz="1600" dirty="0" err="1">
                <a:latin typeface="Arial" panose="020B0604020202020204" pitchFamily="34" charset="0"/>
                <a:cs typeface="Arial" panose="020B0604020202020204" pitchFamily="34" charset="0"/>
              </a:rPr>
              <a:t>ŽoNFP</a:t>
            </a:r>
            <a:r>
              <a:rPr lang="sk-SK" sz="1600" dirty="0">
                <a:latin typeface="Arial" panose="020B0604020202020204" pitchFamily="34" charset="0"/>
                <a:cs typeface="Arial" panose="020B0604020202020204" pitchFamily="34" charset="0"/>
              </a:rPr>
              <a:t>. </a:t>
            </a:r>
            <a:endParaRPr lang="sk-SK" sz="1600" dirty="0" smtClean="0">
              <a:latin typeface="Arial" panose="020B0604020202020204" pitchFamily="34" charset="0"/>
              <a:cs typeface="Arial" panose="020B0604020202020204" pitchFamily="34" charset="0"/>
            </a:endParaRPr>
          </a:p>
          <a:p>
            <a:pPr algn="just"/>
            <a:endParaRPr lang="sk-SK" sz="1600" dirty="0">
              <a:latin typeface="Arial" panose="020B0604020202020204" pitchFamily="34" charset="0"/>
              <a:cs typeface="Arial" panose="020B0604020202020204" pitchFamily="34" charset="0"/>
            </a:endParaRPr>
          </a:p>
          <a:p>
            <a:pPr algn="just"/>
            <a:r>
              <a:rPr lang="sk-SK" sz="1600" dirty="0" smtClean="0">
                <a:latin typeface="Arial" panose="020B0604020202020204" pitchFamily="34" charset="0"/>
                <a:cs typeface="Arial" panose="020B0604020202020204" pitchFamily="34" charset="0"/>
              </a:rPr>
              <a:t>V </a:t>
            </a:r>
            <a:r>
              <a:rPr lang="sk-SK" sz="1600" dirty="0">
                <a:latin typeface="Arial" panose="020B0604020202020204" pitchFamily="34" charset="0"/>
                <a:cs typeface="Arial" panose="020B0604020202020204" pitchFamily="34" charset="0"/>
              </a:rPr>
              <a:t>prípade, ak žiadateľ predkladá určitú prílohu v listinnej podobe, žiadateľ v časti 7.1 formuláru </a:t>
            </a:r>
            <a:r>
              <a:rPr lang="sk-SK" sz="1600" dirty="0" err="1">
                <a:latin typeface="Arial" panose="020B0604020202020204" pitchFamily="34" charset="0"/>
                <a:cs typeface="Arial" panose="020B0604020202020204" pitchFamily="34" charset="0"/>
              </a:rPr>
              <a:t>ŽoNFP</a:t>
            </a:r>
            <a:r>
              <a:rPr lang="sk-SK" sz="1600" dirty="0">
                <a:latin typeface="Arial" panose="020B0604020202020204" pitchFamily="34" charset="0"/>
                <a:cs typeface="Arial" panose="020B0604020202020204" pitchFamily="34" charset="0"/>
              </a:rPr>
              <a:t> identifikuje danú prílohu. </a:t>
            </a:r>
            <a:endParaRPr lang="sk-SK"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58397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9892" y="1245315"/>
            <a:ext cx="8218788" cy="370702"/>
          </a:xfrm>
        </p:spPr>
        <p:txBody>
          <a:bodyPr>
            <a:noAutofit/>
          </a:bodyPr>
          <a:lstStyle/>
          <a:p>
            <a:r>
              <a:rPr lang="sk-SK" sz="3200" b="1" dirty="0" smtClean="0">
                <a:latin typeface="Arial" panose="020B0604020202020204" pitchFamily="34" charset="0"/>
                <a:cs typeface="Arial" panose="020B0604020202020204" pitchFamily="34" charset="0"/>
              </a:rPr>
              <a:t>Oprávnení žiadatelia</a:t>
            </a:r>
            <a:endParaRPr lang="sk-SK" sz="3200" b="1" dirty="0">
              <a:latin typeface="Arial" panose="020B0604020202020204" pitchFamily="34" charset="0"/>
              <a:cs typeface="Arial" panose="020B0604020202020204" pitchFamily="34" charset="0"/>
            </a:endParaRPr>
          </a:p>
        </p:txBody>
      </p:sp>
      <p:sp>
        <p:nvSpPr>
          <p:cNvPr id="5" name="BlokTextu 4"/>
          <p:cNvSpPr txBox="1"/>
          <p:nvPr/>
        </p:nvSpPr>
        <p:spPr>
          <a:xfrm>
            <a:off x="576577" y="2066953"/>
            <a:ext cx="8248072" cy="2800767"/>
          </a:xfrm>
          <a:prstGeom prst="rect">
            <a:avLst/>
          </a:prstGeom>
          <a:noFill/>
        </p:spPr>
        <p:txBody>
          <a:bodyPr wrap="square" rtlCol="0">
            <a:spAutoFit/>
          </a:bodyPr>
          <a:lstStyle/>
          <a:p>
            <a:pPr algn="just"/>
            <a:r>
              <a:rPr lang="sk-SK" sz="1600" dirty="0" smtClean="0"/>
              <a:t>Subjekty </a:t>
            </a:r>
            <a:r>
              <a:rPr lang="sk-SK" sz="1600" dirty="0"/>
              <a:t>zabezpečujúce výkon verejnoprospešných úloh v oblasti nakladania </a:t>
            </a:r>
            <a:r>
              <a:rPr lang="sk-SK" sz="1600" dirty="0" smtClean="0"/>
              <a:t>s </a:t>
            </a:r>
            <a:r>
              <a:rPr lang="sk-SK" sz="1600" dirty="0"/>
              <a:t>komunálnymi odpadmi </a:t>
            </a:r>
            <a:r>
              <a:rPr lang="sk-SK" sz="1600" dirty="0" smtClean="0"/>
              <a:t>a </a:t>
            </a:r>
            <a:r>
              <a:rPr lang="sk-SK" sz="1600" dirty="0"/>
              <a:t>drobným stavebným </a:t>
            </a:r>
            <a:r>
              <a:rPr lang="sk-SK" sz="1600" dirty="0" smtClean="0"/>
              <a:t>odpadom, a to:</a:t>
            </a:r>
          </a:p>
          <a:p>
            <a:pPr algn="just"/>
            <a:endParaRPr lang="sk-SK" sz="1600" dirty="0" smtClean="0"/>
          </a:p>
          <a:p>
            <a:pPr marL="342900" indent="-342900">
              <a:buFont typeface="+mj-lt"/>
              <a:buAutoNum type="alphaUcPeriod"/>
            </a:pPr>
            <a:r>
              <a:rPr lang="sk-SK" sz="1600" b="1" dirty="0" smtClean="0"/>
              <a:t>obec  </a:t>
            </a:r>
            <a:r>
              <a:rPr lang="sk-SK" sz="1600" b="1" dirty="0"/>
              <a:t>alebo združenie </a:t>
            </a:r>
            <a:r>
              <a:rPr lang="sk-SK" sz="1600" b="1" dirty="0" smtClean="0"/>
              <a:t>obcí; </a:t>
            </a:r>
            <a:endParaRPr lang="sk-SK" sz="1600" b="1" dirty="0"/>
          </a:p>
          <a:p>
            <a:pPr marL="342900" indent="-342900">
              <a:buFont typeface="+mj-lt"/>
              <a:buAutoNum type="alphaUcPeriod"/>
            </a:pPr>
            <a:r>
              <a:rPr lang="sk-SK" sz="1600" b="1" dirty="0" smtClean="0"/>
              <a:t>príspevková </a:t>
            </a:r>
            <a:r>
              <a:rPr lang="sk-SK" sz="1600" b="1" dirty="0"/>
              <a:t>alebo rozpočtová organizácia </a:t>
            </a:r>
            <a:r>
              <a:rPr lang="sk-SK" sz="1600" b="1" dirty="0" smtClean="0"/>
              <a:t>obce;</a:t>
            </a:r>
            <a:endParaRPr lang="sk-SK" sz="1600" b="1" dirty="0"/>
          </a:p>
          <a:p>
            <a:pPr marL="342900" indent="-342900">
              <a:buFont typeface="+mj-lt"/>
              <a:buAutoNum type="alphaUcPeriod"/>
            </a:pPr>
            <a:r>
              <a:rPr lang="sk-SK" sz="1600" b="1" dirty="0" smtClean="0"/>
              <a:t>právnická </a:t>
            </a:r>
            <a:r>
              <a:rPr lang="sk-SK" sz="1600" b="1" dirty="0"/>
              <a:t>osoba oprávnená na podnikanie podľa § 2 ods. 2 Obchodného zákonníka, ktorá je v 100 % vlastníctve obce/obcí, ktorá je oprávnená na nakladanie s </a:t>
            </a:r>
            <a:r>
              <a:rPr lang="sk-SK" sz="1600" b="1" dirty="0" smtClean="0"/>
              <a:t>odpadom;</a:t>
            </a:r>
            <a:endParaRPr lang="sk-SK" sz="1600" b="1" dirty="0"/>
          </a:p>
          <a:p>
            <a:pPr marL="342900" indent="-342900">
              <a:buFont typeface="+mj-lt"/>
              <a:buAutoNum type="alphaUcPeriod"/>
            </a:pPr>
            <a:r>
              <a:rPr lang="sk-SK" sz="1600" b="1" dirty="0" smtClean="0"/>
              <a:t>nezisková </a:t>
            </a:r>
            <a:r>
              <a:rPr lang="sk-SK" sz="1600" b="1" dirty="0"/>
              <a:t>organizácia poskytujúca všeobecne prospešné služby v oblasti tvorby </a:t>
            </a:r>
            <a:r>
              <a:rPr lang="sk-SK" sz="1600" b="1" dirty="0" smtClean="0"/>
              <a:t/>
            </a:r>
            <a:br>
              <a:rPr lang="sk-SK" sz="1600" b="1" dirty="0" smtClean="0"/>
            </a:br>
            <a:r>
              <a:rPr lang="sk-SK" sz="1600" b="1" dirty="0" smtClean="0"/>
              <a:t>a </a:t>
            </a:r>
            <a:r>
              <a:rPr lang="sk-SK" sz="1600" b="1" dirty="0"/>
              <a:t>ochrany životného prostredia, ktorá je v 100 % vlastníctve obce/obcí;</a:t>
            </a:r>
          </a:p>
          <a:p>
            <a:pPr marL="342900" indent="-342900">
              <a:buFont typeface="+mj-lt"/>
              <a:buAutoNum type="alphaUcPeriod"/>
            </a:pPr>
            <a:r>
              <a:rPr lang="sk-SK" sz="1600" b="1" dirty="0" smtClean="0"/>
              <a:t>združenie </a:t>
            </a:r>
            <a:r>
              <a:rPr lang="sk-SK" sz="1600" b="1" dirty="0"/>
              <a:t>právnických </a:t>
            </a:r>
            <a:r>
              <a:rPr lang="sk-SK" sz="1600" b="1" dirty="0" smtClean="0"/>
              <a:t>osôb, </a:t>
            </a:r>
            <a:r>
              <a:rPr lang="sk-SK" sz="1600" b="1" dirty="0"/>
              <a:t>ktorého členmi sú výlučne obce, </a:t>
            </a:r>
            <a:r>
              <a:rPr lang="sk-SK" sz="1600" b="1" dirty="0" smtClean="0"/>
              <a:t/>
            </a:r>
            <a:br>
              <a:rPr lang="sk-SK" sz="1600" b="1" dirty="0" smtClean="0"/>
            </a:br>
            <a:r>
              <a:rPr lang="sk-SK" sz="1600" b="1" dirty="0" smtClean="0"/>
              <a:t>resp</a:t>
            </a:r>
            <a:r>
              <a:rPr lang="sk-SK" sz="1600" b="1" dirty="0"/>
              <a:t>. subjekty v 100 % vlastníctve obce/obcí</a:t>
            </a:r>
            <a:r>
              <a:rPr lang="sk-SK" sz="1600" b="1" dirty="0" smtClean="0"/>
              <a:t>.</a:t>
            </a:r>
          </a:p>
        </p:txBody>
      </p:sp>
    </p:spTree>
    <p:extLst>
      <p:ext uri="{BB962C8B-B14F-4D97-AF65-F5344CB8AC3E}">
        <p14:creationId xmlns:p14="http://schemas.microsoft.com/office/powerpoint/2010/main" val="37358047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45497" y="1110869"/>
            <a:ext cx="8218788" cy="370702"/>
          </a:xfrm>
        </p:spPr>
        <p:txBody>
          <a:bodyPr>
            <a:noAutofit/>
          </a:bodyPr>
          <a:lstStyle/>
          <a:p>
            <a:r>
              <a:rPr lang="sk-SK" sz="2400" b="1" dirty="0" smtClean="0">
                <a:latin typeface="Arial" panose="020B0604020202020204" pitchFamily="34" charset="0"/>
                <a:cs typeface="Arial" panose="020B0604020202020204" pitchFamily="34" charset="0"/>
              </a:rPr>
              <a:t>Vybraté podmienky z kategórie podmienok: Oprávnenosť žiadateľa</a:t>
            </a:r>
            <a:endParaRPr lang="sk-SK" sz="2400" b="1" dirty="0">
              <a:latin typeface="Arial" panose="020B0604020202020204" pitchFamily="34" charset="0"/>
              <a:cs typeface="Arial" panose="020B0604020202020204" pitchFamily="34" charset="0"/>
            </a:endParaRPr>
          </a:p>
        </p:txBody>
      </p:sp>
      <p:sp>
        <p:nvSpPr>
          <p:cNvPr id="4" name="Obdĺžnik 3"/>
          <p:cNvSpPr/>
          <p:nvPr/>
        </p:nvSpPr>
        <p:spPr>
          <a:xfrm>
            <a:off x="483019" y="1583171"/>
            <a:ext cx="8143745" cy="4955203"/>
          </a:xfrm>
          <a:prstGeom prst="rect">
            <a:avLst/>
          </a:prstGeom>
        </p:spPr>
        <p:txBody>
          <a:bodyPr wrap="square">
            <a:spAutoFit/>
          </a:bodyPr>
          <a:lstStyle/>
          <a:p>
            <a:pPr marL="342900" indent="-342900">
              <a:buAutoNum type="arabicPeriod"/>
            </a:pPr>
            <a:r>
              <a:rPr lang="sk-SK" b="1" dirty="0" smtClean="0">
                <a:solidFill>
                  <a:srgbClr val="0070C0"/>
                </a:solidFill>
                <a:latin typeface="Arial" panose="020B0604020202020204" pitchFamily="34" charset="0"/>
                <a:ea typeface="Calibri" panose="020F0502020204030204" pitchFamily="34" charset="0"/>
                <a:cs typeface="Arial" panose="020B0604020202020204" pitchFamily="34" charset="0"/>
              </a:rPr>
              <a:t>Podmienka </a:t>
            </a:r>
            <a:r>
              <a:rPr lang="sk-SK" b="1" dirty="0">
                <a:solidFill>
                  <a:srgbClr val="0070C0"/>
                </a:solidFill>
                <a:latin typeface="Arial" panose="020B0604020202020204" pitchFamily="34" charset="0"/>
                <a:ea typeface="Calibri" panose="020F0502020204030204" pitchFamily="34" charset="0"/>
                <a:cs typeface="Arial" panose="020B0604020202020204" pitchFamily="34" charset="0"/>
              </a:rPr>
              <a:t>zákazu vedenia výkonu rozhodnutia voči </a:t>
            </a:r>
            <a:r>
              <a:rPr lang="sk-SK" b="1" dirty="0" smtClean="0">
                <a:solidFill>
                  <a:srgbClr val="0070C0"/>
                </a:solidFill>
                <a:latin typeface="Arial" panose="020B0604020202020204" pitchFamily="34" charset="0"/>
                <a:ea typeface="Calibri" panose="020F0502020204030204" pitchFamily="34" charset="0"/>
                <a:cs typeface="Arial" panose="020B0604020202020204" pitchFamily="34" charset="0"/>
              </a:rPr>
              <a:t>žiadateľovi</a:t>
            </a:r>
          </a:p>
          <a:p>
            <a:pPr algn="just"/>
            <a:r>
              <a:rPr lang="sk-SK" sz="1600" dirty="0" smtClean="0">
                <a:solidFill>
                  <a:srgbClr val="000000"/>
                </a:solidFill>
                <a:latin typeface="Arial" panose="020B0604020202020204" pitchFamily="34" charset="0"/>
                <a:ea typeface="Calibri" panose="020F0502020204030204" pitchFamily="34" charset="0"/>
                <a:cs typeface="Arial" panose="020B0604020202020204" pitchFamily="34" charset="0"/>
              </a:rPr>
              <a:t>Voči </a:t>
            </a:r>
            <a:r>
              <a:rPr lang="sk-SK" sz="1600" dirty="0">
                <a:solidFill>
                  <a:srgbClr val="000000"/>
                </a:solidFill>
                <a:latin typeface="Arial" panose="020B0604020202020204" pitchFamily="34" charset="0"/>
                <a:ea typeface="Calibri" panose="020F0502020204030204" pitchFamily="34" charset="0"/>
                <a:cs typeface="Arial" panose="020B0604020202020204" pitchFamily="34" charset="0"/>
              </a:rPr>
              <a:t>žiadateľovi nesmie byť vykonávaná exekúcia podľa Exekučného poriadku </a:t>
            </a:r>
            <a:endParaRPr lang="sk-SK" sz="1600" dirty="0" smtClean="0">
              <a:solidFill>
                <a:srgbClr val="000000"/>
              </a:solidFill>
              <a:latin typeface="Arial" panose="020B0604020202020204" pitchFamily="34" charset="0"/>
              <a:ea typeface="Calibri" panose="020F0502020204030204" pitchFamily="34" charset="0"/>
              <a:cs typeface="Arial" panose="020B0604020202020204" pitchFamily="34" charset="0"/>
            </a:endParaRPr>
          </a:p>
          <a:p>
            <a:pPr algn="just"/>
            <a:r>
              <a:rPr lang="sk-SK" sz="1600" dirty="0" smtClean="0">
                <a:solidFill>
                  <a:srgbClr val="000000"/>
                </a:solidFill>
                <a:latin typeface="Arial" panose="020B0604020202020204" pitchFamily="34" charset="0"/>
                <a:ea typeface="Calibri" panose="020F0502020204030204" pitchFamily="34" charset="0"/>
                <a:cs typeface="Arial" panose="020B0604020202020204" pitchFamily="34" charset="0"/>
              </a:rPr>
              <a:t>(</a:t>
            </a:r>
            <a:r>
              <a:rPr lang="sk-SK" sz="1600" b="1" u="sng" dirty="0">
                <a:solidFill>
                  <a:srgbClr val="000000"/>
                </a:solidFill>
                <a:latin typeface="Arial" panose="020B0604020202020204" pitchFamily="34" charset="0"/>
                <a:ea typeface="Calibri" panose="020F0502020204030204" pitchFamily="34" charset="0"/>
                <a:cs typeface="Arial" panose="020B0604020202020204" pitchFamily="34" charset="0"/>
              </a:rPr>
              <a:t>s výnimkou exekúcie, ktorej výkon je odložený zložením zábezpeky podľa Exekučného poriadku</a:t>
            </a:r>
            <a:r>
              <a:rPr lang="sk-SK" sz="1600" dirty="0">
                <a:solidFill>
                  <a:srgbClr val="000000"/>
                </a:solidFill>
                <a:latin typeface="Arial" panose="020B0604020202020204" pitchFamily="34" charset="0"/>
                <a:ea typeface="Calibri" panose="020F0502020204030204" pitchFamily="34" charset="0"/>
                <a:cs typeface="Arial" panose="020B0604020202020204" pitchFamily="34" charset="0"/>
              </a:rPr>
              <a:t>), ani vedený iný výkon rozhodnutia podľa osobitných predpisov, ktorého predmetom je nútený výkon povinnosti zaplatiť peňažnú sumu, a to v celkovej sume vymáhaného nároku za všetky takto vykonávané exekúcie alebo iné výkony rozhodnutia </a:t>
            </a:r>
            <a:r>
              <a:rPr lang="sk-SK" sz="1600" u="sng" dirty="0">
                <a:solidFill>
                  <a:srgbClr val="000000"/>
                </a:solidFill>
                <a:latin typeface="Arial" panose="020B0604020202020204" pitchFamily="34" charset="0"/>
                <a:ea typeface="Calibri" panose="020F0502020204030204" pitchFamily="34" charset="0"/>
                <a:cs typeface="Arial" panose="020B0604020202020204" pitchFamily="34" charset="0"/>
              </a:rPr>
              <a:t>vyššej ako 1 % NFP požadovaného žiadateľom v podanej </a:t>
            </a:r>
            <a:r>
              <a:rPr lang="sk-SK" sz="1600" u="sng" dirty="0" err="1">
                <a:solidFill>
                  <a:srgbClr val="000000"/>
                </a:solidFill>
                <a:latin typeface="Arial" panose="020B0604020202020204" pitchFamily="34" charset="0"/>
                <a:ea typeface="Calibri" panose="020F0502020204030204" pitchFamily="34" charset="0"/>
                <a:cs typeface="Arial" panose="020B0604020202020204" pitchFamily="34" charset="0"/>
              </a:rPr>
              <a:t>ŽoNFP</a:t>
            </a:r>
            <a:r>
              <a:rPr lang="sk-SK" sz="1600" u="sng" dirty="0">
                <a:solidFill>
                  <a:srgbClr val="000000"/>
                </a:solidFill>
                <a:latin typeface="Arial" panose="020B0604020202020204" pitchFamily="34" charset="0"/>
                <a:ea typeface="Calibri" panose="020F0502020204030204" pitchFamily="34" charset="0"/>
                <a:cs typeface="Arial" panose="020B0604020202020204" pitchFamily="34" charset="0"/>
              </a:rPr>
              <a:t>.</a:t>
            </a:r>
          </a:p>
          <a:p>
            <a:pPr algn="just"/>
            <a:r>
              <a:rPr lang="sk-SK" sz="1600" dirty="0">
                <a:solidFill>
                  <a:srgbClr val="000000"/>
                </a:solidFill>
                <a:latin typeface="Arial" panose="020B0604020202020204" pitchFamily="34" charset="0"/>
                <a:ea typeface="Calibri" panose="020F0502020204030204" pitchFamily="34" charset="0"/>
                <a:cs typeface="Arial" panose="020B0604020202020204" pitchFamily="34" charset="0"/>
              </a:rPr>
              <a:t>Voči žiadateľovi tiež nesmie byť vedený výkon rozhodnutia na plnenie inej povinnosti, ktorá nespočíva v zaplatení peňažnej sumy, pokiaľ táto nepeňažná povinnosť akokoľvek priamo alebo nepriamo súvisí s projektom, ktorý je predmetom podanej </a:t>
            </a:r>
            <a:r>
              <a:rPr lang="sk-SK" sz="1600" dirty="0" err="1">
                <a:solidFill>
                  <a:srgbClr val="000000"/>
                </a:solidFill>
                <a:latin typeface="Arial" panose="020B0604020202020204" pitchFamily="34" charset="0"/>
                <a:ea typeface="Calibri" panose="020F0502020204030204" pitchFamily="34" charset="0"/>
                <a:cs typeface="Arial" panose="020B0604020202020204" pitchFamily="34" charset="0"/>
              </a:rPr>
              <a:t>ŽoNFP</a:t>
            </a:r>
            <a:r>
              <a:rPr lang="sk-SK" sz="1600" dirty="0">
                <a:solidFill>
                  <a:srgbClr val="000000"/>
                </a:solidFill>
                <a:latin typeface="Arial" panose="020B0604020202020204" pitchFamily="34" charset="0"/>
                <a:ea typeface="Calibri" panose="020F0502020204030204" pitchFamily="34" charset="0"/>
                <a:cs typeface="Arial" panose="020B0604020202020204" pitchFamily="34" charset="0"/>
              </a:rPr>
              <a:t> žiadateľa.</a:t>
            </a:r>
          </a:p>
          <a:p>
            <a:endParaRPr lang="sk-SK" sz="1000" b="1" dirty="0" smtClean="0">
              <a:solidFill>
                <a:srgbClr val="0070C0"/>
              </a:solidFill>
              <a:latin typeface="Arial" panose="020B0604020202020204" pitchFamily="34" charset="0"/>
              <a:ea typeface="Calibri" panose="020F0502020204030204" pitchFamily="34" charset="0"/>
              <a:cs typeface="Arial" panose="020B0604020202020204" pitchFamily="34" charset="0"/>
            </a:endParaRPr>
          </a:p>
          <a:p>
            <a:r>
              <a:rPr lang="sk-SK" b="1" dirty="0" smtClean="0">
                <a:solidFill>
                  <a:srgbClr val="0070C0"/>
                </a:solidFill>
                <a:latin typeface="Arial" panose="020B0604020202020204" pitchFamily="34" charset="0"/>
                <a:ea typeface="Calibri" panose="020F0502020204030204" pitchFamily="34" charset="0"/>
                <a:cs typeface="Arial" panose="020B0604020202020204" pitchFamily="34" charset="0"/>
              </a:rPr>
              <a:t>2</a:t>
            </a:r>
            <a:r>
              <a:rPr lang="sk-SK" b="1" dirty="0">
                <a:solidFill>
                  <a:srgbClr val="0070C0"/>
                </a:solidFill>
                <a:latin typeface="Arial" panose="020B0604020202020204" pitchFamily="34" charset="0"/>
                <a:ea typeface="Calibri" panose="020F0502020204030204" pitchFamily="34" charset="0"/>
                <a:cs typeface="Arial" panose="020B0604020202020204" pitchFamily="34" charset="0"/>
              </a:rPr>
              <a:t>. Podmienka, že žiadateľ nie je podnikom v ťažkostiach</a:t>
            </a:r>
          </a:p>
          <a:p>
            <a:pPr algn="just"/>
            <a:r>
              <a:rPr lang="sk-SK" sz="1600" dirty="0">
                <a:solidFill>
                  <a:srgbClr val="000000"/>
                </a:solidFill>
                <a:latin typeface="Arial" panose="020B0604020202020204" pitchFamily="34" charset="0"/>
                <a:ea typeface="Calibri" panose="020F0502020204030204" pitchFamily="34" charset="0"/>
                <a:cs typeface="Arial" panose="020B0604020202020204" pitchFamily="34" charset="0"/>
              </a:rPr>
              <a:t>Žiadateľmi nemôžu byť v súlade s čl. 2 ods. 2, písm. e) Nariadenia o KF podniky </a:t>
            </a:r>
            <a:r>
              <a:rPr lang="sk-SK" sz="1600" dirty="0" smtClean="0">
                <a:solidFill>
                  <a:srgbClr val="000000"/>
                </a:solidFill>
                <a:latin typeface="Arial" panose="020B0604020202020204" pitchFamily="34" charset="0"/>
                <a:ea typeface="Calibri" panose="020F0502020204030204" pitchFamily="34" charset="0"/>
                <a:cs typeface="Arial" panose="020B0604020202020204" pitchFamily="34" charset="0"/>
              </a:rPr>
              <a:t/>
            </a:r>
            <a:br>
              <a:rPr lang="sk-SK" sz="1600" dirty="0" smtClean="0">
                <a:solidFill>
                  <a:srgbClr val="000000"/>
                </a:solidFill>
                <a:latin typeface="Arial" panose="020B0604020202020204" pitchFamily="34" charset="0"/>
                <a:ea typeface="Calibri" panose="020F0502020204030204" pitchFamily="34" charset="0"/>
                <a:cs typeface="Arial" panose="020B0604020202020204" pitchFamily="34" charset="0"/>
              </a:rPr>
            </a:br>
            <a:r>
              <a:rPr lang="sk-SK" sz="1600" dirty="0" smtClean="0">
                <a:solidFill>
                  <a:srgbClr val="000000"/>
                </a:solidFill>
                <a:latin typeface="Arial" panose="020B0604020202020204" pitchFamily="34" charset="0"/>
                <a:ea typeface="Calibri" panose="020F0502020204030204" pitchFamily="34" charset="0"/>
                <a:cs typeface="Arial" panose="020B0604020202020204" pitchFamily="34" charset="0"/>
              </a:rPr>
              <a:t>v </a:t>
            </a:r>
            <a:r>
              <a:rPr lang="sk-SK" sz="1600" dirty="0">
                <a:solidFill>
                  <a:srgbClr val="000000"/>
                </a:solidFill>
                <a:latin typeface="Arial" panose="020B0604020202020204" pitchFamily="34" charset="0"/>
                <a:ea typeface="Calibri" panose="020F0502020204030204" pitchFamily="34" charset="0"/>
                <a:cs typeface="Arial" panose="020B0604020202020204" pitchFamily="34" charset="0"/>
              </a:rPr>
              <a:t>ťažkostiach </a:t>
            </a:r>
            <a:r>
              <a:rPr lang="sk-SK" sz="1600" i="1" dirty="0">
                <a:solidFill>
                  <a:srgbClr val="000000"/>
                </a:solidFill>
                <a:latin typeface="Arial" panose="020B0604020202020204" pitchFamily="34" charset="0"/>
                <a:ea typeface="Calibri" panose="020F0502020204030204" pitchFamily="34" charset="0"/>
                <a:cs typeface="Arial" panose="020B0604020202020204" pitchFamily="34" charset="0"/>
              </a:rPr>
              <a:t>„ako sú </a:t>
            </a:r>
            <a:r>
              <a:rPr lang="sk-SK" sz="1600" i="1" dirty="0" smtClean="0">
                <a:solidFill>
                  <a:srgbClr val="000000"/>
                </a:solidFill>
                <a:latin typeface="Arial" panose="020B0604020202020204" pitchFamily="34" charset="0"/>
                <a:ea typeface="Calibri" panose="020F0502020204030204" pitchFamily="34" charset="0"/>
                <a:cs typeface="Arial" panose="020B0604020202020204" pitchFamily="34" charset="0"/>
              </a:rPr>
              <a:t>vymedzené v </a:t>
            </a:r>
            <a:r>
              <a:rPr lang="sk-SK" sz="1600" i="1" dirty="0">
                <a:solidFill>
                  <a:srgbClr val="000000"/>
                </a:solidFill>
                <a:latin typeface="Arial" panose="020B0604020202020204" pitchFamily="34" charset="0"/>
                <a:ea typeface="Calibri" panose="020F0502020204030204" pitchFamily="34" charset="0"/>
                <a:cs typeface="Arial" panose="020B0604020202020204" pitchFamily="34" charset="0"/>
              </a:rPr>
              <a:t>právnych predpisoch Únie o štátnej pomoci“. </a:t>
            </a:r>
            <a:endParaRPr lang="sk-SK" sz="1600" i="1" dirty="0" smtClean="0">
              <a:solidFill>
                <a:srgbClr val="000000"/>
              </a:solidFill>
              <a:latin typeface="Arial" panose="020B0604020202020204" pitchFamily="34" charset="0"/>
              <a:ea typeface="Calibri" panose="020F0502020204030204" pitchFamily="34" charset="0"/>
              <a:cs typeface="Arial" panose="020B0604020202020204" pitchFamily="34" charset="0"/>
            </a:endParaRPr>
          </a:p>
          <a:p>
            <a:pPr algn="just"/>
            <a:r>
              <a:rPr lang="sk-SK" sz="1600" dirty="0" smtClean="0">
                <a:solidFill>
                  <a:srgbClr val="000000"/>
                </a:solidFill>
                <a:latin typeface="Arial" panose="020B0604020202020204" pitchFamily="34" charset="0"/>
                <a:ea typeface="Calibri" panose="020F0502020204030204" pitchFamily="34" charset="0"/>
                <a:cs typeface="Arial" panose="020B0604020202020204" pitchFamily="34" charset="0"/>
              </a:rPr>
              <a:t>Rozhodným </a:t>
            </a:r>
            <a:r>
              <a:rPr lang="sk-SK" sz="1600" dirty="0">
                <a:solidFill>
                  <a:srgbClr val="000000"/>
                </a:solidFill>
                <a:latin typeface="Arial" panose="020B0604020202020204" pitchFamily="34" charset="0"/>
                <a:ea typeface="Calibri" panose="020F0502020204030204" pitchFamily="34" charset="0"/>
                <a:cs typeface="Arial" panose="020B0604020202020204" pitchFamily="34" charset="0"/>
              </a:rPr>
              <a:t>momentom, ku ktorému žiadateľ nesmie byť </a:t>
            </a:r>
            <a:r>
              <a:rPr lang="sk-SK" sz="1600" dirty="0" smtClean="0">
                <a:solidFill>
                  <a:srgbClr val="000000"/>
                </a:solidFill>
                <a:latin typeface="Arial" panose="020B0604020202020204" pitchFamily="34" charset="0"/>
                <a:ea typeface="Calibri" panose="020F0502020204030204" pitchFamily="34" charset="0"/>
                <a:cs typeface="Arial" panose="020B0604020202020204" pitchFamily="34" charset="0"/>
              </a:rPr>
              <a:t>podnikom v </a:t>
            </a:r>
            <a:r>
              <a:rPr lang="sk-SK" sz="1600" dirty="0">
                <a:solidFill>
                  <a:srgbClr val="000000"/>
                </a:solidFill>
                <a:latin typeface="Arial" panose="020B0604020202020204" pitchFamily="34" charset="0"/>
                <a:ea typeface="Calibri" panose="020F0502020204030204" pitchFamily="34" charset="0"/>
                <a:cs typeface="Arial" panose="020B0604020202020204" pitchFamily="34" charset="0"/>
              </a:rPr>
              <a:t>ťažkostiach, je </a:t>
            </a:r>
            <a:r>
              <a:rPr lang="sk-SK" sz="1600" b="1" u="sng" dirty="0">
                <a:solidFill>
                  <a:srgbClr val="000000"/>
                </a:solidFill>
                <a:latin typeface="Arial" panose="020B0604020202020204" pitchFamily="34" charset="0"/>
                <a:ea typeface="Calibri" panose="020F0502020204030204" pitchFamily="34" charset="0"/>
                <a:cs typeface="Arial" panose="020B0604020202020204" pitchFamily="34" charset="0"/>
              </a:rPr>
              <a:t>nadobudnutie účinnosti zmluvy o NFP. </a:t>
            </a:r>
            <a:endParaRPr lang="sk-SK" sz="1600" b="1" u="sng" dirty="0" smtClean="0">
              <a:solidFill>
                <a:srgbClr val="000000"/>
              </a:solidFill>
              <a:latin typeface="Arial" panose="020B0604020202020204" pitchFamily="34" charset="0"/>
              <a:ea typeface="Calibri" panose="020F0502020204030204" pitchFamily="34" charset="0"/>
              <a:cs typeface="Arial" panose="020B0604020202020204" pitchFamily="34" charset="0"/>
            </a:endParaRPr>
          </a:p>
          <a:p>
            <a:pPr algn="just"/>
            <a:endParaRPr lang="sk-SK" sz="1000" dirty="0" smtClean="0">
              <a:solidFill>
                <a:srgbClr val="000000"/>
              </a:solidFill>
              <a:latin typeface="Arial" panose="020B0604020202020204" pitchFamily="34" charset="0"/>
              <a:ea typeface="Calibri" panose="020F0502020204030204" pitchFamily="34" charset="0"/>
              <a:cs typeface="Arial" panose="020B0604020202020204" pitchFamily="34" charset="0"/>
            </a:endParaRPr>
          </a:p>
          <a:p>
            <a:pPr algn="just"/>
            <a:r>
              <a:rPr lang="sk-SK" sz="1600" b="1" dirty="0" smtClean="0">
                <a:solidFill>
                  <a:srgbClr val="000000"/>
                </a:solidFill>
                <a:latin typeface="Arial" panose="020B0604020202020204" pitchFamily="34" charset="0"/>
                <a:ea typeface="Calibri" panose="020F0502020204030204" pitchFamily="34" charset="0"/>
                <a:cs typeface="Arial" panose="020B0604020202020204" pitchFamily="34" charset="0"/>
              </a:rPr>
              <a:t>V konaní o </a:t>
            </a:r>
            <a:r>
              <a:rPr lang="sk-SK" sz="1600" b="1" dirty="0" err="1" smtClean="0">
                <a:solidFill>
                  <a:srgbClr val="000000"/>
                </a:solidFill>
                <a:latin typeface="Arial" panose="020B0604020202020204" pitchFamily="34" charset="0"/>
                <a:ea typeface="Calibri" panose="020F0502020204030204" pitchFamily="34" charset="0"/>
                <a:cs typeface="Arial" panose="020B0604020202020204" pitchFamily="34" charset="0"/>
              </a:rPr>
              <a:t>ŽoNFP</a:t>
            </a:r>
            <a:r>
              <a:rPr lang="sk-SK" sz="1600" b="1" dirty="0" smtClean="0">
                <a:solidFill>
                  <a:srgbClr val="000000"/>
                </a:solidFill>
                <a:latin typeface="Arial" panose="020B0604020202020204" pitchFamily="34" charset="0"/>
                <a:ea typeface="Calibri" panose="020F0502020204030204" pitchFamily="34" charset="0"/>
                <a:cs typeface="Arial" panose="020B0604020202020204" pitchFamily="34" charset="0"/>
              </a:rPr>
              <a:t> sa splnenie tejto PPP overuje prostredníctvom ČV v tabuľke </a:t>
            </a:r>
            <a:br>
              <a:rPr lang="sk-SK" sz="1600" b="1" dirty="0" smtClean="0">
                <a:solidFill>
                  <a:srgbClr val="000000"/>
                </a:solidFill>
                <a:latin typeface="Arial" panose="020B0604020202020204" pitchFamily="34" charset="0"/>
                <a:ea typeface="Calibri" panose="020F0502020204030204" pitchFamily="34" charset="0"/>
                <a:cs typeface="Arial" panose="020B0604020202020204" pitchFamily="34" charset="0"/>
              </a:rPr>
            </a:br>
            <a:r>
              <a:rPr lang="sk-SK" sz="1600" b="1" dirty="0" smtClean="0">
                <a:solidFill>
                  <a:srgbClr val="000000"/>
                </a:solidFill>
                <a:latin typeface="Arial" panose="020B0604020202020204" pitchFamily="34" charset="0"/>
                <a:ea typeface="Calibri" panose="020F0502020204030204" pitchFamily="34" charset="0"/>
                <a:cs typeface="Arial" panose="020B0604020202020204" pitchFamily="34" charset="0"/>
              </a:rPr>
              <a:t>č. 15 formulára </a:t>
            </a:r>
            <a:r>
              <a:rPr lang="sk-SK" sz="1600" b="1" dirty="0" err="1" smtClean="0">
                <a:solidFill>
                  <a:srgbClr val="000000"/>
                </a:solidFill>
                <a:latin typeface="Arial" panose="020B0604020202020204" pitchFamily="34" charset="0"/>
                <a:ea typeface="Calibri" panose="020F0502020204030204" pitchFamily="34" charset="0"/>
                <a:cs typeface="Arial" panose="020B0604020202020204" pitchFamily="34" charset="0"/>
              </a:rPr>
              <a:t>ŽoNFP</a:t>
            </a:r>
            <a:r>
              <a:rPr lang="sk-SK" sz="1600" b="1" dirty="0" smtClean="0">
                <a:solidFill>
                  <a:srgbClr val="000000"/>
                </a:solidFill>
                <a:latin typeface="Arial" panose="020B0604020202020204" pitchFamily="34" charset="0"/>
                <a:ea typeface="Calibri" panose="020F0502020204030204" pitchFamily="34" charset="0"/>
                <a:cs typeface="Arial" panose="020B0604020202020204" pitchFamily="34" charset="0"/>
              </a:rPr>
              <a:t>. </a:t>
            </a:r>
            <a:endParaRPr lang="sk-SK"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386240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7712</TotalTime>
  <Words>4437</Words>
  <Application>Microsoft Office PowerPoint</Application>
  <PresentationFormat>Prezentácia na obrazovke (4:3)</PresentationFormat>
  <Paragraphs>304</Paragraphs>
  <Slides>41</Slides>
  <Notes>0</Notes>
  <HiddenSlides>0</HiddenSlides>
  <MMClips>0</MMClips>
  <ScaleCrop>false</ScaleCrop>
  <HeadingPairs>
    <vt:vector size="6" baseType="variant">
      <vt:variant>
        <vt:lpstr>Použité písma</vt:lpstr>
      </vt:variant>
      <vt:variant>
        <vt:i4>5</vt:i4>
      </vt:variant>
      <vt:variant>
        <vt:lpstr>Motív</vt:lpstr>
      </vt:variant>
      <vt:variant>
        <vt:i4>1</vt:i4>
      </vt:variant>
      <vt:variant>
        <vt:lpstr>Nadpisy snímok</vt:lpstr>
      </vt:variant>
      <vt:variant>
        <vt:i4>41</vt:i4>
      </vt:variant>
    </vt:vector>
  </HeadingPairs>
  <TitlesOfParts>
    <vt:vector size="47" baseType="lpstr">
      <vt:lpstr>Arial</vt:lpstr>
      <vt:lpstr>Calibri</vt:lpstr>
      <vt:lpstr>Myriad Pro</vt:lpstr>
      <vt:lpstr>Times New Roman</vt:lpstr>
      <vt:lpstr>Wingdings</vt:lpstr>
      <vt:lpstr>Motív Office</vt:lpstr>
      <vt:lpstr>Prezentácia programu PowerPoint</vt:lpstr>
      <vt:lpstr>Program</vt:lpstr>
      <vt:lpstr>Stručné predstavenie výzvy</vt:lpstr>
      <vt:lpstr>        </vt:lpstr>
      <vt:lpstr>Prezentácia programu PowerPoint</vt:lpstr>
      <vt:lpstr>Prezentácia programu PowerPoint</vt:lpstr>
      <vt:lpstr>Prezentácia programu PowerPoint</vt:lpstr>
      <vt:lpstr>Oprávnení žiadatelia</vt:lpstr>
      <vt:lpstr>Vybraté podmienky z kategórie podmienok: Oprávnenosť žiadateľa</vt:lpstr>
      <vt:lpstr>Vybraté podmienky z kategórie podmienok: Oprávnenosť žiadateľa</vt:lpstr>
      <vt:lpstr>Oprávnenosť aktivít projektu</vt:lpstr>
      <vt:lpstr>Oprávnenosť aktivít projektu</vt:lpstr>
      <vt:lpstr>Oprávnenosť aktivít projektu</vt:lpstr>
      <vt:lpstr>Oprávnenosť aktivít projektu</vt:lpstr>
      <vt:lpstr>Oprávnenosť aktivít projektu</vt:lpstr>
      <vt:lpstr>Najčastejšie kladené otázky</vt:lpstr>
      <vt:lpstr>Najčastejšie kladené otázky</vt:lpstr>
      <vt:lpstr>Neoprávnené aktivity/výdavky</vt:lpstr>
      <vt:lpstr>Oprávnenosť miesta realizácie projektu</vt:lpstr>
      <vt:lpstr> Podmienky týkajúce sa štátnej pomoci  a vyplývajúce zo schém štátnej pomoci </vt:lpstr>
      <vt:lpstr> Podmienky týkajúce sa štátnej pomoci  a vyplývajúce zo schém štátnej pomoci/pomoci de minimis  </vt:lpstr>
      <vt:lpstr> Oprávnenosť z hľadiska VO  na hlavnú aktivitu projektu </vt:lpstr>
      <vt:lpstr>Podmienka, že žiadateľ má vysporiadané majetkovo-právne vzťahy a povolenia na realizáciu aktivít projektu</vt:lpstr>
      <vt:lpstr>Podmienka, že žiadateľ má vysporiadané majetkovo-právne vzťahy a povolenia na realizáciu aktivít projektu</vt:lpstr>
      <vt:lpstr>Podmienka, že žiadateľ má vysporiadané majetkovo-právne vzťahy a povolenia na realizáciu aktivít projektu</vt:lpstr>
      <vt:lpstr>Podmienka, že výdavky projektu sú oprávnené – zohľadnenie čistých príjmov pri výpočte príspevku</vt:lpstr>
      <vt:lpstr>Maximálna a minimálna výška oprávnených výdavkov alebo príspevku</vt:lpstr>
      <vt:lpstr> </vt:lpstr>
      <vt:lpstr>Predkladanie ŽoNFP na RO</vt:lpstr>
      <vt:lpstr>Administratívne overovanie</vt:lpstr>
      <vt:lpstr>Oprávnenosť žiadateľa</vt:lpstr>
      <vt:lpstr>Ďalšie podmienky poskytnutia príspevku</vt:lpstr>
      <vt:lpstr>Ďalšie podmienky poskytnutia príspevku</vt:lpstr>
      <vt:lpstr>ODBORNÉ HODNOTENIE                 nedostatky v ŽoNFP </vt:lpstr>
      <vt:lpstr>ODBORNÉ HODNOTENIE ŽoNFP </vt:lpstr>
      <vt:lpstr>ODBORNÉ HODNOTENIE                 nedostatky v ŽoNFP </vt:lpstr>
      <vt:lpstr>ODBORNÉ HODNOTENIE ŽoNFP </vt:lpstr>
      <vt:lpstr>Prezentácia programu PowerPoint</vt:lpstr>
      <vt:lpstr>Aktuálny stav</vt:lpstr>
      <vt:lpstr>Oprávnenosť aktivít projektu</vt:lpstr>
      <vt:lpstr>ĎAKUJEME ZA POZORNOSŤ</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Dranačka Ivan</dc:creator>
  <cp:lastModifiedBy>Mlyneková Katarína</cp:lastModifiedBy>
  <cp:revision>629</cp:revision>
  <cp:lastPrinted>2018-01-24T06:31:25Z</cp:lastPrinted>
  <dcterms:created xsi:type="dcterms:W3CDTF">2016-11-04T09:30:49Z</dcterms:created>
  <dcterms:modified xsi:type="dcterms:W3CDTF">2021-12-02T12:59:02Z</dcterms:modified>
</cp:coreProperties>
</file>