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70" r:id="rId4"/>
    <p:sldId id="271" r:id="rId5"/>
    <p:sldId id="273" r:id="rId6"/>
    <p:sldId id="272" r:id="rId7"/>
    <p:sldId id="274" r:id="rId8"/>
    <p:sldId id="275" r:id="rId9"/>
    <p:sldId id="276" r:id="rId10"/>
    <p:sldId id="269" r:id="rId11"/>
  </p:sldIdLst>
  <p:sldSz cx="9144000" cy="6858000" type="screen4x3"/>
  <p:notesSz cx="6724650" cy="987425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55B8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3" autoAdjust="0"/>
    <p:restoredTop sz="63061" autoAdjust="0"/>
  </p:normalViewPr>
  <p:slideViewPr>
    <p:cSldViewPr snapToGrid="0">
      <p:cViewPr varScale="1">
        <p:scale>
          <a:sx n="51" d="100"/>
          <a:sy n="51" d="100"/>
        </p:scale>
        <p:origin x="90" y="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399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015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809079" y="0"/>
            <a:ext cx="2914015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87BEDB-97B9-41C8-856C-FADE51A5C186}" type="datetimeFigureOut">
              <a:rPr lang="sk-SK" smtClean="0"/>
              <a:pPr/>
              <a:t>28. 5. 2018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14015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809079" y="9378824"/>
            <a:ext cx="2914015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DF8AA-CDB8-4208-8219-7369B1F29475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437639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6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08413" y="0"/>
            <a:ext cx="29146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98E061-749C-456F-B9C5-DC3B0F3283DD}" type="datetimeFigureOut">
              <a:rPr lang="sk-SK" smtClean="0"/>
              <a:t>28. 5. 2018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1413" y="1235075"/>
            <a:ext cx="4441825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73100" y="4751388"/>
            <a:ext cx="5378450" cy="38893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146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08413" y="9378950"/>
            <a:ext cx="29146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E3909D-69CC-4A62-9683-E840E2318B7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95993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77857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77047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911841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4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681427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5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868262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6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590957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7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911086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8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772473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9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472113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á snímka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7007" y="1730828"/>
            <a:ext cx="7772400" cy="1608365"/>
          </a:xfrm>
        </p:spPr>
        <p:txBody>
          <a:bodyPr anchor="b">
            <a:normAutofit/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331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665" y="1921612"/>
            <a:ext cx="7886700" cy="1325563"/>
          </a:xfrm>
        </p:spPr>
        <p:txBody>
          <a:bodyPr/>
          <a:lstStyle/>
          <a:p>
            <a:r>
              <a:rPr lang="sk-SK" dirty="0" smtClean="0"/>
              <a:t>Upravte štýly predlohy textu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606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a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530679" y="2191034"/>
            <a:ext cx="78867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sk-SK" dirty="0" smtClean="0"/>
              <a:t>ĎAKUJEME ZA POZORNOSŤ!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620485" y="4338824"/>
            <a:ext cx="2441123" cy="660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55B848"/>
                </a:solidFill>
                <a:latin typeface="Myriad Pro" panose="020B0503030403020204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sk-SK" sz="1400" dirty="0" smtClean="0">
                <a:solidFill>
                  <a:schemeClr val="tx1"/>
                </a:solidFill>
              </a:rPr>
              <a:t>Meno Priezvisko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059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652191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dirty="0" smtClean="0"/>
              <a:t>OPERAČNÝ PROGRAM</a:t>
            </a:r>
            <a:br>
              <a:rPr lang="sk-SK" dirty="0" smtClean="0"/>
            </a:br>
            <a:r>
              <a:rPr lang="sk-SK" dirty="0" smtClean="0"/>
              <a:t>KVALITA ŽIVOTNÉHO PROSTREDIA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510642"/>
            <a:ext cx="7886700" cy="22615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dirty="0" smtClean="0"/>
              <a:t>NÁZOV PREZENTÁCIE</a:t>
            </a:r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r>
              <a:rPr lang="sk-SK" dirty="0" smtClean="0"/>
              <a:t>DEŇ – MESIAC - ROK</a:t>
            </a:r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1446874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67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55B848"/>
          </a:solidFill>
          <a:latin typeface="Myriad Pro" panose="020B0503030403020204" pitchFamily="34" charset="0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 baseline="0">
          <a:solidFill>
            <a:schemeClr val="tx1"/>
          </a:solidFill>
          <a:latin typeface="Myriad Pro" panose="020B05030304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pzp.sk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p-kzp.sk/wp-content/uploads/2017/06/Sprava-z-hodnotenia-ukazovatelov_OP-KZP_05-2017_FINAL1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p-kzp.sk/wp-content/uploads/2017/06/Sprava-z-hodnotenia-OP-KZP_05-2017.pd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lokTextu 3"/>
          <p:cNvSpPr txBox="1"/>
          <p:nvPr/>
        </p:nvSpPr>
        <p:spPr>
          <a:xfrm>
            <a:off x="745525" y="2870989"/>
            <a:ext cx="76447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3000" b="1" dirty="0" smtClean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INFORMÁCIA O SÚHRNNEJ SPRÁVE O AKTIVITÁCH HODNOTENIA A VÝSLEDKOCHA HODNOTENÍ OP KŽP ZA ROK 2017</a:t>
            </a:r>
            <a:endParaRPr lang="sk-SK" sz="3000" b="1" dirty="0">
              <a:solidFill>
                <a:srgbClr val="55B84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BlokTextu 4"/>
          <p:cNvSpPr txBox="1"/>
          <p:nvPr/>
        </p:nvSpPr>
        <p:spPr>
          <a:xfrm>
            <a:off x="5951837" y="5109971"/>
            <a:ext cx="3328087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600" b="1" dirty="0">
                <a:solidFill>
                  <a:prstClr val="white">
                    <a:lumMod val="50000"/>
                  </a:prstClr>
                </a:solidFill>
              </a:rPr>
              <a:t>5</a:t>
            </a:r>
            <a:r>
              <a:rPr lang="sk-SK" sz="1600" b="1" dirty="0" smtClean="0">
                <a:solidFill>
                  <a:prstClr val="white">
                    <a:lumMod val="50000"/>
                  </a:prstClr>
                </a:solidFill>
              </a:rPr>
              <a:t>. </a:t>
            </a:r>
            <a:r>
              <a:rPr lang="sk-SK" sz="1600" b="1" dirty="0">
                <a:solidFill>
                  <a:prstClr val="white">
                    <a:lumMod val="50000"/>
                  </a:prstClr>
                </a:solidFill>
              </a:rPr>
              <a:t>zasadnutie MV OP KŽP</a:t>
            </a:r>
            <a:br>
              <a:rPr lang="sk-SK" sz="1600" b="1" dirty="0">
                <a:solidFill>
                  <a:prstClr val="white">
                    <a:lumMod val="50000"/>
                  </a:prstClr>
                </a:solidFill>
              </a:rPr>
            </a:br>
            <a:r>
              <a:rPr lang="sk-SK" sz="1600" b="1" dirty="0" smtClean="0">
                <a:solidFill>
                  <a:prstClr val="white">
                    <a:lumMod val="50000"/>
                  </a:prstClr>
                </a:solidFill>
              </a:rPr>
              <a:t>29. mája 2018</a:t>
            </a:r>
            <a:r>
              <a:rPr lang="sk-SK" sz="1600" b="1" dirty="0">
                <a:solidFill>
                  <a:prstClr val="white">
                    <a:lumMod val="50000"/>
                  </a:prstClr>
                </a:solidFill>
              </a:rPr>
              <a:t/>
            </a:r>
            <a:br>
              <a:rPr lang="sk-SK" sz="1600" b="1" dirty="0">
                <a:solidFill>
                  <a:prstClr val="white">
                    <a:lumMod val="50000"/>
                  </a:prstClr>
                </a:solidFill>
              </a:rPr>
            </a:br>
            <a:r>
              <a:rPr lang="sk-SK" sz="1600" b="1" dirty="0">
                <a:solidFill>
                  <a:prstClr val="white">
                    <a:lumMod val="50000"/>
                  </a:prstClr>
                </a:solidFill>
              </a:rPr>
              <a:t>Bratislava</a:t>
            </a:r>
            <a:endParaRPr lang="sk-SK" sz="1600" dirty="0">
              <a:solidFill>
                <a:prstClr val="black"/>
              </a:solidFill>
            </a:endParaRPr>
          </a:p>
          <a:p>
            <a:pPr algn="ctr"/>
            <a:endParaRPr lang="sk-SK" sz="5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00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obsahu 2"/>
          <p:cNvSpPr txBox="1">
            <a:spLocks/>
          </p:cNvSpPr>
          <p:nvPr/>
        </p:nvSpPr>
        <p:spPr>
          <a:xfrm>
            <a:off x="457200" y="1268760"/>
            <a:ext cx="8229600" cy="489654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3000" b="1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ĎAKUJEM ZA POZORNOSŤ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7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700" b="1" i="0" u="none" strike="noStrike" kern="1200" cap="none" spc="0" normalizeH="0" baseline="0" noProof="0" smtClean="0">
                <a:ln>
                  <a:noFill/>
                </a:ln>
                <a:solidFill>
                  <a:srgbClr val="55B848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MINISTERSTVO ŽIVOTNÉHO PROSTREDIA SR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7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Nám. Ľ. Štúra 1,  812 35 Bratislava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7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Pracovisko: Karloveská 2, 841 04 Bratislava	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7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2"/>
              </a:rPr>
              <a:t>www.minzp.sk , www.op-kzp.sk</a:t>
            </a:r>
            <a:r>
              <a:rPr kumimoji="0" lang="sk-SK" sz="17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kumimoji="0" lang="sk-SK" sz="1700" b="1" i="0" u="none" strike="noStrike" kern="1200" cap="none" spc="0" normalizeH="0" baseline="0" noProof="0" smtClean="0">
              <a:ln w="0"/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200" b="1" i="0" u="none" strike="noStrike" kern="1200" cap="none" spc="0" normalizeH="0" baseline="0" noProof="0" dirty="0" smtClean="0">
              <a:ln w="0"/>
              <a:solidFill>
                <a:sysClr val="window" lastClr="FFFFFF">
                  <a:lumMod val="50000"/>
                </a:sys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7530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obsahu 2"/>
          <p:cNvSpPr txBox="1">
            <a:spLocks/>
          </p:cNvSpPr>
          <p:nvPr/>
        </p:nvSpPr>
        <p:spPr>
          <a:xfrm>
            <a:off x="385192" y="2113613"/>
            <a:ext cx="8229600" cy="3284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lang="sk-SK" b="1" dirty="0"/>
              <a:t>Účelom súhrnnej správy </a:t>
            </a:r>
            <a:r>
              <a:rPr lang="sk-SK" dirty="0"/>
              <a:t>je poskytnúť ucelenú informáciu o činnostiach RO pre OP KŽP v oblasti hodnotenia za kalendárny rok </a:t>
            </a:r>
            <a:r>
              <a:rPr lang="sk-SK" dirty="0" smtClean="0"/>
              <a:t>2017:</a:t>
            </a:r>
          </a:p>
          <a:p>
            <a:pPr marL="0" lvl="0" indent="0">
              <a:buNone/>
              <a:defRPr/>
            </a:pPr>
            <a:endParaRPr lang="sk-SK" dirty="0" smtClean="0"/>
          </a:p>
          <a:p>
            <a:pPr>
              <a:defRPr/>
            </a:pPr>
            <a:r>
              <a:rPr lang="sk-SK" dirty="0" smtClean="0"/>
              <a:t>Aktualizácie Plánu hodnotenia OP KŽP </a:t>
            </a:r>
          </a:p>
          <a:p>
            <a:pPr>
              <a:defRPr/>
            </a:pPr>
            <a:r>
              <a:rPr lang="sk-SK" dirty="0" smtClean="0"/>
              <a:t>Interné hodnotenia</a:t>
            </a:r>
          </a:p>
          <a:p>
            <a:pPr>
              <a:defRPr/>
            </a:pPr>
            <a:r>
              <a:rPr lang="sk-SK" dirty="0" smtClean="0"/>
              <a:t>Externé hodnotenia</a:t>
            </a:r>
          </a:p>
          <a:p>
            <a:pPr>
              <a:defRPr/>
            </a:pPr>
            <a:r>
              <a:rPr lang="sk-SK" dirty="0" smtClean="0"/>
              <a:t>Kapacity a vzdelávanie</a:t>
            </a:r>
          </a:p>
          <a:p>
            <a:pPr marL="0" lvl="0" indent="0">
              <a:buNone/>
              <a:defRPr/>
            </a:pPr>
            <a:endParaRPr kumimoji="0" lang="sk-SK" sz="2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98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539552" y="1068387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AKTUALIZÁCIA PLÁNU HODNOTENIA</a:t>
            </a:r>
            <a:r>
              <a:rPr kumimoji="0" lang="pl-PL" sz="2500" b="1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OP KŽP </a:t>
            </a:r>
            <a:endParaRPr kumimoji="0" lang="pl-PL" sz="25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8" name="Zástupný symbol obsahu 2"/>
          <p:cNvSpPr txBox="1">
            <a:spLocks/>
          </p:cNvSpPr>
          <p:nvPr/>
        </p:nvSpPr>
        <p:spPr>
          <a:xfrm>
            <a:off x="539552" y="1788467"/>
            <a:ext cx="822960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k-SK" dirty="0" smtClean="0"/>
              <a:t>Aktualizácia na </a:t>
            </a:r>
            <a:r>
              <a:rPr lang="sk-SK" dirty="0"/>
              <a:t>verziu 2.1 Uznesením Monitorovacieho výboru pre OP KŽP (písomnou procedúrou per rollam ) zo dňa 14.08.2017.  </a:t>
            </a:r>
            <a:endParaRPr lang="sk-SK" dirty="0" smtClean="0"/>
          </a:p>
          <a:p>
            <a:pPr marL="0" indent="0">
              <a:buNone/>
            </a:pPr>
            <a:endParaRPr lang="sk-SK" dirty="0" smtClean="0"/>
          </a:p>
          <a:p>
            <a:pPr marL="0" indent="0">
              <a:buNone/>
            </a:pPr>
            <a:r>
              <a:rPr lang="sk-SK" dirty="0" smtClean="0"/>
              <a:t>Vykonané </a:t>
            </a:r>
            <a:r>
              <a:rPr lang="sk-SK" dirty="0"/>
              <a:t>úpravy Plánu zahŕňali:</a:t>
            </a:r>
          </a:p>
          <a:p>
            <a:pPr lvl="0"/>
            <a:r>
              <a:rPr lang="sk-SK" dirty="0"/>
              <a:t>časový posun </a:t>
            </a:r>
            <a:r>
              <a:rPr lang="sk-SK" dirty="0" smtClean="0"/>
              <a:t>harmonogramu - zohľadnenie </a:t>
            </a:r>
            <a:r>
              <a:rPr lang="sk-SK" dirty="0"/>
              <a:t>aktuálneho stavu kontrahovania, </a:t>
            </a:r>
            <a:r>
              <a:rPr lang="sk-SK" dirty="0" smtClean="0"/>
              <a:t>čerpania;</a:t>
            </a:r>
            <a:endParaRPr lang="sk-SK" dirty="0"/>
          </a:p>
          <a:p>
            <a:pPr lvl="0"/>
            <a:r>
              <a:rPr lang="sk-SK" dirty="0" smtClean="0"/>
              <a:t>odstránenie duplicitného hodnotenia; </a:t>
            </a:r>
            <a:endParaRPr lang="sk-SK" dirty="0"/>
          </a:p>
          <a:p>
            <a:pPr lvl="0"/>
            <a:r>
              <a:rPr lang="sk-SK" dirty="0"/>
              <a:t>úprava formálnych a štylistických nedostatkov textu.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159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539552" y="1068387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INTERNÉ HODNOTENIA</a:t>
            </a:r>
            <a:endParaRPr kumimoji="0" lang="pl-PL" sz="25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8" name="Zástupný symbol obsahu 2"/>
          <p:cNvSpPr txBox="1">
            <a:spLocks/>
          </p:cNvSpPr>
          <p:nvPr/>
        </p:nvSpPr>
        <p:spPr>
          <a:xfrm>
            <a:off x="539552" y="1788467"/>
            <a:ext cx="8229600" cy="450740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k-SK" b="1" dirty="0" smtClean="0"/>
              <a:t>05001 - Pravidelné </a:t>
            </a:r>
            <a:r>
              <a:rPr lang="sk-SK" b="1" dirty="0"/>
              <a:t>hodnotenie plnenia čiastkových cieľov na úrovni prioritných osí OP KŽP (priebežné hodnotenie výkonnosti OP)</a:t>
            </a:r>
            <a:r>
              <a:rPr lang="sk-SK" dirty="0"/>
              <a:t> – </a:t>
            </a:r>
            <a:r>
              <a:rPr lang="sk-SK" b="1" dirty="0"/>
              <a:t>Interné hodnotenie merateľných ukazovateľov OP KŽP k </a:t>
            </a:r>
            <a:r>
              <a:rPr lang="sk-SK" b="1" dirty="0" smtClean="0"/>
              <a:t>28.02.2017  </a:t>
            </a:r>
            <a:endParaRPr lang="sk-SK" dirty="0" smtClean="0"/>
          </a:p>
          <a:p>
            <a:pPr marL="0" indent="0">
              <a:buNone/>
            </a:pPr>
            <a:r>
              <a:rPr lang="sk-SK" u="sng" dirty="0" smtClean="0"/>
              <a:t>Forma: </a:t>
            </a:r>
            <a:r>
              <a:rPr lang="sk-SK" dirty="0" smtClean="0"/>
              <a:t>interne, formou manažérmi </a:t>
            </a:r>
            <a:r>
              <a:rPr lang="sk-SK" dirty="0"/>
              <a:t>hodnotenia </a:t>
            </a:r>
            <a:endParaRPr lang="sk-SK" dirty="0" smtClean="0"/>
          </a:p>
          <a:p>
            <a:pPr marL="0" indent="0">
              <a:buNone/>
            </a:pPr>
            <a:r>
              <a:rPr lang="sk-SK" u="sng" dirty="0" smtClean="0"/>
              <a:t>Časové obdobie: </a:t>
            </a:r>
            <a:r>
              <a:rPr lang="sk-SK" dirty="0" smtClean="0"/>
              <a:t>1.3.2017-15.5.2017</a:t>
            </a:r>
          </a:p>
          <a:p>
            <a:pPr marL="0" indent="0">
              <a:buNone/>
            </a:pPr>
            <a:r>
              <a:rPr lang="sk-SK" dirty="0" smtClean="0"/>
              <a:t>Použité ako podklad pre externé hodnotenie stavu implementácie OP (05002)</a:t>
            </a:r>
          </a:p>
          <a:p>
            <a:pPr marL="0" indent="0">
              <a:buNone/>
            </a:pPr>
            <a:r>
              <a:rPr lang="sk-SK" u="sng" dirty="0" smtClean="0"/>
              <a:t>Predmet hodnotenia:</a:t>
            </a:r>
          </a:p>
          <a:p>
            <a:pPr lvl="0"/>
            <a:r>
              <a:rPr lang="sk-SK" dirty="0" smtClean="0"/>
              <a:t>vhodnosť </a:t>
            </a:r>
            <a:r>
              <a:rPr lang="sk-SK" dirty="0"/>
              <a:t>nastavenia sústavy ukazovateľov pre OP KŽP, </a:t>
            </a:r>
            <a:r>
              <a:rPr lang="sk-SK" dirty="0" smtClean="0"/>
              <a:t>s </a:t>
            </a:r>
            <a:r>
              <a:rPr lang="sk-SK" dirty="0"/>
              <a:t>ohľadom na súlad s usmerneniami a metodikou </a:t>
            </a:r>
            <a:r>
              <a:rPr lang="sk-SK" dirty="0" smtClean="0"/>
              <a:t>EK a CKO;</a:t>
            </a:r>
          </a:p>
          <a:p>
            <a:pPr lvl="0"/>
            <a:r>
              <a:rPr lang="sk-SK" dirty="0" smtClean="0"/>
              <a:t>vhodnosť/správnosť </a:t>
            </a:r>
            <a:r>
              <a:rPr lang="sk-SK" dirty="0"/>
              <a:t>nastavenia hodnôt jednotlivých </a:t>
            </a:r>
            <a:r>
              <a:rPr lang="sk-SK" dirty="0" smtClean="0"/>
              <a:t>ukazovateľov;</a:t>
            </a:r>
          </a:p>
          <a:p>
            <a:pPr lvl="0"/>
            <a:r>
              <a:rPr lang="sk-SK" dirty="0" smtClean="0"/>
              <a:t>aktuálny </a:t>
            </a:r>
            <a:r>
              <a:rPr lang="sk-SK" dirty="0"/>
              <a:t>stav napĺňania merateľných ukazovateľov OP KŽP k </a:t>
            </a:r>
            <a:r>
              <a:rPr lang="sk-SK" dirty="0" smtClean="0"/>
              <a:t>208.02.2017, zvlášť </a:t>
            </a:r>
            <a:r>
              <a:rPr lang="sk-SK" dirty="0"/>
              <a:t>ukazovateľov výkonnostného </a:t>
            </a:r>
            <a:r>
              <a:rPr lang="sk-SK" dirty="0" smtClean="0"/>
              <a:t>rámca;</a:t>
            </a:r>
          </a:p>
          <a:p>
            <a:pPr lvl="0"/>
            <a:r>
              <a:rPr lang="sk-SK" dirty="0" smtClean="0"/>
              <a:t>riziká </a:t>
            </a:r>
            <a:r>
              <a:rPr lang="sk-SK" dirty="0"/>
              <a:t>nenaplnenia čiastkových hodnôt ukazovateľov (míľnikov) </a:t>
            </a:r>
            <a:r>
              <a:rPr lang="sk-SK" dirty="0" smtClean="0"/>
              <a:t>k </a:t>
            </a:r>
            <a:r>
              <a:rPr lang="sk-SK" dirty="0"/>
              <a:t>31.12.2018 a cieľových hodnôt ukazovateľov </a:t>
            </a:r>
            <a:r>
              <a:rPr lang="sk-SK" dirty="0" smtClean="0"/>
              <a:t>k 31.12.2023</a:t>
            </a:r>
            <a:endParaRPr lang="sk-SK" dirty="0"/>
          </a:p>
          <a:p>
            <a:pPr marL="0" lvl="0" indent="0">
              <a:buNone/>
            </a:pPr>
            <a:r>
              <a:rPr lang="sk-SK" dirty="0" smtClean="0"/>
              <a:t>Správa zverejnená: </a:t>
            </a:r>
            <a:r>
              <a:rPr lang="sk-SK" u="sng" dirty="0">
                <a:hlinkClick r:id="rId3"/>
              </a:rPr>
              <a:t>http://</a:t>
            </a:r>
            <a:r>
              <a:rPr lang="sk-SK" u="sng" dirty="0" smtClean="0">
                <a:hlinkClick r:id="rId3"/>
              </a:rPr>
              <a:t>www.op-kzp.sk/wp-content/uploads/2017/06/Sprava-z-hodnotenia-ukazovatelov_OP-KZP_05-2017_FINAL1.pdf</a:t>
            </a:r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2977268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539552" y="1068387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INTERNÉ HODNOTENIE</a:t>
            </a:r>
            <a:r>
              <a:rPr kumimoji="0" lang="pl-PL" sz="2500" b="1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UKAZOVATEĽOV (05001)</a:t>
            </a:r>
            <a:endParaRPr kumimoji="0" lang="pl-PL" sz="25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graphicFrame>
        <p:nvGraphicFramePr>
          <p:cNvPr id="3" name="Tabuľ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8163972"/>
              </p:ext>
            </p:extLst>
          </p:nvPr>
        </p:nvGraphicFramePr>
        <p:xfrm>
          <a:off x="539552" y="1788467"/>
          <a:ext cx="8471097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7548"/>
                <a:gridCol w="1181100"/>
                <a:gridCol w="1609342"/>
                <a:gridCol w="2753107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6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Zistenia</a:t>
                      </a:r>
                      <a:endParaRPr lang="sk-SK" sz="16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6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Počet odporúčaní</a:t>
                      </a:r>
                      <a:endParaRPr lang="sk-SK" sz="16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6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Počet prijatých opatrení</a:t>
                      </a:r>
                      <a:endParaRPr lang="sk-SK" sz="16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6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Stav realizácie prijatých opatrení</a:t>
                      </a:r>
                      <a:endParaRPr lang="sk-SK" sz="16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ZIS1 - </a:t>
                      </a: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nastavenie sústavy merateľných ukazovateľov OP</a:t>
                      </a:r>
                      <a:endParaRPr lang="sk-SK" sz="160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sk-SK" sz="160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sk-SK" sz="160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sk-SK" sz="16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nerealizované </a:t>
                      </a:r>
                      <a:endParaRPr lang="sk-SK" sz="160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ZIS2 – Prioritná os 1</a:t>
                      </a:r>
                      <a:endParaRPr lang="sk-SK" sz="160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sk-SK" sz="160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sk-SK" sz="160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 realizovaných</a:t>
                      </a:r>
                      <a:endParaRPr lang="sk-SK" sz="160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čiastočne realizované</a:t>
                      </a:r>
                      <a:endParaRPr lang="sk-SK" sz="160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nerealizované</a:t>
                      </a:r>
                      <a:endParaRPr lang="sk-SK" sz="160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ZIS3 – </a:t>
                      </a:r>
                      <a:r>
                        <a:rPr lang="sk-SK" sz="16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Prioritná os  2</a:t>
                      </a:r>
                      <a:endParaRPr lang="sk-SK" sz="160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sk-SK" sz="160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sk-SK" sz="160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 realizované</a:t>
                      </a:r>
                      <a:endParaRPr lang="sk-SK" sz="160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čiastočne realizované</a:t>
                      </a:r>
                      <a:endParaRPr lang="sk-SK" sz="160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ZIS4 – </a:t>
                      </a:r>
                      <a:r>
                        <a:rPr lang="sk-SK" sz="16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Prioritná os  3</a:t>
                      </a:r>
                      <a:endParaRPr lang="sk-SK" sz="160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sk-SK" sz="160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sk-SK" sz="160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 realizované</a:t>
                      </a:r>
                      <a:endParaRPr lang="sk-SK" sz="160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čiastočne realizované</a:t>
                      </a:r>
                      <a:endParaRPr lang="sk-SK" sz="160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nerealizované</a:t>
                      </a:r>
                      <a:endParaRPr lang="sk-SK" sz="160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ZIS5 – </a:t>
                      </a:r>
                      <a:r>
                        <a:rPr lang="sk-SK" sz="16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Prioritná os  4</a:t>
                      </a:r>
                      <a:endParaRPr lang="sk-SK" sz="160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sk-SK" sz="160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sk-SK" sz="160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realizované</a:t>
                      </a:r>
                      <a:endParaRPr lang="sk-SK" sz="160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 čiastočne realizovaných</a:t>
                      </a:r>
                      <a:endParaRPr lang="sk-SK" sz="160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nerealizované</a:t>
                      </a:r>
                      <a:endParaRPr lang="sk-SK" sz="160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nie je možné realizovať. je potrebné identifikovať nové riešenie</a:t>
                      </a:r>
                      <a:endParaRPr lang="sk-SK" sz="160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</a:tbl>
          </a:graphicData>
        </a:graphic>
      </p:graphicFrame>
      <p:sp>
        <p:nvSpPr>
          <p:cNvPr id="6" name="Zástupný symbol obsahu 2"/>
          <p:cNvSpPr txBox="1">
            <a:spLocks/>
          </p:cNvSpPr>
          <p:nvPr/>
        </p:nvSpPr>
        <p:spPr>
          <a:xfrm>
            <a:off x="749102" y="6360467"/>
            <a:ext cx="8229600" cy="4975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sk-SK" sz="1800" i="1" u="sng" dirty="0" smtClean="0"/>
              <a:t>Poznámka: </a:t>
            </a:r>
            <a:r>
              <a:rPr lang="sk-SK" sz="1800" i="1" dirty="0" smtClean="0"/>
              <a:t>Odpočet realizácie k 8.1.2018</a:t>
            </a:r>
            <a:endParaRPr kumimoji="0" lang="sk-SK" sz="1800" b="0" i="1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3479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539552" y="1068387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EXTERNÉ HODNOTENIA</a:t>
            </a:r>
            <a:endParaRPr kumimoji="0" lang="pl-PL" sz="25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8" name="Zástupný symbol obsahu 2"/>
          <p:cNvSpPr txBox="1">
            <a:spLocks/>
          </p:cNvSpPr>
          <p:nvPr/>
        </p:nvSpPr>
        <p:spPr>
          <a:xfrm>
            <a:off x="539552" y="1788467"/>
            <a:ext cx="8229600" cy="4507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k-SK" b="1" dirty="0" smtClean="0"/>
              <a:t>05002 - </a:t>
            </a:r>
            <a:r>
              <a:rPr lang="sk-SK" b="1" dirty="0"/>
              <a:t>Hodnotenie aktuálneho stavu implementácie OP KŽP</a:t>
            </a:r>
            <a:r>
              <a:rPr lang="sk-SK" dirty="0"/>
              <a:t> </a:t>
            </a:r>
            <a:endParaRPr lang="sk-SK" dirty="0" smtClean="0"/>
          </a:p>
          <a:p>
            <a:pPr marL="0" indent="0">
              <a:buNone/>
            </a:pPr>
            <a:r>
              <a:rPr lang="sk-SK" u="sng" dirty="0"/>
              <a:t>Forma: </a:t>
            </a:r>
            <a:r>
              <a:rPr lang="sk-SK" dirty="0"/>
              <a:t>KPMG Slovensko, </a:t>
            </a:r>
            <a:r>
              <a:rPr lang="sk-SK" dirty="0" smtClean="0"/>
              <a:t>spol. s </a:t>
            </a:r>
            <a:r>
              <a:rPr lang="sk-SK" dirty="0" err="1" smtClean="0"/>
              <a:t>r.o</a:t>
            </a:r>
            <a:r>
              <a:rPr lang="sk-SK" dirty="0"/>
              <a:t>. </a:t>
            </a:r>
            <a:r>
              <a:rPr lang="sk-SK" dirty="0" smtClean="0"/>
              <a:t>(rámcová zmluva OVO2-2013/000501-21)</a:t>
            </a:r>
          </a:p>
          <a:p>
            <a:pPr marL="0" indent="0">
              <a:buNone/>
            </a:pPr>
            <a:r>
              <a:rPr lang="sk-SK" u="sng" dirty="0" smtClean="0"/>
              <a:t>Časové </a:t>
            </a:r>
            <a:r>
              <a:rPr lang="sk-SK" u="sng" dirty="0"/>
              <a:t>obdobie: </a:t>
            </a:r>
            <a:r>
              <a:rPr lang="sk-SK" dirty="0" smtClean="0"/>
              <a:t>14.3.2017-31.5.2017</a:t>
            </a:r>
            <a:endParaRPr lang="sk-SK" dirty="0"/>
          </a:p>
          <a:p>
            <a:pPr marL="0" indent="0">
              <a:buNone/>
            </a:pPr>
            <a:r>
              <a:rPr lang="sk-SK" u="sng" dirty="0" smtClean="0"/>
              <a:t>Predmet hodnotenia:</a:t>
            </a:r>
          </a:p>
          <a:p>
            <a:pPr lvl="0"/>
            <a:r>
              <a:rPr lang="sk-SK" dirty="0" smtClean="0"/>
              <a:t>vzájomný vzťah </a:t>
            </a:r>
            <a:r>
              <a:rPr lang="sk-SK" dirty="0"/>
              <a:t>finančnej alokácie, kontrahovania, čerpania finančných prostriedkov a napĺňania ukazovateľov v rámci OP </a:t>
            </a:r>
            <a:r>
              <a:rPr lang="sk-SK" dirty="0" smtClean="0"/>
              <a:t>KŽP</a:t>
            </a:r>
          </a:p>
          <a:p>
            <a:pPr lvl="0"/>
            <a:r>
              <a:rPr lang="sk-SK" dirty="0" smtClean="0"/>
              <a:t>identifikácia prípadných rizík ohrozujúcich </a:t>
            </a:r>
            <a:r>
              <a:rPr lang="sk-SK" dirty="0"/>
              <a:t>napĺňanie cieľov OP KŽP </a:t>
            </a:r>
            <a:endParaRPr lang="sk-SK" dirty="0" smtClean="0"/>
          </a:p>
          <a:p>
            <a:pPr lvl="0"/>
            <a:r>
              <a:rPr lang="sk-SK" dirty="0" smtClean="0"/>
              <a:t>navrhnutie opatrení </a:t>
            </a:r>
            <a:r>
              <a:rPr lang="sk-SK" dirty="0"/>
              <a:t>na zabezpečenie dosiahnutia cieľov OP </a:t>
            </a:r>
            <a:r>
              <a:rPr lang="sk-SK" dirty="0" smtClean="0"/>
              <a:t>KŽP</a:t>
            </a:r>
          </a:p>
          <a:p>
            <a:pPr marL="0" lvl="0" indent="0">
              <a:buNone/>
            </a:pPr>
            <a:endParaRPr lang="sk-SK" dirty="0"/>
          </a:p>
          <a:p>
            <a:pPr marL="0" lvl="0" indent="0">
              <a:buNone/>
            </a:pPr>
            <a:r>
              <a:rPr lang="sk-SK" dirty="0" smtClean="0"/>
              <a:t>Správa zverejnená: </a:t>
            </a:r>
            <a:r>
              <a:rPr lang="sk-SK" u="sng" dirty="0">
                <a:hlinkClick r:id="rId3"/>
              </a:rPr>
              <a:t>http://www.op-kzp.sk/wp-content/uploads/2017/06/Sprava-z-hodnotenia-OP-KZP_05-2017.pdf</a:t>
            </a:r>
            <a:r>
              <a:rPr lang="sk-SK" dirty="0"/>
              <a:t> </a:t>
            </a:r>
            <a:endParaRPr kumimoji="0" lang="sk-SK" sz="2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1984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539552" y="1068387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EXTERNÉ HODNOTENIE</a:t>
            </a:r>
            <a:r>
              <a:rPr kumimoji="0" lang="pl-PL" sz="2500" b="1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IMPLEMENTÁCIE (05002)</a:t>
            </a:r>
            <a:endParaRPr kumimoji="0" lang="pl-PL" sz="25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graphicFrame>
        <p:nvGraphicFramePr>
          <p:cNvPr id="3" name="Tabuľ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1593231"/>
              </p:ext>
            </p:extLst>
          </p:nvPr>
        </p:nvGraphicFramePr>
        <p:xfrm>
          <a:off x="539552" y="1788467"/>
          <a:ext cx="8471097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7548"/>
                <a:gridCol w="1181100"/>
                <a:gridCol w="1609342"/>
                <a:gridCol w="2753107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6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Zistenia</a:t>
                      </a:r>
                      <a:endParaRPr lang="sk-SK" sz="16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6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Počet odporúčaní</a:t>
                      </a:r>
                      <a:endParaRPr lang="sk-SK" sz="16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6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Počet prijatých opatrení</a:t>
                      </a:r>
                      <a:endParaRPr lang="sk-SK" sz="16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6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Stav realizácie prijatých opatrení</a:t>
                      </a:r>
                      <a:endParaRPr lang="sk-SK" sz="16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ZIS1</a:t>
                      </a:r>
                      <a:r>
                        <a:rPr lang="sk-SK" sz="16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-</a:t>
                      </a:r>
                      <a:r>
                        <a:rPr lang="sk-SK" sz="16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PO1, Investičná priorita 1.1</a:t>
                      </a:r>
                      <a:endParaRPr lang="sk-SK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6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realizované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čiastočne realizované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nerealizované</a:t>
                      </a:r>
                    </a:p>
                  </a:txBody>
                  <a:tcPr marL="68580" marR="68580" marT="0" marB="0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ZIS2 -  </a:t>
                      </a:r>
                      <a:r>
                        <a:rPr lang="sk-SK" sz="16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PO1, Investičná priorita 1.2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sk-SK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realizované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čiastočne realizované</a:t>
                      </a:r>
                    </a:p>
                  </a:txBody>
                  <a:tcPr marL="68580" marR="68580" marT="0" marB="0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ZIS3 - </a:t>
                      </a:r>
                      <a:r>
                        <a:rPr lang="sk-SK" sz="16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PO1, Investičná priorita 1.3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sk-SK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6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realizované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čiastočne realizované</a:t>
                      </a:r>
                    </a:p>
                  </a:txBody>
                  <a:tcPr marL="68580" marR="68580" marT="0" marB="0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ZIS4 -  </a:t>
                      </a:r>
                      <a:r>
                        <a:rPr lang="sk-SK" sz="16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PO1, Investičná priorita 1.4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sk-SK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realizované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čiastočne realizované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nerealizované</a:t>
                      </a:r>
                    </a:p>
                  </a:txBody>
                  <a:tcPr marL="68580" marR="68580" marT="0" marB="0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ZIS5 </a:t>
                      </a:r>
                      <a:r>
                        <a:rPr lang="sk-SK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-</a:t>
                      </a:r>
                      <a:r>
                        <a:rPr lang="sk-SK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sk-SK" sz="16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PO2, Investičná priorita 2.1</a:t>
                      </a:r>
                    </a:p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endParaRPr lang="sk-SK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sk-SK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sk-SK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sk-SK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realizované</a:t>
                      </a:r>
                    </a:p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sk-SK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čiastočne realizované</a:t>
                      </a:r>
                    </a:p>
                  </a:txBody>
                  <a:tcPr marL="68580" marR="68580" marT="0" marB="0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sk-SK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ZIS6 -</a:t>
                      </a:r>
                      <a:r>
                        <a:rPr lang="sk-SK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sk-SK" sz="16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PO3, Investičná priorita 3.1</a:t>
                      </a:r>
                      <a:endParaRPr lang="sk-SK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sk-SK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sk-SK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sk-SK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realizované</a:t>
                      </a:r>
                    </a:p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sk-SK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čiastočne realizované</a:t>
                      </a:r>
                    </a:p>
                  </a:txBody>
                  <a:tcPr marL="68580" marR="68580" marT="0" marB="0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ZIS7</a:t>
                      </a:r>
                      <a:r>
                        <a:rPr lang="sk-SK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-</a:t>
                      </a:r>
                      <a:r>
                        <a:rPr lang="sk-SK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sk-SK" sz="16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PO4, Investičná priorita 4.1</a:t>
                      </a:r>
                      <a:endParaRPr lang="sk-SK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endParaRPr lang="sk-SK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sk-SK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sk-SK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sk-SK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realizované</a:t>
                      </a:r>
                    </a:p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sk-SK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 čiastočne realizovaných</a:t>
                      </a:r>
                    </a:p>
                  </a:txBody>
                  <a:tcPr marL="68580" marR="68580" marT="0" marB="0">
                    <a:noFill/>
                  </a:tcPr>
                </a:tc>
              </a:tr>
            </a:tbl>
          </a:graphicData>
        </a:graphic>
      </p:graphicFrame>
      <p:sp>
        <p:nvSpPr>
          <p:cNvPr id="4" name="Zástupný symbol obsahu 2"/>
          <p:cNvSpPr txBox="1">
            <a:spLocks/>
          </p:cNvSpPr>
          <p:nvPr/>
        </p:nvSpPr>
        <p:spPr>
          <a:xfrm>
            <a:off x="749102" y="6360467"/>
            <a:ext cx="8229600" cy="4975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sk-SK" sz="1800" i="1" u="sng" dirty="0" smtClean="0"/>
              <a:t>Poznámka: </a:t>
            </a:r>
            <a:r>
              <a:rPr lang="sk-SK" sz="1800" i="1" dirty="0" smtClean="0"/>
              <a:t>Odpočet realizácie k 8.1.2018</a:t>
            </a:r>
            <a:endParaRPr kumimoji="0" lang="sk-SK" sz="1800" b="0" i="1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22859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539552" y="1068387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KAPACITY</a:t>
            </a:r>
            <a:r>
              <a:rPr kumimoji="0" lang="pl-PL" sz="2500" b="1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A VZDELÁVANIE V ROKU 2017</a:t>
            </a:r>
            <a:endParaRPr kumimoji="0" lang="pl-PL" sz="25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8" name="Zástupný symbol obsahu 2"/>
          <p:cNvSpPr txBox="1">
            <a:spLocks/>
          </p:cNvSpPr>
          <p:nvPr/>
        </p:nvSpPr>
        <p:spPr>
          <a:xfrm>
            <a:off x="539552" y="1788467"/>
            <a:ext cx="8229600" cy="127858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k-SK" u="sng" dirty="0" smtClean="0"/>
              <a:t>Personálne kapacity RO OP KŽP pre hodnotenie:</a:t>
            </a:r>
          </a:p>
          <a:p>
            <a:pPr marL="0" indent="0" algn="r">
              <a:buNone/>
            </a:pPr>
            <a:r>
              <a:rPr lang="sk-SK" dirty="0" smtClean="0"/>
              <a:t>3 zamestnanci (1 zamestnanec 100%, 2 zamestnanci 10%)</a:t>
            </a:r>
            <a:endParaRPr lang="sk-SK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2000" b="0" i="0" u="sng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Vzdelávani</a:t>
            </a:r>
            <a:r>
              <a:rPr lang="sk-SK" u="sng" noProof="0" dirty="0" smtClean="0">
                <a:solidFill>
                  <a:sysClr val="windowText" lastClr="000000"/>
                </a:solidFill>
                <a:latin typeface="Calibri"/>
              </a:rPr>
              <a:t>e: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kumimoji="0" lang="sk-SK" sz="2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2" name="Tabuľ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1893526"/>
              </p:ext>
            </p:extLst>
          </p:nvPr>
        </p:nvGraphicFramePr>
        <p:xfrm>
          <a:off x="539552" y="2774156"/>
          <a:ext cx="8229600" cy="26143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229600"/>
              </a:tblGrid>
              <a:tr h="6831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 b="0" dirty="0">
                          <a:solidFill>
                            <a:schemeClr val="tx1"/>
                          </a:solidFill>
                          <a:effectLst/>
                        </a:rPr>
                        <a:t>konferencia</a:t>
                      </a:r>
                      <a:r>
                        <a:rPr lang="sk-SK" sz="18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sk-SK" sz="1800" dirty="0" err="1">
                          <a:solidFill>
                            <a:schemeClr val="tx1"/>
                          </a:solidFill>
                          <a:effectLst/>
                        </a:rPr>
                        <a:t>Evaluačnej</a:t>
                      </a:r>
                      <a:r>
                        <a:rPr lang="sk-SK" sz="1800" dirty="0">
                          <a:solidFill>
                            <a:schemeClr val="tx1"/>
                          </a:solidFill>
                          <a:effectLst/>
                        </a:rPr>
                        <a:t> jednotky NOK „</a:t>
                      </a:r>
                      <a:r>
                        <a:rPr lang="sk-SK" sz="1800" dirty="0" err="1">
                          <a:solidFill>
                            <a:schemeClr val="tx1"/>
                          </a:solidFill>
                          <a:effectLst/>
                        </a:rPr>
                        <a:t>Evaluace</a:t>
                      </a:r>
                      <a:r>
                        <a:rPr lang="sk-SK" sz="1800" dirty="0">
                          <a:solidFill>
                            <a:schemeClr val="tx1"/>
                          </a:solidFill>
                          <a:effectLst/>
                        </a:rPr>
                        <a:t> ESI </a:t>
                      </a:r>
                      <a:r>
                        <a:rPr lang="sk-SK" sz="1800" dirty="0" err="1">
                          <a:solidFill>
                            <a:schemeClr val="tx1"/>
                          </a:solidFill>
                          <a:effectLst/>
                        </a:rPr>
                        <a:t>fondů</a:t>
                      </a:r>
                      <a:r>
                        <a:rPr lang="sk-SK" sz="1800" dirty="0">
                          <a:solidFill>
                            <a:schemeClr val="tx1"/>
                          </a:solidFill>
                          <a:effectLst/>
                        </a:rPr>
                        <a:t> v ČR: od </a:t>
                      </a:r>
                      <a:r>
                        <a:rPr lang="sk-SK" sz="1800" dirty="0" err="1">
                          <a:solidFill>
                            <a:schemeClr val="tx1"/>
                          </a:solidFill>
                          <a:effectLst/>
                        </a:rPr>
                        <a:t>poznání</a:t>
                      </a:r>
                      <a:r>
                        <a:rPr lang="sk-SK" sz="1800" dirty="0">
                          <a:solidFill>
                            <a:schemeClr val="tx1"/>
                          </a:solidFill>
                          <a:effectLst/>
                        </a:rPr>
                        <a:t> k </a:t>
                      </a:r>
                      <a:r>
                        <a:rPr lang="sk-SK" sz="1800" dirty="0" err="1">
                          <a:solidFill>
                            <a:schemeClr val="tx1"/>
                          </a:solidFill>
                          <a:effectLst/>
                        </a:rPr>
                        <a:t>rozhodování</a:t>
                      </a:r>
                      <a:r>
                        <a:rPr lang="sk-SK" sz="1800" dirty="0">
                          <a:solidFill>
                            <a:schemeClr val="tx1"/>
                          </a:solidFill>
                          <a:effectLst/>
                        </a:rPr>
                        <a:t>“, spojená so vzdelávacím workshopom „</a:t>
                      </a:r>
                      <a:r>
                        <a:rPr lang="sk-SK" sz="1800" dirty="0" err="1">
                          <a:solidFill>
                            <a:schemeClr val="tx1"/>
                          </a:solidFill>
                          <a:effectLst/>
                        </a:rPr>
                        <a:t>Survey</a:t>
                      </a:r>
                      <a:r>
                        <a:rPr lang="sk-SK" sz="1800" dirty="0">
                          <a:solidFill>
                            <a:schemeClr val="tx1"/>
                          </a:solidFill>
                          <a:effectLst/>
                        </a:rPr>
                        <a:t> design“ </a:t>
                      </a:r>
                      <a:endParaRPr lang="sk-SK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288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 b="0" dirty="0">
                          <a:solidFill>
                            <a:schemeClr val="tx1"/>
                          </a:solidFill>
                          <a:effectLst/>
                        </a:rPr>
                        <a:t>Národní Orgán pro </a:t>
                      </a:r>
                      <a:r>
                        <a:rPr lang="sk-SK" sz="1800" b="0" dirty="0" err="1">
                          <a:solidFill>
                            <a:schemeClr val="tx1"/>
                          </a:solidFill>
                          <a:effectLst/>
                        </a:rPr>
                        <a:t>Koordinaci</a:t>
                      </a:r>
                      <a:r>
                        <a:rPr lang="sk-SK" sz="1800" b="0" dirty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sk-SK" sz="1800" b="0" dirty="0" smtClean="0">
                          <a:solidFill>
                            <a:schemeClr val="tx1"/>
                          </a:solidFill>
                          <a:effectLst/>
                        </a:rPr>
                        <a:t>ČR</a:t>
                      </a:r>
                      <a:endParaRPr lang="sk-SK" sz="18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81915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 b="0" dirty="0">
                          <a:solidFill>
                            <a:schemeClr val="tx1"/>
                          </a:solidFill>
                          <a:effectLst/>
                        </a:rPr>
                        <a:t>22.-23.11.2017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800" b="0" dirty="0">
                          <a:solidFill>
                            <a:schemeClr val="tx1"/>
                          </a:solidFill>
                          <a:effectLst/>
                        </a:rPr>
                        <a:t>Ministerstvo pro </a:t>
                      </a:r>
                      <a:r>
                        <a:rPr lang="sk-SK" sz="1800" b="0" dirty="0" err="1">
                          <a:solidFill>
                            <a:schemeClr val="tx1"/>
                          </a:solidFill>
                          <a:effectLst/>
                        </a:rPr>
                        <a:t>místní</a:t>
                      </a:r>
                      <a:r>
                        <a:rPr lang="sk-SK" sz="1800" b="0" dirty="0">
                          <a:solidFill>
                            <a:schemeClr val="tx1"/>
                          </a:solidFill>
                          <a:effectLst/>
                        </a:rPr>
                        <a:t> rozvoj </a:t>
                      </a:r>
                      <a:r>
                        <a:rPr lang="sk-SK" sz="1800" b="0" dirty="0" smtClean="0">
                          <a:solidFill>
                            <a:schemeClr val="tx1"/>
                          </a:solidFill>
                          <a:effectLst/>
                        </a:rPr>
                        <a:t>ČR, Praha</a:t>
                      </a:r>
                      <a:endParaRPr lang="sk-SK" sz="18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683154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800" b="0" dirty="0" smtClean="0">
                          <a:solidFill>
                            <a:schemeClr val="tx1"/>
                          </a:solidFill>
                          <a:effectLst/>
                        </a:rPr>
                        <a:t>2 </a:t>
                      </a:r>
                      <a:r>
                        <a:rPr lang="sk-SK" sz="1800" b="0" dirty="0" smtClean="0">
                          <a:solidFill>
                            <a:schemeClr val="tx1"/>
                          </a:solidFill>
                          <a:effectLst/>
                        </a:rPr>
                        <a:t>zúčastnení za OP KŽP</a:t>
                      </a:r>
                      <a:endParaRPr lang="sk-SK" sz="1800" b="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sk-SK" sz="18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318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539552" y="1068387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PLÁNOVANÉ HODNOTENIA </a:t>
            </a:r>
            <a:r>
              <a:rPr kumimoji="0" lang="pl-PL" sz="2500" b="1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V ROKU 2018</a:t>
            </a:r>
            <a:endParaRPr kumimoji="0" lang="pl-PL" sz="25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8" name="Zástupný symbol obsahu 2"/>
          <p:cNvSpPr txBox="1">
            <a:spLocks/>
          </p:cNvSpPr>
          <p:nvPr/>
        </p:nvSpPr>
        <p:spPr>
          <a:xfrm>
            <a:off x="539552" y="1788467"/>
            <a:ext cx="8229600" cy="31645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sk-SK" sz="1800" dirty="0"/>
              <a:t>Pravidelné hodnotenie plnenia čiastkových cieľov na úrovni prioritných osí OP KŽP (priebežné hodnotenie výkonnosti OP) </a:t>
            </a:r>
          </a:p>
          <a:p>
            <a:pPr marL="0" lvl="0" indent="0">
              <a:buNone/>
            </a:pPr>
            <a:r>
              <a:rPr lang="sk-SK" sz="1800" u="sng" dirty="0" smtClean="0"/>
              <a:t>Forma: </a:t>
            </a:r>
            <a:r>
              <a:rPr lang="sk-SK" sz="1800" dirty="0" smtClean="0"/>
              <a:t>interné</a:t>
            </a:r>
          </a:p>
          <a:p>
            <a:pPr marL="0" indent="0">
              <a:buNone/>
            </a:pPr>
            <a:r>
              <a:rPr lang="sk-SK" sz="1800" u="sng" dirty="0" smtClean="0"/>
              <a:t>Časové obdobie: </a:t>
            </a:r>
            <a:r>
              <a:rPr lang="sk-SK" sz="1800" dirty="0"/>
              <a:t>marec/2018 – máj/2018 </a:t>
            </a:r>
            <a:r>
              <a:rPr lang="sk-SK" sz="1800" dirty="0">
                <a:solidFill>
                  <a:sysClr val="windowText" lastClr="000000"/>
                </a:solidFill>
              </a:rPr>
              <a:t> </a:t>
            </a:r>
            <a:r>
              <a:rPr lang="sk-SK" sz="1800" i="1" dirty="0" smtClean="0">
                <a:solidFill>
                  <a:sysClr val="windowText" lastClr="000000"/>
                </a:solidFill>
              </a:rPr>
              <a:t>(prebieha)</a:t>
            </a:r>
            <a:endParaRPr lang="sk-SK" sz="1800" i="1" dirty="0">
              <a:solidFill>
                <a:sysClr val="windowText" lastClr="000000"/>
              </a:solidFill>
            </a:endParaRPr>
          </a:p>
          <a:p>
            <a:pPr marL="0" lvl="0" indent="0">
              <a:buNone/>
            </a:pPr>
            <a:r>
              <a:rPr lang="sk-SK" sz="1800" u="sng" dirty="0" smtClean="0"/>
              <a:t>Predmet </a:t>
            </a:r>
            <a:r>
              <a:rPr lang="sk-SK" sz="1800" u="sng" dirty="0"/>
              <a:t>hodnotenia: </a:t>
            </a:r>
            <a:r>
              <a:rPr lang="sk-SK" sz="1800" dirty="0"/>
              <a:t>priebežné hodnotenie výkonnosti OP KŽP na úrovni prioritných osí, s cieľom posúdenia efektívnosti a účinnosti jednotlivých typov intervencií z pohľadu dosahovania stanovených cieľov OP a absorpčnej kapacity na úrovni každej PO a priebežnej identifikácie rizík ovplyvňujúcich výkonnosť OP KŽP a navrhnutia prípadných opatrení</a:t>
            </a:r>
            <a:r>
              <a:rPr lang="sk-SK" sz="1800" dirty="0" smtClean="0"/>
              <a:t>.</a:t>
            </a:r>
            <a:endParaRPr lang="sk-SK" sz="1800" dirty="0"/>
          </a:p>
        </p:txBody>
      </p:sp>
    </p:spTree>
    <p:extLst>
      <p:ext uri="{BB962C8B-B14F-4D97-AF65-F5344CB8AC3E}">
        <p14:creationId xmlns:p14="http://schemas.microsoft.com/office/powerpoint/2010/main" val="251757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Motí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ív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í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2944</TotalTime>
  <Words>569</Words>
  <Application>Microsoft Office PowerPoint</Application>
  <PresentationFormat>Prezentácia na obrazovke (4:3)</PresentationFormat>
  <Paragraphs>151</Paragraphs>
  <Slides>10</Slides>
  <Notes>9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10</vt:i4>
      </vt:variant>
    </vt:vector>
  </HeadingPairs>
  <TitlesOfParts>
    <vt:vector size="15" baseType="lpstr">
      <vt:lpstr>Arial</vt:lpstr>
      <vt:lpstr>Calibri</vt:lpstr>
      <vt:lpstr>Myriad Pro</vt:lpstr>
      <vt:lpstr>Times New Roman</vt:lpstr>
      <vt:lpstr>Motív Office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Dranačka Ivan</dc:creator>
  <cp:lastModifiedBy>Martonová Laura</cp:lastModifiedBy>
  <cp:revision>265</cp:revision>
  <cp:lastPrinted>2017-01-23T18:33:45Z</cp:lastPrinted>
  <dcterms:created xsi:type="dcterms:W3CDTF">2016-11-04T09:30:49Z</dcterms:created>
  <dcterms:modified xsi:type="dcterms:W3CDTF">2018-05-28T08:10:44Z</dcterms:modified>
</cp:coreProperties>
</file>