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0" r:id="rId4"/>
    <p:sldId id="261" r:id="rId5"/>
    <p:sldId id="263" r:id="rId6"/>
    <p:sldId id="265" r:id="rId7"/>
    <p:sldId id="276" r:id="rId8"/>
    <p:sldId id="266" r:id="rId9"/>
    <p:sldId id="267" r:id="rId10"/>
    <p:sldId id="271" r:id="rId11"/>
    <p:sldId id="269" r:id="rId12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63061" autoAdjust="0"/>
  </p:normalViewPr>
  <p:slideViewPr>
    <p:cSldViewPr snapToGrid="0">
      <p:cViewPr varScale="1">
        <p:scale>
          <a:sx n="73" d="100"/>
          <a:sy n="73" d="100"/>
        </p:scale>
        <p:origin x="26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F7CB92-9C4B-450D-BD39-99E6C764D2F7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E69CE3A9-F684-4139-B880-0AD043BA239E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sk-SK" b="1" dirty="0" smtClean="0">
              <a:solidFill>
                <a:schemeClr val="tx1"/>
              </a:solidFill>
            </a:rPr>
            <a:t>Časový harmonogram informačných aktivít </a:t>
          </a:r>
          <a:endParaRPr lang="sk-SK" b="1" dirty="0">
            <a:solidFill>
              <a:schemeClr val="tx1"/>
            </a:solidFill>
          </a:endParaRPr>
        </a:p>
      </dgm:t>
    </dgm:pt>
    <dgm:pt modelId="{BA3863DF-9940-4C84-B50F-B21FDDE2342A}" type="parTrans" cxnId="{6BC8501D-C8FD-4CD6-B85A-0A8F963F1A37}">
      <dgm:prSet/>
      <dgm:spPr/>
      <dgm:t>
        <a:bodyPr/>
        <a:lstStyle/>
        <a:p>
          <a:endParaRPr lang="sk-SK"/>
        </a:p>
      </dgm:t>
    </dgm:pt>
    <dgm:pt modelId="{95154701-88C3-4FCE-B391-9091F25E2F55}" type="sibTrans" cxnId="{6BC8501D-C8FD-4CD6-B85A-0A8F963F1A37}">
      <dgm:prSet/>
      <dgm:spPr/>
      <dgm:t>
        <a:bodyPr/>
        <a:lstStyle/>
        <a:p>
          <a:endParaRPr lang="sk-SK"/>
        </a:p>
      </dgm:t>
    </dgm:pt>
    <dgm:pt modelId="{6FDE431C-4EEC-4C93-B147-BB650C6D61B0}">
      <dgm:prSet phldrT="[Text]"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November 2018</a:t>
          </a:r>
          <a:endParaRPr lang="sk-SK" b="1" dirty="0"/>
        </a:p>
      </dgm:t>
    </dgm:pt>
    <dgm:pt modelId="{71B2F809-E09A-4AF9-9881-8E9ED40440E5}" type="parTrans" cxnId="{F35F848D-7983-4B77-A64A-828BB0F4AA7F}">
      <dgm:prSet/>
      <dgm:spPr/>
      <dgm:t>
        <a:bodyPr/>
        <a:lstStyle/>
        <a:p>
          <a:endParaRPr lang="sk-SK"/>
        </a:p>
      </dgm:t>
    </dgm:pt>
    <dgm:pt modelId="{92D4A43E-B47F-4822-BCB0-268E0E1E2670}" type="sibTrans" cxnId="{F35F848D-7983-4B77-A64A-828BB0F4AA7F}">
      <dgm:prSet/>
      <dgm:spPr/>
      <dgm:t>
        <a:bodyPr/>
        <a:lstStyle/>
        <a:p>
          <a:endParaRPr lang="sk-SK"/>
        </a:p>
      </dgm:t>
    </dgm:pt>
    <dgm:pt modelId="{60A474BF-3950-4B6B-A4A1-3C89D54D7E0C}">
      <dgm:prSet phldrT="[Text]"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December 2018</a:t>
          </a:r>
          <a:endParaRPr lang="sk-SK" b="1" dirty="0"/>
        </a:p>
      </dgm:t>
    </dgm:pt>
    <dgm:pt modelId="{3D119E8B-C4F9-4145-B2B3-6F69692957B5}" type="parTrans" cxnId="{ECED6570-C27C-4137-8D33-7E9D063C677C}">
      <dgm:prSet/>
      <dgm:spPr/>
      <dgm:t>
        <a:bodyPr/>
        <a:lstStyle/>
        <a:p>
          <a:endParaRPr lang="sk-SK"/>
        </a:p>
      </dgm:t>
    </dgm:pt>
    <dgm:pt modelId="{23BA8AFC-3E74-41E9-9FDC-8AC9F8CB4A4F}" type="sibTrans" cxnId="{ECED6570-C27C-4137-8D33-7E9D063C677C}">
      <dgm:prSet/>
      <dgm:spPr/>
      <dgm:t>
        <a:bodyPr/>
        <a:lstStyle/>
        <a:p>
          <a:endParaRPr lang="sk-SK"/>
        </a:p>
      </dgm:t>
    </dgm:pt>
    <dgm:pt modelId="{84974E37-3467-4D2E-8BBD-1CFF04959CC5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Január  2018</a:t>
          </a:r>
          <a:endParaRPr lang="sk-SK" b="1" dirty="0"/>
        </a:p>
      </dgm:t>
    </dgm:pt>
    <dgm:pt modelId="{A906ACDB-485A-43F2-B3FB-204B7E387B13}" type="parTrans" cxnId="{75A74D02-7A8D-414E-A4D2-5831093244F3}">
      <dgm:prSet/>
      <dgm:spPr/>
      <dgm:t>
        <a:bodyPr/>
        <a:lstStyle/>
        <a:p>
          <a:endParaRPr lang="sk-SK"/>
        </a:p>
      </dgm:t>
    </dgm:pt>
    <dgm:pt modelId="{2E0F28EE-F845-4343-BAB8-36021F662CD7}" type="sibTrans" cxnId="{75A74D02-7A8D-414E-A4D2-5831093244F3}">
      <dgm:prSet/>
      <dgm:spPr/>
      <dgm:t>
        <a:bodyPr/>
        <a:lstStyle/>
        <a:p>
          <a:endParaRPr lang="sk-SK"/>
        </a:p>
      </dgm:t>
    </dgm:pt>
    <dgm:pt modelId="{F8881F41-915B-41D8-AE43-C8C8F051E534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Február 2018</a:t>
          </a:r>
          <a:endParaRPr lang="sk-SK" b="1" dirty="0"/>
        </a:p>
      </dgm:t>
    </dgm:pt>
    <dgm:pt modelId="{3B3EAF0B-057D-4AF0-A7BB-4A99903ECDE4}" type="parTrans" cxnId="{909A7CDD-2A2F-4002-AC28-67AA98256BFF}">
      <dgm:prSet/>
      <dgm:spPr/>
      <dgm:t>
        <a:bodyPr/>
        <a:lstStyle/>
        <a:p>
          <a:endParaRPr lang="sk-SK"/>
        </a:p>
      </dgm:t>
    </dgm:pt>
    <dgm:pt modelId="{C67397EC-8624-4E5F-851F-E30521AE884B}" type="sibTrans" cxnId="{909A7CDD-2A2F-4002-AC28-67AA98256BFF}">
      <dgm:prSet/>
      <dgm:spPr/>
      <dgm:t>
        <a:bodyPr/>
        <a:lstStyle/>
        <a:p>
          <a:endParaRPr lang="sk-SK"/>
        </a:p>
      </dgm:t>
    </dgm:pt>
    <dgm:pt modelId="{4FF8CE05-9811-4AD7-B75D-8E8ADFE81A5B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Október 2018</a:t>
          </a:r>
          <a:endParaRPr lang="sk-SK" b="1" dirty="0"/>
        </a:p>
      </dgm:t>
    </dgm:pt>
    <dgm:pt modelId="{F19E18D9-11CA-482F-87C3-E05D40BF42D2}" type="parTrans" cxnId="{691B5673-0962-4773-A92D-4985D6FB6523}">
      <dgm:prSet/>
      <dgm:spPr/>
      <dgm:t>
        <a:bodyPr/>
        <a:lstStyle/>
        <a:p>
          <a:endParaRPr lang="sk-SK"/>
        </a:p>
      </dgm:t>
    </dgm:pt>
    <dgm:pt modelId="{B3E63CE6-9FA7-4DAD-8FBA-5974FE83355E}" type="sibTrans" cxnId="{691B5673-0962-4773-A92D-4985D6FB6523}">
      <dgm:prSet/>
      <dgm:spPr/>
      <dgm:t>
        <a:bodyPr/>
        <a:lstStyle/>
        <a:p>
          <a:endParaRPr lang="sk-SK"/>
        </a:p>
      </dgm:t>
    </dgm:pt>
    <dgm:pt modelId="{AF307FDB-6F42-472D-91D2-7D964A23C3BB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September 2018</a:t>
          </a:r>
          <a:endParaRPr lang="sk-SK" b="1" dirty="0"/>
        </a:p>
      </dgm:t>
    </dgm:pt>
    <dgm:pt modelId="{5620808B-D700-431B-B8D1-409E9C5FE12C}" type="parTrans" cxnId="{CF447796-5040-45E2-B4C1-A71244F5348D}">
      <dgm:prSet/>
      <dgm:spPr/>
      <dgm:t>
        <a:bodyPr/>
        <a:lstStyle/>
        <a:p>
          <a:endParaRPr lang="sk-SK"/>
        </a:p>
      </dgm:t>
    </dgm:pt>
    <dgm:pt modelId="{883488AB-1FE1-4261-AF5F-515C9D464A64}" type="sibTrans" cxnId="{CF447796-5040-45E2-B4C1-A71244F5348D}">
      <dgm:prSet/>
      <dgm:spPr/>
      <dgm:t>
        <a:bodyPr/>
        <a:lstStyle/>
        <a:p>
          <a:endParaRPr lang="sk-SK"/>
        </a:p>
      </dgm:t>
    </dgm:pt>
    <dgm:pt modelId="{F6C42EBF-9EF4-4C02-AF1F-C408FAE27EB9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Marec    2018</a:t>
          </a:r>
          <a:endParaRPr lang="sk-SK" b="1" dirty="0"/>
        </a:p>
      </dgm:t>
    </dgm:pt>
    <dgm:pt modelId="{9E7F36EF-EA4C-496F-974D-25468ECAA163}" type="parTrans" cxnId="{88610EC9-97B1-4F37-BEE2-94C2CF697846}">
      <dgm:prSet/>
      <dgm:spPr/>
      <dgm:t>
        <a:bodyPr/>
        <a:lstStyle/>
        <a:p>
          <a:endParaRPr lang="sk-SK"/>
        </a:p>
      </dgm:t>
    </dgm:pt>
    <dgm:pt modelId="{9F7A72F5-9D52-4049-841C-200AC3340B74}" type="sibTrans" cxnId="{88610EC9-97B1-4F37-BEE2-94C2CF697846}">
      <dgm:prSet/>
      <dgm:spPr/>
      <dgm:t>
        <a:bodyPr/>
        <a:lstStyle/>
        <a:p>
          <a:endParaRPr lang="sk-SK"/>
        </a:p>
      </dgm:t>
    </dgm:pt>
    <dgm:pt modelId="{7D64254F-5302-4AB1-9322-9A5DE2145097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Apríl 2018</a:t>
          </a:r>
          <a:endParaRPr lang="sk-SK" b="1" dirty="0"/>
        </a:p>
      </dgm:t>
    </dgm:pt>
    <dgm:pt modelId="{FF9C2E59-92A2-4D06-BD99-D66DBC85CBE7}" type="parTrans" cxnId="{773DF2C0-2109-4B6A-90CB-A15E0E40910D}">
      <dgm:prSet/>
      <dgm:spPr/>
      <dgm:t>
        <a:bodyPr/>
        <a:lstStyle/>
        <a:p>
          <a:endParaRPr lang="sk-SK"/>
        </a:p>
      </dgm:t>
    </dgm:pt>
    <dgm:pt modelId="{39E7498A-B797-4C85-966D-E6755B04E89A}" type="sibTrans" cxnId="{773DF2C0-2109-4B6A-90CB-A15E0E40910D}">
      <dgm:prSet/>
      <dgm:spPr/>
      <dgm:t>
        <a:bodyPr/>
        <a:lstStyle/>
        <a:p>
          <a:endParaRPr lang="sk-SK"/>
        </a:p>
      </dgm:t>
    </dgm:pt>
    <dgm:pt modelId="{5A423661-293C-473B-9531-8510C668A1CC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Máj   2018</a:t>
          </a:r>
          <a:endParaRPr lang="sk-SK" b="1" dirty="0"/>
        </a:p>
      </dgm:t>
    </dgm:pt>
    <dgm:pt modelId="{170B68C0-DAD5-4E3E-8B16-64133F4DA4AB}" type="parTrans" cxnId="{01F2FB3B-5259-453E-BF2A-1DA8C2D458E7}">
      <dgm:prSet/>
      <dgm:spPr/>
      <dgm:t>
        <a:bodyPr/>
        <a:lstStyle/>
        <a:p>
          <a:endParaRPr lang="sk-SK"/>
        </a:p>
      </dgm:t>
    </dgm:pt>
    <dgm:pt modelId="{6B6E5547-04C4-48C9-AC72-619EE5934139}" type="sibTrans" cxnId="{01F2FB3B-5259-453E-BF2A-1DA8C2D458E7}">
      <dgm:prSet/>
      <dgm:spPr/>
      <dgm:t>
        <a:bodyPr/>
        <a:lstStyle/>
        <a:p>
          <a:endParaRPr lang="sk-SK"/>
        </a:p>
      </dgm:t>
    </dgm:pt>
    <dgm:pt modelId="{BBF1CF0C-5340-4130-B73D-B3766E83D21B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Jún  2018</a:t>
          </a:r>
          <a:endParaRPr lang="sk-SK" b="1" dirty="0"/>
        </a:p>
      </dgm:t>
    </dgm:pt>
    <dgm:pt modelId="{97A65741-3632-4073-BBF2-D96CE8739D09}" type="parTrans" cxnId="{0C2D9ECA-3F28-4293-B94F-48442E64FA1E}">
      <dgm:prSet/>
      <dgm:spPr/>
      <dgm:t>
        <a:bodyPr/>
        <a:lstStyle/>
        <a:p>
          <a:endParaRPr lang="sk-SK"/>
        </a:p>
      </dgm:t>
    </dgm:pt>
    <dgm:pt modelId="{52AB3E43-7E24-4FE9-AAE1-3145453F78F5}" type="sibTrans" cxnId="{0C2D9ECA-3F28-4293-B94F-48442E64FA1E}">
      <dgm:prSet/>
      <dgm:spPr/>
      <dgm:t>
        <a:bodyPr/>
        <a:lstStyle/>
        <a:p>
          <a:endParaRPr lang="sk-SK"/>
        </a:p>
      </dgm:t>
    </dgm:pt>
    <dgm:pt modelId="{D8CAA7A4-2930-458C-AAB7-A588ACD37BA8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Júl    2018</a:t>
          </a:r>
          <a:endParaRPr lang="sk-SK" b="1" dirty="0"/>
        </a:p>
      </dgm:t>
    </dgm:pt>
    <dgm:pt modelId="{62938CBB-0541-4B65-8248-D318F5332008}" type="parTrans" cxnId="{247A1308-D291-4256-9BC5-B57CFCD94704}">
      <dgm:prSet/>
      <dgm:spPr/>
      <dgm:t>
        <a:bodyPr/>
        <a:lstStyle/>
        <a:p>
          <a:endParaRPr lang="sk-SK"/>
        </a:p>
      </dgm:t>
    </dgm:pt>
    <dgm:pt modelId="{A31AC4B4-A60C-4329-AC11-4CB8EDA75E7A}" type="sibTrans" cxnId="{247A1308-D291-4256-9BC5-B57CFCD94704}">
      <dgm:prSet/>
      <dgm:spPr/>
      <dgm:t>
        <a:bodyPr/>
        <a:lstStyle/>
        <a:p>
          <a:endParaRPr lang="sk-SK"/>
        </a:p>
      </dgm:t>
    </dgm:pt>
    <dgm:pt modelId="{A1B6844A-E597-4963-8C23-15A1AA776486}">
      <dgm:prSet/>
      <dgm:spPr>
        <a:solidFill>
          <a:srgbClr val="002060"/>
        </a:solidFill>
      </dgm:spPr>
      <dgm:t>
        <a:bodyPr/>
        <a:lstStyle/>
        <a:p>
          <a:r>
            <a:rPr lang="sk-SK" b="1" dirty="0" smtClean="0"/>
            <a:t>August  2018</a:t>
          </a:r>
          <a:endParaRPr lang="sk-SK" b="1" dirty="0"/>
        </a:p>
      </dgm:t>
    </dgm:pt>
    <dgm:pt modelId="{0CF92885-5D1D-47F5-A710-836C64EDCECC}" type="parTrans" cxnId="{174E8804-8F1A-482A-A084-5EBF990223F2}">
      <dgm:prSet/>
      <dgm:spPr/>
      <dgm:t>
        <a:bodyPr/>
        <a:lstStyle/>
        <a:p>
          <a:endParaRPr lang="sk-SK"/>
        </a:p>
      </dgm:t>
    </dgm:pt>
    <dgm:pt modelId="{093B5DA4-F156-45C8-8FC4-ECE008746120}" type="sibTrans" cxnId="{174E8804-8F1A-482A-A084-5EBF990223F2}">
      <dgm:prSet/>
      <dgm:spPr/>
      <dgm:t>
        <a:bodyPr/>
        <a:lstStyle/>
        <a:p>
          <a:endParaRPr lang="sk-SK"/>
        </a:p>
      </dgm:t>
    </dgm:pt>
    <dgm:pt modelId="{1A941523-3047-487E-ACCE-ED8CD6AC1A12}" type="pres">
      <dgm:prSet presAssocID="{BDF7CB92-9C4B-450D-BD39-99E6C764D2F7}" presName="Name0" presStyleCnt="0">
        <dgm:presLayoutVars>
          <dgm:dir/>
          <dgm:resizeHandles val="exact"/>
        </dgm:presLayoutVars>
      </dgm:prSet>
      <dgm:spPr/>
    </dgm:pt>
    <dgm:pt modelId="{115AF09E-C35D-4B4E-81B2-0580CEBBE53E}" type="pres">
      <dgm:prSet presAssocID="{E69CE3A9-F684-4139-B880-0AD043BA239E}" presName="parTxOnly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FE82F3D-B729-4A47-B003-6E17014577F8}" type="pres">
      <dgm:prSet presAssocID="{95154701-88C3-4FCE-B391-9091F25E2F55}" presName="parSpace" presStyleCnt="0"/>
      <dgm:spPr/>
    </dgm:pt>
    <dgm:pt modelId="{404F6EDF-B6A2-431E-98D1-E731B53768E6}" type="pres">
      <dgm:prSet presAssocID="{84974E37-3467-4D2E-8BBD-1CFF04959CC5}" presName="parTxOnly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9423B4B-AD24-4EDE-8DFF-3E0408E3ACDD}" type="pres">
      <dgm:prSet presAssocID="{2E0F28EE-F845-4343-BAB8-36021F662CD7}" presName="parSpace" presStyleCnt="0"/>
      <dgm:spPr/>
    </dgm:pt>
    <dgm:pt modelId="{2F6CAE81-7A06-4F8D-9A86-DE1EFBE18C95}" type="pres">
      <dgm:prSet presAssocID="{F8881F41-915B-41D8-AE43-C8C8F051E534}" presName="parTxOnly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5E91C7B-E34C-4210-9505-85A691C1AB75}" type="pres">
      <dgm:prSet presAssocID="{C67397EC-8624-4E5F-851F-E30521AE884B}" presName="parSpace" presStyleCnt="0"/>
      <dgm:spPr/>
    </dgm:pt>
    <dgm:pt modelId="{28C529F3-A76F-47E7-A5F0-B6821EA4EBAF}" type="pres">
      <dgm:prSet presAssocID="{F6C42EBF-9EF4-4C02-AF1F-C408FAE27EB9}" presName="parTxOnly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E92E6-F8BA-48D0-9B17-C1847A541B18}" type="pres">
      <dgm:prSet presAssocID="{9F7A72F5-9D52-4049-841C-200AC3340B74}" presName="parSpace" presStyleCnt="0"/>
      <dgm:spPr/>
    </dgm:pt>
    <dgm:pt modelId="{EF66B917-F8AA-4700-9429-C8DFEE11A305}" type="pres">
      <dgm:prSet presAssocID="{7D64254F-5302-4AB1-9322-9A5DE2145097}" presName="parTxOnly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C7CF585-8346-4E05-A6E3-078943B85088}" type="pres">
      <dgm:prSet presAssocID="{39E7498A-B797-4C85-966D-E6755B04E89A}" presName="parSpace" presStyleCnt="0"/>
      <dgm:spPr/>
    </dgm:pt>
    <dgm:pt modelId="{752448C1-FA60-45CC-A241-3589823DEB85}" type="pres">
      <dgm:prSet presAssocID="{5A423661-293C-473B-9531-8510C668A1CC}" presName="parTxOnly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A65D56-0944-470B-BB5C-FC5DAE504E2F}" type="pres">
      <dgm:prSet presAssocID="{6B6E5547-04C4-48C9-AC72-619EE5934139}" presName="parSpace" presStyleCnt="0"/>
      <dgm:spPr/>
    </dgm:pt>
    <dgm:pt modelId="{157F077C-74F8-41E1-96A4-BCBC93B99C46}" type="pres">
      <dgm:prSet presAssocID="{BBF1CF0C-5340-4130-B73D-B3766E83D21B}" presName="parTxOnly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EDA3C5-04FE-4B8D-800D-FAEEAD59454C}" type="pres">
      <dgm:prSet presAssocID="{52AB3E43-7E24-4FE9-AAE1-3145453F78F5}" presName="parSpace" presStyleCnt="0"/>
      <dgm:spPr/>
    </dgm:pt>
    <dgm:pt modelId="{43C69E94-9E19-4C58-9B18-DA06A769A935}" type="pres">
      <dgm:prSet presAssocID="{D8CAA7A4-2930-458C-AAB7-A588ACD37BA8}" presName="parTxOnly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F59AA-1F8F-4D50-86AB-1C415F98F4EA}" type="pres">
      <dgm:prSet presAssocID="{A31AC4B4-A60C-4329-AC11-4CB8EDA75E7A}" presName="parSpace" presStyleCnt="0"/>
      <dgm:spPr/>
    </dgm:pt>
    <dgm:pt modelId="{B92E9000-017C-413F-8878-861E31F6649A}" type="pres">
      <dgm:prSet presAssocID="{A1B6844A-E597-4963-8C23-15A1AA776486}" presName="parTxOnly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C100599-B0C6-4437-AB53-386D40FAA571}" type="pres">
      <dgm:prSet presAssocID="{093B5DA4-F156-45C8-8FC4-ECE008746120}" presName="parSpace" presStyleCnt="0"/>
      <dgm:spPr/>
    </dgm:pt>
    <dgm:pt modelId="{709CC35F-DC49-405D-8F60-B94BA09EC7E6}" type="pres">
      <dgm:prSet presAssocID="{AF307FDB-6F42-472D-91D2-7D964A23C3BB}" presName="parTxOnly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9AD632-49FE-437E-B949-83F09753984C}" type="pres">
      <dgm:prSet presAssocID="{883488AB-1FE1-4261-AF5F-515C9D464A64}" presName="parSpace" presStyleCnt="0"/>
      <dgm:spPr/>
    </dgm:pt>
    <dgm:pt modelId="{2CB333B9-0144-4095-B784-AED676DAB210}" type="pres">
      <dgm:prSet presAssocID="{4FF8CE05-9811-4AD7-B75D-8E8ADFE81A5B}" presName="parTxOnly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9E6F7A-F324-49DE-9DCB-D5CB82CC9C7E}" type="pres">
      <dgm:prSet presAssocID="{B3E63CE6-9FA7-4DAD-8FBA-5974FE83355E}" presName="parSpace" presStyleCnt="0"/>
      <dgm:spPr/>
    </dgm:pt>
    <dgm:pt modelId="{E44366C5-06CF-41B7-9BFF-A44EF0C6C7F8}" type="pres">
      <dgm:prSet presAssocID="{6FDE431C-4EEC-4C93-B147-BB650C6D61B0}" presName="parTxOnly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6B82A54-85FE-430B-A01A-AC50323634A4}" type="pres">
      <dgm:prSet presAssocID="{92D4A43E-B47F-4822-BCB0-268E0E1E2670}" presName="parSpace" presStyleCnt="0"/>
      <dgm:spPr/>
    </dgm:pt>
    <dgm:pt modelId="{6CE1B446-6969-4F04-BE3E-72BCFB26528C}" type="pres">
      <dgm:prSet presAssocID="{60A474BF-3950-4B6B-A4A1-3C89D54D7E0C}" presName="parTxOnly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0D5128-EEC5-4097-9997-3E0FA02BF1B0}" type="presOf" srcId="{BDF7CB92-9C4B-450D-BD39-99E6C764D2F7}" destId="{1A941523-3047-487E-ACCE-ED8CD6AC1A12}" srcOrd="0" destOrd="0" presId="urn:microsoft.com/office/officeart/2005/8/layout/hChevron3"/>
    <dgm:cxn modelId="{EA5FB5E8-5259-45CA-9A13-F503C40D0388}" type="presOf" srcId="{84974E37-3467-4D2E-8BBD-1CFF04959CC5}" destId="{404F6EDF-B6A2-431E-98D1-E731B53768E6}" srcOrd="0" destOrd="0" presId="urn:microsoft.com/office/officeart/2005/8/layout/hChevron3"/>
    <dgm:cxn modelId="{773DF2C0-2109-4B6A-90CB-A15E0E40910D}" srcId="{BDF7CB92-9C4B-450D-BD39-99E6C764D2F7}" destId="{7D64254F-5302-4AB1-9322-9A5DE2145097}" srcOrd="4" destOrd="0" parTransId="{FF9C2E59-92A2-4D06-BD99-D66DBC85CBE7}" sibTransId="{39E7498A-B797-4C85-966D-E6755B04E89A}"/>
    <dgm:cxn modelId="{D04515FB-EC06-47B9-ACE7-DC78797B9297}" type="presOf" srcId="{E69CE3A9-F684-4139-B880-0AD043BA239E}" destId="{115AF09E-C35D-4B4E-81B2-0580CEBBE53E}" srcOrd="0" destOrd="0" presId="urn:microsoft.com/office/officeart/2005/8/layout/hChevron3"/>
    <dgm:cxn modelId="{977A7654-F95E-4050-8A50-F791EA63E152}" type="presOf" srcId="{BBF1CF0C-5340-4130-B73D-B3766E83D21B}" destId="{157F077C-74F8-41E1-96A4-BCBC93B99C46}" srcOrd="0" destOrd="0" presId="urn:microsoft.com/office/officeart/2005/8/layout/hChevron3"/>
    <dgm:cxn modelId="{CF447796-5040-45E2-B4C1-A71244F5348D}" srcId="{BDF7CB92-9C4B-450D-BD39-99E6C764D2F7}" destId="{AF307FDB-6F42-472D-91D2-7D964A23C3BB}" srcOrd="9" destOrd="0" parTransId="{5620808B-D700-431B-B8D1-409E9C5FE12C}" sibTransId="{883488AB-1FE1-4261-AF5F-515C9D464A64}"/>
    <dgm:cxn modelId="{247A1308-D291-4256-9BC5-B57CFCD94704}" srcId="{BDF7CB92-9C4B-450D-BD39-99E6C764D2F7}" destId="{D8CAA7A4-2930-458C-AAB7-A588ACD37BA8}" srcOrd="7" destOrd="0" parTransId="{62938CBB-0541-4B65-8248-D318F5332008}" sibTransId="{A31AC4B4-A60C-4329-AC11-4CB8EDA75E7A}"/>
    <dgm:cxn modelId="{0C2D9ECA-3F28-4293-B94F-48442E64FA1E}" srcId="{BDF7CB92-9C4B-450D-BD39-99E6C764D2F7}" destId="{BBF1CF0C-5340-4130-B73D-B3766E83D21B}" srcOrd="6" destOrd="0" parTransId="{97A65741-3632-4073-BBF2-D96CE8739D09}" sibTransId="{52AB3E43-7E24-4FE9-AAE1-3145453F78F5}"/>
    <dgm:cxn modelId="{A12E2448-635D-4481-808E-984F9D933FDE}" type="presOf" srcId="{D8CAA7A4-2930-458C-AAB7-A588ACD37BA8}" destId="{43C69E94-9E19-4C58-9B18-DA06A769A935}" srcOrd="0" destOrd="0" presId="urn:microsoft.com/office/officeart/2005/8/layout/hChevron3"/>
    <dgm:cxn modelId="{75A74D02-7A8D-414E-A4D2-5831093244F3}" srcId="{BDF7CB92-9C4B-450D-BD39-99E6C764D2F7}" destId="{84974E37-3467-4D2E-8BBD-1CFF04959CC5}" srcOrd="1" destOrd="0" parTransId="{A906ACDB-485A-43F2-B3FB-204B7E387B13}" sibTransId="{2E0F28EE-F845-4343-BAB8-36021F662CD7}"/>
    <dgm:cxn modelId="{33F80F94-1CAD-47F2-A46A-740A3659819B}" type="presOf" srcId="{5A423661-293C-473B-9531-8510C668A1CC}" destId="{752448C1-FA60-45CC-A241-3589823DEB85}" srcOrd="0" destOrd="0" presId="urn:microsoft.com/office/officeart/2005/8/layout/hChevron3"/>
    <dgm:cxn modelId="{909A7CDD-2A2F-4002-AC28-67AA98256BFF}" srcId="{BDF7CB92-9C4B-450D-BD39-99E6C764D2F7}" destId="{F8881F41-915B-41D8-AE43-C8C8F051E534}" srcOrd="2" destOrd="0" parTransId="{3B3EAF0B-057D-4AF0-A7BB-4A99903ECDE4}" sibTransId="{C67397EC-8624-4E5F-851F-E30521AE884B}"/>
    <dgm:cxn modelId="{4E523A08-FA13-4DA4-9E49-588FE7452317}" type="presOf" srcId="{60A474BF-3950-4B6B-A4A1-3C89D54D7E0C}" destId="{6CE1B446-6969-4F04-BE3E-72BCFB26528C}" srcOrd="0" destOrd="0" presId="urn:microsoft.com/office/officeart/2005/8/layout/hChevron3"/>
    <dgm:cxn modelId="{F35F848D-7983-4B77-A64A-828BB0F4AA7F}" srcId="{BDF7CB92-9C4B-450D-BD39-99E6C764D2F7}" destId="{6FDE431C-4EEC-4C93-B147-BB650C6D61B0}" srcOrd="11" destOrd="0" parTransId="{71B2F809-E09A-4AF9-9881-8E9ED40440E5}" sibTransId="{92D4A43E-B47F-4822-BCB0-268E0E1E2670}"/>
    <dgm:cxn modelId="{88610EC9-97B1-4F37-BEE2-94C2CF697846}" srcId="{BDF7CB92-9C4B-450D-BD39-99E6C764D2F7}" destId="{F6C42EBF-9EF4-4C02-AF1F-C408FAE27EB9}" srcOrd="3" destOrd="0" parTransId="{9E7F36EF-EA4C-496F-974D-25468ECAA163}" sibTransId="{9F7A72F5-9D52-4049-841C-200AC3340B74}"/>
    <dgm:cxn modelId="{174E8804-8F1A-482A-A084-5EBF990223F2}" srcId="{BDF7CB92-9C4B-450D-BD39-99E6C764D2F7}" destId="{A1B6844A-E597-4963-8C23-15A1AA776486}" srcOrd="8" destOrd="0" parTransId="{0CF92885-5D1D-47F5-A710-836C64EDCECC}" sibTransId="{093B5DA4-F156-45C8-8FC4-ECE008746120}"/>
    <dgm:cxn modelId="{ECED6570-C27C-4137-8D33-7E9D063C677C}" srcId="{BDF7CB92-9C4B-450D-BD39-99E6C764D2F7}" destId="{60A474BF-3950-4B6B-A4A1-3C89D54D7E0C}" srcOrd="12" destOrd="0" parTransId="{3D119E8B-C4F9-4145-B2B3-6F69692957B5}" sibTransId="{23BA8AFC-3E74-41E9-9FDC-8AC9F8CB4A4F}"/>
    <dgm:cxn modelId="{691B5673-0962-4773-A92D-4985D6FB6523}" srcId="{BDF7CB92-9C4B-450D-BD39-99E6C764D2F7}" destId="{4FF8CE05-9811-4AD7-B75D-8E8ADFE81A5B}" srcOrd="10" destOrd="0" parTransId="{F19E18D9-11CA-482F-87C3-E05D40BF42D2}" sibTransId="{B3E63CE6-9FA7-4DAD-8FBA-5974FE83355E}"/>
    <dgm:cxn modelId="{1C3507A5-2B04-44E2-869C-01DDE71A2F04}" type="presOf" srcId="{F8881F41-915B-41D8-AE43-C8C8F051E534}" destId="{2F6CAE81-7A06-4F8D-9A86-DE1EFBE18C95}" srcOrd="0" destOrd="0" presId="urn:microsoft.com/office/officeart/2005/8/layout/hChevron3"/>
    <dgm:cxn modelId="{BB215A4A-BFC5-4ABE-9F38-FC7E8887FCB9}" type="presOf" srcId="{AF307FDB-6F42-472D-91D2-7D964A23C3BB}" destId="{709CC35F-DC49-405D-8F60-B94BA09EC7E6}" srcOrd="0" destOrd="0" presId="urn:microsoft.com/office/officeart/2005/8/layout/hChevron3"/>
    <dgm:cxn modelId="{6BC8501D-C8FD-4CD6-B85A-0A8F963F1A37}" srcId="{BDF7CB92-9C4B-450D-BD39-99E6C764D2F7}" destId="{E69CE3A9-F684-4139-B880-0AD043BA239E}" srcOrd="0" destOrd="0" parTransId="{BA3863DF-9940-4C84-B50F-B21FDDE2342A}" sibTransId="{95154701-88C3-4FCE-B391-9091F25E2F55}"/>
    <dgm:cxn modelId="{116039EA-C128-4C92-9712-5A0649C16EA7}" type="presOf" srcId="{6FDE431C-4EEC-4C93-B147-BB650C6D61B0}" destId="{E44366C5-06CF-41B7-9BFF-A44EF0C6C7F8}" srcOrd="0" destOrd="0" presId="urn:microsoft.com/office/officeart/2005/8/layout/hChevron3"/>
    <dgm:cxn modelId="{CA7FD870-E16E-4A44-B964-8277CBC1F7CB}" type="presOf" srcId="{A1B6844A-E597-4963-8C23-15A1AA776486}" destId="{B92E9000-017C-413F-8878-861E31F6649A}" srcOrd="0" destOrd="0" presId="urn:microsoft.com/office/officeart/2005/8/layout/hChevron3"/>
    <dgm:cxn modelId="{B6EB5B4F-90A8-4F2E-9DCA-BEBB88B23F0E}" type="presOf" srcId="{4FF8CE05-9811-4AD7-B75D-8E8ADFE81A5B}" destId="{2CB333B9-0144-4095-B784-AED676DAB210}" srcOrd="0" destOrd="0" presId="urn:microsoft.com/office/officeart/2005/8/layout/hChevron3"/>
    <dgm:cxn modelId="{843BE9AB-D265-4B4A-B1D8-5EE2F239AA3E}" type="presOf" srcId="{F6C42EBF-9EF4-4C02-AF1F-C408FAE27EB9}" destId="{28C529F3-A76F-47E7-A5F0-B6821EA4EBAF}" srcOrd="0" destOrd="0" presId="urn:microsoft.com/office/officeart/2005/8/layout/hChevron3"/>
    <dgm:cxn modelId="{01F2FB3B-5259-453E-BF2A-1DA8C2D458E7}" srcId="{BDF7CB92-9C4B-450D-BD39-99E6C764D2F7}" destId="{5A423661-293C-473B-9531-8510C668A1CC}" srcOrd="5" destOrd="0" parTransId="{170B68C0-DAD5-4E3E-8B16-64133F4DA4AB}" sibTransId="{6B6E5547-04C4-48C9-AC72-619EE5934139}"/>
    <dgm:cxn modelId="{BC3396EC-D5C2-48C6-813F-5E1CEACAA0AB}" type="presOf" srcId="{7D64254F-5302-4AB1-9322-9A5DE2145097}" destId="{EF66B917-F8AA-4700-9429-C8DFEE11A305}" srcOrd="0" destOrd="0" presId="urn:microsoft.com/office/officeart/2005/8/layout/hChevron3"/>
    <dgm:cxn modelId="{1ABB9B00-9C6A-43EB-A039-4F266F6E6843}" type="presParOf" srcId="{1A941523-3047-487E-ACCE-ED8CD6AC1A12}" destId="{115AF09E-C35D-4B4E-81B2-0580CEBBE53E}" srcOrd="0" destOrd="0" presId="urn:microsoft.com/office/officeart/2005/8/layout/hChevron3"/>
    <dgm:cxn modelId="{3CD29D7F-EA23-4FA2-A205-B5B7442864CE}" type="presParOf" srcId="{1A941523-3047-487E-ACCE-ED8CD6AC1A12}" destId="{3FE82F3D-B729-4A47-B003-6E17014577F8}" srcOrd="1" destOrd="0" presId="urn:microsoft.com/office/officeart/2005/8/layout/hChevron3"/>
    <dgm:cxn modelId="{642D2D23-0E5E-42CD-80D2-85E6A019FEF4}" type="presParOf" srcId="{1A941523-3047-487E-ACCE-ED8CD6AC1A12}" destId="{404F6EDF-B6A2-431E-98D1-E731B53768E6}" srcOrd="2" destOrd="0" presId="urn:microsoft.com/office/officeart/2005/8/layout/hChevron3"/>
    <dgm:cxn modelId="{154EF1DF-15D7-4326-995D-1C0E7A096B01}" type="presParOf" srcId="{1A941523-3047-487E-ACCE-ED8CD6AC1A12}" destId="{F9423B4B-AD24-4EDE-8DFF-3E0408E3ACDD}" srcOrd="3" destOrd="0" presId="urn:microsoft.com/office/officeart/2005/8/layout/hChevron3"/>
    <dgm:cxn modelId="{375D9ADE-4C44-46CF-ADBE-B5ADDD20C7E6}" type="presParOf" srcId="{1A941523-3047-487E-ACCE-ED8CD6AC1A12}" destId="{2F6CAE81-7A06-4F8D-9A86-DE1EFBE18C95}" srcOrd="4" destOrd="0" presId="urn:microsoft.com/office/officeart/2005/8/layout/hChevron3"/>
    <dgm:cxn modelId="{DFF5F7F9-97A5-4864-853A-FF6B6CB72896}" type="presParOf" srcId="{1A941523-3047-487E-ACCE-ED8CD6AC1A12}" destId="{85E91C7B-E34C-4210-9505-85A691C1AB75}" srcOrd="5" destOrd="0" presId="urn:microsoft.com/office/officeart/2005/8/layout/hChevron3"/>
    <dgm:cxn modelId="{9732072F-5F71-4BE3-B3ED-04F935CCEDF8}" type="presParOf" srcId="{1A941523-3047-487E-ACCE-ED8CD6AC1A12}" destId="{28C529F3-A76F-47E7-A5F0-B6821EA4EBAF}" srcOrd="6" destOrd="0" presId="urn:microsoft.com/office/officeart/2005/8/layout/hChevron3"/>
    <dgm:cxn modelId="{A47A3491-ACDA-4AF2-8C22-D559B5C24CF7}" type="presParOf" srcId="{1A941523-3047-487E-ACCE-ED8CD6AC1A12}" destId="{A4DE92E6-F8BA-48D0-9B17-C1847A541B18}" srcOrd="7" destOrd="0" presId="urn:microsoft.com/office/officeart/2005/8/layout/hChevron3"/>
    <dgm:cxn modelId="{7456D0B9-7BD9-46F5-99D7-627ECEA31676}" type="presParOf" srcId="{1A941523-3047-487E-ACCE-ED8CD6AC1A12}" destId="{EF66B917-F8AA-4700-9429-C8DFEE11A305}" srcOrd="8" destOrd="0" presId="urn:microsoft.com/office/officeart/2005/8/layout/hChevron3"/>
    <dgm:cxn modelId="{7CC9D567-04B1-41EA-9DD1-9EB58DF4C762}" type="presParOf" srcId="{1A941523-3047-487E-ACCE-ED8CD6AC1A12}" destId="{9C7CF585-8346-4E05-A6E3-078943B85088}" srcOrd="9" destOrd="0" presId="urn:microsoft.com/office/officeart/2005/8/layout/hChevron3"/>
    <dgm:cxn modelId="{2E4784C0-1F23-481D-B431-01216956C415}" type="presParOf" srcId="{1A941523-3047-487E-ACCE-ED8CD6AC1A12}" destId="{752448C1-FA60-45CC-A241-3589823DEB85}" srcOrd="10" destOrd="0" presId="urn:microsoft.com/office/officeart/2005/8/layout/hChevron3"/>
    <dgm:cxn modelId="{394006E6-2265-48EB-B1D9-799E77D1825B}" type="presParOf" srcId="{1A941523-3047-487E-ACCE-ED8CD6AC1A12}" destId="{E3A65D56-0944-470B-BB5C-FC5DAE504E2F}" srcOrd="11" destOrd="0" presId="urn:microsoft.com/office/officeart/2005/8/layout/hChevron3"/>
    <dgm:cxn modelId="{E06F17A7-94FA-46A1-87E7-28A89AE95AC4}" type="presParOf" srcId="{1A941523-3047-487E-ACCE-ED8CD6AC1A12}" destId="{157F077C-74F8-41E1-96A4-BCBC93B99C46}" srcOrd="12" destOrd="0" presId="urn:microsoft.com/office/officeart/2005/8/layout/hChevron3"/>
    <dgm:cxn modelId="{F6ED98EE-006D-43C7-9E45-A098E4A86DBD}" type="presParOf" srcId="{1A941523-3047-487E-ACCE-ED8CD6AC1A12}" destId="{DFEDA3C5-04FE-4B8D-800D-FAEEAD59454C}" srcOrd="13" destOrd="0" presId="urn:microsoft.com/office/officeart/2005/8/layout/hChevron3"/>
    <dgm:cxn modelId="{1C1AF14B-34F7-4D6F-941C-348728AE17B8}" type="presParOf" srcId="{1A941523-3047-487E-ACCE-ED8CD6AC1A12}" destId="{43C69E94-9E19-4C58-9B18-DA06A769A935}" srcOrd="14" destOrd="0" presId="urn:microsoft.com/office/officeart/2005/8/layout/hChevron3"/>
    <dgm:cxn modelId="{73D61BCA-EE63-4060-9A91-487D846B1814}" type="presParOf" srcId="{1A941523-3047-487E-ACCE-ED8CD6AC1A12}" destId="{B51F59AA-1F8F-4D50-86AB-1C415F98F4EA}" srcOrd="15" destOrd="0" presId="urn:microsoft.com/office/officeart/2005/8/layout/hChevron3"/>
    <dgm:cxn modelId="{6D9EAE18-5400-493F-BBE5-192805AF61B1}" type="presParOf" srcId="{1A941523-3047-487E-ACCE-ED8CD6AC1A12}" destId="{B92E9000-017C-413F-8878-861E31F6649A}" srcOrd="16" destOrd="0" presId="urn:microsoft.com/office/officeart/2005/8/layout/hChevron3"/>
    <dgm:cxn modelId="{7B86AA91-F2A1-4C6C-892C-3798256E13BE}" type="presParOf" srcId="{1A941523-3047-487E-ACCE-ED8CD6AC1A12}" destId="{FC100599-B0C6-4437-AB53-386D40FAA571}" srcOrd="17" destOrd="0" presId="urn:microsoft.com/office/officeart/2005/8/layout/hChevron3"/>
    <dgm:cxn modelId="{76429831-BC54-45BD-8201-6AC477644B95}" type="presParOf" srcId="{1A941523-3047-487E-ACCE-ED8CD6AC1A12}" destId="{709CC35F-DC49-405D-8F60-B94BA09EC7E6}" srcOrd="18" destOrd="0" presId="urn:microsoft.com/office/officeart/2005/8/layout/hChevron3"/>
    <dgm:cxn modelId="{B57599AF-3643-4C4E-9DA4-689EFBA4D20A}" type="presParOf" srcId="{1A941523-3047-487E-ACCE-ED8CD6AC1A12}" destId="{AE9AD632-49FE-437E-B949-83F09753984C}" srcOrd="19" destOrd="0" presId="urn:microsoft.com/office/officeart/2005/8/layout/hChevron3"/>
    <dgm:cxn modelId="{5DB81F1A-A76E-414C-BD6B-C11E6B52A4E8}" type="presParOf" srcId="{1A941523-3047-487E-ACCE-ED8CD6AC1A12}" destId="{2CB333B9-0144-4095-B784-AED676DAB210}" srcOrd="20" destOrd="0" presId="urn:microsoft.com/office/officeart/2005/8/layout/hChevron3"/>
    <dgm:cxn modelId="{07D4ED74-A997-413A-851D-7F81F1354B7B}" type="presParOf" srcId="{1A941523-3047-487E-ACCE-ED8CD6AC1A12}" destId="{8D9E6F7A-F324-49DE-9DCB-D5CB82CC9C7E}" srcOrd="21" destOrd="0" presId="urn:microsoft.com/office/officeart/2005/8/layout/hChevron3"/>
    <dgm:cxn modelId="{48B898E9-EA66-4168-962A-9B75ADDFC247}" type="presParOf" srcId="{1A941523-3047-487E-ACCE-ED8CD6AC1A12}" destId="{E44366C5-06CF-41B7-9BFF-A44EF0C6C7F8}" srcOrd="22" destOrd="0" presId="urn:microsoft.com/office/officeart/2005/8/layout/hChevron3"/>
    <dgm:cxn modelId="{CECFB5F6-0CD5-45C2-A4F2-CBD29DEF6B9C}" type="presParOf" srcId="{1A941523-3047-487E-ACCE-ED8CD6AC1A12}" destId="{66B82A54-85FE-430B-A01A-AC50323634A4}" srcOrd="23" destOrd="0" presId="urn:microsoft.com/office/officeart/2005/8/layout/hChevron3"/>
    <dgm:cxn modelId="{EE076D51-EF05-476D-AEE6-75EBA4A0231D}" type="presParOf" srcId="{1A941523-3047-487E-ACCE-ED8CD6AC1A12}" destId="{6CE1B446-6969-4F04-BE3E-72BCFB26528C}" srcOrd="2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AF09E-C35D-4B4E-81B2-0580CEBBE53E}">
      <dsp:nvSpPr>
        <dsp:cNvPr id="0" name=""/>
        <dsp:cNvSpPr/>
      </dsp:nvSpPr>
      <dsp:spPr>
        <a:xfrm>
          <a:off x="4905" y="1948715"/>
          <a:ext cx="860617" cy="344247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>
              <a:solidFill>
                <a:schemeClr val="tx1"/>
              </a:solidFill>
            </a:rPr>
            <a:t>Časový harmonogram informačných aktivít </a:t>
          </a:r>
          <a:endParaRPr lang="sk-SK" sz="600" b="1" kern="1200" dirty="0">
            <a:solidFill>
              <a:schemeClr val="tx1"/>
            </a:solidFill>
          </a:endParaRPr>
        </a:p>
      </dsp:txBody>
      <dsp:txXfrm>
        <a:off x="4905" y="1948715"/>
        <a:ext cx="774555" cy="344247"/>
      </dsp:txXfrm>
    </dsp:sp>
    <dsp:sp modelId="{404F6EDF-B6A2-431E-98D1-E731B53768E6}">
      <dsp:nvSpPr>
        <dsp:cNvPr id="0" name=""/>
        <dsp:cNvSpPr/>
      </dsp:nvSpPr>
      <dsp:spPr>
        <a:xfrm>
          <a:off x="693399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Január  2018</a:t>
          </a:r>
          <a:endParaRPr lang="sk-SK" sz="600" b="1" kern="1200" dirty="0"/>
        </a:p>
      </dsp:txBody>
      <dsp:txXfrm>
        <a:off x="865523" y="1948715"/>
        <a:ext cx="516370" cy="344247"/>
      </dsp:txXfrm>
    </dsp:sp>
    <dsp:sp modelId="{2F6CAE81-7A06-4F8D-9A86-DE1EFBE18C95}">
      <dsp:nvSpPr>
        <dsp:cNvPr id="0" name=""/>
        <dsp:cNvSpPr/>
      </dsp:nvSpPr>
      <dsp:spPr>
        <a:xfrm>
          <a:off x="1381893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Február 2018</a:t>
          </a:r>
          <a:endParaRPr lang="sk-SK" sz="600" b="1" kern="1200" dirty="0"/>
        </a:p>
      </dsp:txBody>
      <dsp:txXfrm>
        <a:off x="1554017" y="1948715"/>
        <a:ext cx="516370" cy="344247"/>
      </dsp:txXfrm>
    </dsp:sp>
    <dsp:sp modelId="{28C529F3-A76F-47E7-A5F0-B6821EA4EBAF}">
      <dsp:nvSpPr>
        <dsp:cNvPr id="0" name=""/>
        <dsp:cNvSpPr/>
      </dsp:nvSpPr>
      <dsp:spPr>
        <a:xfrm>
          <a:off x="2070387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Marec    2018</a:t>
          </a:r>
          <a:endParaRPr lang="sk-SK" sz="600" b="1" kern="1200" dirty="0"/>
        </a:p>
      </dsp:txBody>
      <dsp:txXfrm>
        <a:off x="2242511" y="1948715"/>
        <a:ext cx="516370" cy="344247"/>
      </dsp:txXfrm>
    </dsp:sp>
    <dsp:sp modelId="{EF66B917-F8AA-4700-9429-C8DFEE11A305}">
      <dsp:nvSpPr>
        <dsp:cNvPr id="0" name=""/>
        <dsp:cNvSpPr/>
      </dsp:nvSpPr>
      <dsp:spPr>
        <a:xfrm>
          <a:off x="2758881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Apríl 2018</a:t>
          </a:r>
          <a:endParaRPr lang="sk-SK" sz="600" b="1" kern="1200" dirty="0"/>
        </a:p>
      </dsp:txBody>
      <dsp:txXfrm>
        <a:off x="2931005" y="1948715"/>
        <a:ext cx="516370" cy="344247"/>
      </dsp:txXfrm>
    </dsp:sp>
    <dsp:sp modelId="{752448C1-FA60-45CC-A241-3589823DEB85}">
      <dsp:nvSpPr>
        <dsp:cNvPr id="0" name=""/>
        <dsp:cNvSpPr/>
      </dsp:nvSpPr>
      <dsp:spPr>
        <a:xfrm>
          <a:off x="3447375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Máj   2018</a:t>
          </a:r>
          <a:endParaRPr lang="sk-SK" sz="600" b="1" kern="1200" dirty="0"/>
        </a:p>
      </dsp:txBody>
      <dsp:txXfrm>
        <a:off x="3619499" y="1948715"/>
        <a:ext cx="516370" cy="344247"/>
      </dsp:txXfrm>
    </dsp:sp>
    <dsp:sp modelId="{157F077C-74F8-41E1-96A4-BCBC93B99C46}">
      <dsp:nvSpPr>
        <dsp:cNvPr id="0" name=""/>
        <dsp:cNvSpPr/>
      </dsp:nvSpPr>
      <dsp:spPr>
        <a:xfrm>
          <a:off x="4135869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Jún  2018</a:t>
          </a:r>
          <a:endParaRPr lang="sk-SK" sz="600" b="1" kern="1200" dirty="0"/>
        </a:p>
      </dsp:txBody>
      <dsp:txXfrm>
        <a:off x="4307993" y="1948715"/>
        <a:ext cx="516370" cy="344247"/>
      </dsp:txXfrm>
    </dsp:sp>
    <dsp:sp modelId="{43C69E94-9E19-4C58-9B18-DA06A769A935}">
      <dsp:nvSpPr>
        <dsp:cNvPr id="0" name=""/>
        <dsp:cNvSpPr/>
      </dsp:nvSpPr>
      <dsp:spPr>
        <a:xfrm>
          <a:off x="4824363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Júl    2018</a:t>
          </a:r>
          <a:endParaRPr lang="sk-SK" sz="600" b="1" kern="1200" dirty="0"/>
        </a:p>
      </dsp:txBody>
      <dsp:txXfrm>
        <a:off x="4996487" y="1948715"/>
        <a:ext cx="516370" cy="344247"/>
      </dsp:txXfrm>
    </dsp:sp>
    <dsp:sp modelId="{B92E9000-017C-413F-8878-861E31F6649A}">
      <dsp:nvSpPr>
        <dsp:cNvPr id="0" name=""/>
        <dsp:cNvSpPr/>
      </dsp:nvSpPr>
      <dsp:spPr>
        <a:xfrm>
          <a:off x="5512857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August  2018</a:t>
          </a:r>
          <a:endParaRPr lang="sk-SK" sz="600" b="1" kern="1200" dirty="0"/>
        </a:p>
      </dsp:txBody>
      <dsp:txXfrm>
        <a:off x="5684981" y="1948715"/>
        <a:ext cx="516370" cy="344247"/>
      </dsp:txXfrm>
    </dsp:sp>
    <dsp:sp modelId="{709CC35F-DC49-405D-8F60-B94BA09EC7E6}">
      <dsp:nvSpPr>
        <dsp:cNvPr id="0" name=""/>
        <dsp:cNvSpPr/>
      </dsp:nvSpPr>
      <dsp:spPr>
        <a:xfrm>
          <a:off x="6201351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September 2018</a:t>
          </a:r>
          <a:endParaRPr lang="sk-SK" sz="600" b="1" kern="1200" dirty="0"/>
        </a:p>
      </dsp:txBody>
      <dsp:txXfrm>
        <a:off x="6373475" y="1948715"/>
        <a:ext cx="516370" cy="344247"/>
      </dsp:txXfrm>
    </dsp:sp>
    <dsp:sp modelId="{2CB333B9-0144-4095-B784-AED676DAB210}">
      <dsp:nvSpPr>
        <dsp:cNvPr id="0" name=""/>
        <dsp:cNvSpPr/>
      </dsp:nvSpPr>
      <dsp:spPr>
        <a:xfrm>
          <a:off x="6889845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Október 2018</a:t>
          </a:r>
          <a:endParaRPr lang="sk-SK" sz="600" b="1" kern="1200" dirty="0"/>
        </a:p>
      </dsp:txBody>
      <dsp:txXfrm>
        <a:off x="7061969" y="1948715"/>
        <a:ext cx="516370" cy="344247"/>
      </dsp:txXfrm>
    </dsp:sp>
    <dsp:sp modelId="{E44366C5-06CF-41B7-9BFF-A44EF0C6C7F8}">
      <dsp:nvSpPr>
        <dsp:cNvPr id="0" name=""/>
        <dsp:cNvSpPr/>
      </dsp:nvSpPr>
      <dsp:spPr>
        <a:xfrm>
          <a:off x="7578339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November 2018</a:t>
          </a:r>
          <a:endParaRPr lang="sk-SK" sz="600" b="1" kern="1200" dirty="0"/>
        </a:p>
      </dsp:txBody>
      <dsp:txXfrm>
        <a:off x="7750463" y="1948715"/>
        <a:ext cx="516370" cy="344247"/>
      </dsp:txXfrm>
    </dsp:sp>
    <dsp:sp modelId="{6CE1B446-6969-4F04-BE3E-72BCFB26528C}">
      <dsp:nvSpPr>
        <dsp:cNvPr id="0" name=""/>
        <dsp:cNvSpPr/>
      </dsp:nvSpPr>
      <dsp:spPr>
        <a:xfrm>
          <a:off x="8266833" y="1948715"/>
          <a:ext cx="860617" cy="344247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16002" rIns="8001" bIns="1600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600" b="1" kern="1200" dirty="0" smtClean="0"/>
            <a:t>December 2018</a:t>
          </a:r>
          <a:endParaRPr lang="sk-SK" sz="600" b="1" kern="1200" dirty="0"/>
        </a:p>
      </dsp:txBody>
      <dsp:txXfrm>
        <a:off x="8438957" y="1948715"/>
        <a:ext cx="516370" cy="344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25. 5. 2018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25. 5. 2018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-kzp.sk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k-SK" dirty="0" smtClean="0"/>
              <a:t>Subjekty zapojené do realizácie OP KŽP sú povinné zabezpečiť informovanie a komunikáciu v súlade s relevantnou národnou a európskou legislatívou vo vzťahu k širokej verejnosti a prijímateľom. Cieľom informovania a komunikácie je zabezpečiť kvalitnejšiu, efektívnejšiu a transparentnejšiu implementáciu pomoci z Európskych štrukturálnych a investičných fondov a zdôraznenia príspevku EÚ a jej kohéznej politiky na podporu ekonomického rastu, zamestnanosti a odstraňovania regionálnych rozdielov.</a:t>
            </a:r>
          </a:p>
          <a:p>
            <a:pPr algn="just"/>
            <a:r>
              <a:rPr lang="sk-SK" dirty="0" smtClean="0"/>
              <a:t>Za realizáciu informačných a komunikačných aktivít je zodpovedný RO pre OP KŽP v spolupráci s SO pre OP KŽP. Komunikačná stratégia je komplexný dokument a rámcovo definuje postup v oblasti informovania a komunikácie. Detailný postup jej implementácie je upravený v ročných komunikačných plánoch. </a:t>
            </a:r>
          </a:p>
          <a:p>
            <a:pPr algn="just"/>
            <a:r>
              <a:rPr lang="sk-SK" dirty="0" smtClean="0"/>
              <a:t>SO pre OP KŽP v súlade so Zmluvou o vykonávaní časti úloh riadiaceho orgánu sprostredkovateľským orgánom v oblasti informovania a komunikácie zabezpečujú o. i. realizáciu aktivít informovania a komunikácie v súlade s Komunikačnou stratégiou operačného programu a ročnými komunikačnými plánmi.</a:t>
            </a:r>
          </a:p>
          <a:p>
            <a:pPr algn="just"/>
            <a:r>
              <a:rPr lang="sk-SK" dirty="0" smtClean="0"/>
              <a:t>V zmysle Nariadenia Európskeho parlamentu a Rady (EÚ) č. 1303/2013 zo dňa 17. decembra 2013, čl. 115 – 116 je RO zodpovedný za vypracovanie komunikačnej stratégie. RO každoročne aktualizuje komunikačnú stratégiu v podobe Ročného komunikačného plánu, ktorý vymedzuje informačné a komunikačné činnosti naplánované do nasledujúceho roka.</a:t>
            </a:r>
          </a:p>
          <a:p>
            <a:pPr algn="just"/>
            <a:r>
              <a:rPr lang="sk-SK" dirty="0" smtClean="0"/>
              <a:t>Ročný komunikačný plán pre OP KŽP bol pripravený v súčinnosti s SO.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k-SK" dirty="0" smtClean="0"/>
              <a:t>V roku 2018 boli informácie o OP KŽP poskytované v rámci stánku MŽP SR na aprílovom veľtrhu CONECO.</a:t>
            </a:r>
          </a:p>
          <a:p>
            <a:pPr algn="just"/>
            <a:r>
              <a:rPr lang="sk-SK" dirty="0" smtClean="0"/>
              <a:t>V máji sa uskutočnili informačné podujatia, na ktorý bol prezentovaný operačný program. Napr. Deň Európy alebo Deň otvorených dverí MŽP SR.</a:t>
            </a:r>
          </a:p>
          <a:p>
            <a:pPr algn="just"/>
            <a:r>
              <a:rPr lang="sk-SK"/>
              <a:t>Ďalší ročník konferencie Krajina – Človek – Kultúra sa uskutočnil začiatkom mája 2018. </a:t>
            </a:r>
          </a:p>
          <a:p>
            <a:pPr algn="just"/>
            <a:r>
              <a:rPr lang="sk-SK" smtClean="0"/>
              <a:t>Ekotopfilm</a:t>
            </a:r>
            <a:r>
              <a:rPr lang="sk-SK" dirty="0" smtClean="0"/>
              <a:t> - </a:t>
            </a:r>
            <a:r>
              <a:rPr lang="sk-SK" dirty="0" err="1" smtClean="0"/>
              <a:t>Envirofilm</a:t>
            </a:r>
            <a:r>
              <a:rPr lang="sk-SK" dirty="0" smtClean="0"/>
              <a:t> 2018 prebiehal v Bratislave od 30.</a:t>
            </a:r>
            <a:r>
              <a:rPr lang="sk-SK" baseline="0" dirty="0" smtClean="0"/>
              <a:t> apríla</a:t>
            </a:r>
            <a:r>
              <a:rPr lang="sk-SK" dirty="0" smtClean="0"/>
              <a:t> až do 4. mája.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991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66946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k-SK" dirty="0" smtClean="0"/>
              <a:t>Pre naplnenie stanovených cieľov boli realizované informačné a komunikačné aktivity s cieľom oslovenia najmä potenciálnych žiadateľov o NFP, ako aj širokú laickú i odbornú verejnosť. </a:t>
            </a:r>
          </a:p>
          <a:p>
            <a:pPr algn="just"/>
            <a:r>
              <a:rPr lang="sk-SK" dirty="0" smtClean="0"/>
              <a:t>V roku 2017 bolo zrealizovaných 25 vlastných informačných aktivít, ktorých sa zúčastnilo 1216 účastníkov. </a:t>
            </a:r>
          </a:p>
          <a:p>
            <a:pPr algn="just"/>
            <a:r>
              <a:rPr lang="sk-SK" dirty="0" smtClean="0"/>
              <a:t>Okrem realizácie informačných aktivít boli či už potenciálni žiadatelia, žiadatelia o NFP, ale aj široká verejnosť oboznamovaní s novými informáciami o operačnom programe prostredníctvom webového sídla </a:t>
            </a:r>
            <a:r>
              <a:rPr lang="sk-SK" dirty="0" smtClean="0">
                <a:hlinkClick r:id="rId3"/>
              </a:rPr>
              <a:t>www.op-kzp.sk</a:t>
            </a:r>
            <a:r>
              <a:rPr lang="sk-SK" dirty="0" smtClean="0"/>
              <a:t>. Návštevnosť </a:t>
            </a:r>
            <a:r>
              <a:rPr lang="sk-SK" dirty="0" smtClean="0">
                <a:hlinkClick r:id="rId3"/>
              </a:rPr>
              <a:t>www.op-kzp.sk</a:t>
            </a:r>
            <a:r>
              <a:rPr lang="sk-SK" dirty="0" smtClean="0"/>
              <a:t> dosiahla v roku 2017, 46 957 prístupov. </a:t>
            </a:r>
          </a:p>
          <a:p>
            <a:pPr algn="just"/>
            <a:r>
              <a:rPr lang="sk-SK" dirty="0" smtClean="0"/>
              <a:t>V rámci priamej komunikácie boli poskytnuté informácie prostredníctvom e-mailov resp. telefonicky a v rámci osobných konzultácií, ktorých bolo dovedna 157.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k-SK" dirty="0" smtClean="0"/>
              <a:t>Počas roka 2017 boli prostredníctvom nástrojov komunikačnej stratégie oslovené štyri cieľové skupiny. </a:t>
            </a:r>
          </a:p>
          <a:p>
            <a:pPr algn="just"/>
            <a:r>
              <a:rPr lang="sk-SK" dirty="0" smtClean="0"/>
              <a:t>Potenciálni žiadatelia o NFP, žiadatelia o NFP a prijímatelia, boli oboznamovaní o možnostiach a podmienkach čerpania prostriedkov z operačného programu prostredníctvom najmä prostredníctvom informačných seminárov alebo e-mailových a telefonických konzultácií.</a:t>
            </a:r>
          </a:p>
          <a:p>
            <a:pPr algn="just"/>
            <a:r>
              <a:rPr lang="sk-SK" dirty="0" smtClean="0"/>
              <a:t>Subjekty zapojené do procesu implementácie EŠIF využívali najmä e-mailovú a telefonickú komunikáciu.</a:t>
            </a:r>
          </a:p>
          <a:p>
            <a:pPr algn="just"/>
            <a:r>
              <a:rPr lang="sk-SK" dirty="0" smtClean="0"/>
              <a:t>Odborná verejnosť sa zúčastnila napríklad výročnej konferencie.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3092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sk-SK" dirty="0" smtClean="0"/>
              <a:t>V roku 2017 nebola realizovaná TV, Rádio, či on-line kampaň, avšak bolo vyhlásené verejné obstarávanie zákazky „Komplexná produkcia TV spotov, on-line spotov a rádio spotov podľa špecifikovaných piatich tém na propagáciu Operačného programu Kvalita životného prostredia“. Zmluva k predmetnej zákazke vstúpila</a:t>
            </a:r>
            <a:r>
              <a:rPr lang="sk-SK" baseline="0" dirty="0" smtClean="0"/>
              <a:t> do platnosti v januári 2018.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 smtClean="0"/>
          </a:p>
          <a:p>
            <a:pPr algn="just"/>
            <a:r>
              <a:rPr lang="sk-SK" dirty="0" smtClean="0"/>
              <a:t>RO taktiež prezentoval zverejnenie výziev prostredníctvom inzercie v printových médiách, ako napr. SME, Pravda, Hospodárske noviny.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70006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FF0000"/>
                </a:solidFill>
              </a:rPr>
              <a:t>INFORMAČNÉ SEMINÁRE K VYHLÁSENÝM VÝZVAM:</a:t>
            </a:r>
          </a:p>
          <a:p>
            <a:pPr algn="just"/>
            <a:r>
              <a:rPr lang="sk-SK" dirty="0" smtClean="0"/>
              <a:t>Riadiaci</a:t>
            </a:r>
            <a:r>
              <a:rPr lang="sk-SK" baseline="0" dirty="0" smtClean="0"/>
              <a:t> orgán OP KŽP</a:t>
            </a:r>
            <a:r>
              <a:rPr lang="sk-SK" dirty="0" smtClean="0"/>
              <a:t> zorganizoval v roku 2017 informačné semináre k vyhláseným výzvam na predkladanie žiadostí o nenávratný finančný príspevok s cieľom informovať potenciálnych žiadateľov o možnostiach čerpania prostriedkov z EŠIF a dosiahnuť čo najvyššiu mieru kvalitných projektov. Informačné semináre boli realizované samostatne, alebo v spolupráci s informačno-poradenskými centrami (IPC), ako aj v spolupráci s SO - SAŽP. </a:t>
            </a:r>
          </a:p>
          <a:p>
            <a:pPr algn="just"/>
            <a:r>
              <a:rPr lang="sk-SK" dirty="0" smtClean="0"/>
              <a:t>SO – SAŽP realizoval v roku 2017 workshop a informačné semináre pre prijímateľov nenávratného finančného príspevku, ktorý sa zapojili do vyhlásených výziev. </a:t>
            </a:r>
          </a:p>
          <a:p>
            <a:pPr algn="just"/>
            <a:r>
              <a:rPr lang="sk-SK" dirty="0" smtClean="0"/>
              <a:t>SO – SIEA zorganizoval v roku 2017 informačné semináre k vyhláseným výzvam. </a:t>
            </a:r>
          </a:p>
          <a:p>
            <a:pPr algn="just"/>
            <a:r>
              <a:rPr lang="sk-SK" dirty="0" smtClean="0"/>
              <a:t>SO - MV SR zorganizoval v rámci vyhlásených výziev informačné podujatia/pracovné stretnutia pre prijímateľov NFP. </a:t>
            </a:r>
          </a:p>
          <a:p>
            <a:pPr algn="just"/>
            <a:endParaRPr lang="sk-SK" dirty="0" smtClean="0"/>
          </a:p>
          <a:p>
            <a:pPr algn="just"/>
            <a:r>
              <a:rPr lang="sk-SK" dirty="0" smtClean="0"/>
              <a:t>Celkom bolo zorganizovaných 24 informačných seminárov vo viacerých mestách na Slovensku, ako napr. v Bratislave, Trenčíne, Banskej Bystrici, Žiline či Košiciach. Celkový počet účastníkov informačných seminárov RO a SO za rok 2017: 1 093</a:t>
            </a:r>
            <a:endParaRPr lang="sk-SK" b="1" dirty="0" smtClean="0">
              <a:solidFill>
                <a:srgbClr val="FF0000"/>
              </a:solidFill>
            </a:endParaRPr>
          </a:p>
          <a:p>
            <a:pPr algn="just"/>
            <a:endParaRPr lang="sk-SK" b="1" dirty="0" smtClean="0">
              <a:solidFill>
                <a:srgbClr val="FF0000"/>
              </a:solidFill>
            </a:endParaRPr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Výročná konferencia </a:t>
            </a:r>
            <a:r>
              <a:rPr lang="sk-SK" b="0" dirty="0" smtClean="0">
                <a:solidFill>
                  <a:srgbClr val="FF0000"/>
                </a:solidFill>
              </a:rPr>
              <a:t>sa uskutočnila dňa 27. 11. 2017 v Bratislave.</a:t>
            </a:r>
            <a:r>
              <a:rPr lang="sk-SK" b="0" baseline="0" dirty="0" smtClean="0">
                <a:solidFill>
                  <a:srgbClr val="FF0000"/>
                </a:solidFill>
              </a:rPr>
              <a:t> </a:t>
            </a:r>
            <a:r>
              <a:rPr lang="sk-SK" b="0" dirty="0" smtClean="0">
                <a:solidFill>
                  <a:srgbClr val="FF0000"/>
                </a:solidFill>
              </a:rPr>
              <a:t>Podujatie sa uskutočnilo za účasti ministra životného prostredia SR. Dosiahnuté výsledky prezentovali zástupcovia Ministerstva životného prostredia SR a sprostredkovateľských orgánov – SAŽP, MV SR a SIEA. Samostatný priestor bol venovaný odbornej diskusii za okrúhlymi stolmi na témy: ovzdušie, riziká, odpady (</a:t>
            </a:r>
            <a:r>
              <a:rPr lang="sk-SK" b="0" dirty="0" err="1" smtClean="0">
                <a:solidFill>
                  <a:srgbClr val="FF0000"/>
                </a:solidFill>
              </a:rPr>
              <a:t>kompostéry</a:t>
            </a:r>
            <a:r>
              <a:rPr lang="sk-SK" b="0" dirty="0" smtClean="0">
                <a:solidFill>
                  <a:srgbClr val="FF0000"/>
                </a:solidFill>
              </a:rPr>
              <a:t>), energetika, ochrana prírody, voda a protipovodňové opatrenia. Počas konferencie boli distribuované informačné materiály a propagačné predmety OP KŽP.</a:t>
            </a:r>
          </a:p>
          <a:p>
            <a:pPr algn="just"/>
            <a:r>
              <a:rPr lang="sk-SK" b="0" dirty="0" smtClean="0">
                <a:solidFill>
                  <a:srgbClr val="FF0000"/>
                </a:solidFill>
              </a:rPr>
              <a:t>Výročnej</a:t>
            </a:r>
            <a:r>
              <a:rPr lang="sk-SK" b="0" baseline="0" dirty="0" smtClean="0">
                <a:solidFill>
                  <a:srgbClr val="FF0000"/>
                </a:solidFill>
              </a:rPr>
              <a:t> konferencie sa zúčastnilo</a:t>
            </a:r>
            <a:r>
              <a:rPr lang="sk-SK" b="0" dirty="0" smtClean="0">
                <a:solidFill>
                  <a:srgbClr val="FF0000"/>
                </a:solidFill>
              </a:rPr>
              <a:t> 123 osôb.</a:t>
            </a:r>
            <a:endParaRPr lang="sk-SK" b="1" dirty="0" smtClean="0">
              <a:solidFill>
                <a:srgbClr val="FF0000"/>
              </a:solidFill>
            </a:endParaRPr>
          </a:p>
          <a:p>
            <a:pPr algn="just"/>
            <a:endParaRPr lang="sk-SK" b="1" dirty="0" smtClean="0">
              <a:solidFill>
                <a:srgbClr val="FF0000"/>
              </a:solidFill>
            </a:endParaRPr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Na ďalšom </a:t>
            </a:r>
            <a:r>
              <a:rPr lang="sk-SK" b="1" dirty="0" err="1" smtClean="0">
                <a:solidFill>
                  <a:srgbClr val="FF0000"/>
                </a:solidFill>
              </a:rPr>
              <a:t>slajde</a:t>
            </a:r>
            <a:r>
              <a:rPr lang="sk-SK" b="1" dirty="0" smtClean="0">
                <a:solidFill>
                  <a:srgbClr val="FF0000"/>
                </a:solidFill>
              </a:rPr>
              <a:t> sú fotografie z niektorých informačných aktivít zrealizovaných v roku 2017 – okrem informačných seminárov aj Výročná konferencia, Deň otvorených dverí MŽP SR, CONECO.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05199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VÝROČNÁ KONFERENCIA:</a:t>
            </a:r>
          </a:p>
          <a:p>
            <a:pPr algn="just"/>
            <a:r>
              <a:rPr lang="sk-SK" dirty="0" smtClean="0"/>
              <a:t>RO je povinný organizovať jednu hlavnú informačnú aktivitu za rok, ktorá podporuje príležitosti v oblasti financovania, realizované stratégie a informuje o úspechoch operačného programu. RO zorganizoval dňa 27. 11. 2017 v Bratislave Výročnú konferenciu operačného programu. </a:t>
            </a:r>
            <a:r>
              <a:rPr lang="sk-SK" i="1" dirty="0" smtClean="0"/>
              <a:t>Konferencie sa zúčastnilo 123 osôb.</a:t>
            </a:r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DEŇ OTVORENÝCH DVERÍ MŽP SR:</a:t>
            </a:r>
          </a:p>
          <a:p>
            <a:pPr algn="just"/>
            <a:r>
              <a:rPr lang="sk-SK" dirty="0" smtClean="0"/>
              <a:t>Uprostred mája</a:t>
            </a:r>
            <a:r>
              <a:rPr lang="sk-SK" baseline="0" dirty="0" smtClean="0"/>
              <a:t> 2017 </a:t>
            </a:r>
            <a:r>
              <a:rPr lang="sk-SK" dirty="0" smtClean="0"/>
              <a:t>sa v </a:t>
            </a:r>
            <a:r>
              <a:rPr lang="sk-SK" dirty="0" err="1" smtClean="0"/>
              <a:t>infostánku</a:t>
            </a:r>
            <a:r>
              <a:rPr lang="sk-SK" dirty="0" smtClean="0"/>
              <a:t> OP KŽP návštevníci dozvedeli aktuálne informácie o možnostiach získania finančnej podpory z eurofondov na environmentálne projekty.</a:t>
            </a:r>
          </a:p>
          <a:p>
            <a:pPr algn="just"/>
            <a:r>
              <a:rPr lang="sk-SK" b="1" dirty="0" smtClean="0">
                <a:solidFill>
                  <a:srgbClr val="FF0000"/>
                </a:solidFill>
              </a:rPr>
              <a:t>CONECO:</a:t>
            </a:r>
          </a:p>
          <a:p>
            <a:pPr algn="just"/>
            <a:r>
              <a:rPr lang="sk-SK" dirty="0" smtClean="0"/>
              <a:t>Veľtrh sa konal v marci 2017 a prostredníctvom výstavného stánku MŽP SR, boli prezentované možnosti podpory OP KŽP v spolupráci so</a:t>
            </a:r>
            <a:r>
              <a:rPr lang="sk-SK" baseline="0" dirty="0" smtClean="0"/>
              <a:t> SAŽP</a:t>
            </a:r>
            <a:r>
              <a:rPr lang="sk-SK" dirty="0" smtClean="0"/>
              <a:t>. SIEA informovala o možnostiach podpory vo vlastnom</a:t>
            </a:r>
            <a:r>
              <a:rPr lang="sk-SK" baseline="0" dirty="0" smtClean="0"/>
              <a:t> stánku.</a:t>
            </a:r>
            <a:endParaRPr lang="sk-SK" dirty="0" smtClean="0"/>
          </a:p>
          <a:p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74270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43058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>
          <a:xfrm>
            <a:off x="673100" y="4751388"/>
            <a:ext cx="5378450" cy="4978766"/>
          </a:xfrm>
        </p:spPr>
        <p:txBody>
          <a:bodyPr/>
          <a:lstStyle/>
          <a:p>
            <a:pPr algn="just"/>
            <a:r>
              <a:rPr lang="sk-SK" dirty="0" smtClean="0"/>
              <a:t>V rámci priamej komunikácie bolo zodpovedaných 2646 telefonických dotazov a 1203 e-mailových podnetov.</a:t>
            </a:r>
          </a:p>
          <a:p>
            <a:pPr algn="just"/>
            <a:r>
              <a:rPr lang="sk-SK" dirty="0" smtClean="0"/>
              <a:t>Okrem týchto prebiehala komunikácia formou osobných konzultácií (spolu bolo poskytnutých</a:t>
            </a:r>
            <a:r>
              <a:rPr lang="sk-SK" baseline="0" dirty="0" smtClean="0"/>
              <a:t> 157 osobných konzultácií</a:t>
            </a:r>
            <a:r>
              <a:rPr lang="sk-SK" dirty="0" smtClean="0"/>
              <a:t>).</a:t>
            </a:r>
          </a:p>
          <a:p>
            <a:pPr algn="just"/>
            <a:endParaRPr lang="sk-SK" dirty="0" smtClean="0"/>
          </a:p>
          <a:p>
            <a:pPr algn="just"/>
            <a:r>
              <a:rPr lang="sk-SK" b="1" dirty="0" smtClean="0"/>
              <a:t>RO MŽP SR </a:t>
            </a:r>
            <a:r>
              <a:rPr lang="sk-SK" b="0" dirty="0" smtClean="0"/>
              <a:t>poskytoval v roku 2017 písomné a telefonické konzultácie, z toho písomne bolo zodpovedaných prostredníctvom emailovej adresy vyzvy.opkzp@enviro.gov.sk: 288 otázok a telefonicky prostredníctvom </a:t>
            </a:r>
            <a:r>
              <a:rPr lang="sk-SK" b="0" dirty="0" err="1" smtClean="0"/>
              <a:t>Infolinky</a:t>
            </a:r>
            <a:r>
              <a:rPr lang="sk-SK" b="0" dirty="0" smtClean="0"/>
              <a:t> bolo poskytnutých 400 konzultácií k aktuálne vyhláseným výzvam v rámci OP KŽP.     </a:t>
            </a:r>
          </a:p>
          <a:p>
            <a:pPr algn="just"/>
            <a:endParaRPr lang="sk-SK" b="1" dirty="0" smtClean="0"/>
          </a:p>
          <a:p>
            <a:pPr algn="just"/>
            <a:r>
              <a:rPr lang="sk-SK" b="1" dirty="0" smtClean="0"/>
              <a:t>SO-SAŽP </a:t>
            </a:r>
            <a:r>
              <a:rPr lang="sk-SK" b="0" dirty="0" smtClean="0"/>
              <a:t>poskytla v roku 2017 písomné a osobné konzultácie prostredníctvom e-mailových adries sazp@sazp.sk a fondy@sazp.sk. Celkovo bolo vypracovaných 17 písomných odpovedí a uskutočnilo sa 147 osobných konzultácií. Prijímateľom NFP boli zároveň denne k dispozícii projektoví manažéri sekcie fondov EÚ prostredníctvom telefónu a e-mailu.</a:t>
            </a:r>
          </a:p>
          <a:p>
            <a:pPr algn="just"/>
            <a:r>
              <a:rPr lang="sk-SK" b="1" dirty="0" smtClean="0"/>
              <a:t>SO-SIEA </a:t>
            </a:r>
            <a:r>
              <a:rPr lang="sk-SK" b="0" dirty="0" smtClean="0"/>
              <a:t>poskytla v roku 2017 písomné, telefonické a osobné konzultácie prostredníctvom e-mailovej adresy esif@siea.gov.sk, celkovo 870 písomných, 1060 telefonických a  osobných 10 osobných konzultácií.  </a:t>
            </a:r>
          </a:p>
          <a:p>
            <a:pPr algn="just"/>
            <a:r>
              <a:rPr lang="sk-SK" b="1" dirty="0" smtClean="0"/>
              <a:t>SO-MV SR </a:t>
            </a:r>
            <a:r>
              <a:rPr lang="sk-SK" b="0" dirty="0" smtClean="0"/>
              <a:t>poskytuje informácie o OP KŽP výhradne písomnou formou. Tento spôsob bol zapracovaný aj do podmienok výziev a potenciálni žiadatelia svoje otázky zasielajú na emailovú adresu metodika.adapt@minv.sk. MV SR poskytlo celkovo 28 písomných odpovedí. </a:t>
            </a:r>
          </a:p>
          <a:p>
            <a:endParaRPr lang="sk-SK" dirty="0" smtClean="0"/>
          </a:p>
          <a:p>
            <a:pPr algn="just"/>
            <a:r>
              <a:rPr lang="sk-SK" dirty="0" smtClean="0"/>
              <a:t>Od roku 2016 RO OP KŽP a SO OP KŽP spolupracujú s informačno-poradenskými centrami zriadenými Úradom podpredsedu vlády SR pre investície a informatizáciu SR. Ide o špecifický komunikačný nástroj, ktorého cieľom je poskytovanie odborného poradenstva pre potenciálnych žiadateľov, žiadateľov a prijímateľov v oblasti EŠIF. Poradenské centrá aktívne komunikujú priamo s RO a SO ohľadom sprostredkovania korektných informácií potenciálnym žiadateľom o NFP a žiadateľom o NFP priamo v regiónoch Slovenska. Jednotlivé</a:t>
            </a:r>
            <a:r>
              <a:rPr lang="sk-SK" baseline="0" dirty="0" smtClean="0"/>
              <a:t> IPC ponúkli v roku 2017 svoje priestory a možnosť zabezpečiť informačné semináre, čo RO aj SO využili.</a:t>
            </a: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9694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k-SK" dirty="0" smtClean="0"/>
              <a:t>Počas roka 2018 sa vyhlasujú výzvy a realizujú sa projekty, preto sa komunikácia  opäť sústredí na potenciálnych žiadateľov a žiadateľov a ,samozrejme, na prijímateľov NFP a v neposlednom</a:t>
            </a:r>
            <a:r>
              <a:rPr lang="sk-SK" baseline="0" dirty="0" smtClean="0"/>
              <a:t> rade aj na širokú verejnosť</a:t>
            </a:r>
            <a:r>
              <a:rPr lang="sk-SK" dirty="0" smtClean="0"/>
              <a:t>.</a:t>
            </a:r>
          </a:p>
          <a:p>
            <a:pPr algn="just"/>
            <a:r>
              <a:rPr lang="sk-SK" dirty="0" smtClean="0"/>
              <a:t>V tomto roku zrealizoval RO v spolupráci s IPC už 3 informačné semináre, a to v Prešove, Žiline a Nitre. Ďalšie informačné semináre sa budú realizovať postupne, ako budú vyhlasované výzvy a podľa potreby, pričom budú oslovené so</a:t>
            </a:r>
            <a:r>
              <a:rPr lang="sk-SK" baseline="0" dirty="0" smtClean="0"/>
              <a:t> žiadosťou o spolupráci IPC</a:t>
            </a:r>
            <a:r>
              <a:rPr lang="sk-SK" dirty="0" smtClean="0"/>
              <a:t>.</a:t>
            </a:r>
          </a:p>
          <a:p>
            <a:pPr algn="just"/>
            <a:endParaRPr lang="sk-SK" dirty="0" smtClean="0"/>
          </a:p>
          <a:p>
            <a:pPr algn="just"/>
            <a:r>
              <a:rPr lang="sk-SK" dirty="0" smtClean="0"/>
              <a:t>Prostredníctvom uvedených cieľov komunikácie a komunikačných nástrojov na rok 2018 budú oslovení:</a:t>
            </a:r>
          </a:p>
          <a:p>
            <a:pPr algn="just"/>
            <a:r>
              <a:rPr lang="sk-SK" dirty="0" smtClean="0"/>
              <a:t>1: potenciálni žiadatelia o NFP, žiadatelia o NFP a prijímatelia,</a:t>
            </a:r>
          </a:p>
          <a:p>
            <a:pPr algn="just"/>
            <a:r>
              <a:rPr lang="sk-SK" dirty="0" smtClean="0"/>
              <a:t>2: subjekty zapojené do procesu implementácie EŠIF,</a:t>
            </a:r>
          </a:p>
          <a:p>
            <a:pPr algn="just"/>
            <a:r>
              <a:rPr lang="sk-SK" dirty="0" smtClean="0"/>
              <a:t>3: odborná verejnosť a médiá,</a:t>
            </a:r>
          </a:p>
          <a:p>
            <a:pPr algn="just"/>
            <a:r>
              <a:rPr lang="sk-SK" dirty="0" smtClean="0"/>
              <a:t>4: široká verejnosť.</a:t>
            </a:r>
          </a:p>
          <a:p>
            <a:pPr algn="just"/>
            <a:endParaRPr lang="sk-SK" dirty="0" smtClean="0"/>
          </a:p>
          <a:p>
            <a:pPr algn="just"/>
            <a:r>
              <a:rPr lang="sk-SK" b="1" dirty="0" smtClean="0"/>
              <a:t>V tomto roku plánuje RO odvysielať</a:t>
            </a:r>
            <a:r>
              <a:rPr lang="sk-SK" b="1" baseline="0" dirty="0" smtClean="0"/>
              <a:t> TV, Rádio o on-line spoty, ktorých produkcia prebiehala od konca januára do druhej polovice marca. </a:t>
            </a:r>
          </a:p>
          <a:p>
            <a:pPr algn="just"/>
            <a:r>
              <a:rPr lang="sk-SK" b="1" i="1" dirty="0" smtClean="0"/>
              <a:t>Témy spotov: </a:t>
            </a:r>
          </a:p>
          <a:p>
            <a:pPr algn="just"/>
            <a:r>
              <a:rPr lang="sk-SK" b="1" u="sng" dirty="0" smtClean="0"/>
              <a:t>ODPADY</a:t>
            </a:r>
            <a:r>
              <a:rPr lang="sk-SK" dirty="0" smtClean="0"/>
              <a:t> </a:t>
            </a:r>
          </a:p>
          <a:p>
            <a:pPr algn="just"/>
            <a:r>
              <a:rPr lang="sk-SK" dirty="0" smtClean="0"/>
              <a:t>1 SPOT: „MENEJ SKLÁDKUJ VIAC SEPARUJ“ - Doteraz vynaložene finančné prostriedky za OP KŽP (10., 11., 15., a 16. výzva) </a:t>
            </a:r>
          </a:p>
          <a:p>
            <a:pPr algn="just"/>
            <a:r>
              <a:rPr lang="sk-SK" dirty="0" smtClean="0"/>
              <a:t>2 SPOT : PRRIPRAVOVANÉ VÝZVY V RÁMCI ODPADU ZA OP KŽP - Najmenej rozvinuté okresy SR – alokácia v hodnote 25 mil. EUR – „Príprava na opätovné použite a zhodnocovanie so zameraním na recykláciu nie nebezpečných odpadov vrátane podpory systémov triedeného zberu komunálnych odpadov a podpory predchádzania vzniku biologicky rozložiteľných komunálnych odpadov “. - Celé územie SR mimo najmenej rozvinutých okresov – alokácia v hodnote 25 mil. EUR </a:t>
            </a:r>
            <a:r>
              <a:rPr lang="sk-SK" b="1" u="sng" dirty="0" smtClean="0"/>
              <a:t>SANÁCIA ENVIROMENTÁLNYCH ZAŤAŽÍ </a:t>
            </a:r>
          </a:p>
          <a:p>
            <a:pPr algn="just"/>
            <a:r>
              <a:rPr lang="sk-SK" dirty="0" smtClean="0"/>
              <a:t>3 SPOT: DOTERAZ VYHLASENÉ VÝZVY - Prieskum, monitoring a sanácie – alokácia v hodnote 177 mil. EUR ( 3., 4. a 5. výzva) </a:t>
            </a:r>
          </a:p>
          <a:p>
            <a:pPr algn="just"/>
            <a:r>
              <a:rPr lang="sk-SK" b="1" u="sng" dirty="0" smtClean="0"/>
              <a:t>VODA </a:t>
            </a:r>
          </a:p>
          <a:p>
            <a:pPr algn="just"/>
            <a:r>
              <a:rPr lang="sk-SK" dirty="0" smtClean="0"/>
              <a:t>4 SPOT: DOTERAZ VYHLÁSENÁ VÝZVA - Kanalizácie, ČOV a vodovody – alokácia v hodnote 400 mil. EUR (1. výzva) </a:t>
            </a:r>
          </a:p>
          <a:p>
            <a:pPr algn="just"/>
            <a:r>
              <a:rPr lang="sk-SK" dirty="0" smtClean="0"/>
              <a:t>5 SPOT: PRIPRAVOVANÁ VÝZVA - Podpora realizácie infraštruktúry v oblasti </a:t>
            </a:r>
            <a:r>
              <a:rPr lang="sk-SK" dirty="0" err="1" smtClean="0"/>
              <a:t>odkanalizovania</a:t>
            </a:r>
            <a:r>
              <a:rPr lang="sk-SK" dirty="0" smtClean="0"/>
              <a:t> a čistenia odpadových vôd, ktorá prispeje k výraznému zlepšeniu kvality vôd v chránených </a:t>
            </a:r>
            <a:r>
              <a:rPr lang="sk-SK" dirty="0" err="1" smtClean="0"/>
              <a:t>vodohospo</a:t>
            </a:r>
            <a:r>
              <a:rPr lang="sk-SK" dirty="0" smtClean="0"/>
              <a:t>. oblastiach ....„- cca 20 mil. EUR </a:t>
            </a:r>
            <a:endParaRPr lang="sk-SK" b="1" baseline="0" dirty="0" smtClean="0"/>
          </a:p>
          <a:p>
            <a:pPr algn="just"/>
            <a:endParaRPr lang="sk-SK" baseline="0" dirty="0" smtClean="0"/>
          </a:p>
          <a:p>
            <a:pPr algn="just"/>
            <a:r>
              <a:rPr lang="sk-SK" baseline="0" dirty="0" smtClean="0"/>
              <a:t>Sprostredkovateľské orgány budú podľa plánu v realizácií mediálnych kampaní rovnako aktívne:</a:t>
            </a:r>
          </a:p>
          <a:p>
            <a:pPr algn="just"/>
            <a:r>
              <a:rPr lang="sk-SK" dirty="0" smtClean="0"/>
              <a:t>SO MV SR – termín mediálnej</a:t>
            </a:r>
            <a:r>
              <a:rPr lang="sk-SK" baseline="0" dirty="0" smtClean="0"/>
              <a:t> kampane</a:t>
            </a:r>
            <a:r>
              <a:rPr lang="sk-SK" dirty="0" smtClean="0"/>
              <a:t>: 4. kvartál</a:t>
            </a:r>
          </a:p>
          <a:p>
            <a:pPr algn="just"/>
            <a:r>
              <a:rPr lang="sk-SK" dirty="0" smtClean="0"/>
              <a:t>SO SIEA – termín mediálnej</a:t>
            </a:r>
            <a:r>
              <a:rPr lang="sk-SK" baseline="0" dirty="0" smtClean="0"/>
              <a:t> kampane</a:t>
            </a:r>
            <a:r>
              <a:rPr lang="sk-SK" dirty="0" smtClean="0"/>
              <a:t>: 1. – 2. kvartál (TV – relácie TA3 4x, rozhlasová – riadený rozhovor </a:t>
            </a:r>
            <a:r>
              <a:rPr lang="sk-SK" dirty="0" err="1" smtClean="0"/>
              <a:t>SRo</a:t>
            </a:r>
            <a:r>
              <a:rPr lang="sk-SK" dirty="0" smtClean="0"/>
              <a:t> 4x a on-line kampaň 8x, inzercia – </a:t>
            </a:r>
            <a:r>
              <a:rPr lang="sk-SK" dirty="0" err="1" smtClean="0"/>
              <a:t>printy</a:t>
            </a:r>
            <a:r>
              <a:rPr lang="sk-SK" dirty="0" smtClean="0"/>
              <a:t> 15x)</a:t>
            </a:r>
          </a:p>
          <a:p>
            <a:pPr algn="just"/>
            <a:r>
              <a:rPr lang="sk-SK" dirty="0" smtClean="0"/>
              <a:t>SO SAŽP – termín mediálnej</a:t>
            </a:r>
            <a:r>
              <a:rPr lang="sk-SK" baseline="0" dirty="0" smtClean="0"/>
              <a:t> kampane</a:t>
            </a:r>
            <a:r>
              <a:rPr lang="sk-SK" dirty="0" smtClean="0"/>
              <a:t>: 3. kvartál (TV reklama)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26069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zp.sk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-kzp.sk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artnerskadohoda.gov.sk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9"/>
            <a:ext cx="7644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INFORMAČNÉ A KOMUNIKAČNÉ AKTIVITY OP </a:t>
            </a:r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KŽP</a:t>
            </a:r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65670" y="1930396"/>
            <a:ext cx="8612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lvl="2" indent="-457200" algn="just">
              <a:buFont typeface="Arial" panose="020B0604020202020204" pitchFamily="34" charset="0"/>
              <a:buChar char="•"/>
            </a:pPr>
            <a:endParaRPr lang="sk-SK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sk-SK" sz="2000" b="1" u="sng" dirty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sk-SK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sk-SK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PLÁN AKTIVÍT NA ROK 2018</a:t>
            </a:r>
            <a:endParaRPr kumimoji="0" lang="sk-SK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pSp>
        <p:nvGrpSpPr>
          <p:cNvPr id="8" name="Skupina 7"/>
          <p:cNvGrpSpPr/>
          <p:nvPr/>
        </p:nvGrpSpPr>
        <p:grpSpPr>
          <a:xfrm>
            <a:off x="11644" y="1754660"/>
            <a:ext cx="9132356" cy="4241678"/>
            <a:chOff x="1049597" y="945743"/>
            <a:chExt cx="9398026" cy="4630464"/>
          </a:xfrm>
        </p:grpSpPr>
        <p:grpSp>
          <p:nvGrpSpPr>
            <p:cNvPr id="9" name="Skupina 8"/>
            <p:cNvGrpSpPr/>
            <p:nvPr/>
          </p:nvGrpSpPr>
          <p:grpSpPr>
            <a:xfrm>
              <a:off x="1049597" y="945743"/>
              <a:ext cx="9398026" cy="4630464"/>
              <a:chOff x="1049597" y="945743"/>
              <a:chExt cx="9398026" cy="4630464"/>
            </a:xfrm>
          </p:grpSpPr>
          <p:grpSp>
            <p:nvGrpSpPr>
              <p:cNvPr id="12" name="Skupina 11"/>
              <p:cNvGrpSpPr/>
              <p:nvPr/>
            </p:nvGrpSpPr>
            <p:grpSpPr>
              <a:xfrm>
                <a:off x="1049597" y="945743"/>
                <a:ext cx="9398026" cy="4630464"/>
                <a:chOff x="341967" y="416313"/>
                <a:chExt cx="9398026" cy="4637268"/>
              </a:xfrm>
            </p:grpSpPr>
            <p:grpSp>
              <p:nvGrpSpPr>
                <p:cNvPr id="15" name="Skupina 14"/>
                <p:cNvGrpSpPr/>
                <p:nvPr/>
              </p:nvGrpSpPr>
              <p:grpSpPr>
                <a:xfrm>
                  <a:off x="341967" y="416313"/>
                  <a:ext cx="9398026" cy="4637268"/>
                  <a:chOff x="341967" y="416313"/>
                  <a:chExt cx="9398026" cy="4637268"/>
                </a:xfrm>
              </p:grpSpPr>
              <p:grpSp>
                <p:nvGrpSpPr>
                  <p:cNvPr id="17" name="Skupina 16"/>
                  <p:cNvGrpSpPr/>
                  <p:nvPr/>
                </p:nvGrpSpPr>
                <p:grpSpPr>
                  <a:xfrm>
                    <a:off x="341967" y="416313"/>
                    <a:ext cx="9398026" cy="4637268"/>
                    <a:chOff x="341967" y="416313"/>
                    <a:chExt cx="9435869" cy="4637268"/>
                  </a:xfrm>
                </p:grpSpPr>
                <p:cxnSp>
                  <p:nvCxnSpPr>
                    <p:cNvPr id="21" name="Rovná spojnica 20"/>
                    <p:cNvCxnSpPr>
                      <a:endCxn id="23" idx="0"/>
                    </p:cNvCxnSpPr>
                    <p:nvPr/>
                  </p:nvCxnSpPr>
                  <p:spPr>
                    <a:xfrm flipH="1">
                      <a:off x="3823856" y="2913822"/>
                      <a:ext cx="499698" cy="983023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2" name="Skupina 21"/>
                    <p:cNvGrpSpPr/>
                    <p:nvPr/>
                  </p:nvGrpSpPr>
                  <p:grpSpPr>
                    <a:xfrm>
                      <a:off x="341967" y="416313"/>
                      <a:ext cx="9435869" cy="4637268"/>
                      <a:chOff x="341967" y="416313"/>
                      <a:chExt cx="9435869" cy="4637268"/>
                    </a:xfrm>
                  </p:grpSpPr>
                  <p:grpSp>
                    <p:nvGrpSpPr>
                      <p:cNvPr id="28" name="Group 14"/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341967" y="416313"/>
                        <a:ext cx="9435869" cy="4637268"/>
                        <a:chOff x="120073" y="434110"/>
                        <a:chExt cx="11794836" cy="5796588"/>
                      </a:xfrm>
                    </p:grpSpPr>
                    <p:graphicFrame>
                      <p:nvGraphicFramePr>
                        <p:cNvPr id="30" name="Diagram 29"/>
                        <p:cNvGraphicFramePr/>
                        <p:nvPr>
                          <p:extLst>
                            <p:ext uri="{D42A27DB-BD31-4B8C-83A1-F6EECF244321}">
                              <p14:modId xmlns:p14="http://schemas.microsoft.com/office/powerpoint/2010/main" val="1673576681"/>
                            </p:ext>
                          </p:extLst>
                        </p:nvPr>
                      </p:nvGraphicFramePr>
                      <p:xfrm>
                        <a:off x="120073" y="434110"/>
                        <a:ext cx="11794836" cy="5796588"/>
                      </p:xfrm>
                      <a:graphic>
                        <a:graphicData uri="http://schemas.openxmlformats.org/drawingml/2006/diagram">
                          <dgm:relIds xmlns:dgm="http://schemas.openxmlformats.org/drawingml/2006/diagram" xmlns:r="http://schemas.openxmlformats.org/officeDocument/2006/relationships" r:dm="rId3" r:lo="rId4" r:qs="rId5" r:cs="rId6"/>
                        </a:graphicData>
                      </a:graphic>
                    </p:graphicFrame>
                    <p:sp>
                      <p:nvSpPr>
                        <p:cNvPr id="31" name="Rectangle 50"/>
                        <p:cNvSpPr/>
                        <p:nvPr/>
                      </p:nvSpPr>
                      <p:spPr>
                        <a:xfrm>
                          <a:off x="9966234" y="1539522"/>
                          <a:ext cx="1600880" cy="461665"/>
                        </a:xfrm>
                        <a:prstGeom prst="rect">
                          <a:avLst/>
                        </a:prstGeom>
                        <a:solidFill>
                          <a:srgbClr val="D68484"/>
                        </a:solidFill>
                        <a:ln>
                          <a:solidFill>
                            <a:srgbClr val="00206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sk-SK" sz="900" b="1" dirty="0" smtClean="0"/>
                            <a:t>Výročná konferencia pre OP KŽP 2018 </a:t>
                          </a:r>
                          <a:endParaRPr lang="sk-SK" sz="900" b="1" dirty="0"/>
                        </a:p>
                      </p:txBody>
                    </p:sp>
                    <p:cxnSp>
                      <p:nvCxnSpPr>
                        <p:cNvPr id="32" name="Straight Connector 51"/>
                        <p:cNvCxnSpPr>
                          <a:stCxn id="31" idx="2"/>
                        </p:cNvCxnSpPr>
                        <p:nvPr/>
                      </p:nvCxnSpPr>
                      <p:spPr>
                        <a:xfrm>
                          <a:off x="10766674" y="2001187"/>
                          <a:ext cx="552394" cy="1112977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3" name="Rectangle 52"/>
                        <p:cNvSpPr/>
                        <p:nvPr/>
                      </p:nvSpPr>
                      <p:spPr>
                        <a:xfrm>
                          <a:off x="2095916" y="1588354"/>
                          <a:ext cx="1132417" cy="288540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solidFill>
                            <a:srgbClr val="00206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sk-SK" sz="900" b="1" dirty="0" err="1" smtClean="0"/>
                            <a:t>Coneco</a:t>
                          </a:r>
                          <a:endParaRPr lang="sk-SK" sz="900" b="1" dirty="0"/>
                        </a:p>
                      </p:txBody>
                    </p:sp>
                    <p:cxnSp>
                      <p:nvCxnSpPr>
                        <p:cNvPr id="34" name="Straight Connector 53"/>
                        <p:cNvCxnSpPr/>
                        <p:nvPr/>
                      </p:nvCxnSpPr>
                      <p:spPr>
                        <a:xfrm>
                          <a:off x="2662124" y="1876894"/>
                          <a:ext cx="1489379" cy="1237271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5" name="Rectangle 54"/>
                        <p:cNvSpPr/>
                        <p:nvPr/>
                      </p:nvSpPr>
                      <p:spPr>
                        <a:xfrm>
                          <a:off x="6818505" y="1366398"/>
                          <a:ext cx="1325690" cy="634789"/>
                        </a:xfrm>
                        <a:prstGeom prst="rect">
                          <a:avLst/>
                        </a:prstGeom>
                        <a:solidFill>
                          <a:srgbClr val="92D050"/>
                        </a:solidFill>
                        <a:ln>
                          <a:solidFill>
                            <a:srgbClr val="00206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sk-SK" sz="900" b="1" dirty="0" err="1" smtClean="0"/>
                            <a:t>Ekotopfilm</a:t>
                          </a:r>
                          <a:r>
                            <a:rPr lang="sk-SK" sz="900" b="1" dirty="0" smtClean="0"/>
                            <a:t> / </a:t>
                          </a:r>
                          <a:r>
                            <a:rPr lang="sk-SK" sz="900" b="1" dirty="0" err="1" smtClean="0"/>
                            <a:t>Envirofilm</a:t>
                          </a:r>
                          <a:r>
                            <a:rPr lang="sk-SK" sz="900" b="1" dirty="0" smtClean="0"/>
                            <a:t>                   máj - december</a:t>
                          </a:r>
                        </a:p>
                      </p:txBody>
                    </p:sp>
                    <p:cxnSp>
                      <p:nvCxnSpPr>
                        <p:cNvPr id="36" name="Straight Connector 55"/>
                        <p:cNvCxnSpPr>
                          <a:stCxn id="35" idx="2"/>
                        </p:cNvCxnSpPr>
                        <p:nvPr/>
                      </p:nvCxnSpPr>
                      <p:spPr>
                        <a:xfrm flipH="1">
                          <a:off x="5183834" y="2001188"/>
                          <a:ext cx="2297517" cy="1112977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7" name="Rectangle 19"/>
                        <p:cNvSpPr/>
                        <p:nvPr/>
                      </p:nvSpPr>
                      <p:spPr>
                        <a:xfrm>
                          <a:off x="2832628" y="5805487"/>
                          <a:ext cx="6186389" cy="315450"/>
                        </a:xfrm>
                        <a:prstGeom prst="rect">
                          <a:avLst/>
                        </a:prstGeom>
                        <a:solidFill>
                          <a:srgbClr val="FFC000"/>
                        </a:solidFill>
                        <a:ln>
                          <a:solidFill>
                            <a:srgbClr val="00206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US" sz="900" b="1" cap="all" dirty="0" smtClean="0"/>
                            <a:t>Info</a:t>
                          </a:r>
                          <a:r>
                            <a:rPr lang="sk-SK" sz="900" b="1" cap="all" dirty="0" err="1" smtClean="0"/>
                            <a:t>rmačné</a:t>
                          </a:r>
                          <a:r>
                            <a:rPr lang="sk-SK" sz="900" b="1" cap="all" dirty="0" smtClean="0"/>
                            <a:t> semináre k vyhláseným výzvam priebežne počas celého roka 2018</a:t>
                          </a:r>
                          <a:endParaRPr lang="sk-SK" sz="900" b="1" cap="all" dirty="0"/>
                        </a:p>
                      </p:txBody>
                    </p:sp>
                  </p:grpSp>
                  <p:cxnSp>
                    <p:nvCxnSpPr>
                      <p:cNvPr id="29" name="Straight Connector 55"/>
                      <p:cNvCxnSpPr/>
                      <p:nvPr/>
                    </p:nvCxnSpPr>
                    <p:spPr>
                      <a:xfrm>
                        <a:off x="6230989" y="1669974"/>
                        <a:ext cx="3070174" cy="890381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3" name="Obdĺžnik 22"/>
                    <p:cNvSpPr/>
                    <p:nvPr/>
                  </p:nvSpPr>
                  <p:spPr>
                    <a:xfrm>
                      <a:off x="3254738" y="3896846"/>
                      <a:ext cx="1138237" cy="478102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sk-SK" sz="900" b="1" dirty="0" smtClean="0"/>
                        <a:t>Konferencia Životné prostredie miest</a:t>
                      </a:r>
                      <a:endParaRPr lang="sk-SK" sz="900" b="1" dirty="0"/>
                    </a:p>
                  </p:txBody>
                </p:sp>
                <p:cxnSp>
                  <p:nvCxnSpPr>
                    <p:cNvPr id="24" name="Rovná spojnica 23"/>
                    <p:cNvCxnSpPr>
                      <a:endCxn id="25" idx="0"/>
                    </p:cNvCxnSpPr>
                    <p:nvPr/>
                  </p:nvCxnSpPr>
                  <p:spPr>
                    <a:xfrm>
                      <a:off x="7206601" y="2913822"/>
                      <a:ext cx="509044" cy="716711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" name="Obdĺžnik 24"/>
                    <p:cNvSpPr/>
                    <p:nvPr/>
                  </p:nvSpPr>
                  <p:spPr>
                    <a:xfrm>
                      <a:off x="7122714" y="3630533"/>
                      <a:ext cx="1185862" cy="532628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sk-SK" sz="900" b="1" dirty="0" smtClean="0"/>
                        <a:t>Konferencia  Environmentálna </a:t>
                      </a:r>
                      <a:r>
                        <a:rPr lang="sk-SK" sz="900" b="1" dirty="0" err="1" smtClean="0"/>
                        <a:t>regionalizácia</a:t>
                      </a:r>
                      <a:r>
                        <a:rPr lang="sk-SK" sz="900" b="1" dirty="0" smtClean="0"/>
                        <a:t> SR</a:t>
                      </a:r>
                      <a:endParaRPr lang="sk-SK" sz="900" b="1" dirty="0"/>
                    </a:p>
                  </p:txBody>
                </p:sp>
                <p:cxnSp>
                  <p:nvCxnSpPr>
                    <p:cNvPr id="26" name="Rovná spojnica 25"/>
                    <p:cNvCxnSpPr>
                      <a:endCxn id="27" idx="0"/>
                    </p:cNvCxnSpPr>
                    <p:nvPr/>
                  </p:nvCxnSpPr>
                  <p:spPr>
                    <a:xfrm flipH="1">
                      <a:off x="6909060" y="2913823"/>
                      <a:ext cx="297541" cy="153967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7" name="Obdĺžnik 26"/>
                    <p:cNvSpPr/>
                    <p:nvPr/>
                  </p:nvSpPr>
                  <p:spPr>
                    <a:xfrm>
                      <a:off x="6230989" y="3067790"/>
                      <a:ext cx="1356140" cy="418659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sk-SK" sz="850" b="1" dirty="0" smtClean="0"/>
                        <a:t>Medzinárodná konferencia Znečistené územia 2017</a:t>
                      </a:r>
                      <a:endParaRPr lang="sk-SK" sz="850" b="1" dirty="0"/>
                    </a:p>
                  </p:txBody>
                </p:sp>
              </p:grpSp>
              <p:cxnSp>
                <p:nvCxnSpPr>
                  <p:cNvPr id="18" name="Straight Connector 53"/>
                  <p:cNvCxnSpPr/>
                  <p:nvPr/>
                </p:nvCxnSpPr>
                <p:spPr>
                  <a:xfrm>
                    <a:off x="3607570" y="2248571"/>
                    <a:ext cx="769158" cy="31178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Rectangle 52"/>
                  <p:cNvSpPr/>
                  <p:nvPr/>
                </p:nvSpPr>
                <p:spPr>
                  <a:xfrm>
                    <a:off x="7027247" y="957117"/>
                    <a:ext cx="1061649" cy="369332"/>
                  </a:xfrm>
                  <a:prstGeom prst="rect">
                    <a:avLst/>
                  </a:prstGeom>
                  <a:solidFill>
                    <a:srgbClr val="92D05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sk-SK" sz="900" b="1" dirty="0" smtClean="0"/>
                      <a:t>Konferencia </a:t>
                    </a:r>
                    <a:r>
                      <a:rPr lang="sk-SK" sz="900" b="1" dirty="0" err="1" smtClean="0"/>
                      <a:t>Enviro-i-Forum</a:t>
                    </a:r>
                    <a:r>
                      <a:rPr lang="sk-SK" sz="900" b="1" dirty="0" smtClean="0"/>
                      <a:t> </a:t>
                    </a:r>
                    <a:endParaRPr lang="sk-SK" sz="900" b="1" dirty="0"/>
                  </a:p>
                </p:txBody>
              </p:sp>
              <p:cxnSp>
                <p:nvCxnSpPr>
                  <p:cNvPr id="20" name="Rovná spojnica 19"/>
                  <p:cNvCxnSpPr/>
                  <p:nvPr/>
                </p:nvCxnSpPr>
                <p:spPr>
                  <a:xfrm flipH="1">
                    <a:off x="5015534" y="1332882"/>
                    <a:ext cx="2542538" cy="122747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Rectangle 52"/>
                <p:cNvSpPr/>
                <p:nvPr/>
              </p:nvSpPr>
              <p:spPr>
                <a:xfrm>
                  <a:off x="3078488" y="1740740"/>
                  <a:ext cx="1036864" cy="507831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sk-SK" sz="900" b="1" dirty="0" smtClean="0"/>
                    <a:t>Konferencia </a:t>
                  </a:r>
                  <a:r>
                    <a:rPr lang="sk-SK" sz="900" b="1" dirty="0" err="1" smtClean="0"/>
                    <a:t>Krajina-Človek-Kultúra</a:t>
                  </a:r>
                  <a:endParaRPr lang="sk-SK" sz="900" b="1" dirty="0"/>
                </a:p>
              </p:txBody>
            </p:sp>
          </p:grpSp>
          <p:sp>
            <p:nvSpPr>
              <p:cNvPr id="13" name="Rectangle 56"/>
              <p:cNvSpPr/>
              <p:nvPr/>
            </p:nvSpPr>
            <p:spPr>
              <a:xfrm>
                <a:off x="5628810" y="3780543"/>
                <a:ext cx="1129944" cy="230832"/>
              </a:xfrm>
              <a:prstGeom prst="rect">
                <a:avLst/>
              </a:prstGeom>
              <a:solidFill>
                <a:srgbClr val="D68484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sk-SK" sz="900" b="1" dirty="0" smtClean="0"/>
                  <a:t>Deň Európy</a:t>
                </a:r>
              </a:p>
            </p:txBody>
          </p:sp>
          <p:cxnSp>
            <p:nvCxnSpPr>
              <p:cNvPr id="14" name="Straight Connector 45"/>
              <p:cNvCxnSpPr/>
              <p:nvPr/>
            </p:nvCxnSpPr>
            <p:spPr>
              <a:xfrm>
                <a:off x="5021087" y="3443253"/>
                <a:ext cx="1172695" cy="33313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45"/>
            <p:cNvCxnSpPr/>
            <p:nvPr/>
          </p:nvCxnSpPr>
          <p:spPr>
            <a:xfrm>
              <a:off x="5021087" y="3439588"/>
              <a:ext cx="767392" cy="9041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56"/>
            <p:cNvSpPr/>
            <p:nvPr/>
          </p:nvSpPr>
          <p:spPr>
            <a:xfrm>
              <a:off x="5256907" y="4343745"/>
              <a:ext cx="1129944" cy="369332"/>
            </a:xfrm>
            <a:prstGeom prst="rect">
              <a:avLst/>
            </a:prstGeom>
            <a:solidFill>
              <a:srgbClr val="D68484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sk-SK" sz="900" b="1" dirty="0" smtClean="0"/>
                <a:t>Deň otvorených dverí MŽP SR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327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CIELE A NÁSTROJE ROČNÉHO KOMUNIKAČNÉHO PLÁNU V ROKU 2017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Informovanie potenciálnych žiadateľov o možnosti čerpania EŠIF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Informovanie a vzdelávanie žiadateľov o procese predkladania žiadostí o NFP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Vzdelávanie a podpora prijímateľov s cieľom úspešnej implementácie projektov.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Poskytnúť dostatočné informácie o implementácii OP KŽP.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Poskytnúť dostatočne kvalitné informácie ohľadom prínosu OP KŽP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Vybudovanie imidžu OP KŽP vrátane inštitúcií implementujúcich OP.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ál 8"/>
          <p:cNvSpPr/>
          <p:nvPr/>
        </p:nvSpPr>
        <p:spPr>
          <a:xfrm>
            <a:off x="863588" y="5069824"/>
            <a:ext cx="1440160" cy="1439869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Printová inzercia</a:t>
            </a:r>
          </a:p>
        </p:txBody>
      </p:sp>
      <p:sp>
        <p:nvSpPr>
          <p:cNvPr id="10" name="Ovál 9"/>
          <p:cNvSpPr/>
          <p:nvPr/>
        </p:nvSpPr>
        <p:spPr>
          <a:xfrm>
            <a:off x="6372200" y="5069824"/>
            <a:ext cx="1512168" cy="148643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Priama kom.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069825"/>
            <a:ext cx="15367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069824"/>
            <a:ext cx="15367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469774" y="1733937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CIEĽOVÉ SKUPINY KOMUNIKAČNEJ STRATÉGIE V ROKU 2017</a:t>
            </a:r>
            <a:br>
              <a:rPr kumimoji="0" lang="pl-PL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710529"/>
              </p:ext>
            </p:extLst>
          </p:nvPr>
        </p:nvGraphicFramePr>
        <p:xfrm>
          <a:off x="912166" y="2846620"/>
          <a:ext cx="7344816" cy="2880000"/>
        </p:xfrm>
        <a:graphic>
          <a:graphicData uri="http://schemas.openxmlformats.org/drawingml/2006/table">
            <a:tbl>
              <a:tblPr bandRow="1"/>
              <a:tblGrid>
                <a:gridCol w="7344816"/>
              </a:tblGrid>
              <a:tr h="72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k-SK" dirty="0" smtClean="0"/>
                        <a:t>1. Potenciálni žiadatelia o NFP, žiadatelia o NFP a prijímatelia</a:t>
                      </a:r>
                      <a:endParaRPr lang="sk-SK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72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2. Subjekty zapojené do procesu implementácie EŠIF</a:t>
                      </a:r>
                      <a:endParaRPr lang="sk-SK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72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3. Odborná verejnosť a médiá</a:t>
                      </a:r>
                      <a:endParaRPr lang="sk-SK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72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4. Široká verejnosť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40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obsahu 2"/>
          <p:cNvSpPr txBox="1">
            <a:spLocks/>
          </p:cNvSpPr>
          <p:nvPr/>
        </p:nvSpPr>
        <p:spPr>
          <a:xfrm>
            <a:off x="525979" y="2060848"/>
            <a:ext cx="8229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/>
            </a:r>
            <a:b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</a:b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/>
            </a:r>
            <a:b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</a:b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V roku 2017 nebola</a:t>
            </a:r>
            <a:r>
              <a:rPr kumimoji="0" lang="sk-SK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realizovaná TV, Rádio, či on-line kampaň, avšak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bolo</a:t>
            </a:r>
            <a:r>
              <a:rPr kumimoji="0" lang="sk-SK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vyhlásené </a:t>
            </a:r>
            <a:r>
              <a:rPr lang="sk-SK" b="1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verejné obstarávanie </a:t>
            </a: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zákazky „Komplexná produkcia </a:t>
            </a:r>
            <a:r>
              <a:rPr lang="sk-SK" b="1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TV spotov, on-line spotov a rádio spotov podľa špecifikovaných piatich tém </a:t>
            </a: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na propagáciu </a:t>
            </a:r>
            <a:r>
              <a:rPr lang="sk-SK" b="1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Operačného programu Kvalita životného </a:t>
            </a: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prostredia“.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/>
            </a:r>
            <a:b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</a:br>
            <a:endParaRPr kumimoji="0" lang="sk-SK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Zverejňovanie informácií 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k vyhláseným výzvam, podujatiam, dôležitým dokumentom a pod. v printových a online médiách na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  <a:hlinkClick r:id="rId3"/>
              </a:rPr>
              <a:t>www.op-kzp.sk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; 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  <a:hlinkClick r:id="rId4"/>
              </a:rPr>
              <a:t>www.partnerskadohoda.gov.sk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a 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sociálnych sieťach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Facebook, Twitter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. </a:t>
            </a: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25979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KOMUNIKAČNÉ NÁSTROJE V ROKU 2017</a:t>
            </a:r>
            <a:b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ATL – NADLINKOVÉ AKTIVITY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pSp>
        <p:nvGrpSpPr>
          <p:cNvPr id="16" name="Skupina 15"/>
          <p:cNvGrpSpPr/>
          <p:nvPr/>
        </p:nvGrpSpPr>
        <p:grpSpPr>
          <a:xfrm>
            <a:off x="3092607" y="2245988"/>
            <a:ext cx="3096344" cy="1293862"/>
            <a:chOff x="5004048" y="2171847"/>
            <a:chExt cx="3096344" cy="1293862"/>
          </a:xfrm>
        </p:grpSpPr>
        <p:sp>
          <p:nvSpPr>
            <p:cNvPr id="20" name="Ovál 19"/>
            <p:cNvSpPr/>
            <p:nvPr/>
          </p:nvSpPr>
          <p:spPr>
            <a:xfrm>
              <a:off x="5004048" y="2171847"/>
              <a:ext cx="1368152" cy="1293862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PRINTY </a:t>
              </a:r>
              <a:r>
                <a:rPr kumimoji="0" lang="sk-SK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INZERCIE K VÝZVAM (Pravda, HN, SME..) </a:t>
              </a:r>
            </a:p>
          </p:txBody>
        </p:sp>
        <p:sp>
          <p:nvSpPr>
            <p:cNvPr id="18" name="Ovál 17"/>
            <p:cNvSpPr/>
            <p:nvPr/>
          </p:nvSpPr>
          <p:spPr>
            <a:xfrm>
              <a:off x="6732240" y="2171847"/>
              <a:ext cx="1368152" cy="1293862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Online</a:t>
              </a:r>
              <a:r>
                <a:rPr kumimoji="0" lang="sk-SK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br>
                <a:rPr kumimoji="0" lang="sk-SK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sk-SK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www</a:t>
              </a:r>
              <a:r>
                <a:rPr kumimoji="0" lang="sk-SK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OPKZP; FB, </a:t>
              </a:r>
              <a:r>
                <a:rPr kumimoji="0" lang="sk-SK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twitter</a:t>
              </a:r>
              <a:endParaRPr kumimoji="0" lang="sk-SK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94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obsahu 2"/>
          <p:cNvSpPr txBox="1">
            <a:spLocks/>
          </p:cNvSpPr>
          <p:nvPr/>
        </p:nvSpPr>
        <p:spPr>
          <a:xfrm>
            <a:off x="467544" y="2132856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Informačné semináre k vyhláseným výzvam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Výročná konferencia OP KŽP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Deň otvorených dverí MŽP SR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CONECO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Účasť RO, MV SR, SIEA a SAŽP na ďalších podujatiach, v rámci ktorých bol prezentovaný OP KŽP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525979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KOMUNIKAČNÉ NÁSTROJE V ROKU 2017</a:t>
            </a:r>
            <a:b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BTL – PODLINKOVÉ AKTIVITY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pSp>
        <p:nvGrpSpPr>
          <p:cNvPr id="22" name="Skupina 21"/>
          <p:cNvGrpSpPr/>
          <p:nvPr/>
        </p:nvGrpSpPr>
        <p:grpSpPr>
          <a:xfrm>
            <a:off x="1187624" y="2181948"/>
            <a:ext cx="1512168" cy="1555363"/>
            <a:chOff x="1416095" y="702367"/>
            <a:chExt cx="1239085" cy="1239085"/>
          </a:xfrm>
        </p:grpSpPr>
        <p:sp>
          <p:nvSpPr>
            <p:cNvPr id="23" name="Ovál 22"/>
            <p:cNvSpPr/>
            <p:nvPr/>
          </p:nvSpPr>
          <p:spPr>
            <a:xfrm>
              <a:off x="1416095" y="702367"/>
              <a:ext cx="1239085" cy="1239085"/>
            </a:xfrm>
            <a:prstGeom prst="ellipse">
              <a:avLst/>
            </a:prstGeom>
            <a:solidFill>
              <a:srgbClr val="4F81BD">
                <a:lumMod val="5000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4" name="Ovál 4"/>
            <p:cNvSpPr/>
            <p:nvPr/>
          </p:nvSpPr>
          <p:spPr>
            <a:xfrm>
              <a:off x="1597555" y="883827"/>
              <a:ext cx="876165" cy="8761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marR="0" lvl="0" indent="0" algn="ctr" defTabSz="4445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Event</a:t>
              </a:r>
              <a:r>
                <a:rPr kumimoji="0" lang="sk-SK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marketing</a:t>
              </a:r>
              <a:endParaRPr kumimoji="0" lang="sk-SK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98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1859" y="4101738"/>
            <a:ext cx="3907355" cy="2606175"/>
          </a:xfrm>
          <a:prstGeom prst="rect">
            <a:avLst/>
          </a:prstGeom>
        </p:spPr>
      </p:pic>
      <p:sp>
        <p:nvSpPr>
          <p:cNvPr id="32" name="BlokTextu 31"/>
          <p:cNvSpPr txBox="1"/>
          <p:nvPr/>
        </p:nvSpPr>
        <p:spPr>
          <a:xfrm>
            <a:off x="250775" y="1114451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Konferencie, veľtrhy a informačné semináre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49"/>
          <a:stretch/>
        </p:blipFill>
        <p:spPr>
          <a:xfrm>
            <a:off x="308168" y="1483782"/>
            <a:ext cx="6697369" cy="3088217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80" y="450933"/>
            <a:ext cx="3748216" cy="249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73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25979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KOMUNIKAČNÉ NÁSTROJE V ROKU 2017</a:t>
            </a:r>
            <a:b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BTL – PODLINKOVÉ AKTIVITY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Zástupný symbol obsahu 2"/>
          <p:cNvSpPr txBox="1">
            <a:spLocks/>
          </p:cNvSpPr>
          <p:nvPr/>
        </p:nvSpPr>
        <p:spPr>
          <a:xfrm>
            <a:off x="395536" y="2280848"/>
            <a:ext cx="8229600" cy="3956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Počas informačných aktivít sa využívali a distribuovali nasledovné informačné materiály: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Operačný program Kvalita životného prostredia,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Plagáty PO 1, PO 2, PO 3 a PO 4 OP KŽP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Roll-up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OP KŽP, PO1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PO5, 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 1, PO 2, PO 3 a PO 4 OP KŽP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Informačný materiál – skladačka OP KŽP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Informačný materiál - leták OP KŽP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Prezentačná stena OP KŽP (obstaralo SAŽP)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Prezentačný stolík OP KŽP (obstaralo SAŽP)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Propagačné materiály – využívali sa predmety, ktoré boli zaobstarané v roku 2015 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(perá, tašky, drobné propagačné predmety, USB kľúč a pod.).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grpSp>
        <p:nvGrpSpPr>
          <p:cNvPr id="11" name="Skupina 10"/>
          <p:cNvGrpSpPr/>
          <p:nvPr/>
        </p:nvGrpSpPr>
        <p:grpSpPr>
          <a:xfrm>
            <a:off x="6574979" y="3284984"/>
            <a:ext cx="1512168" cy="1555363"/>
            <a:chOff x="1416095" y="702367"/>
            <a:chExt cx="1239085" cy="1239085"/>
          </a:xfrm>
        </p:grpSpPr>
        <p:sp>
          <p:nvSpPr>
            <p:cNvPr id="12" name="Ovál 11"/>
            <p:cNvSpPr/>
            <p:nvPr/>
          </p:nvSpPr>
          <p:spPr>
            <a:xfrm>
              <a:off x="1416095" y="702367"/>
              <a:ext cx="1239085" cy="1239085"/>
            </a:xfrm>
            <a:prstGeom prst="ellipse">
              <a:avLst/>
            </a:prstGeom>
            <a:solidFill>
              <a:srgbClr val="4F81BD">
                <a:lumMod val="5000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3" name="Ovál 4"/>
            <p:cNvSpPr/>
            <p:nvPr/>
          </p:nvSpPr>
          <p:spPr>
            <a:xfrm>
              <a:off x="1597555" y="883827"/>
              <a:ext cx="876165" cy="87616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marR="0" lvl="0" indent="0" algn="ctr" defTabSz="4445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Direct</a:t>
              </a:r>
              <a:r>
                <a:rPr kumimoji="0" lang="sk-SK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marketing</a:t>
              </a:r>
              <a:endParaRPr kumimoji="0" lang="sk-SK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20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 txBox="1">
            <a:spLocks/>
          </p:cNvSpPr>
          <p:nvPr/>
        </p:nvSpPr>
        <p:spPr>
          <a:xfrm>
            <a:off x="415298" y="2168402"/>
            <a:ext cx="8568952" cy="3204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		</a:t>
            </a:r>
            <a:r>
              <a:rPr kumimoji="0" lang="sk-SK" sz="2200" b="1" i="0" u="none" strike="noStrike" kern="1200" cap="none" spc="0" normalizeH="0" baseline="0" noProof="0" dirty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</a:t>
            </a:r>
            <a:r>
              <a:rPr kumimoji="0" lang="sk-SK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Tahoma" pitchFamily="34" charset="0"/>
              </a:rPr>
              <a:t>    </a:t>
            </a:r>
            <a:r>
              <a:rPr kumimoji="0" lang="sk-SK" sz="28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 + MV SR + SIEA + SAŽP</a:t>
            </a:r>
            <a:r>
              <a:rPr kumimoji="0" lang="sk-SK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   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        </a:t>
            </a:r>
            <a:r>
              <a:rPr kumimoji="0" lang="sk-SK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2646</a:t>
            </a:r>
            <a:r>
              <a:rPr kumimoji="0" lang="sk-SK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</a:t>
            </a:r>
            <a:r>
              <a:rPr kumimoji="0" lang="sk-SK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1203</a:t>
            </a:r>
            <a:br>
              <a:rPr kumimoji="0" lang="sk-SK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1" u="none" strike="noStrike" kern="120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1" u="none" strike="noStrike" kern="120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1" u="none" strike="noStrike" kern="120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1" i="1" u="sng" strike="noStrike" kern="1200" cap="none" spc="0" normalizeH="0" baseline="0" noProof="0" dirty="0" smtClean="0">
              <a:ln w="0"/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525979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KOMUNIKAČNÉ NÁSTROJE V ROKU 2017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102" y="4210994"/>
            <a:ext cx="929058" cy="929058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grpSp>
        <p:nvGrpSpPr>
          <p:cNvPr id="9" name="Skupina 8"/>
          <p:cNvGrpSpPr/>
          <p:nvPr/>
        </p:nvGrpSpPr>
        <p:grpSpPr>
          <a:xfrm>
            <a:off x="611560" y="2564904"/>
            <a:ext cx="1512168" cy="1555363"/>
            <a:chOff x="1416095" y="702367"/>
            <a:chExt cx="1239085" cy="1239085"/>
          </a:xfrm>
        </p:grpSpPr>
        <p:sp>
          <p:nvSpPr>
            <p:cNvPr id="10" name="Ovál 9"/>
            <p:cNvSpPr/>
            <p:nvPr/>
          </p:nvSpPr>
          <p:spPr>
            <a:xfrm>
              <a:off x="1416095" y="702367"/>
              <a:ext cx="1239085" cy="1239085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ál 4"/>
            <p:cNvSpPr/>
            <p:nvPr/>
          </p:nvSpPr>
          <p:spPr>
            <a:xfrm>
              <a:off x="1475099" y="883827"/>
              <a:ext cx="1121077" cy="8761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b="1" kern="1200" dirty="0" smtClean="0"/>
                <a:t>Priama komunikácia</a:t>
              </a:r>
              <a:endParaRPr lang="sk-SK" b="0" i="1" kern="1200" dirty="0"/>
            </a:p>
          </p:txBody>
        </p:sp>
      </p:grpSp>
      <p:cxnSp>
        <p:nvCxnSpPr>
          <p:cNvPr id="12" name="Rovná spojovacia šípka 11"/>
          <p:cNvCxnSpPr/>
          <p:nvPr/>
        </p:nvCxnSpPr>
        <p:spPr>
          <a:xfrm>
            <a:off x="4355976" y="2730972"/>
            <a:ext cx="914400" cy="91440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3" name="Rovná spojovacia šípka 12"/>
          <p:cNvCxnSpPr/>
          <p:nvPr/>
        </p:nvCxnSpPr>
        <p:spPr>
          <a:xfrm flipH="1">
            <a:off x="3376321" y="2730972"/>
            <a:ext cx="890389" cy="91440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pic>
        <p:nvPicPr>
          <p:cNvPr id="1026" name="Picture 2" descr="Výsledok vyhľadávania obrázkov pre dopyt old phone symb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691" y="4207942"/>
            <a:ext cx="1064809" cy="91269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82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KOMUNIKAČNÉ CIELE A NÁSTROJE NA ROK 2018</a:t>
            </a:r>
            <a:endParaRPr kumimoji="0" lang="sk-SK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k-SK" sz="1300" dirty="0">
                <a:solidFill>
                  <a:sysClr val="windowText" lastClr="000000"/>
                </a:solidFill>
                <a:latin typeface="Calibri"/>
              </a:rPr>
              <a:t>Maximalizácia kapacity čerpania pomoci EÚ. </a:t>
            </a:r>
          </a:p>
          <a:p>
            <a:pPr>
              <a:defRPr/>
            </a:pPr>
            <a:r>
              <a:rPr lang="sk-SK" sz="1300" dirty="0">
                <a:solidFill>
                  <a:sysClr val="windowText" lastClr="000000"/>
                </a:solidFill>
                <a:latin typeface="Calibri"/>
              </a:rPr>
              <a:t>Dosiahnutie čo najvyššej miery vysokokvalitných projektov.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Informovanie potenciálnych žiadateľov o možnosti čerpania EŠIF.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Informovanie a vzdelávanie žiadateľov o procese predkladania žiadostí o NFP.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Vzdelávanie a podpora prijímateľov s cieľom úspešnej implementácie projektov.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Poskytnúť dostatočné informácie o implementácii OP KŽP.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1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Poskytnúť dostatočne kvalitné informácie ohľadom prínosu OP KŽP.</a:t>
            </a:r>
          </a:p>
          <a:p>
            <a:pPr lvl="0">
              <a:defRPr/>
            </a:pPr>
            <a:r>
              <a:rPr lang="sk-SK" sz="1300" dirty="0" smtClean="0"/>
              <a:t>Zvýšenie </a:t>
            </a:r>
            <a:r>
              <a:rPr lang="sk-SK" sz="1300" dirty="0"/>
              <a:t>povedomia verejnosti o možnosti čerpania EŠIF a o realizovaných projektoch OP KŽP. </a:t>
            </a:r>
            <a:endParaRPr lang="sk-SK" sz="1300" dirty="0" smtClean="0"/>
          </a:p>
          <a:p>
            <a:pPr lvl="0">
              <a:defRPr/>
            </a:pPr>
            <a:r>
              <a:rPr lang="sk-SK" sz="1300" dirty="0" smtClean="0"/>
              <a:t>Zvýšiť </a:t>
            </a:r>
            <a:r>
              <a:rPr lang="sk-SK" sz="1300" dirty="0"/>
              <a:t>záujem verejnosti o životné prostredie</a:t>
            </a:r>
            <a:endParaRPr kumimoji="0" lang="sk-SK" sz="13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ál 6"/>
          <p:cNvSpPr/>
          <p:nvPr/>
        </p:nvSpPr>
        <p:spPr>
          <a:xfrm>
            <a:off x="102667" y="4581414"/>
            <a:ext cx="1440160" cy="1439869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TV, rádio a on-line spoty</a:t>
            </a:r>
          </a:p>
        </p:txBody>
      </p:sp>
      <p:sp>
        <p:nvSpPr>
          <p:cNvPr id="8" name="Ovál 7"/>
          <p:cNvSpPr/>
          <p:nvPr/>
        </p:nvSpPr>
        <p:spPr>
          <a:xfrm>
            <a:off x="6094512" y="4581418"/>
            <a:ext cx="1512168" cy="148643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Priama kom.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878" y="4511570"/>
            <a:ext cx="15367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929" y="4534853"/>
            <a:ext cx="15367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ál 10"/>
          <p:cNvSpPr/>
          <p:nvPr/>
        </p:nvSpPr>
        <p:spPr>
          <a:xfrm>
            <a:off x="1586245" y="4581415"/>
            <a:ext cx="1440160" cy="1439869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Printová inzercia</a:t>
            </a:r>
          </a:p>
        </p:txBody>
      </p:sp>
      <p:sp>
        <p:nvSpPr>
          <p:cNvPr id="12" name="Ovál 11"/>
          <p:cNvSpPr/>
          <p:nvPr/>
        </p:nvSpPr>
        <p:spPr>
          <a:xfrm>
            <a:off x="7631212" y="4581418"/>
            <a:ext cx="1440160" cy="1439869"/>
          </a:xfrm>
          <a:prstGeom prst="ellipse">
            <a:avLst/>
          </a:prstGeom>
          <a:solidFill>
            <a:srgbClr val="FF3399"/>
          </a:solidFill>
          <a:ln w="25400" cap="flat" cmpd="sng" algn="ctr">
            <a:solidFill>
              <a:srgbClr val="FF3399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IPC</a:t>
            </a:r>
          </a:p>
        </p:txBody>
      </p:sp>
    </p:spTree>
    <p:extLst>
      <p:ext uri="{BB962C8B-B14F-4D97-AF65-F5344CB8AC3E}">
        <p14:creationId xmlns:p14="http://schemas.microsoft.com/office/powerpoint/2010/main" val="12156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2844</TotalTime>
  <Words>1953</Words>
  <Application>Microsoft Office PowerPoint</Application>
  <PresentationFormat>Prezentácia na obrazovke (4:3)</PresentationFormat>
  <Paragraphs>210</Paragraphs>
  <Slides>11</Slides>
  <Notes>11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Myriad Pro</vt:lpstr>
      <vt:lpstr>Tahoma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Rolínová Jana</cp:lastModifiedBy>
  <cp:revision>257</cp:revision>
  <cp:lastPrinted>2017-01-23T18:33:45Z</cp:lastPrinted>
  <dcterms:created xsi:type="dcterms:W3CDTF">2016-11-04T09:30:49Z</dcterms:created>
  <dcterms:modified xsi:type="dcterms:W3CDTF">2018-05-25T15:06:31Z</dcterms:modified>
</cp:coreProperties>
</file>