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71" r:id="rId4"/>
    <p:sldId id="272" r:id="rId5"/>
    <p:sldId id="269" r:id="rId6"/>
  </p:sldIdLst>
  <p:sldSz cx="9144000" cy="6858000" type="screen4x3"/>
  <p:notesSz cx="6724650" cy="987425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55B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3" autoAdjust="0"/>
    <p:restoredTop sz="63061" autoAdjust="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399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09079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7BEDB-97B9-41C8-856C-FADE51A5C186}" type="datetimeFigureOut">
              <a:rPr lang="sk-SK" smtClean="0"/>
              <a:pPr/>
              <a:t>28. 5. 2018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09079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DF8AA-CDB8-4208-8219-7369B1F2947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43763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08413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8E061-749C-456F-B9C5-DC3B0F3283DD}" type="datetimeFigureOut">
              <a:rPr lang="sk-SK" smtClean="0"/>
              <a:t>28. 5. 2018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3100" y="4751388"/>
            <a:ext cx="5378450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08413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3909D-69CC-4A62-9683-E840E2318B7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95993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77857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77047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 smtClean="0"/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39047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98196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7007" y="1730828"/>
            <a:ext cx="7772400" cy="1608365"/>
          </a:xfrm>
        </p:spPr>
        <p:txBody>
          <a:bodyPr anchor="b">
            <a:normAutofit/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31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665" y="1921612"/>
            <a:ext cx="7886700" cy="1325563"/>
          </a:xfrm>
        </p:spPr>
        <p:txBody>
          <a:bodyPr/>
          <a:lstStyle/>
          <a:p>
            <a:r>
              <a:rPr lang="sk-SK" dirty="0" smtClean="0"/>
              <a:t>Upravte štýly predlohy textu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606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30679" y="2191034"/>
            <a:ext cx="78867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k-SK" dirty="0" smtClean="0"/>
              <a:t>ĎAKUJEME ZA POZORNOSŤ!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620485" y="4338824"/>
            <a:ext cx="2441123" cy="66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sk-SK" sz="1400" dirty="0" smtClean="0">
                <a:solidFill>
                  <a:schemeClr val="tx1"/>
                </a:solidFill>
              </a:rPr>
              <a:t>Meno Priezvisko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59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65219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 smtClean="0"/>
              <a:t>OPERAČNÝ PROGRAM</a:t>
            </a:r>
            <a:br>
              <a:rPr lang="sk-SK" dirty="0" smtClean="0"/>
            </a:br>
            <a:r>
              <a:rPr lang="sk-SK" dirty="0" smtClean="0"/>
              <a:t>KVALITA ŽIVOTNÉHO PROSTREDIA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510642"/>
            <a:ext cx="7886700" cy="2261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NÁZOV PREZENTÁCIE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r>
              <a:rPr lang="sk-SK" dirty="0" smtClean="0"/>
              <a:t>DEŇ – MESIAC - ROK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1446874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55B848"/>
          </a:solidFill>
          <a:latin typeface="Myriad Pro" panose="020B0503030403020204" pitchFamily="34" charset="0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 baseline="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zp.sk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784714" y="1852087"/>
            <a:ext cx="76447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Informácia o činnosti Pracovnej skupiny monitorovacieho výboru pre podporu </a:t>
            </a:r>
            <a:br>
              <a:rPr lang="sk-SK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zelených opatrení v rámci výziev </a:t>
            </a:r>
            <a:br>
              <a:rPr lang="sk-SK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ochranu pred povodňami a výzvy </a:t>
            </a:r>
            <a:br>
              <a:rPr lang="sk-SK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vodozádržné </a:t>
            </a:r>
            <a:r>
              <a:rPr lang="sk-SK" sz="3000" b="1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opatrenia </a:t>
            </a:r>
            <a:r>
              <a:rPr lang="sk-SK" sz="3000" b="1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v </a:t>
            </a:r>
            <a:r>
              <a:rPr lang="sk-SK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urbanizovanej krajine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5951837" y="5109971"/>
            <a:ext cx="332808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5</a:t>
            </a:r>
            <a:r>
              <a:rPr lang="sk-SK" sz="1600" b="1" dirty="0" smtClean="0">
                <a:solidFill>
                  <a:prstClr val="white">
                    <a:lumMod val="50000"/>
                  </a:prstClr>
                </a:solidFill>
              </a:rPr>
              <a:t>. </a:t>
            </a: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zasadnutie MV OP KŽP</a:t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 smtClean="0">
                <a:solidFill>
                  <a:prstClr val="white">
                    <a:lumMod val="50000"/>
                  </a:prstClr>
                </a:solidFill>
              </a:rPr>
              <a:t>29. mája 2018</a:t>
            </a: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/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Bratislava</a:t>
            </a:r>
            <a:endParaRPr lang="sk-SK" sz="1600" dirty="0">
              <a:solidFill>
                <a:prstClr val="black"/>
              </a:solidFill>
            </a:endParaRPr>
          </a:p>
          <a:p>
            <a:pPr algn="ctr"/>
            <a:endParaRPr lang="sk-SK" sz="5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00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obsahu 2"/>
          <p:cNvSpPr txBox="1">
            <a:spLocks/>
          </p:cNvSpPr>
          <p:nvPr/>
        </p:nvSpPr>
        <p:spPr>
          <a:xfrm>
            <a:off x="604866" y="1149531"/>
            <a:ext cx="8229600" cy="501237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§"/>
            </a:pPr>
            <a:r>
              <a:rPr lang="sk-SK" sz="2400" dirty="0">
                <a:sym typeface="Wingdings" panose="05000000000000000000" pitchFamily="2" charset="2"/>
              </a:rPr>
              <a:t>Pracovná skupina bola zriadená v auguste 2016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sk-SK" sz="2400" dirty="0">
                <a:sym typeface="Wingdings" panose="05000000000000000000" pitchFamily="2" charset="2"/>
              </a:rPr>
              <a:t>Monitorovací výbor v októbri 2017 schválil dodatok č. 1 k štatútu a rokovaciemu poriadku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sk-SK" sz="2400" dirty="0">
                <a:sym typeface="Wingdings" panose="05000000000000000000" pitchFamily="2" charset="2"/>
              </a:rPr>
              <a:t>Rozšírenie pôsobnosti pracovnej skupiny aj na prípravu výzvy k aktivite C. „Vodozádržné opatrenia v urbanizovanej krajine (intraviláne obcí)“</a:t>
            </a:r>
          </a:p>
          <a:p>
            <a:pPr marL="0" indent="0" algn="just">
              <a:buNone/>
            </a:pPr>
            <a:endParaRPr lang="sk-SK" sz="2400" i="1" dirty="0">
              <a:sym typeface="Wingdings" panose="05000000000000000000" pitchFamily="2" charset="2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sk-SK" sz="2400" dirty="0"/>
              <a:t>Členovia pracovnej skupiny</a:t>
            </a:r>
            <a:r>
              <a:rPr lang="sk-SK" sz="2400" dirty="0" smtClean="0"/>
              <a:t>:</a:t>
            </a:r>
          </a:p>
          <a:p>
            <a:pPr marL="0" indent="0" algn="just">
              <a:buNone/>
            </a:pPr>
            <a:endParaRPr lang="sk-SK" dirty="0">
              <a:solidFill>
                <a:schemeClr val="tx1"/>
              </a:solidFill>
            </a:endParaRPr>
          </a:p>
          <a:p>
            <a:pPr marL="457200" lvl="1" indent="0" algn="just">
              <a:buNone/>
            </a:pPr>
            <a:r>
              <a:rPr lang="sk-SK" sz="1600" dirty="0">
                <a:solidFill>
                  <a:schemeClr val="tx1"/>
                </a:solidFill>
              </a:rPr>
              <a:t>	</a:t>
            </a:r>
            <a:r>
              <a:rPr lang="sk-SK" sz="1900" dirty="0">
                <a:solidFill>
                  <a:schemeClr val="tx1"/>
                </a:solidFill>
              </a:rPr>
              <a:t>zástupcovia </a:t>
            </a:r>
            <a:r>
              <a:rPr lang="sk-SK" sz="1900" b="1" dirty="0">
                <a:solidFill>
                  <a:schemeClr val="tx1"/>
                </a:solidFill>
              </a:rPr>
              <a:t>mimovládnych organizácii </a:t>
            </a:r>
            <a:r>
              <a:rPr lang="sk-SK" sz="1900" dirty="0">
                <a:solidFill>
                  <a:schemeClr val="tx1"/>
                </a:solidFill>
              </a:rPr>
              <a:t>- 4 členovia</a:t>
            </a:r>
          </a:p>
          <a:p>
            <a:pPr marL="457200" lvl="1" indent="0" algn="just">
              <a:buNone/>
            </a:pPr>
            <a:r>
              <a:rPr lang="sk-SK" sz="1900" dirty="0">
                <a:solidFill>
                  <a:schemeClr val="tx1"/>
                </a:solidFill>
              </a:rPr>
              <a:t>	zástupca </a:t>
            </a:r>
            <a:r>
              <a:rPr lang="sk-SK" sz="1900" b="1" dirty="0">
                <a:solidFill>
                  <a:schemeClr val="tx1"/>
                </a:solidFill>
              </a:rPr>
              <a:t>Združenia miest a obcí Slovenska </a:t>
            </a:r>
            <a:r>
              <a:rPr lang="sk-SK" sz="1900" dirty="0">
                <a:solidFill>
                  <a:schemeClr val="tx1"/>
                </a:solidFill>
              </a:rPr>
              <a:t>- 1 člen</a:t>
            </a:r>
          </a:p>
          <a:p>
            <a:pPr marL="457200" lvl="1" indent="0" algn="just">
              <a:buNone/>
            </a:pPr>
            <a:r>
              <a:rPr lang="sk-SK" sz="1900" dirty="0">
                <a:solidFill>
                  <a:schemeClr val="tx1"/>
                </a:solidFill>
              </a:rPr>
              <a:t>	zástupca </a:t>
            </a:r>
            <a:r>
              <a:rPr lang="sk-SK" sz="1900" b="1" dirty="0">
                <a:solidFill>
                  <a:schemeClr val="tx1"/>
                </a:solidFill>
              </a:rPr>
              <a:t>Únie miest Slovenska </a:t>
            </a:r>
            <a:r>
              <a:rPr lang="sk-SK" sz="1900" dirty="0">
                <a:solidFill>
                  <a:schemeClr val="tx1"/>
                </a:solidFill>
              </a:rPr>
              <a:t>-1 člen</a:t>
            </a:r>
          </a:p>
          <a:p>
            <a:pPr marL="457200" lvl="1" indent="0" algn="just">
              <a:buNone/>
            </a:pPr>
            <a:r>
              <a:rPr lang="sk-SK" sz="1900" dirty="0">
                <a:solidFill>
                  <a:schemeClr val="tx1"/>
                </a:solidFill>
              </a:rPr>
              <a:t>	zástupca </a:t>
            </a:r>
            <a:r>
              <a:rPr lang="sk-SK" sz="1900" b="1" dirty="0">
                <a:solidFill>
                  <a:schemeClr val="tx1"/>
                </a:solidFill>
              </a:rPr>
              <a:t>Slovenskej agentúra životného prostredia </a:t>
            </a:r>
            <a:r>
              <a:rPr lang="sk-SK" sz="1900" dirty="0">
                <a:solidFill>
                  <a:schemeClr val="tx1"/>
                </a:solidFill>
              </a:rPr>
              <a:t>-1 člen </a:t>
            </a:r>
          </a:p>
          <a:p>
            <a:pPr marL="457200" lvl="1" indent="0" algn="just">
              <a:buNone/>
            </a:pPr>
            <a:r>
              <a:rPr lang="sk-SK" sz="1900" dirty="0">
                <a:solidFill>
                  <a:schemeClr val="tx1"/>
                </a:solidFill>
              </a:rPr>
              <a:t>	zástupcovia </a:t>
            </a:r>
            <a:r>
              <a:rPr lang="sk-SK" sz="1900" b="1" dirty="0">
                <a:solidFill>
                  <a:schemeClr val="tx1"/>
                </a:solidFill>
              </a:rPr>
              <a:t>Ministerstva pôdohospodárstva a rozvoja vidieka Slovenskej republiky </a:t>
            </a:r>
            <a:r>
              <a:rPr lang="sk-SK" sz="1900" dirty="0">
                <a:solidFill>
                  <a:schemeClr val="tx1"/>
                </a:solidFill>
              </a:rPr>
              <a:t>- </a:t>
            </a:r>
            <a:r>
              <a:rPr lang="sk-SK" sz="1900" dirty="0" smtClean="0">
                <a:solidFill>
                  <a:schemeClr val="tx1"/>
                </a:solidFill>
              </a:rPr>
              <a:t>                   	2 členovia</a:t>
            </a:r>
            <a:endParaRPr lang="sk-SK" sz="1900" dirty="0">
              <a:solidFill>
                <a:schemeClr val="tx1"/>
              </a:solidFill>
            </a:endParaRPr>
          </a:p>
          <a:p>
            <a:pPr marL="457200" lvl="1" indent="0" algn="just">
              <a:buNone/>
            </a:pPr>
            <a:r>
              <a:rPr lang="sk-SK" sz="1900" dirty="0">
                <a:solidFill>
                  <a:schemeClr val="tx1"/>
                </a:solidFill>
              </a:rPr>
              <a:t>	zástupcovia </a:t>
            </a:r>
            <a:r>
              <a:rPr lang="sk-SK" sz="1900" b="1" dirty="0">
                <a:solidFill>
                  <a:schemeClr val="tx1"/>
                </a:solidFill>
              </a:rPr>
              <a:t>Ministerstva životného prostredia Slovenskej republiky </a:t>
            </a:r>
            <a:r>
              <a:rPr lang="sk-SK" sz="1900" dirty="0">
                <a:solidFill>
                  <a:schemeClr val="tx1"/>
                </a:solidFill>
              </a:rPr>
              <a:t>- 3 členovia</a:t>
            </a:r>
          </a:p>
          <a:p>
            <a:pPr marL="457200" lvl="1" indent="0" algn="just">
              <a:buNone/>
            </a:pPr>
            <a:endParaRPr lang="sk-SK" sz="1900" dirty="0">
              <a:solidFill>
                <a:schemeClr val="tx1"/>
              </a:solidFill>
            </a:endParaRPr>
          </a:p>
          <a:p>
            <a:pPr marL="457200" lvl="1" indent="0" algn="just">
              <a:buNone/>
            </a:pPr>
            <a:r>
              <a:rPr lang="sk-SK" sz="1900" dirty="0">
                <a:solidFill>
                  <a:schemeClr val="tx1"/>
                </a:solidFill>
              </a:rPr>
              <a:t>	prizvaní externí odborníci (napr. sekcia vôd MŽP SR)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Šípka doprava 20"/>
          <p:cNvSpPr/>
          <p:nvPr/>
        </p:nvSpPr>
        <p:spPr>
          <a:xfrm>
            <a:off x="964571" y="3771381"/>
            <a:ext cx="536226" cy="76328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3" name="Šípka doprava 22"/>
          <p:cNvSpPr/>
          <p:nvPr/>
        </p:nvSpPr>
        <p:spPr>
          <a:xfrm>
            <a:off x="964571" y="5865939"/>
            <a:ext cx="536226" cy="76328"/>
          </a:xfrm>
          <a:prstGeom prst="rightArrow">
            <a:avLst/>
          </a:prstGeom>
          <a:solidFill>
            <a:srgbClr val="005C2A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6" name="Šípka doprava 15"/>
          <p:cNvSpPr/>
          <p:nvPr/>
        </p:nvSpPr>
        <p:spPr>
          <a:xfrm>
            <a:off x="964571" y="4046100"/>
            <a:ext cx="536226" cy="76328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4" name="Šípka doprava 23"/>
          <p:cNvSpPr/>
          <p:nvPr/>
        </p:nvSpPr>
        <p:spPr>
          <a:xfrm>
            <a:off x="947726" y="4304781"/>
            <a:ext cx="536226" cy="76328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5" name="Šípka doprava 24"/>
          <p:cNvSpPr/>
          <p:nvPr/>
        </p:nvSpPr>
        <p:spPr>
          <a:xfrm>
            <a:off x="947726" y="4590124"/>
            <a:ext cx="536226" cy="76328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6" name="Šípka doprava 25"/>
          <p:cNvSpPr/>
          <p:nvPr/>
        </p:nvSpPr>
        <p:spPr>
          <a:xfrm>
            <a:off x="969817" y="4848805"/>
            <a:ext cx="536226" cy="76328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7" name="Šípka doprava 26"/>
          <p:cNvSpPr/>
          <p:nvPr/>
        </p:nvSpPr>
        <p:spPr>
          <a:xfrm>
            <a:off x="950718" y="5321915"/>
            <a:ext cx="536226" cy="76328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598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 smtClean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  <p:sp>
        <p:nvSpPr>
          <p:cNvPr id="2" name="Obdĺžnik 1"/>
          <p:cNvSpPr/>
          <p:nvPr/>
        </p:nvSpPr>
        <p:spPr>
          <a:xfrm>
            <a:off x="457200" y="1495294"/>
            <a:ext cx="8052486" cy="5186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sk-SK" sz="2000" dirty="0" smtClean="0"/>
              <a:t>  Dňa </a:t>
            </a:r>
            <a:r>
              <a:rPr lang="sk-SK" sz="2000" dirty="0"/>
              <a:t>6. novembra 2017                </a:t>
            </a:r>
            <a:r>
              <a:rPr lang="sk-SK" sz="2000" dirty="0" smtClean="0"/>
              <a:t>       4</a:t>
            </a:r>
            <a:r>
              <a:rPr lang="sk-SK" sz="2000" dirty="0"/>
              <a:t>. zasadnutie pracovnej skupiny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k-SK" sz="2000" dirty="0" smtClean="0"/>
              <a:t>  Dňa </a:t>
            </a:r>
            <a:r>
              <a:rPr lang="sk-SK" sz="2000" dirty="0"/>
              <a:t>17. januára 2018                   </a:t>
            </a:r>
            <a:r>
              <a:rPr lang="sk-SK" sz="2000" dirty="0" smtClean="0"/>
              <a:t>       5</a:t>
            </a:r>
            <a:r>
              <a:rPr lang="sk-SK" sz="2000" dirty="0"/>
              <a:t>. zasadnutie pracovnej skupiny</a:t>
            </a:r>
          </a:p>
          <a:p>
            <a:endParaRPr lang="sk-SK" sz="2000" dirty="0" smtClean="0"/>
          </a:p>
          <a:p>
            <a:endParaRPr lang="sk-SK" sz="2000" dirty="0"/>
          </a:p>
          <a:p>
            <a:pPr>
              <a:spcAft>
                <a:spcPts val="600"/>
              </a:spcAft>
            </a:pPr>
            <a:r>
              <a:rPr lang="sk-SK" sz="2000" b="1" dirty="0"/>
              <a:t>Výsledky činnosti pracovnej </a:t>
            </a:r>
            <a:r>
              <a:rPr lang="sk-SK" sz="2000" b="1" dirty="0" smtClean="0"/>
              <a:t>skupiny</a:t>
            </a:r>
            <a:endParaRPr lang="sk-SK" sz="20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sk-SK" sz="2000" dirty="0" smtClean="0"/>
              <a:t>  </a:t>
            </a:r>
            <a:r>
              <a:rPr lang="sk-SK" sz="1900" dirty="0" smtClean="0"/>
              <a:t>špecifikácia </a:t>
            </a:r>
            <a:r>
              <a:rPr lang="sk-SK" sz="1900" dirty="0"/>
              <a:t>príkladov vodozádržných opatrení, vrátane špecifikácie opatrení, </a:t>
            </a:r>
            <a:r>
              <a:rPr lang="sk-SK" sz="1900" dirty="0" smtClean="0"/>
              <a:t>ktoré nie je možné </a:t>
            </a:r>
            <a:r>
              <a:rPr lang="sk-SK" sz="1900" dirty="0"/>
              <a:t>podporiť,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sk-SK" sz="1900" dirty="0" smtClean="0"/>
              <a:t>  zoznam </a:t>
            </a:r>
            <a:r>
              <a:rPr lang="sk-SK" sz="1900" dirty="0"/>
              <a:t>podporných dokumentov s príkladmi konkrétnych riešení vodozádržných opatrení,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sk-SK" sz="1900" dirty="0" smtClean="0"/>
              <a:t>  špecifikácia </a:t>
            </a:r>
            <a:r>
              <a:rPr lang="sk-SK" sz="1900" dirty="0"/>
              <a:t>niektorých hodnotiacich a výberových kritérií (v súlade s OP KŽP),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sk-SK" sz="1900" dirty="0" smtClean="0"/>
              <a:t>  stanovenie </a:t>
            </a:r>
            <a:r>
              <a:rPr lang="sk-SK" sz="1900" dirty="0"/>
              <a:t>maximálnej a minimálnej výšky príspevku na projekt a opatrenie,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sk-SK" sz="1900" dirty="0" smtClean="0"/>
              <a:t>  stanovenie </a:t>
            </a:r>
            <a:r>
              <a:rPr lang="sk-SK" sz="1900" dirty="0"/>
              <a:t>limitných hodnôt vo vzťahu k určeniu miery príspevku projektu </a:t>
            </a:r>
            <a:r>
              <a:rPr lang="sk-SK" sz="1900" dirty="0" smtClean="0"/>
              <a:t>     k </a:t>
            </a:r>
            <a:r>
              <a:rPr lang="sk-SK" sz="1900" dirty="0"/>
              <a:t>cieľu OP KŽP,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sk-SK" sz="1900" dirty="0" smtClean="0"/>
              <a:t>  príklady </a:t>
            </a:r>
            <a:r>
              <a:rPr lang="sk-SK" sz="1900" dirty="0"/>
              <a:t>požadovaných povolení k </a:t>
            </a:r>
            <a:r>
              <a:rPr lang="sk-SK" sz="1900" dirty="0" err="1"/>
              <a:t>vodozádržným</a:t>
            </a:r>
            <a:r>
              <a:rPr lang="sk-SK" sz="1900" dirty="0"/>
              <a:t> opatreniam. </a:t>
            </a:r>
            <a:endParaRPr lang="sk-SK" sz="1900" dirty="0" smtClean="0"/>
          </a:p>
          <a:p>
            <a:pPr algn="just">
              <a:buFont typeface="Wingdings" panose="05000000000000000000" pitchFamily="2" charset="2"/>
              <a:buChar char="§"/>
            </a:pPr>
            <a:endParaRPr lang="sk-SK" dirty="0"/>
          </a:p>
          <a:p>
            <a:pPr algn="just">
              <a:buFont typeface="Wingdings" panose="05000000000000000000" pitchFamily="2" charset="2"/>
              <a:buChar char="§"/>
            </a:pPr>
            <a:endParaRPr lang="sk-SK" dirty="0" smtClean="0"/>
          </a:p>
          <a:p>
            <a:pPr algn="just">
              <a:buFont typeface="Wingdings" panose="05000000000000000000" pitchFamily="2" charset="2"/>
              <a:buChar char="§"/>
            </a:pPr>
            <a:endParaRPr lang="sk-SK" dirty="0"/>
          </a:p>
        </p:txBody>
      </p:sp>
      <p:cxnSp>
        <p:nvCxnSpPr>
          <p:cNvPr id="4" name="Rovná spojovacia šípka 3"/>
          <p:cNvCxnSpPr/>
          <p:nvPr/>
        </p:nvCxnSpPr>
        <p:spPr>
          <a:xfrm flipV="1">
            <a:off x="3377515" y="1734128"/>
            <a:ext cx="724929" cy="82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ovná spojovacia šípka 4"/>
          <p:cNvCxnSpPr/>
          <p:nvPr/>
        </p:nvCxnSpPr>
        <p:spPr>
          <a:xfrm flipV="1">
            <a:off x="3377515" y="1981200"/>
            <a:ext cx="724929" cy="82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867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 smtClean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  <p:sp>
        <p:nvSpPr>
          <p:cNvPr id="2" name="Obdĺžnik 1"/>
          <p:cNvSpPr/>
          <p:nvPr/>
        </p:nvSpPr>
        <p:spPr>
          <a:xfrm>
            <a:off x="1676400" y="1270149"/>
            <a:ext cx="59230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000" dirty="0"/>
              <a:t>Výsledky činnosti pracovnej skupiny </a:t>
            </a:r>
          </a:p>
          <a:p>
            <a:pPr algn="ctr"/>
            <a:r>
              <a:rPr lang="sk-SK" sz="2000" dirty="0"/>
              <a:t>20. apríla 2018 - 40. výzva</a:t>
            </a:r>
          </a:p>
        </p:txBody>
      </p:sp>
      <p:pic>
        <p:nvPicPr>
          <p:cNvPr id="4" name="Obrázok 3"/>
          <p:cNvPicPr/>
          <p:nvPr/>
        </p:nvPicPr>
        <p:blipFill rotWithShape="1">
          <a:blip r:embed="rId3"/>
          <a:srcRect l="32449" t="13852" r="34031" b="3974"/>
          <a:stretch/>
        </p:blipFill>
        <p:spPr bwMode="auto">
          <a:xfrm>
            <a:off x="3142478" y="1978035"/>
            <a:ext cx="2990850" cy="4124325"/>
          </a:xfrm>
          <a:prstGeom prst="rect">
            <a:avLst/>
          </a:prstGeom>
          <a:ln>
            <a:noFill/>
          </a:ln>
          <a:effectLst>
            <a:glow rad="63500">
              <a:schemeClr val="tx1">
                <a:alpha val="69000"/>
              </a:schemeClr>
            </a:glo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7454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30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ĎAKUJEM ZA POZORNOSŤ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1" i="0" u="none" strike="noStrike" kern="1200" cap="none" spc="0" normalizeH="0" baseline="0" noProof="0" smtClean="0">
                <a:ln>
                  <a:noFill/>
                </a:ln>
                <a:solidFill>
                  <a:srgbClr val="55B84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MINISTERSTVO ŽIVOTNÉHO PROSTREDIA SR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Nám. Ľ. Štúra 1,  812 35 Bratislava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Pracovisko: Karloveská 2, 841 04 Bratislava	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2"/>
              </a:rPr>
              <a:t>www.minzp.sk , www.op-kzp.sk</a:t>
            </a: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sk-SK" sz="1700" b="1" i="0" u="none" strike="noStrike" kern="1200" cap="none" spc="0" normalizeH="0" baseline="0" noProof="0" smtClean="0">
              <a:ln w="0"/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 smtClean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530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Motí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í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í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2974</TotalTime>
  <Words>150</Words>
  <Application>Microsoft Office PowerPoint</Application>
  <PresentationFormat>Prezentácia na obrazovke (4:3)</PresentationFormat>
  <Paragraphs>62</Paragraphs>
  <Slides>5</Slides>
  <Notes>4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5</vt:i4>
      </vt:variant>
    </vt:vector>
  </HeadingPairs>
  <TitlesOfParts>
    <vt:vector size="10" baseType="lpstr">
      <vt:lpstr>Arial</vt:lpstr>
      <vt:lpstr>Calibri</vt:lpstr>
      <vt:lpstr>Myriad Pro</vt:lpstr>
      <vt:lpstr>Wingdings</vt:lpstr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Dranačka Ivan</dc:creator>
  <cp:lastModifiedBy>Kurčíková Zdenka</cp:lastModifiedBy>
  <cp:revision>298</cp:revision>
  <cp:lastPrinted>2017-01-23T18:33:45Z</cp:lastPrinted>
  <dcterms:created xsi:type="dcterms:W3CDTF">2016-11-04T09:30:49Z</dcterms:created>
  <dcterms:modified xsi:type="dcterms:W3CDTF">2018-05-28T05:44:32Z</dcterms:modified>
</cp:coreProperties>
</file>