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1" r:id="rId3"/>
    <p:sldId id="272" r:id="rId4"/>
    <p:sldId id="274" r:id="rId5"/>
    <p:sldId id="275" r:id="rId6"/>
    <p:sldId id="278" r:id="rId7"/>
    <p:sldId id="281" r:id="rId8"/>
    <p:sldId id="279" r:id="rId9"/>
    <p:sldId id="269" r:id="rId10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63061" autoAdjust="0"/>
  </p:normalViewPr>
  <p:slideViewPr>
    <p:cSldViewPr snapToGrid="0">
      <p:cViewPr varScale="1">
        <p:scale>
          <a:sx n="116" d="100"/>
          <a:sy n="116" d="100"/>
        </p:scale>
        <p:origin x="145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25. 5. 2018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8E061-749C-456F-B9C5-DC3B0F3283DD}" type="datetimeFigureOut">
              <a:rPr lang="sk-SK" smtClean="0"/>
              <a:t>25. 5. 2018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3909D-69CC-4A62-9683-E840E2318B7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599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785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2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50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3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63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4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65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5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25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6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88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7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95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3909D-69CC-4A62-9683-E840E2318B7B}" type="slidenum">
              <a:rPr lang="sk-SK" smtClean="0">
                <a:solidFill>
                  <a:prstClr val="black"/>
                </a:solidFill>
              </a:rPr>
              <a:pPr/>
              <a:t>8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62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84714" y="1852087"/>
            <a:ext cx="7644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Návrh 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zmeny </a:t>
            </a:r>
          </a:p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Štatútu </a:t>
            </a: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Monitorovacieho výboru </a:t>
            </a:r>
            <a:endParaRPr lang="sk-SK" sz="3000" b="1" dirty="0" smtClean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 </a:t>
            </a: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Operačný program Kvalita životného prostredia </a:t>
            </a:r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Rokovacieho </a:t>
            </a:r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poriadku Monitorovacieho výboru pre Operačný program Kvalita životného prostredia 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5</a:t>
            </a: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. 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zasadnutie MV OP KŽP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29. mája 2018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65438" y="106838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Štatút a Rokovací poriadok Monitorovacieho výboru pre Operačný program Kvalita životného prostredia </a:t>
            </a:r>
            <a:endParaRPr lang="pl-PL" sz="18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465438" y="1852087"/>
            <a:ext cx="78794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schválený výborom dňa 22. januára 2015</a:t>
            </a:r>
          </a:p>
          <a:p>
            <a:pPr marL="171450" indent="-171450">
              <a:buFontTx/>
              <a:buChar char="-"/>
            </a:pP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každú zmenu schvaľuje výbor </a:t>
            </a:r>
          </a:p>
          <a:p>
            <a:pPr marL="171450" indent="-171450">
              <a:buFontTx/>
              <a:buChar char="-"/>
            </a:pP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Dodatok č. 1 k štatútu MV pre OP KŽP (schválený výborom dňa 12. 5. 2016)</a:t>
            </a:r>
          </a:p>
          <a:p>
            <a:pPr marL="171450" indent="-171450">
              <a:buFontTx/>
              <a:buChar char="-"/>
            </a:pP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Dodatok č. 2 k štatútu MV pre OP KŽP (schválený (per </a:t>
            </a:r>
            <a:r>
              <a:rPr lang="sk-SK" sz="16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rollam</a:t>
            </a: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výborom </a:t>
            </a:r>
            <a:b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dňa  6.10. 2016) </a:t>
            </a:r>
          </a:p>
          <a:p>
            <a:endParaRPr lang="sk-SK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Návrh na zmenu sa predkladá z dôvodu: 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sk-SK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aktualizácie </a:t>
            </a:r>
            <a:r>
              <a:rPr lang="sk-SK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vzorov, ktoré vydáva Centrálny koordinačný orgán (CKO) </a:t>
            </a:r>
            <a:r>
              <a:rPr lang="sk-SK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ktoré sú v </a:t>
            </a: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niektorých </a:t>
            </a:r>
            <a:r>
              <a:rPr lang="sk-SK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častiach záväzné pre subjekty, ktorým sú </a:t>
            </a: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určené.</a:t>
            </a:r>
          </a:p>
          <a:p>
            <a:pPr marL="628650" lvl="1" indent="-171450">
              <a:buFontTx/>
              <a:buChar char="-"/>
            </a:pPr>
            <a:r>
              <a:rPr lang="sk-SK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vzor CKO č. 1 Štatútu monitorovacieho výboru pre operačný program na programové obdobie 2014 – 2020 na verziu č. 2 </a:t>
            </a:r>
          </a:p>
          <a:p>
            <a:pPr marL="628650" lvl="1" indent="-171450">
              <a:buFontTx/>
              <a:buChar char="-"/>
            </a:pP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vzor </a:t>
            </a:r>
            <a:r>
              <a:rPr lang="sk-SK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CKO č. 2 Rokovacieho poriadku pre operačný program na programové obdobie 2014 – 2020 na verziu č. 2. </a:t>
            </a:r>
            <a:endParaRPr lang="sk-SK" sz="1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sk-SK" sz="1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súladu so </a:t>
            </a:r>
            <a:r>
              <a:rPr lang="sk-SK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Systémom riadenia európskych štrukturálnych a investičných </a:t>
            </a:r>
            <a:r>
              <a:rPr lang="sk-SK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fondov</a:t>
            </a:r>
            <a:r>
              <a:rPr lang="sk-SK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k-SK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programové </a:t>
            </a:r>
            <a:r>
              <a:rPr lang="sk-SK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obdobie 2014 – 2020, verziou 6.0 </a:t>
            </a:r>
            <a:endParaRPr lang="sk-SK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sk-SK" sz="16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sk-SK" sz="1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sk-SK" sz="1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sk-SK" sz="1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sk-SK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sz="12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1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362465" y="1037968"/>
            <a:ext cx="8406687" cy="64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Štatút Monitorovacieho výboru pre Operačný program Kvalita životného prostredia </a:t>
            </a:r>
            <a:endParaRPr lang="pl-PL" sz="18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62465" y="1680519"/>
            <a:ext cx="820079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2</a:t>
            </a:r>
            <a:r>
              <a:rPr lang="pl-PL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Úlohy </a:t>
            </a:r>
            <a:r>
              <a:rPr lang="pl-PL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výboru </a:t>
            </a:r>
          </a:p>
          <a:p>
            <a:pPr marL="285750" indent="-285750">
              <a:buFontTx/>
              <a:buChar char="-"/>
            </a:pP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písm. b) mení a znie: „</a:t>
            </a:r>
            <a:r>
              <a:rPr lang="pl-PL" sz="1600" b="1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zoznamy národných projektov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zámery národných projektov a ich zmeny 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súlade so Systémom riadenia EŠIF (ak na tieto účely nebola zriadená Komisia pri </a:t>
            </a:r>
            <a:r>
              <a:rPr lang="pl-PL" sz="1600" i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výbore).</a:t>
            </a:r>
          </a:p>
          <a:p>
            <a:pPr marL="285750" indent="-285750">
              <a:buFontTx/>
              <a:buChar char="-"/>
            </a:pPr>
            <a:r>
              <a:rPr lang="pl-PL" sz="1600" i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odseku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f) slovo „revíziu“ nahrádza slovom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zmenu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 </a:t>
            </a: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</a:t>
            </a:r>
            <a:r>
              <a:rPr lang="pl-PL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Zloženie výboru </a:t>
            </a:r>
          </a:p>
          <a:p>
            <a:pPr marL="285750" lvl="0" indent="-285750">
              <a:buFontTx/>
              <a:buChar char="-"/>
            </a:pP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odseku 2 vypúšťajú slová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prihliadnutím na princíp tretinového zastúpenia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 lvl="0"/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Súčasné zloženie členov výboru rešpektuje požiadavky na partnerstvo uvedené </a:t>
            </a:r>
          </a:p>
          <a:p>
            <a:pPr lvl="0" algn="just"/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§ 7 ods. 5 zákona o EŠIF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/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sz="16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Zástupcovia </a:t>
            </a:r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ostatných subjektov (okrem orgánov štátnej správy) majú vo výbore väčšinu hlasov. </a:t>
            </a: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sz="12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48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362465" y="1037968"/>
            <a:ext cx="8406687" cy="64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Štatút Monitorovacieho výboru pre Operačný program Kvalita životného prostredia </a:t>
            </a:r>
            <a:endParaRPr lang="pl-PL" sz="18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62465" y="1680519"/>
            <a:ext cx="820079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k-SK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</a:t>
            </a:r>
            <a:r>
              <a:rPr lang="sk-SK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pl-PL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Rokovania výboru </a:t>
            </a:r>
          </a:p>
          <a:p>
            <a:pPr marL="285750" lvl="0" indent="-285750">
              <a:buFontTx/>
              <a:buChar char="-"/>
            </a:pP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odseku 5 sa za slovo „výboru“ vkladá zátvorka „(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najmä dokumenty, ktoré sú predmetom schvaľovania v zmysle programu rokovania výboru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)“. </a:t>
            </a:r>
          </a:p>
          <a:p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celom dokumente sa vypúšťa: „písomným rozhodovacím procesom“ a nahrádza sa „hlasovaním“. </a:t>
            </a:r>
          </a:p>
          <a:p>
            <a:pPr lvl="0"/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celom dokumente sa mení znenie: „Komisia v rámci výboru“ na „Komisia pri výbore“. </a:t>
            </a: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k-SK" sz="12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96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156572" y="1039357"/>
            <a:ext cx="8406687" cy="64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6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Rokovací poriadok Monitorovacieho výboru pre Operačný program Kvalita životného prostredia </a:t>
            </a:r>
            <a:endParaRPr lang="pl-PL" sz="16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62465" y="1681908"/>
            <a:ext cx="8200794" cy="5734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pl-PL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</a:t>
            </a:r>
            <a:r>
              <a:rPr lang="pl-PL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Hlasovanie </a:t>
            </a:r>
            <a:endParaRPr lang="pl-PL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odsek 7 vkladá nový odsek 8 v znení: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Členovia výboru schvaľujú dokumenty, ku ktorým predtým prebehlo pripomienkové konanie a sekretariát oboznámil členov so spôsobom zapracovania ich pripomienok s výnimkou tých dokumentov, u ktorých nie je nevyhnutné, aby pripomienkové konanie prebehlo alebo v riadne odôvodnených prípadoch spôsobených najmä časovou tiesňou potreby prijatia rozhodnutia výboru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</a:p>
          <a:p>
            <a:pPr lvl="0"/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doterajšie odseky 8 a 9 označujú ako 9 a 10. </a:t>
            </a: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Tx/>
              <a:buChar char="-"/>
            </a:pPr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Tx/>
              <a:buChar char="-"/>
            </a:pP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156572" y="1039357"/>
            <a:ext cx="8406687" cy="64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Rokovací poriadok Monitorovacieho výboru pre Operačný program Kvalita životného prostredia </a:t>
            </a:r>
            <a:endParaRPr lang="pl-PL" sz="18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62465" y="1681908"/>
            <a:ext cx="82007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</a:t>
            </a:r>
            <a:r>
              <a:rPr lang="pl-PL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pl-PL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Hlasovanie </a:t>
            </a:r>
            <a:endParaRPr lang="pl-PL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sa mení a znie: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Formou hlasovania per rollam nie je možné schvaľovať zoznamy národných projektov a zámery národných projektov a ich zmeny, metodiku a kritériá použité pri výbere projektov a ich zmeny, zmeny OP KŽP podliehajúce schvaľovaniu Európskej komisie a výročné a záverečné správy o vykonávaní OP KŽP s výnimkou tých prípadov, ak sa na hlasovaní per rollam vopred uzniesol výbor na rokovaní výboru alebo v riadne odôvodnených prípadoch spôsobených najmä časovou tiesňou potreby prijatia rozhodnutia výboru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 </a:t>
            </a: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 10 vkladá nový odsek 11 v znení: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 hlasovaní per rollam členovia výboru predkladajú svoje stanoviská jednotlivo ku každému schvaľovanému dokumentu</a:t>
            </a: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</a:p>
          <a:p>
            <a:pPr marL="285750" indent="-285750">
              <a:buFontTx/>
              <a:buChar char="-"/>
            </a:pP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doterajšie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odseky 10 a 11 sa označujú ako odseky 12 až </a:t>
            </a: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</a:t>
            </a:r>
          </a:p>
          <a:p>
            <a:pPr marL="285750" indent="-285750">
              <a:buFontTx/>
              <a:buChar char="-"/>
            </a:pP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doterajšie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odseky 12 a 13 sa označujú ako 14 a 15. </a:t>
            </a: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4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156572" y="1039357"/>
            <a:ext cx="8406687" cy="64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Rokovací poriadok Monitorovacieho výboru pre Operačný program Kvalita životného prostredia </a:t>
            </a:r>
            <a:endParaRPr lang="pl-PL" sz="18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156572" y="1589903"/>
            <a:ext cx="8612579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</a:t>
            </a:r>
            <a:r>
              <a:rPr lang="pl-PL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Hlasovanie </a:t>
            </a:r>
          </a:p>
          <a:p>
            <a:pPr algn="just"/>
            <a:endParaRPr lang="pl-PL" sz="1400" b="1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14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 </a:t>
            </a:r>
            <a:r>
              <a:rPr lang="pl-PL" sz="14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vzore CKO č. 2 verzii č. 2 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došlo k úprave </a:t>
            </a:r>
            <a:r>
              <a:rPr lang="pl-PL" sz="1400" b="1" u="sng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ustanovenia pojednávajúceho o hlasovaní písomným rozhodovacím procesom per rollam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 prípade nedoručenia stanoviska člena výboru v stanovenej lehote, a to nasledovne</a:t>
            </a:r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:„</a:t>
            </a:r>
            <a:r>
              <a:rPr lang="pl-PL" sz="14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nezaslanie stanoviska člena výboru k problematike, ktorá je predmetom hlasovania v stanovenej lehote, sa považuje za zdržanie sa hlasovania s výnimkou prípadov, ak členovia výboru na rokovaní výboru formou uznesenia rozhodnú inak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 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navrhuje ponechať súčasné znenie odseku </a:t>
            </a:r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14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nedoručenie </a:t>
            </a:r>
            <a:r>
              <a:rPr lang="pl-PL" sz="14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stanoviska člena výboru v stanovenej lehote sa považuje za hlasovanie člena výboru za </a:t>
            </a:r>
            <a:r>
              <a:rPr lang="pl-PL" sz="14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uznesenie</a:t>
            </a:r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s </a:t>
            </a:r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cieľom zabezpečiť, aby sa členovia výboru zapájali do hlasovania per rollam a vyjadrili v ňom svoj názor. 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lasovanie 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rollam sa bude vykonávať v súlade s článkom 5 ods. 3, </a:t>
            </a:r>
            <a:r>
              <a:rPr lang="pl-PL" sz="14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pl-PL" sz="1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člen výboru môže hlasovať za uznesenie, proti uzneseniu a môže sa zdržať hlasovania.“ </a:t>
            </a:r>
            <a:endParaRPr lang="pl-PL" sz="14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l-PL" sz="14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Navrhované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znenie odseku 13: </a:t>
            </a:r>
          </a:p>
          <a:p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„Uznesenie v rámci hlasovania per rollam je schválené, ak je prijaté nadpolovičnou väčšinou hlasov všetkých členov. Člen výboru môže hlasovať v súlade s ustanovením ods. 3 tohto článku. </a:t>
            </a:r>
            <a:r>
              <a:rPr lang="pl-PL" sz="1600" b="1" u="sng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Nedoručenie stanoviska člena výboru v stanovenej lehote sa považuje za hlasovanie člena výboru za uznesenie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Na stanoviská, ktoré boli doručené na sekretariát výboru po uplynutí stanovenej lehoty, sa neprihliada</a:t>
            </a: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156572" y="1039357"/>
            <a:ext cx="8406687" cy="6425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pl-PL" sz="1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Rokovací poriadok Monitorovacieho výboru pre Operačný program Kvalita životného prostredia </a:t>
            </a:r>
            <a:endParaRPr lang="pl-PL" sz="18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k-SK" dirty="0">
              <a:solidFill>
                <a:sysClr val="windowText" lastClr="000000"/>
              </a:solidFill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362465" y="1681908"/>
            <a:ext cx="820079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Článok </a:t>
            </a:r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Pracovná skupina/Komisia pri výbore </a:t>
            </a:r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odsek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mení a znie: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každom zasadnutí pracovnej skupiny/Komisie pri výbore sa vyhotovuje písomný záznam, ktorý sa zasielala všetkým členom výboru a pozorovateľom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 </a:t>
            </a:r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sz="16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článku </a:t>
            </a:r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pl-PL" sz="1600" b="1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6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pôvodný 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názov mení a znie: „Schválenie a zmeny rokovacieho poriadku“.</a:t>
            </a:r>
          </a:p>
          <a:p>
            <a:pPr marL="285750" lvl="0" indent="-285750">
              <a:buFontTx/>
              <a:buChar char="-"/>
            </a:pP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odseku 2 na konci vety dopĺňajú slová „</a:t>
            </a:r>
            <a:r>
              <a:rPr lang="pl-PL" sz="1600" i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vypracovaním konsolidovaného znenia</a:t>
            </a:r>
            <a:r>
              <a:rPr lang="pl-PL" sz="16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 lvl="0"/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pl-PL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celom dokumente sa vypúšťa: „písomným rozhodovacím procesom“ a nahrádza sa „hlasovaním“. </a:t>
            </a:r>
          </a:p>
          <a:p>
            <a:pPr lvl="0"/>
            <a:endParaRPr lang="pl-PL" sz="1600" b="1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k-SK" sz="1600" b="1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 celom dokumente sa mení znenie: „Komisia v rámci výboru“ na „Komisia pri výbore“. </a:t>
            </a: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 smtClean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9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MINISTERSTVO ŽIVOTNÉHO PROSTREDIA SR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Nám. Ľ. Štúra 1,  812 35 Bratislava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Pracovisko: Karloveská 2, 841 04 Bratislava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www.minzp.sk , www.op-kzp.sk</a:t>
            </a:r>
            <a:r>
              <a:rPr kumimoji="0" lang="sk-SK" sz="17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k-SK" sz="1700" b="1" i="0" u="none" strike="noStrike" kern="1200" cap="none" spc="0" normalizeH="0" baseline="0" noProof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3159</TotalTime>
  <Words>868</Words>
  <Application>Microsoft Office PowerPoint</Application>
  <PresentationFormat>Prezentácia na obrazovke (4:3)</PresentationFormat>
  <Paragraphs>131</Paragraphs>
  <Slides>9</Slides>
  <Notes>8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3" baseType="lpstr">
      <vt:lpstr>Arial</vt:lpstr>
      <vt:lpstr>Calibri</vt:lpstr>
      <vt:lpstr>Myriad Pro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Rolínová Jana</cp:lastModifiedBy>
  <cp:revision>336</cp:revision>
  <cp:lastPrinted>2017-01-23T18:33:45Z</cp:lastPrinted>
  <dcterms:created xsi:type="dcterms:W3CDTF">2016-11-04T09:30:49Z</dcterms:created>
  <dcterms:modified xsi:type="dcterms:W3CDTF">2018-05-25T15:12:37Z</dcterms:modified>
</cp:coreProperties>
</file>