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75" r:id="rId3"/>
    <p:sldId id="283" r:id="rId4"/>
    <p:sldId id="284" r:id="rId5"/>
    <p:sldId id="285" r:id="rId6"/>
    <p:sldId id="269" r:id="rId7"/>
  </p:sldIdLst>
  <p:sldSz cx="9144000" cy="6858000" type="screen4x3"/>
  <p:notesSz cx="6724650" cy="987425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B848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3" autoAdjust="0"/>
    <p:restoredTop sz="95892" autoAdjust="0"/>
  </p:normalViewPr>
  <p:slideViewPr>
    <p:cSldViewPr snapToGrid="0">
      <p:cViewPr varScale="1">
        <p:scale>
          <a:sx n="102" d="100"/>
          <a:sy n="102" d="100"/>
        </p:scale>
        <p:origin x="318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399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015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09079" y="0"/>
            <a:ext cx="2914015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87BEDB-97B9-41C8-856C-FADE51A5C186}" type="datetimeFigureOut">
              <a:rPr lang="sk-SK" smtClean="0"/>
              <a:pPr/>
              <a:t>28. 5. 2018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14015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09079" y="9378824"/>
            <a:ext cx="2914015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DF8AA-CDB8-4208-8219-7369B1F29475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437639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08413" y="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98E061-749C-456F-B9C5-DC3B0F3283DD}" type="datetimeFigureOut">
              <a:rPr lang="sk-SK" smtClean="0"/>
              <a:t>28. 5. 2018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1413" y="1235075"/>
            <a:ext cx="4441825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73100" y="4751388"/>
            <a:ext cx="5378450" cy="38893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08413" y="937895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E3909D-69CC-4A62-9683-E840E2318B7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95993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77857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83366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683053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91978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á snímk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7007" y="1730828"/>
            <a:ext cx="7772400" cy="1608365"/>
          </a:xfrm>
        </p:spPr>
        <p:txBody>
          <a:bodyPr anchor="b">
            <a:normAutofit/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331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665" y="1921612"/>
            <a:ext cx="7886700" cy="1325563"/>
          </a:xfrm>
        </p:spPr>
        <p:txBody>
          <a:bodyPr/>
          <a:lstStyle/>
          <a:p>
            <a:r>
              <a:rPr lang="sk-SK" dirty="0" smtClean="0"/>
              <a:t>Upravte štýly predlohy textu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606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530679" y="2191034"/>
            <a:ext cx="78867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sk-SK" dirty="0" smtClean="0"/>
              <a:t>ĎAKUJEME ZA POZORNOSŤ!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620485" y="4338824"/>
            <a:ext cx="2441123" cy="660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55B848"/>
                </a:solidFill>
                <a:latin typeface="Myriad Pro" panose="020B0503030403020204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sk-SK" sz="1400" dirty="0" smtClean="0">
                <a:solidFill>
                  <a:schemeClr val="tx1"/>
                </a:solidFill>
              </a:rPr>
              <a:t>Meno Priezvisko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059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652191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dirty="0" smtClean="0"/>
              <a:t>OPERAČNÝ PROGRAM</a:t>
            </a:r>
            <a:br>
              <a:rPr lang="sk-SK" dirty="0" smtClean="0"/>
            </a:br>
            <a:r>
              <a:rPr lang="sk-SK" dirty="0" smtClean="0"/>
              <a:t>KVALITA ŽIVOTNÉHO PROSTREDIA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510642"/>
            <a:ext cx="7886700" cy="22615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dirty="0" smtClean="0"/>
              <a:t>NÁZOV PREZENTÁCIE</a:t>
            </a:r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r>
              <a:rPr lang="sk-SK" dirty="0" smtClean="0"/>
              <a:t>DEŇ – MESIAC - ROK</a:t>
            </a:r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1446874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7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55B848"/>
          </a:solidFill>
          <a:latin typeface="Myriad Pro" panose="020B0503030403020204" pitchFamily="34" charset="0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 baseline="0">
          <a:solidFill>
            <a:schemeClr val="tx1"/>
          </a:solidFill>
          <a:latin typeface="Myriad Pro" panose="020B05030304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pzp.sk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lokTextu 3"/>
          <p:cNvSpPr txBox="1"/>
          <p:nvPr/>
        </p:nvSpPr>
        <p:spPr>
          <a:xfrm>
            <a:off x="745525" y="2870989"/>
            <a:ext cx="76447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b="1" dirty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VÝROČNÁ SPRÁVA O VYKONÁVANÍ</a:t>
            </a:r>
          </a:p>
          <a:p>
            <a:pPr algn="ctr"/>
            <a:r>
              <a:rPr lang="pt-BR" sz="3000" b="1" dirty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Operačného programu</a:t>
            </a:r>
          </a:p>
          <a:p>
            <a:pPr algn="ctr"/>
            <a:r>
              <a:rPr lang="pt-BR" sz="3000" b="1" dirty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Kvalita životného prostredia</a:t>
            </a:r>
          </a:p>
          <a:p>
            <a:pPr algn="ctr"/>
            <a:r>
              <a:rPr lang="pt-BR" sz="3000" b="1" dirty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 rok </a:t>
            </a:r>
            <a:r>
              <a:rPr lang="pt-BR" sz="3000" b="1" dirty="0" smtClean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</a:t>
            </a:r>
            <a:r>
              <a:rPr lang="sk-SK" sz="3000" b="1" dirty="0" smtClean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sk-SK" sz="3000" b="1" dirty="0">
              <a:solidFill>
                <a:srgbClr val="55B84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BlokTextu 4"/>
          <p:cNvSpPr txBox="1"/>
          <p:nvPr/>
        </p:nvSpPr>
        <p:spPr>
          <a:xfrm>
            <a:off x="5951837" y="5109971"/>
            <a:ext cx="3328087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600" b="1" dirty="0">
                <a:solidFill>
                  <a:prstClr val="white">
                    <a:lumMod val="50000"/>
                  </a:prstClr>
                </a:solidFill>
              </a:rPr>
              <a:t>5</a:t>
            </a:r>
            <a:r>
              <a:rPr lang="sk-SK" sz="1600" b="1" dirty="0" smtClean="0">
                <a:solidFill>
                  <a:prstClr val="white">
                    <a:lumMod val="50000"/>
                  </a:prstClr>
                </a:solidFill>
              </a:rPr>
              <a:t>. </a:t>
            </a:r>
            <a:r>
              <a:rPr lang="sk-SK" sz="1600" b="1" dirty="0">
                <a:solidFill>
                  <a:prstClr val="white">
                    <a:lumMod val="50000"/>
                  </a:prstClr>
                </a:solidFill>
              </a:rPr>
              <a:t>zasadnutie MV OP KŽP</a:t>
            </a:r>
            <a:br>
              <a:rPr lang="sk-SK" sz="1600" b="1" dirty="0">
                <a:solidFill>
                  <a:prstClr val="white">
                    <a:lumMod val="50000"/>
                  </a:prstClr>
                </a:solidFill>
              </a:rPr>
            </a:br>
            <a:r>
              <a:rPr lang="sk-SK" sz="1600" b="1" dirty="0" smtClean="0">
                <a:solidFill>
                  <a:prstClr val="white">
                    <a:lumMod val="50000"/>
                  </a:prstClr>
                </a:solidFill>
              </a:rPr>
              <a:t>29. mája 2018</a:t>
            </a:r>
            <a:r>
              <a:rPr lang="sk-SK" sz="1600" b="1" dirty="0">
                <a:solidFill>
                  <a:prstClr val="white">
                    <a:lumMod val="50000"/>
                  </a:prstClr>
                </a:solidFill>
              </a:rPr>
              <a:t/>
            </a:r>
            <a:br>
              <a:rPr lang="sk-SK" sz="1600" b="1" dirty="0">
                <a:solidFill>
                  <a:prstClr val="white">
                    <a:lumMod val="50000"/>
                  </a:prstClr>
                </a:solidFill>
              </a:rPr>
            </a:br>
            <a:r>
              <a:rPr lang="sk-SK" sz="1600" b="1" dirty="0">
                <a:solidFill>
                  <a:prstClr val="white">
                    <a:lumMod val="50000"/>
                  </a:prstClr>
                </a:solidFill>
              </a:rPr>
              <a:t>Bratislava</a:t>
            </a:r>
            <a:endParaRPr lang="sk-SK" sz="1600" dirty="0">
              <a:solidFill>
                <a:prstClr val="black"/>
              </a:solidFill>
            </a:endParaRPr>
          </a:p>
          <a:p>
            <a:pPr algn="ctr"/>
            <a:endParaRPr lang="sk-SK" sz="5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00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757468" y="1334579"/>
            <a:ext cx="70564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b="1" cap="small" noProof="1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Východiská pre vypracovanie výročnej správy:</a:t>
            </a:r>
          </a:p>
        </p:txBody>
      </p:sp>
      <p:sp>
        <p:nvSpPr>
          <p:cNvPr id="6" name="Zástupný symbol obsahu 2"/>
          <p:cNvSpPr txBox="1">
            <a:spLocks/>
          </p:cNvSpPr>
          <p:nvPr/>
        </p:nvSpPr>
        <p:spPr>
          <a:xfrm>
            <a:off x="542175" y="1008449"/>
            <a:ext cx="7644294" cy="510767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 baseline="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sk-SK" sz="2000" dirty="0">
              <a:solidFill>
                <a:schemeClr val="accent1">
                  <a:lumMod val="75000"/>
                </a:schemeClr>
              </a:solidFill>
              <a:sym typeface="Wingdings" panose="05000000000000000000" pitchFamily="2" charset="2"/>
            </a:endParaRPr>
          </a:p>
        </p:txBody>
      </p:sp>
      <p:sp>
        <p:nvSpPr>
          <p:cNvPr id="5" name="Zástupný symbol obsahu 2"/>
          <p:cNvSpPr txBox="1">
            <a:spLocks/>
          </p:cNvSpPr>
          <p:nvPr/>
        </p:nvSpPr>
        <p:spPr>
          <a:xfrm>
            <a:off x="542175" y="2183929"/>
            <a:ext cx="8139425" cy="27360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 baseline="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sk-SK" sz="26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Nariadenie </a:t>
            </a:r>
            <a:r>
              <a:rPr lang="sk-SK" sz="26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Európskeho parlamentu a Rady (EÚ) č. 1303/2013 zo 17. </a:t>
            </a:r>
            <a:r>
              <a:rPr lang="sk-SK" sz="26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decembra 2013</a:t>
            </a:r>
            <a:r>
              <a:rPr lang="sk-SK" sz="26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sk-SK" sz="26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Vykonávacie </a:t>
            </a:r>
            <a:r>
              <a:rPr lang="sk-SK" sz="26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nariadenie Komisie (EÚ) č. 2015/207,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sk-SK" sz="26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Metodický </a:t>
            </a:r>
            <a:r>
              <a:rPr lang="sk-SK" sz="26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pokyn CKO č. </a:t>
            </a:r>
            <a:r>
              <a:rPr lang="sk-SK" sz="26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23 verzia 2 </a:t>
            </a:r>
            <a:r>
              <a:rPr lang="sk-SK" sz="26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k obsahu výročnej </a:t>
            </a:r>
            <a:r>
              <a:rPr lang="sk-SK" sz="26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sk-SK" sz="26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k-SK" sz="26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sk-SK" sz="26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záverečnej správy </a:t>
            </a:r>
            <a:r>
              <a:rPr lang="sk-SK" sz="26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o vykonávaní </a:t>
            </a:r>
            <a:r>
              <a:rPr lang="sk-SK" sz="26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programu v programovom období 2014 – 2020.</a:t>
            </a:r>
            <a:endParaRPr lang="sk-SK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6871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757468" y="1334579"/>
            <a:ext cx="70564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b="1" cap="small" noProof="1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Obsah výročnej správy:</a:t>
            </a:r>
          </a:p>
        </p:txBody>
      </p:sp>
      <p:sp>
        <p:nvSpPr>
          <p:cNvPr id="6" name="Zástupný symbol obsahu 2"/>
          <p:cNvSpPr txBox="1">
            <a:spLocks/>
          </p:cNvSpPr>
          <p:nvPr/>
        </p:nvSpPr>
        <p:spPr>
          <a:xfrm>
            <a:off x="542175" y="1008449"/>
            <a:ext cx="7644294" cy="510767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 baseline="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sk-SK" sz="2000" dirty="0">
              <a:solidFill>
                <a:schemeClr val="accent1">
                  <a:lumMod val="75000"/>
                </a:schemeClr>
              </a:solidFill>
              <a:sym typeface="Wingdings" panose="05000000000000000000" pitchFamily="2" charset="2"/>
            </a:endParaRPr>
          </a:p>
        </p:txBody>
      </p:sp>
      <p:sp>
        <p:nvSpPr>
          <p:cNvPr id="5" name="Zástupný symbol obsahu 2"/>
          <p:cNvSpPr txBox="1">
            <a:spLocks/>
          </p:cNvSpPr>
          <p:nvPr/>
        </p:nvSpPr>
        <p:spPr>
          <a:xfrm>
            <a:off x="542175" y="2183929"/>
            <a:ext cx="8139425" cy="35026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 baseline="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sk-SK" sz="24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Sumarizuje </a:t>
            </a:r>
            <a:r>
              <a:rPr lang="sk-SK" sz="2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pokrok vo vykonávaní OP KŽP za rok </a:t>
            </a:r>
            <a:r>
              <a:rPr lang="sk-SK" sz="24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2017,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sk-SK" sz="24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Zhodnocuje stav implementácie prioritných osí,</a:t>
            </a:r>
            <a:endParaRPr lang="sk-SK" sz="2400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sk-SK" sz="24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Podáva </a:t>
            </a:r>
            <a:r>
              <a:rPr lang="sk-SK" sz="2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prehľad o programových špecifických a výsledkových ukazovateľoch,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sk-SK" sz="24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Popisuje </a:t>
            </a:r>
            <a:r>
              <a:rPr lang="sk-SK" sz="2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problémy, ktoré ovplyvňujú výkonnosť programu,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sk-SK" sz="24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Identifikuje </a:t>
            </a:r>
            <a:r>
              <a:rPr lang="sk-SK" sz="2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pokrok pri </a:t>
            </a:r>
            <a:r>
              <a:rPr lang="sk-SK" sz="24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implementácii veľkého projektu,</a:t>
            </a:r>
            <a:endParaRPr lang="sk-SK" sz="2400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sk-SK" sz="24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Obsahuje </a:t>
            </a:r>
            <a:r>
              <a:rPr lang="sk-SK" sz="2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správu o vykonávaní finančných nástrojov</a:t>
            </a:r>
            <a:r>
              <a:rPr lang="sk-SK" sz="24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sk-SK" sz="2400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BlokTextu 2"/>
          <p:cNvSpPr txBox="1"/>
          <p:nvPr/>
        </p:nvSpPr>
        <p:spPr>
          <a:xfrm>
            <a:off x="711912" y="5485230"/>
            <a:ext cx="7304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i="1" dirty="0">
                <a:ea typeface="Calibri" panose="020F0502020204030204" pitchFamily="34" charset="0"/>
                <a:cs typeface="Times New Roman" panose="02020603050405020304" pitchFamily="18" charset="0"/>
              </a:rPr>
              <a:t>Limitujúci faktor: maximálny počet znakov v jednotlivých častiach – SFC2014</a:t>
            </a:r>
            <a:endParaRPr lang="sk-SK" i="1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8657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757467" y="1170008"/>
            <a:ext cx="804478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cap="small" noProof="1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Návrh výročnej správy o vykonávaní OP KŽP za rok </a:t>
            </a:r>
            <a:r>
              <a:rPr lang="pt-BR" sz="2400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</a:t>
            </a:r>
            <a:r>
              <a:rPr lang="sk-SK" sz="2400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r>
              <a:rPr lang="pt-BR" sz="2400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sz="2400" b="1" cap="small" noProof="1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bol zaslaný členom </a:t>
            </a:r>
            <a:r>
              <a:rPr lang="pt-BR" sz="2400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MV</a:t>
            </a:r>
            <a:r>
              <a:rPr lang="sk-SK" sz="2400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sz="2400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 </a:t>
            </a:r>
            <a:r>
              <a:rPr lang="pt-BR" sz="2400" b="1" cap="small" noProof="1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pripomienkovanie od </a:t>
            </a:r>
            <a:r>
              <a:rPr lang="sk-SK" sz="2400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</a:t>
            </a:r>
            <a:r>
              <a:rPr lang="pt-BR" sz="2400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.0</a:t>
            </a:r>
            <a:r>
              <a:rPr lang="sk-SK" sz="2400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pt-BR" sz="2400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.201</a:t>
            </a:r>
            <a:r>
              <a:rPr lang="sk-SK" sz="2400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r>
              <a:rPr lang="pt-BR" sz="2400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sz="2400" b="1" cap="small" noProof="1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</a:t>
            </a:r>
            <a:r>
              <a:rPr lang="sk-SK" sz="2400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04</a:t>
            </a:r>
            <a:r>
              <a:rPr lang="pt-BR" sz="2400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.05.201</a:t>
            </a:r>
            <a:r>
              <a:rPr lang="sk-SK" sz="2400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r>
              <a:rPr lang="pt-BR" sz="2400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pt-BR" sz="2400" b="1" cap="small" noProof="1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Zástupný symbol obsahu 2"/>
          <p:cNvSpPr txBox="1">
            <a:spLocks/>
          </p:cNvSpPr>
          <p:nvPr/>
        </p:nvSpPr>
        <p:spPr>
          <a:xfrm>
            <a:off x="542175" y="1008449"/>
            <a:ext cx="7644294" cy="510767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 baseline="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sk-SK" sz="2000" dirty="0">
              <a:solidFill>
                <a:schemeClr val="accent1">
                  <a:lumMod val="75000"/>
                </a:schemeClr>
              </a:solidFill>
              <a:sym typeface="Wingdings" panose="05000000000000000000" pitchFamily="2" charset="2"/>
            </a:endParaRPr>
          </a:p>
        </p:txBody>
      </p:sp>
      <p:sp>
        <p:nvSpPr>
          <p:cNvPr id="5" name="Zástupný symbol obsahu 2"/>
          <p:cNvSpPr txBox="1">
            <a:spLocks/>
          </p:cNvSpPr>
          <p:nvPr/>
        </p:nvSpPr>
        <p:spPr>
          <a:xfrm>
            <a:off x="415721" y="2671995"/>
            <a:ext cx="8575879" cy="287591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 baseline="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sk-SK" sz="24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Počet </a:t>
            </a:r>
            <a:r>
              <a:rPr lang="sk-SK" sz="2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pripomienkujúcich: </a:t>
            </a:r>
            <a:r>
              <a:rPr lang="sk-SK" sz="2400" b="1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52 </a:t>
            </a:r>
            <a:r>
              <a:rPr lang="sk-SK" sz="2400" i="1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(40 členov + 12  pozorovateľov)</a:t>
            </a:r>
            <a:endParaRPr lang="sk-SK" sz="2400" i="1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sk-SK" sz="24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Počet doručených stanovísk: </a:t>
            </a:r>
            <a:r>
              <a:rPr lang="sk-SK" sz="2400" b="1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12</a:t>
            </a:r>
          </a:p>
          <a:p>
            <a:pPr algn="l"/>
            <a:r>
              <a:rPr lang="sk-SK" sz="24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Počet </a:t>
            </a:r>
            <a:r>
              <a:rPr lang="sk-SK" sz="2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pripomienok: </a:t>
            </a:r>
            <a:r>
              <a:rPr lang="sk-SK" sz="2400" b="1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51, </a:t>
            </a:r>
            <a:r>
              <a:rPr lang="sk-SK" sz="2400" i="1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z toho zásadných 4</a:t>
            </a:r>
          </a:p>
          <a:p>
            <a:pPr algn="l"/>
            <a:r>
              <a:rPr lang="sk-SK" sz="24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Počet </a:t>
            </a:r>
            <a:r>
              <a:rPr lang="sk-SK" sz="2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akceptovaných pripomienok: </a:t>
            </a:r>
            <a:r>
              <a:rPr lang="sk-SK" sz="2400" b="1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33, </a:t>
            </a:r>
            <a:r>
              <a:rPr lang="sk-SK" sz="2400" i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z toho zásadných 1</a:t>
            </a:r>
          </a:p>
          <a:p>
            <a:pPr algn="l"/>
            <a:r>
              <a:rPr lang="sk-SK" sz="24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Počet </a:t>
            </a:r>
            <a:r>
              <a:rPr lang="sk-SK" sz="2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čiastočne akceptovaných pripomienok: </a:t>
            </a:r>
            <a:r>
              <a:rPr lang="sk-SK" sz="2400" b="1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8, </a:t>
            </a:r>
            <a:r>
              <a:rPr lang="sk-SK" sz="2400" i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z toho </a:t>
            </a:r>
            <a:r>
              <a:rPr lang="sk-SK" sz="2400" i="1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zásadných 3</a:t>
            </a:r>
            <a:endParaRPr lang="sk-SK" sz="2400" i="1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sk-SK" sz="24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Počet neakceptovaných pripomienok: </a:t>
            </a:r>
            <a:r>
              <a:rPr lang="sk-SK" sz="2400" b="1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10</a:t>
            </a:r>
            <a:endParaRPr lang="sk-SK" sz="2400" b="1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325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757467" y="1170008"/>
            <a:ext cx="804478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400" b="1" cap="small" noProof="1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návrhu výročnej správy o vykonávaní OP KŽP za rok 2017 boli </a:t>
            </a:r>
            <a:r>
              <a:rPr lang="sk-SK" sz="2400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dodatočne zapracované </a:t>
            </a:r>
            <a:r>
              <a:rPr lang="sk-SK" sz="2400" b="1" cap="small" noProof="1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aj štyri pripomienky EK doručené 23. mája </a:t>
            </a:r>
            <a:r>
              <a:rPr lang="sk-SK" sz="2400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2018 (všetky boli akceptované)</a:t>
            </a:r>
            <a:r>
              <a:rPr lang="pt-BR" sz="2400" b="1" cap="small" noProof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pt-BR" sz="2400" b="1" cap="small" noProof="1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BlokTextu 5"/>
          <p:cNvSpPr txBox="1"/>
          <p:nvPr/>
        </p:nvSpPr>
        <p:spPr>
          <a:xfrm>
            <a:off x="308345" y="2447767"/>
            <a:ext cx="8558456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buFont typeface="+mj-lt"/>
              <a:buAutoNum type="arabicPeriod"/>
            </a:pPr>
            <a:r>
              <a:rPr lang="sk-SK" dirty="0" smtClean="0"/>
              <a:t>Na základe pripomienky CKO týkajúcej sa veľkého projektu 'ČOV </a:t>
            </a:r>
            <a:r>
              <a:rPr lang="sk-SK" dirty="0"/>
              <a:t>Sever' </a:t>
            </a:r>
            <a:r>
              <a:rPr lang="sk-SK" dirty="0" smtClean="0"/>
              <a:t>a s tým súvisiace vymazanie indikátora v tabuľke 12</a:t>
            </a:r>
            <a:r>
              <a:rPr lang="sk-SK" dirty="0"/>
              <a:t>, si Vás dovoľujeme informovať</a:t>
            </a:r>
            <a:r>
              <a:rPr lang="sk-SK" dirty="0" smtClean="0"/>
              <a:t>, že indikátor „</a:t>
            </a:r>
            <a:r>
              <a:rPr lang="sk-SK" i="1" dirty="0" smtClean="0"/>
              <a:t>Zvýšený </a:t>
            </a:r>
            <a:r>
              <a:rPr lang="sk-SK" i="1" dirty="0"/>
              <a:t>počet obyvateľov so zlepšeným čistením komunálnych odpadových </a:t>
            </a:r>
            <a:r>
              <a:rPr lang="sk-SK" i="1" dirty="0" smtClean="0"/>
              <a:t>vôd</a:t>
            </a:r>
            <a:r>
              <a:rPr lang="sk-SK" dirty="0" smtClean="0"/>
              <a:t>“</a:t>
            </a:r>
            <a:r>
              <a:rPr lang="sk-SK" dirty="0" smtClean="0"/>
              <a:t> bol zahrnutý v poslednej schválenej VS OP KŽP s hodnotou </a:t>
            </a:r>
            <a:r>
              <a:rPr lang="sk-SK" dirty="0"/>
              <a:t>112 159 </a:t>
            </a:r>
            <a:r>
              <a:rPr lang="sk-SK" dirty="0" smtClean="0"/>
              <a:t>EO. Nevidíme dôvod na vypustenie daného indikátora, </a:t>
            </a:r>
            <a:r>
              <a:rPr lang="sk-SK" dirty="0"/>
              <a:t>pričom indikátor by </a:t>
            </a:r>
            <a:r>
              <a:rPr lang="sk-SK" dirty="0" smtClean="0"/>
              <a:t>mal byť opäť doplnený</a:t>
            </a:r>
            <a:r>
              <a:rPr lang="sk-SK" dirty="0" smtClean="0"/>
              <a:t>.</a:t>
            </a:r>
            <a:endParaRPr lang="sk-SK" dirty="0" smtClean="0"/>
          </a:p>
          <a:p>
            <a:pPr marL="342900" indent="-342900" algn="just">
              <a:spcBef>
                <a:spcPts val="600"/>
              </a:spcBef>
              <a:buFont typeface="+mj-lt"/>
              <a:buAutoNum type="arabicPeriod"/>
            </a:pPr>
            <a:r>
              <a:rPr lang="sk-SK" dirty="0" smtClean="0"/>
              <a:t>Žiadame</a:t>
            </a:r>
            <a:r>
              <a:rPr lang="sk-SK" dirty="0" smtClean="0"/>
              <a:t> vyplniť</a:t>
            </a:r>
            <a:r>
              <a:rPr lang="en-US" dirty="0" smtClean="0"/>
              <a:t> </a:t>
            </a:r>
            <a:r>
              <a:rPr lang="sk-SK" dirty="0" smtClean="0"/>
              <a:t>body</a:t>
            </a:r>
            <a:r>
              <a:rPr lang="en-US" dirty="0" smtClean="0"/>
              <a:t> </a:t>
            </a:r>
            <a:r>
              <a:rPr lang="en-US" dirty="0"/>
              <a:t>31.1 </a:t>
            </a:r>
            <a:r>
              <a:rPr lang="en-US" dirty="0" smtClean="0"/>
              <a:t>a 31.2</a:t>
            </a:r>
            <a:r>
              <a:rPr lang="sk-SK" dirty="0"/>
              <a:t> </a:t>
            </a:r>
            <a:r>
              <a:rPr lang="sk-SK" dirty="0" smtClean="0"/>
              <a:t>v oboch prílohách 3a a 3b</a:t>
            </a:r>
            <a:r>
              <a:rPr lang="en-US" dirty="0" smtClean="0"/>
              <a:t>. </a:t>
            </a:r>
            <a:endParaRPr lang="sk-SK" dirty="0" smtClean="0"/>
          </a:p>
          <a:p>
            <a:pPr marL="342900" indent="-342900" algn="just">
              <a:spcBef>
                <a:spcPts val="600"/>
              </a:spcBef>
              <a:buFont typeface="+mj-lt"/>
              <a:buAutoNum type="arabicPeriod"/>
            </a:pPr>
            <a:r>
              <a:rPr lang="sk-SK" dirty="0" smtClean="0"/>
              <a:t>Hoci </a:t>
            </a:r>
            <a:r>
              <a:rPr lang="sk-SK" dirty="0"/>
              <a:t>všeobecne nie je povinnosť vyplniť oddiel </a:t>
            </a:r>
            <a:r>
              <a:rPr lang="sk-SK" dirty="0" smtClean="0"/>
              <a:t>14, v časti </a:t>
            </a:r>
            <a:r>
              <a:rPr lang="sk-SK" dirty="0" smtClean="0"/>
              <a:t>B vo VS OP KŽP 2017, bod 14.4 vo vzore pre Makro-regionálne stratégie,</a:t>
            </a:r>
            <a:r>
              <a:rPr lang="sk-SK" dirty="0" smtClean="0"/>
              <a:t> útvary </a:t>
            </a:r>
            <a:r>
              <a:rPr lang="sk-SK" dirty="0"/>
              <a:t>Komisie by boli </a:t>
            </a:r>
            <a:r>
              <a:rPr lang="sk-SK" dirty="0" smtClean="0"/>
              <a:t>vďačné, </a:t>
            </a:r>
            <a:r>
              <a:rPr lang="sk-SK" dirty="0"/>
              <a:t>keby </a:t>
            </a:r>
            <a:r>
              <a:rPr lang="sk-SK" dirty="0" smtClean="0"/>
              <a:t>ste </a:t>
            </a:r>
            <a:r>
              <a:rPr lang="sk-SK" dirty="0"/>
              <a:t>túto časť </a:t>
            </a:r>
            <a:r>
              <a:rPr lang="sk-SK" dirty="0" smtClean="0"/>
              <a:t>vyplnili.</a:t>
            </a:r>
          </a:p>
          <a:p>
            <a:pPr marL="342900" indent="-342900" algn="just">
              <a:spcBef>
                <a:spcPts val="600"/>
              </a:spcBef>
              <a:buFont typeface="+mj-lt"/>
              <a:buAutoNum type="arabicPeriod"/>
            </a:pPr>
            <a:r>
              <a:rPr lang="sk-SK" dirty="0" smtClean="0"/>
              <a:t>Vyzývame RO, aby vo VS OP KŽP uviedol informácie z ktorých vychádzal (t. j. či ide o čiastočne alebo plne vykonané operácie).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273034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obsahu 2"/>
          <p:cNvSpPr txBox="1">
            <a:spLocks/>
          </p:cNvSpPr>
          <p:nvPr/>
        </p:nvSpPr>
        <p:spPr>
          <a:xfrm>
            <a:off x="457200" y="1268760"/>
            <a:ext cx="8229600" cy="489654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3000" b="1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ĎAKUJEM ZA POZORNOSŤ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7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700" b="1" i="0" u="none" strike="noStrike" kern="1200" cap="none" spc="0" normalizeH="0" baseline="0" noProof="0" smtClean="0">
                <a:ln>
                  <a:noFill/>
                </a:ln>
                <a:solidFill>
                  <a:srgbClr val="55B848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MINISTERSTVO ŽIVOTNÉHO PROSTREDIA SR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7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Nám. Ľ. Štúra 1,  812 35 Bratislava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7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Pracovisko: Karloveská 2, 841 04 Bratislava	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7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2"/>
              </a:rPr>
              <a:t>www.minzp.sk , www.op-kzp.sk</a:t>
            </a:r>
            <a:r>
              <a:rPr kumimoji="0" lang="sk-SK" sz="17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sk-SK" sz="1700" b="1" i="0" u="none" strike="noStrike" kern="1200" cap="none" spc="0" normalizeH="0" baseline="0" noProof="0" smtClean="0">
              <a:ln w="0"/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200" b="1" i="0" u="none" strike="noStrike" kern="1200" cap="none" spc="0" normalizeH="0" baseline="0" noProof="0" dirty="0" smtClean="0">
              <a:ln w="0"/>
              <a:solidFill>
                <a:sysClr val="window" lastClr="FFFFFF">
                  <a:lumMod val="5000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7530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Motí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ív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í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Motív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3093</TotalTime>
  <Words>408</Words>
  <Application>Microsoft Office PowerPoint</Application>
  <PresentationFormat>Prezentácia na obrazovke (4:3)</PresentationFormat>
  <Paragraphs>46</Paragraphs>
  <Slides>6</Slides>
  <Notes>4</Notes>
  <HiddenSlides>0</HiddenSlides>
  <MMClips>0</MMClips>
  <ScaleCrop>false</ScaleCrop>
  <HeadingPairs>
    <vt:vector size="6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6</vt:i4>
      </vt:variant>
    </vt:vector>
  </HeadingPairs>
  <TitlesOfParts>
    <vt:vector size="12" baseType="lpstr">
      <vt:lpstr>Arial</vt:lpstr>
      <vt:lpstr>Calibri</vt:lpstr>
      <vt:lpstr>Myriad Pro</vt:lpstr>
      <vt:lpstr>Times New Roman</vt:lpstr>
      <vt:lpstr>Wingdings</vt:lpstr>
      <vt:lpstr>Motív Office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Dranačka Ivan</dc:creator>
  <cp:lastModifiedBy>Autor</cp:lastModifiedBy>
  <cp:revision>293</cp:revision>
  <cp:lastPrinted>2017-01-23T18:33:45Z</cp:lastPrinted>
  <dcterms:created xsi:type="dcterms:W3CDTF">2016-11-04T09:30:49Z</dcterms:created>
  <dcterms:modified xsi:type="dcterms:W3CDTF">2018-05-28T13:59:48Z</dcterms:modified>
</cp:coreProperties>
</file>