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0" r:id="rId2"/>
    <p:sldId id="261" r:id="rId3"/>
    <p:sldId id="265" r:id="rId4"/>
    <p:sldId id="281" r:id="rId5"/>
    <p:sldId id="283" r:id="rId6"/>
    <p:sldId id="284" r:id="rId7"/>
    <p:sldId id="285" r:id="rId8"/>
    <p:sldId id="308" r:id="rId9"/>
    <p:sldId id="259" r:id="rId10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B848"/>
    <a:srgbClr val="448C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Bez štýlu, bez mrie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16" autoAdjust="0"/>
    <p:restoredTop sz="94629" autoAdjust="0"/>
  </p:normalViewPr>
  <p:slideViewPr>
    <p:cSldViewPr>
      <p:cViewPr varScale="1">
        <p:scale>
          <a:sx n="103" d="100"/>
          <a:sy n="103" d="100"/>
        </p:scale>
        <p:origin x="30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0A8D26-87AD-48C7-AE2D-F839D54B0AF1}" type="datetimeFigureOut">
              <a:rPr lang="sk-SK" smtClean="0"/>
              <a:t>27.05.2018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7C9A39-50AB-4866-B23F-576B502E3456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02801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Upravte štýl predlohy podnadpisov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745E-5CF1-44A9-BA9D-F38B0069A5FF}" type="datetimeFigureOut">
              <a:rPr lang="sk-SK" smtClean="0"/>
              <a:t>27.05.2018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DB469-5749-46F5-8CAE-D6A3AC4BBA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4934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745E-5CF1-44A9-BA9D-F38B0069A5FF}" type="datetimeFigureOut">
              <a:rPr lang="sk-SK" smtClean="0"/>
              <a:t>27.05.2018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DB469-5749-46F5-8CAE-D6A3AC4BBA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81602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745E-5CF1-44A9-BA9D-F38B0069A5FF}" type="datetimeFigureOut">
              <a:rPr lang="sk-SK" smtClean="0"/>
              <a:t>27.05.2018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DB469-5749-46F5-8CAE-D6A3AC4BBA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29720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745E-5CF1-44A9-BA9D-F38B0069A5FF}" type="datetimeFigureOut">
              <a:rPr lang="sk-SK" smtClean="0"/>
              <a:t>27.05.2018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DB469-5749-46F5-8CAE-D6A3AC4BBA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776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745E-5CF1-44A9-BA9D-F38B0069A5FF}" type="datetimeFigureOut">
              <a:rPr lang="sk-SK" smtClean="0"/>
              <a:t>27.05.2018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DB469-5749-46F5-8CAE-D6A3AC4BBA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38138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745E-5CF1-44A9-BA9D-F38B0069A5FF}" type="datetimeFigureOut">
              <a:rPr lang="sk-SK" smtClean="0"/>
              <a:t>27.05.2018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DB469-5749-46F5-8CAE-D6A3AC4BBA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39110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745E-5CF1-44A9-BA9D-F38B0069A5FF}" type="datetimeFigureOut">
              <a:rPr lang="sk-SK" smtClean="0"/>
              <a:t>27.05.2018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DB469-5749-46F5-8CAE-D6A3AC4BBA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61362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745E-5CF1-44A9-BA9D-F38B0069A5FF}" type="datetimeFigureOut">
              <a:rPr lang="sk-SK" smtClean="0"/>
              <a:t>27.05.2018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DB469-5749-46F5-8CAE-D6A3AC4BBA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53312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745E-5CF1-44A9-BA9D-F38B0069A5FF}" type="datetimeFigureOut">
              <a:rPr lang="sk-SK" smtClean="0"/>
              <a:t>27.05.2018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DB469-5749-46F5-8CAE-D6A3AC4BBA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79128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745E-5CF1-44A9-BA9D-F38B0069A5FF}" type="datetimeFigureOut">
              <a:rPr lang="sk-SK" smtClean="0"/>
              <a:t>27.05.2018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DB469-5749-46F5-8CAE-D6A3AC4BBA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808289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745E-5CF1-44A9-BA9D-F38B0069A5FF}" type="datetimeFigureOut">
              <a:rPr lang="sk-SK" smtClean="0"/>
              <a:t>27.05.2018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DB469-5749-46F5-8CAE-D6A3AC4BBA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24733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CF745E-5CF1-44A9-BA9D-F38B0069A5FF}" type="datetimeFigureOut">
              <a:rPr lang="sk-SK" smtClean="0"/>
              <a:t>27.05.2018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ADB469-5749-46F5-8CAE-D6A3AC4BBA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021548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pzp.sk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krivkaRA.jpg"/>
          <p:cNvPicPr>
            <a:picLocks noChangeAspect="1"/>
          </p:cNvPicPr>
          <p:nvPr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sp>
        <p:nvSpPr>
          <p:cNvPr id="16" name="Nadpis 1"/>
          <p:cNvSpPr>
            <a:spLocks noGrp="1"/>
          </p:cNvSpPr>
          <p:nvPr>
            <p:ph type="ctrTitle"/>
          </p:nvPr>
        </p:nvSpPr>
        <p:spPr>
          <a:xfrm>
            <a:off x="704056" y="1340768"/>
            <a:ext cx="7772400" cy="468052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sk-SK" dirty="0">
                <a:solidFill>
                  <a:srgbClr val="0070C0"/>
                </a:solidFill>
              </a:rPr>
              <a:t>NÁRODNÝ PROJEKT </a:t>
            </a:r>
            <a:r>
              <a:rPr lang="sk-SK" dirty="0" smtClean="0">
                <a:solidFill>
                  <a:srgbClr val="0070C0"/>
                </a:solidFill>
              </a:rPr>
              <a:t/>
            </a:r>
            <a:br>
              <a:rPr lang="sk-SK" dirty="0" smtClean="0">
                <a:solidFill>
                  <a:srgbClr val="0070C0"/>
                </a:solidFill>
              </a:rPr>
            </a:br>
            <a:r>
              <a:rPr lang="sk-SK" b="1" dirty="0" smtClean="0">
                <a:solidFill>
                  <a:srgbClr val="0070C0"/>
                </a:solidFill>
              </a:rPr>
              <a:t>ZELENÁ DOMÁCNOSTIAM II</a:t>
            </a:r>
            <a:r>
              <a:rPr lang="sk-SK" sz="2000" cap="all" dirty="0" smtClean="0">
                <a:ln w="0"/>
                <a:solidFill>
                  <a:schemeClr val="tx2"/>
                </a:solidFill>
                <a:cs typeface="Arial"/>
              </a:rPr>
              <a:t/>
            </a:r>
            <a:br>
              <a:rPr lang="sk-SK" sz="2000" cap="all" dirty="0" smtClean="0">
                <a:ln w="0"/>
                <a:solidFill>
                  <a:schemeClr val="tx2"/>
                </a:solidFill>
                <a:cs typeface="Arial"/>
              </a:rPr>
            </a:br>
            <a:r>
              <a:rPr lang="sk-SK" sz="1000" cap="all" dirty="0" smtClean="0">
                <a:ln w="0"/>
                <a:solidFill>
                  <a:srgbClr val="7030A0"/>
                </a:solidFill>
                <a:cs typeface="Arial"/>
              </a:rPr>
              <a:t/>
            </a:r>
            <a:br>
              <a:rPr lang="sk-SK" sz="1000" cap="all" dirty="0" smtClean="0">
                <a:ln w="0"/>
                <a:solidFill>
                  <a:srgbClr val="7030A0"/>
                </a:solidFill>
                <a:cs typeface="Arial"/>
              </a:rPr>
            </a:br>
            <a:r>
              <a:rPr lang="sk-SK" sz="1000" cap="all" dirty="0" smtClean="0">
                <a:ln w="0"/>
                <a:cs typeface="Arial"/>
              </a:rPr>
              <a:t/>
            </a:r>
            <a:br>
              <a:rPr lang="sk-SK" sz="1000" cap="all" dirty="0" smtClean="0">
                <a:ln w="0"/>
                <a:cs typeface="Arial"/>
              </a:rPr>
            </a:br>
            <a:r>
              <a:rPr lang="sk-SK" sz="1000" cap="all" dirty="0">
                <a:ln w="0"/>
                <a:cs typeface="Arial"/>
              </a:rPr>
              <a:t/>
            </a:r>
            <a:br>
              <a:rPr lang="sk-SK" sz="1000" cap="all" dirty="0">
                <a:ln w="0"/>
                <a:cs typeface="Arial"/>
              </a:rPr>
            </a:br>
            <a:r>
              <a:rPr lang="sk-SK" sz="1000" cap="all" dirty="0" smtClean="0">
                <a:ln w="0"/>
                <a:cs typeface="Arial"/>
              </a:rPr>
              <a:t/>
            </a:r>
            <a:br>
              <a:rPr lang="sk-SK" sz="1000" cap="all" dirty="0" smtClean="0">
                <a:ln w="0"/>
                <a:cs typeface="Arial"/>
              </a:rPr>
            </a:br>
            <a:r>
              <a:rPr lang="sk-SK" sz="2400" cap="all" dirty="0" smtClean="0">
                <a:ln w="0"/>
                <a:cs typeface="Arial"/>
              </a:rPr>
              <a:t/>
            </a:r>
            <a:br>
              <a:rPr lang="sk-SK" sz="2400" cap="all" dirty="0" smtClean="0">
                <a:ln w="0"/>
                <a:cs typeface="Arial"/>
              </a:rPr>
            </a:br>
            <a:endParaRPr lang="sk-SK" sz="1800" dirty="0"/>
          </a:p>
        </p:txBody>
      </p:sp>
      <p:grpSp>
        <p:nvGrpSpPr>
          <p:cNvPr id="9" name="Skupina 8"/>
          <p:cNvGrpSpPr/>
          <p:nvPr/>
        </p:nvGrpSpPr>
        <p:grpSpPr>
          <a:xfrm>
            <a:off x="755576" y="188640"/>
            <a:ext cx="7505700" cy="897889"/>
            <a:chOff x="0" y="0"/>
            <a:chExt cx="7506031" cy="898497"/>
          </a:xfrm>
        </p:grpSpPr>
        <p:pic>
          <p:nvPicPr>
            <p:cNvPr id="10" name="Obrázok 9" descr="C:\Users\rakovska\AppData\Local\Microsoft\Windows\Temporary Internet Files\Content.Word\Nový obrázok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03367"/>
              <a:ext cx="5550010" cy="7394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" name="Obrázok 10" descr="C:\Users\rakovska\AppData\Local\Microsoft\Windows\Temporary Internet Files\Content.Word\Nový obrázok.bmp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28306" y="0"/>
              <a:ext cx="1677725" cy="898497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4" name="Obrázok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230"/>
          <a:stretch/>
        </p:blipFill>
        <p:spPr>
          <a:xfrm>
            <a:off x="3297605" y="4365104"/>
            <a:ext cx="2585301" cy="1293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895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krivkaRA.jpg"/>
          <p:cNvPicPr>
            <a:picLocks noChangeAspect="1"/>
          </p:cNvPicPr>
          <p:nvPr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82" y="5377582"/>
            <a:ext cx="9180512" cy="1465003"/>
          </a:xfrm>
          <a:prstGeom prst="rect">
            <a:avLst/>
          </a:prstGeom>
        </p:spPr>
      </p:pic>
      <p:pic>
        <p:nvPicPr>
          <p:cNvPr id="11" name="Picture 10" descr="logoOPKZPppt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12" y="476672"/>
            <a:ext cx="3969380" cy="720080"/>
          </a:xfrm>
          <a:prstGeom prst="rect">
            <a:avLst/>
          </a:prstGeom>
        </p:spPr>
      </p:pic>
      <p:sp>
        <p:nvSpPr>
          <p:cNvPr id="12" name="Podnadpis 11"/>
          <p:cNvSpPr>
            <a:spLocks noGrp="1"/>
          </p:cNvSpPr>
          <p:nvPr>
            <p:ph type="subTitle" idx="1"/>
          </p:nvPr>
        </p:nvSpPr>
        <p:spPr>
          <a:xfrm>
            <a:off x="530612" y="2185665"/>
            <a:ext cx="8217852" cy="1301553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sk-SK" sz="2400" b="1" dirty="0" smtClean="0">
                <a:solidFill>
                  <a:schemeClr val="tx1"/>
                </a:solidFill>
              </a:rPr>
              <a:t>Zvýšenie podielu využitia OZE v domácnostiach a zníženie emisií skleníkových plynov</a:t>
            </a:r>
            <a:endParaRPr lang="sk-SK" sz="2400" b="1" dirty="0">
              <a:solidFill>
                <a:schemeClr val="tx1"/>
              </a:solidFill>
            </a:endParaRPr>
          </a:p>
        </p:txBody>
      </p:sp>
      <p:pic>
        <p:nvPicPr>
          <p:cNvPr id="7" name="Obrázo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97205"/>
            <a:ext cx="1222719" cy="981092"/>
          </a:xfrm>
          <a:prstGeom prst="rect">
            <a:avLst/>
          </a:prstGeom>
        </p:spPr>
      </p:pic>
      <p:sp>
        <p:nvSpPr>
          <p:cNvPr id="3" name="Nadpis 2"/>
          <p:cNvSpPr>
            <a:spLocks noGrp="1"/>
          </p:cNvSpPr>
          <p:nvPr>
            <p:ph type="ctrTitle"/>
          </p:nvPr>
        </p:nvSpPr>
        <p:spPr>
          <a:xfrm>
            <a:off x="507691" y="1681555"/>
            <a:ext cx="7772400" cy="732502"/>
          </a:xfrm>
        </p:spPr>
        <p:txBody>
          <a:bodyPr>
            <a:normAutofit/>
          </a:bodyPr>
          <a:lstStyle/>
          <a:p>
            <a:pPr algn="l"/>
            <a:r>
              <a:rPr lang="sk-SK" sz="2800" b="1" dirty="0">
                <a:solidFill>
                  <a:srgbClr val="0070C0"/>
                </a:solidFill>
              </a:rPr>
              <a:t>CIEĽ </a:t>
            </a:r>
            <a:r>
              <a:rPr lang="sk-SK" sz="2800" b="1" dirty="0" smtClean="0">
                <a:solidFill>
                  <a:srgbClr val="0070C0"/>
                </a:solidFill>
              </a:rPr>
              <a:t> PROJEKTU</a:t>
            </a:r>
            <a:endParaRPr lang="sk-SK" sz="2800" dirty="0"/>
          </a:p>
        </p:txBody>
      </p:sp>
      <p:sp>
        <p:nvSpPr>
          <p:cNvPr id="9" name="Nadpis 2"/>
          <p:cNvSpPr txBox="1">
            <a:spLocks/>
          </p:cNvSpPr>
          <p:nvPr/>
        </p:nvSpPr>
        <p:spPr>
          <a:xfrm>
            <a:off x="461848" y="3699898"/>
            <a:ext cx="7772400" cy="7325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sk-SK" sz="2800" b="1" dirty="0" smtClean="0">
                <a:solidFill>
                  <a:srgbClr val="0070C0"/>
                </a:solidFill>
              </a:rPr>
              <a:t>PREDMET  PROJEKTU</a:t>
            </a:r>
            <a:endParaRPr lang="sk-SK" sz="2800" dirty="0"/>
          </a:p>
        </p:txBody>
      </p:sp>
      <p:sp>
        <p:nvSpPr>
          <p:cNvPr id="13" name="Podnadpis 11"/>
          <p:cNvSpPr txBox="1">
            <a:spLocks/>
          </p:cNvSpPr>
          <p:nvPr/>
        </p:nvSpPr>
        <p:spPr>
          <a:xfrm>
            <a:off x="447744" y="4254215"/>
            <a:ext cx="8217852" cy="13015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sk-SK" sz="2400" b="1" dirty="0" smtClean="0">
                <a:solidFill>
                  <a:schemeClr val="tx1"/>
                </a:solidFill>
              </a:rPr>
              <a:t>Podpora inštalácií malých zariadení na využitie OZE v rodinných a bytových domoch</a:t>
            </a:r>
            <a:endParaRPr lang="sk-SK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541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krivkaRA.jpg"/>
          <p:cNvPicPr>
            <a:picLocks noChangeAspect="1"/>
          </p:cNvPicPr>
          <p:nvPr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pic>
        <p:nvPicPr>
          <p:cNvPr id="11" name="Picture 10" descr="logoOPKZPppt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12" y="476672"/>
            <a:ext cx="3969380" cy="720080"/>
          </a:xfrm>
          <a:prstGeom prst="rect">
            <a:avLst/>
          </a:prstGeom>
        </p:spPr>
      </p:pic>
      <p:sp>
        <p:nvSpPr>
          <p:cNvPr id="10" name="Nadpis 9"/>
          <p:cNvSpPr>
            <a:spLocks noGrp="1"/>
          </p:cNvSpPr>
          <p:nvPr>
            <p:ph type="ctrTitle"/>
          </p:nvPr>
        </p:nvSpPr>
        <p:spPr>
          <a:xfrm>
            <a:off x="530612" y="1466077"/>
            <a:ext cx="7772400" cy="921804"/>
          </a:xfrm>
        </p:spPr>
        <p:txBody>
          <a:bodyPr>
            <a:noAutofit/>
          </a:bodyPr>
          <a:lstStyle/>
          <a:p>
            <a:r>
              <a:rPr lang="sk-SK" sz="2800" b="1" dirty="0" smtClean="0">
                <a:solidFill>
                  <a:srgbClr val="0070C0"/>
                </a:solidFill>
              </a:rPr>
              <a:t>PODPOROVANÉ  ZARIADENIA</a:t>
            </a:r>
            <a:endParaRPr lang="sk-SK" sz="2800" b="1" dirty="0">
              <a:solidFill>
                <a:srgbClr val="0070C0"/>
              </a:solidFill>
            </a:endParaRPr>
          </a:p>
        </p:txBody>
      </p:sp>
      <p:sp>
        <p:nvSpPr>
          <p:cNvPr id="12" name="Podnadpis 11"/>
          <p:cNvSpPr>
            <a:spLocks noGrp="1"/>
          </p:cNvSpPr>
          <p:nvPr>
            <p:ph type="subTitle" idx="1"/>
          </p:nvPr>
        </p:nvSpPr>
        <p:spPr>
          <a:xfrm>
            <a:off x="3131840" y="2524360"/>
            <a:ext cx="3600400" cy="3552454"/>
          </a:xfrm>
        </p:spPr>
        <p:txBody>
          <a:bodyPr>
            <a:normAutofit/>
          </a:bodyPr>
          <a:lstStyle/>
          <a:p>
            <a:pPr marL="630238" indent="-449263" algn="just">
              <a:lnSpc>
                <a:spcPct val="110000"/>
              </a:lnSpc>
            </a:pPr>
            <a:r>
              <a:rPr lang="sk-SK" sz="2400" b="1" dirty="0" err="1">
                <a:solidFill>
                  <a:schemeClr val="tx1"/>
                </a:solidFill>
              </a:rPr>
              <a:t>f</a:t>
            </a:r>
            <a:r>
              <a:rPr lang="sk-SK" sz="2400" b="1" dirty="0" err="1" smtClean="0">
                <a:solidFill>
                  <a:schemeClr val="tx1"/>
                </a:solidFill>
              </a:rPr>
              <a:t>otovoltické</a:t>
            </a:r>
            <a:r>
              <a:rPr lang="sk-SK" sz="2400" b="1" dirty="0" smtClean="0">
                <a:solidFill>
                  <a:schemeClr val="tx1"/>
                </a:solidFill>
              </a:rPr>
              <a:t> panely</a:t>
            </a:r>
          </a:p>
          <a:p>
            <a:pPr marL="630238" indent="-449263" algn="just">
              <a:lnSpc>
                <a:spcPct val="110000"/>
              </a:lnSpc>
            </a:pPr>
            <a:endParaRPr lang="sk-SK" sz="1400" b="1" dirty="0" smtClean="0">
              <a:solidFill>
                <a:schemeClr val="tx1"/>
              </a:solidFill>
            </a:endParaRPr>
          </a:p>
          <a:p>
            <a:pPr marL="630238" indent="-449263" algn="just">
              <a:lnSpc>
                <a:spcPct val="110000"/>
              </a:lnSpc>
            </a:pPr>
            <a:r>
              <a:rPr lang="sk-SK" sz="2400" b="1" dirty="0">
                <a:solidFill>
                  <a:schemeClr val="tx1"/>
                </a:solidFill>
              </a:rPr>
              <a:t>v</a:t>
            </a:r>
            <a:r>
              <a:rPr lang="sk-SK" sz="2400" b="1" dirty="0" smtClean="0">
                <a:solidFill>
                  <a:schemeClr val="tx1"/>
                </a:solidFill>
              </a:rPr>
              <a:t>eterné turbíny</a:t>
            </a:r>
          </a:p>
          <a:p>
            <a:pPr marL="630238" indent="-449263" algn="just">
              <a:lnSpc>
                <a:spcPct val="110000"/>
              </a:lnSpc>
            </a:pPr>
            <a:endParaRPr lang="sk-SK" sz="1400" b="1" dirty="0" smtClean="0">
              <a:solidFill>
                <a:schemeClr val="tx1"/>
              </a:solidFill>
            </a:endParaRPr>
          </a:p>
          <a:p>
            <a:pPr marL="630238" indent="-449263" algn="just">
              <a:lnSpc>
                <a:spcPct val="110000"/>
              </a:lnSpc>
            </a:pPr>
            <a:r>
              <a:rPr lang="sk-SK" sz="2400" b="1" dirty="0">
                <a:solidFill>
                  <a:schemeClr val="tx1"/>
                </a:solidFill>
              </a:rPr>
              <a:t>s</a:t>
            </a:r>
            <a:r>
              <a:rPr lang="sk-SK" sz="2400" b="1" dirty="0" smtClean="0">
                <a:solidFill>
                  <a:schemeClr val="tx1"/>
                </a:solidFill>
              </a:rPr>
              <a:t>lnečné kolektory</a:t>
            </a:r>
          </a:p>
          <a:p>
            <a:pPr marL="630238" indent="-449263" algn="just">
              <a:lnSpc>
                <a:spcPct val="110000"/>
              </a:lnSpc>
            </a:pPr>
            <a:endParaRPr lang="sk-SK" sz="1400" b="1" dirty="0" smtClean="0">
              <a:solidFill>
                <a:schemeClr val="tx1"/>
              </a:solidFill>
            </a:endParaRPr>
          </a:p>
          <a:p>
            <a:pPr marL="630238" indent="-449263" algn="just">
              <a:lnSpc>
                <a:spcPct val="110000"/>
              </a:lnSpc>
            </a:pPr>
            <a:r>
              <a:rPr lang="sk-SK" sz="2400" b="1" dirty="0">
                <a:solidFill>
                  <a:schemeClr val="tx1"/>
                </a:solidFill>
              </a:rPr>
              <a:t>k</a:t>
            </a:r>
            <a:r>
              <a:rPr lang="sk-SK" sz="2400" b="1" dirty="0" smtClean="0">
                <a:solidFill>
                  <a:schemeClr val="tx1"/>
                </a:solidFill>
              </a:rPr>
              <a:t>otly na biomasu</a:t>
            </a:r>
          </a:p>
          <a:p>
            <a:pPr marL="630238" indent="-449263" algn="just">
              <a:lnSpc>
                <a:spcPct val="110000"/>
              </a:lnSpc>
            </a:pPr>
            <a:endParaRPr lang="sk-SK" sz="1400" b="1" dirty="0" smtClean="0">
              <a:solidFill>
                <a:schemeClr val="tx1"/>
              </a:solidFill>
            </a:endParaRPr>
          </a:p>
          <a:p>
            <a:pPr marL="630238" indent="-449263" algn="just">
              <a:lnSpc>
                <a:spcPct val="110000"/>
              </a:lnSpc>
            </a:pPr>
            <a:r>
              <a:rPr lang="sk-SK" sz="2400" b="1" dirty="0">
                <a:solidFill>
                  <a:schemeClr val="tx1"/>
                </a:solidFill>
              </a:rPr>
              <a:t>t</a:t>
            </a:r>
            <a:r>
              <a:rPr lang="sk-SK" sz="2400" b="1" dirty="0" smtClean="0">
                <a:solidFill>
                  <a:schemeClr val="tx1"/>
                </a:solidFill>
              </a:rPr>
              <a:t>epelné čerpadlá</a:t>
            </a:r>
            <a:endParaRPr lang="sk-SK" sz="2400" b="1" dirty="0">
              <a:solidFill>
                <a:schemeClr val="tx1"/>
              </a:solidFill>
            </a:endParaRPr>
          </a:p>
        </p:txBody>
      </p:sp>
      <p:pic>
        <p:nvPicPr>
          <p:cNvPr id="6" name="Obrázo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97205"/>
            <a:ext cx="1222719" cy="981092"/>
          </a:xfrm>
          <a:prstGeom prst="rect">
            <a:avLst/>
          </a:prstGeom>
        </p:spPr>
      </p:pic>
      <p:pic>
        <p:nvPicPr>
          <p:cNvPr id="7" name="Picture 2" descr="http://zeldom.betatest.sk/wp-content/themes/view/dist/images/ikonky-out-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2044" y="2496956"/>
            <a:ext cx="699796" cy="699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zeldom.betatest.sk/wp-content/themes/view/dist/images/ikonky-out-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2044" y="3247054"/>
            <a:ext cx="672778" cy="672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://zeldom.betatest.sk/wp-content/themes/view/dist/images/ikonky-out-2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2044" y="3964799"/>
            <a:ext cx="672778" cy="672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0" descr="http://zeldom.betatest.sk/wp-content/themes/view/dist/images/ikonky-out-4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1545" y="4687380"/>
            <a:ext cx="700295" cy="700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http://zeldom.betatest.sk/wp-content/themes/view/dist/images/ikonky-out-3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4727" y="5447785"/>
            <a:ext cx="697113" cy="69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5930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krivkaRA.jpg"/>
          <p:cNvPicPr>
            <a:picLocks noChangeAspect="1"/>
          </p:cNvPicPr>
          <p:nvPr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pic>
        <p:nvPicPr>
          <p:cNvPr id="11" name="Picture 10" descr="logoOPKZPppt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12" y="476672"/>
            <a:ext cx="3969380" cy="720080"/>
          </a:xfrm>
          <a:prstGeom prst="rect">
            <a:avLst/>
          </a:prstGeom>
        </p:spPr>
      </p:pic>
      <p:sp>
        <p:nvSpPr>
          <p:cNvPr id="12" name="Podnadpis 11"/>
          <p:cNvSpPr>
            <a:spLocks noGrp="1"/>
          </p:cNvSpPr>
          <p:nvPr>
            <p:ph type="subTitle" idx="1"/>
          </p:nvPr>
        </p:nvSpPr>
        <p:spPr>
          <a:xfrm>
            <a:off x="530612" y="2319484"/>
            <a:ext cx="7929820" cy="3316187"/>
          </a:xfrm>
        </p:spPr>
        <p:txBody>
          <a:bodyPr>
            <a:noAutofit/>
          </a:bodyPr>
          <a:lstStyle/>
          <a:p>
            <a:pPr algn="just"/>
            <a:r>
              <a:rPr lang="sk-SK" sz="2000" b="1" dirty="0" smtClean="0">
                <a:solidFill>
                  <a:schemeClr val="tx1"/>
                </a:solidFill>
              </a:rPr>
              <a:t>- prostredníctvom POUKÁŽOK vydávaných domácnostiam</a:t>
            </a:r>
            <a:endParaRPr lang="sk-SK" sz="2000" b="1" dirty="0">
              <a:latin typeface="Calibri" panose="020F050202020403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v"/>
            </a:pPr>
            <a:endParaRPr lang="sk-SK" sz="1800" dirty="0">
              <a:solidFill>
                <a:schemeClr val="tx1"/>
              </a:solidFill>
            </a:endParaRPr>
          </a:p>
        </p:txBody>
      </p:sp>
      <p:pic>
        <p:nvPicPr>
          <p:cNvPr id="7" name="Obrázo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97205"/>
            <a:ext cx="1222719" cy="981092"/>
          </a:xfrm>
          <a:prstGeom prst="rect">
            <a:avLst/>
          </a:prstGeom>
        </p:spPr>
      </p:pic>
      <p:sp>
        <p:nvSpPr>
          <p:cNvPr id="8" name="Nadpis 9"/>
          <p:cNvSpPr txBox="1">
            <a:spLocks/>
          </p:cNvSpPr>
          <p:nvPr/>
        </p:nvSpPr>
        <p:spPr>
          <a:xfrm>
            <a:off x="530612" y="1575012"/>
            <a:ext cx="7772400" cy="9218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sk-SK" sz="2800" b="1" dirty="0" smtClean="0">
                <a:solidFill>
                  <a:srgbClr val="0070C0"/>
                </a:solidFill>
              </a:rPr>
              <a:t>MECHANIZMUS  PODPORY</a:t>
            </a:r>
            <a:endParaRPr lang="sk-SK" sz="2800" b="1" dirty="0">
              <a:solidFill>
                <a:srgbClr val="0070C0"/>
              </a:solidFill>
            </a:endParaRPr>
          </a:p>
        </p:txBody>
      </p:sp>
      <p:grpSp>
        <p:nvGrpSpPr>
          <p:cNvPr id="13" name="Skupina 12"/>
          <p:cNvGrpSpPr/>
          <p:nvPr/>
        </p:nvGrpSpPr>
        <p:grpSpPr>
          <a:xfrm>
            <a:off x="108940" y="5086379"/>
            <a:ext cx="1704850" cy="677962"/>
            <a:chOff x="430223" y="2576574"/>
            <a:chExt cx="1704850" cy="677962"/>
          </a:xfrm>
        </p:grpSpPr>
        <p:sp>
          <p:nvSpPr>
            <p:cNvPr id="14" name="Zaoblený obdĺžnik 13"/>
            <p:cNvSpPr/>
            <p:nvPr/>
          </p:nvSpPr>
          <p:spPr>
            <a:xfrm>
              <a:off x="430223" y="2576574"/>
              <a:ext cx="1704850" cy="677962"/>
            </a:xfrm>
            <a:prstGeom prst="roundRect">
              <a:avLst>
                <a:gd name="adj" fmla="val 10000"/>
              </a:avLst>
            </a:prstGeom>
            <a:solidFill>
              <a:srgbClr val="0056A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Zaoblený obdĺžnik 7"/>
            <p:cNvSpPr/>
            <p:nvPr/>
          </p:nvSpPr>
          <p:spPr>
            <a:xfrm>
              <a:off x="450080" y="2596431"/>
              <a:ext cx="1665136" cy="63824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9530" tIns="33020" rIns="49530" bIns="33020" numCol="1" spcCol="1270" anchor="ctr" anchorCtr="0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sk-SK" sz="2400" kern="1200" dirty="0" smtClean="0">
                  <a:latin typeface="Calibri" panose="020F0502020204030204" pitchFamily="34" charset="0"/>
                </a:rPr>
                <a:t>domácnosť</a:t>
              </a:r>
              <a:endParaRPr lang="sk-SK" sz="2400" kern="1200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16" name="Skupina 15"/>
          <p:cNvGrpSpPr/>
          <p:nvPr/>
        </p:nvGrpSpPr>
        <p:grpSpPr>
          <a:xfrm>
            <a:off x="2885406" y="5106236"/>
            <a:ext cx="1704850" cy="677962"/>
            <a:chOff x="430223" y="2576574"/>
            <a:chExt cx="1704850" cy="677962"/>
          </a:xfrm>
        </p:grpSpPr>
        <p:sp>
          <p:nvSpPr>
            <p:cNvPr id="17" name="Zaoblený obdĺžnik 16"/>
            <p:cNvSpPr/>
            <p:nvPr/>
          </p:nvSpPr>
          <p:spPr>
            <a:xfrm>
              <a:off x="430223" y="2576574"/>
              <a:ext cx="1704850" cy="677962"/>
            </a:xfrm>
            <a:prstGeom prst="roundRect">
              <a:avLst>
                <a:gd name="adj" fmla="val 10000"/>
              </a:avLst>
            </a:prstGeom>
            <a:solidFill>
              <a:srgbClr val="0056A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Zaoblený obdĺžnik 7"/>
            <p:cNvSpPr/>
            <p:nvPr/>
          </p:nvSpPr>
          <p:spPr>
            <a:xfrm>
              <a:off x="450080" y="2596431"/>
              <a:ext cx="1665136" cy="63824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9530" tIns="33020" rIns="49530" bIns="33020" numCol="1" spcCol="1270" anchor="ctr" anchorCtr="0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sk-SK" sz="2600" kern="1200" dirty="0" smtClean="0">
                  <a:latin typeface="Calibri" panose="020F0502020204030204" pitchFamily="34" charset="0"/>
                </a:rPr>
                <a:t>zhotoviteľ</a:t>
              </a:r>
              <a:endParaRPr lang="sk-SK" sz="2600" kern="1200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19" name="Skupina 18"/>
          <p:cNvGrpSpPr/>
          <p:nvPr/>
        </p:nvGrpSpPr>
        <p:grpSpPr>
          <a:xfrm>
            <a:off x="1450982" y="2935532"/>
            <a:ext cx="1704850" cy="677962"/>
            <a:chOff x="430223" y="2576574"/>
            <a:chExt cx="1704850" cy="677962"/>
          </a:xfrm>
        </p:grpSpPr>
        <p:sp>
          <p:nvSpPr>
            <p:cNvPr id="20" name="Zaoblený obdĺžnik 19"/>
            <p:cNvSpPr/>
            <p:nvPr/>
          </p:nvSpPr>
          <p:spPr>
            <a:xfrm>
              <a:off x="430223" y="2576574"/>
              <a:ext cx="1704850" cy="677962"/>
            </a:xfrm>
            <a:prstGeom prst="roundRect">
              <a:avLst>
                <a:gd name="adj" fmla="val 10000"/>
              </a:avLst>
            </a:prstGeom>
            <a:solidFill>
              <a:srgbClr val="0056A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Zaoblený obdĺžnik 7"/>
            <p:cNvSpPr/>
            <p:nvPr/>
          </p:nvSpPr>
          <p:spPr>
            <a:xfrm>
              <a:off x="450080" y="2596431"/>
              <a:ext cx="1665136" cy="63824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9530" tIns="33020" rIns="49530" bIns="33020" numCol="1" spcCol="1270" anchor="ctr" anchorCtr="0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sk-SK" sz="2400" kern="1200" dirty="0" smtClean="0">
                  <a:latin typeface="Calibri" panose="020F0502020204030204" pitchFamily="34" charset="0"/>
                </a:rPr>
                <a:t>SIEA</a:t>
              </a:r>
              <a:endParaRPr lang="sk-SK" sz="2400" kern="1200" dirty="0">
                <a:latin typeface="Calibri" panose="020F0502020204030204" pitchFamily="34" charset="0"/>
              </a:endParaRPr>
            </a:p>
          </p:txBody>
        </p:sp>
      </p:grpSp>
      <p:sp>
        <p:nvSpPr>
          <p:cNvPr id="27" name="Podnadpis 11"/>
          <p:cNvSpPr txBox="1">
            <a:spLocks/>
          </p:cNvSpPr>
          <p:nvPr/>
        </p:nvSpPr>
        <p:spPr>
          <a:xfrm>
            <a:off x="4730312" y="3249872"/>
            <a:ext cx="4374341" cy="20627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>
              <a:buAutoNum type="arabicPlain"/>
            </a:pPr>
            <a:r>
              <a:rPr lang="sk-SK" sz="2000" b="1" dirty="0" smtClean="0">
                <a:solidFill>
                  <a:schemeClr val="tx1"/>
                </a:solidFill>
              </a:rPr>
              <a:t>žiadosť </a:t>
            </a:r>
            <a:r>
              <a:rPr lang="sk-SK" sz="2000" b="1" dirty="0" smtClean="0">
                <a:solidFill>
                  <a:schemeClr val="tx1"/>
                </a:solidFill>
              </a:rPr>
              <a:t>o </a:t>
            </a:r>
            <a:r>
              <a:rPr lang="sk-SK" sz="2000" b="1" dirty="0" smtClean="0">
                <a:solidFill>
                  <a:schemeClr val="tx1"/>
                </a:solidFill>
              </a:rPr>
              <a:t>poukážku</a:t>
            </a:r>
          </a:p>
          <a:p>
            <a:pPr marL="457200" indent="-457200" algn="just">
              <a:buAutoNum type="arabicPlain" startAt="2"/>
            </a:pPr>
            <a:r>
              <a:rPr lang="sk-SK" sz="20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vydanie poukážky</a:t>
            </a:r>
          </a:p>
          <a:p>
            <a:pPr marL="457200" indent="-457200" algn="just">
              <a:buAutoNum type="arabicPlain" startAt="2"/>
            </a:pPr>
            <a:r>
              <a:rPr lang="sk-SK" sz="20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uplatnenie </a:t>
            </a:r>
            <a:r>
              <a:rPr lang="sk-SK" sz="20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poukážky u </a:t>
            </a:r>
            <a:r>
              <a:rPr lang="sk-SK" sz="20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zhotoviteľa</a:t>
            </a:r>
          </a:p>
          <a:p>
            <a:pPr marL="457200" indent="-457200" algn="just">
              <a:buAutoNum type="arabicPlain" startAt="2"/>
            </a:pPr>
            <a:r>
              <a:rPr lang="sk-SK" sz="20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žiadosť </a:t>
            </a:r>
            <a:r>
              <a:rPr lang="sk-SK" sz="20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o preplatenie </a:t>
            </a:r>
            <a:r>
              <a:rPr lang="sk-SK" sz="20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poukážky</a:t>
            </a:r>
          </a:p>
          <a:p>
            <a:pPr marL="457200" indent="-457200" algn="just">
              <a:buAutoNum type="arabicPlain" startAt="2"/>
            </a:pPr>
            <a:r>
              <a:rPr lang="sk-SK" sz="20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preplatenie </a:t>
            </a:r>
            <a:r>
              <a:rPr lang="sk-SK" sz="20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poukážky</a:t>
            </a:r>
            <a:endParaRPr lang="sk-SK" sz="2000" b="1" dirty="0" smtClean="0">
              <a:latin typeface="Calibri" panose="020F050202020403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v"/>
            </a:pPr>
            <a:endParaRPr lang="sk-SK" sz="1800" dirty="0">
              <a:solidFill>
                <a:schemeClr val="tx1"/>
              </a:solidFill>
            </a:endParaRPr>
          </a:p>
        </p:txBody>
      </p:sp>
      <p:cxnSp>
        <p:nvCxnSpPr>
          <p:cNvPr id="6" name="Rovná spojovacia šípka 5"/>
          <p:cNvCxnSpPr/>
          <p:nvPr/>
        </p:nvCxnSpPr>
        <p:spPr>
          <a:xfrm flipV="1">
            <a:off x="634162" y="3623422"/>
            <a:ext cx="834077" cy="131443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Rovná spojovacia šípka 33"/>
          <p:cNvCxnSpPr/>
          <p:nvPr/>
        </p:nvCxnSpPr>
        <p:spPr>
          <a:xfrm>
            <a:off x="3206644" y="3657440"/>
            <a:ext cx="803588" cy="1314513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Rovná spojovacia šípka 35"/>
          <p:cNvCxnSpPr/>
          <p:nvPr/>
        </p:nvCxnSpPr>
        <p:spPr>
          <a:xfrm flipH="1">
            <a:off x="1051200" y="3725395"/>
            <a:ext cx="768732" cy="1272028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Rovná spojovacia šípka 36"/>
          <p:cNvCxnSpPr/>
          <p:nvPr/>
        </p:nvCxnSpPr>
        <p:spPr>
          <a:xfrm flipH="1" flipV="1">
            <a:off x="2818802" y="3715316"/>
            <a:ext cx="757623" cy="1256637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Rovná spojovacia šípka 37"/>
          <p:cNvCxnSpPr/>
          <p:nvPr/>
        </p:nvCxnSpPr>
        <p:spPr>
          <a:xfrm>
            <a:off x="1880285" y="5445217"/>
            <a:ext cx="917185" cy="700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5" name="Obdĺžnik 54"/>
          <p:cNvSpPr/>
          <p:nvPr/>
        </p:nvSpPr>
        <p:spPr>
          <a:xfrm>
            <a:off x="712469" y="3968597"/>
            <a:ext cx="432048" cy="3351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k-SK" b="1" dirty="0" smtClean="0"/>
              <a:t>1</a:t>
            </a:r>
            <a:endParaRPr lang="sk-SK" b="1" dirty="0"/>
          </a:p>
        </p:txBody>
      </p:sp>
      <p:sp>
        <p:nvSpPr>
          <p:cNvPr id="57" name="Obdĺžnik 56"/>
          <p:cNvSpPr/>
          <p:nvPr/>
        </p:nvSpPr>
        <p:spPr>
          <a:xfrm>
            <a:off x="1345531" y="4250537"/>
            <a:ext cx="432048" cy="3351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k-SK" b="1" dirty="0" smtClean="0"/>
              <a:t>2</a:t>
            </a:r>
            <a:endParaRPr lang="sk-SK" b="1" dirty="0"/>
          </a:p>
        </p:txBody>
      </p:sp>
      <p:sp>
        <p:nvSpPr>
          <p:cNvPr id="58" name="Obdĺžnik 57"/>
          <p:cNvSpPr/>
          <p:nvPr/>
        </p:nvSpPr>
        <p:spPr>
          <a:xfrm>
            <a:off x="2135934" y="5136339"/>
            <a:ext cx="432048" cy="3351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k-SK" b="1" dirty="0" smtClean="0"/>
              <a:t>3</a:t>
            </a:r>
            <a:endParaRPr lang="sk-SK" b="1" dirty="0"/>
          </a:p>
        </p:txBody>
      </p:sp>
      <p:sp>
        <p:nvSpPr>
          <p:cNvPr id="59" name="Obdĺžnik 58"/>
          <p:cNvSpPr/>
          <p:nvPr/>
        </p:nvSpPr>
        <p:spPr>
          <a:xfrm>
            <a:off x="2818802" y="4242174"/>
            <a:ext cx="432048" cy="3351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k-SK" b="1" dirty="0" smtClean="0"/>
              <a:t>4</a:t>
            </a:r>
            <a:endParaRPr lang="sk-SK" b="1" dirty="0"/>
          </a:p>
        </p:txBody>
      </p:sp>
      <p:sp>
        <p:nvSpPr>
          <p:cNvPr id="60" name="Obdĺžnik 59"/>
          <p:cNvSpPr/>
          <p:nvPr/>
        </p:nvSpPr>
        <p:spPr>
          <a:xfrm>
            <a:off x="3456498" y="3968597"/>
            <a:ext cx="432048" cy="3351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k-SK" b="1" dirty="0" smtClean="0"/>
              <a:t>5</a:t>
            </a:r>
            <a:endParaRPr lang="sk-SK" b="1" dirty="0"/>
          </a:p>
        </p:txBody>
      </p:sp>
    </p:spTree>
    <p:extLst>
      <p:ext uri="{BB962C8B-B14F-4D97-AF65-F5344CB8AC3E}">
        <p14:creationId xmlns:p14="http://schemas.microsoft.com/office/powerpoint/2010/main" val="19775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krivkaRA.jpg"/>
          <p:cNvPicPr>
            <a:picLocks noChangeAspect="1"/>
          </p:cNvPicPr>
          <p:nvPr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pic>
        <p:nvPicPr>
          <p:cNvPr id="11" name="Picture 10" descr="logoOPKZPppt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12" y="476672"/>
            <a:ext cx="3969380" cy="720080"/>
          </a:xfrm>
          <a:prstGeom prst="rect">
            <a:avLst/>
          </a:prstGeom>
        </p:spPr>
      </p:pic>
      <p:sp>
        <p:nvSpPr>
          <p:cNvPr id="12" name="Podnadpis 11"/>
          <p:cNvSpPr>
            <a:spLocks noGrp="1"/>
          </p:cNvSpPr>
          <p:nvPr>
            <p:ph type="subTitle" idx="1"/>
          </p:nvPr>
        </p:nvSpPr>
        <p:spPr>
          <a:xfrm>
            <a:off x="530612" y="2496816"/>
            <a:ext cx="7857812" cy="3740496"/>
          </a:xfrm>
        </p:spPr>
        <p:txBody>
          <a:bodyPr>
            <a:noAutofit/>
          </a:bodyPr>
          <a:lstStyle/>
          <a:p>
            <a:pPr algn="just"/>
            <a:r>
              <a:rPr lang="sk-SK" sz="2000" b="1" dirty="0" smtClean="0">
                <a:solidFill>
                  <a:schemeClr val="tx1"/>
                </a:solidFill>
              </a:rPr>
              <a:t>Vytvorenie </a:t>
            </a:r>
            <a:r>
              <a:rPr lang="sk-SK" sz="2000" b="1" dirty="0" smtClean="0">
                <a:solidFill>
                  <a:schemeClr val="tx1"/>
                </a:solidFill>
              </a:rPr>
              <a:t>zásobníka žiadostí o poukážku</a:t>
            </a:r>
            <a:endParaRPr lang="sk-SK" sz="2000" b="1" dirty="0">
              <a:solidFill>
                <a:schemeClr val="tx1"/>
              </a:solidFill>
            </a:endParaRPr>
          </a:p>
          <a:p>
            <a:pPr marL="711200" lvl="0" indent="-285750" algn="just">
              <a:buFont typeface="Courier New" panose="02070309020205020404" pitchFamily="49" charset="0"/>
              <a:buChar char="o"/>
            </a:pPr>
            <a:r>
              <a:rPr lang="sk-SK" sz="1800" b="1" dirty="0">
                <a:solidFill>
                  <a:schemeClr val="tx1"/>
                </a:solidFill>
              </a:rPr>
              <a:t>v</a:t>
            </a:r>
            <a:r>
              <a:rPr lang="sk-SK" sz="1800" b="1" dirty="0" smtClean="0">
                <a:solidFill>
                  <a:schemeClr val="tx1"/>
                </a:solidFill>
              </a:rPr>
              <a:t>yhlásenie jedinej výzvy na predkladanie žiadostí o poukážku s celou alokáciou finančných prostriedkov</a:t>
            </a:r>
          </a:p>
          <a:p>
            <a:pPr marL="711200" indent="-285750" algn="just">
              <a:buFont typeface="Courier New" panose="02070309020205020404" pitchFamily="49" charset="0"/>
              <a:buChar char="o"/>
            </a:pPr>
            <a:r>
              <a:rPr lang="sk-SK" sz="1800" b="1" dirty="0">
                <a:solidFill>
                  <a:schemeClr val="tx1"/>
                </a:solidFill>
              </a:rPr>
              <a:t>nepretržité prijímanie žiadostí o vydanie </a:t>
            </a:r>
            <a:r>
              <a:rPr lang="sk-SK" sz="1800" b="1" dirty="0" smtClean="0">
                <a:solidFill>
                  <a:schemeClr val="tx1"/>
                </a:solidFill>
              </a:rPr>
              <a:t>poukážky</a:t>
            </a:r>
          </a:p>
          <a:p>
            <a:pPr marL="711200" indent="-285750" algn="just">
              <a:buFont typeface="Courier New" panose="02070309020205020404" pitchFamily="49" charset="0"/>
              <a:buChar char="o"/>
            </a:pPr>
            <a:r>
              <a:rPr lang="sk-SK" sz="1800" b="1" dirty="0">
                <a:solidFill>
                  <a:schemeClr val="tx1"/>
                </a:solidFill>
              </a:rPr>
              <a:t>v</a:t>
            </a:r>
            <a:r>
              <a:rPr lang="sk-SK" sz="1800" b="1" dirty="0" smtClean="0">
                <a:solidFill>
                  <a:schemeClr val="tx1"/>
                </a:solidFill>
              </a:rPr>
              <a:t>ydávanie poukážok na základe stanoveného maximálneho </a:t>
            </a:r>
            <a:r>
              <a:rPr lang="sk-SK" sz="1800" b="1" dirty="0" smtClean="0">
                <a:solidFill>
                  <a:schemeClr val="tx1"/>
                </a:solidFill>
              </a:rPr>
              <a:t/>
            </a:r>
            <a:br>
              <a:rPr lang="sk-SK" sz="1800" b="1" dirty="0" smtClean="0">
                <a:solidFill>
                  <a:schemeClr val="tx1"/>
                </a:solidFill>
              </a:rPr>
            </a:br>
            <a:r>
              <a:rPr lang="sk-SK" sz="1800" b="1" dirty="0" smtClean="0">
                <a:solidFill>
                  <a:schemeClr val="tx1"/>
                </a:solidFill>
              </a:rPr>
              <a:t>a </a:t>
            </a:r>
            <a:r>
              <a:rPr lang="sk-SK" sz="1800" b="1" dirty="0" smtClean="0">
                <a:solidFill>
                  <a:schemeClr val="tx1"/>
                </a:solidFill>
              </a:rPr>
              <a:t>minimálneho </a:t>
            </a:r>
            <a:r>
              <a:rPr lang="sk-SK" sz="1800" b="1" dirty="0" smtClean="0">
                <a:solidFill>
                  <a:schemeClr val="tx1"/>
                </a:solidFill>
              </a:rPr>
              <a:t>limitu </a:t>
            </a:r>
            <a:r>
              <a:rPr lang="sk-SK" sz="1800" b="1" dirty="0" smtClean="0">
                <a:solidFill>
                  <a:schemeClr val="tx1"/>
                </a:solidFill>
              </a:rPr>
              <a:t>poukážok v obehu</a:t>
            </a:r>
          </a:p>
          <a:p>
            <a:pPr marL="425450" algn="just"/>
            <a:endParaRPr lang="sk-SK" sz="1800" b="1" dirty="0">
              <a:solidFill>
                <a:schemeClr val="tx1"/>
              </a:solidFill>
            </a:endParaRPr>
          </a:p>
          <a:p>
            <a:pPr marL="425450" algn="just"/>
            <a:r>
              <a:rPr lang="sk-SK" sz="1800" b="1" dirty="0" smtClean="0">
                <a:solidFill>
                  <a:schemeClr val="tx1"/>
                </a:solidFill>
              </a:rPr>
              <a:t>Výhody</a:t>
            </a:r>
            <a:endParaRPr lang="sk-SK" sz="1800" b="1" dirty="0" smtClean="0">
              <a:solidFill>
                <a:schemeClr val="tx1"/>
              </a:solidFill>
            </a:endParaRPr>
          </a:p>
          <a:p>
            <a:pPr marL="711200" lvl="0" indent="-285750" algn="just">
              <a:buFont typeface="Courier New" panose="02070309020205020404" pitchFamily="49" charset="0"/>
              <a:buChar char="o"/>
            </a:pPr>
            <a:r>
              <a:rPr lang="sk-SK" sz="1800" b="1" dirty="0">
                <a:solidFill>
                  <a:schemeClr val="tx1"/>
                </a:solidFill>
              </a:rPr>
              <a:t>e</a:t>
            </a:r>
            <a:r>
              <a:rPr lang="sk-SK" sz="1800" b="1" dirty="0" smtClean="0">
                <a:solidFill>
                  <a:schemeClr val="tx1"/>
                </a:solidFill>
              </a:rPr>
              <a:t>liminácia stresových okolností na strane domácnosti</a:t>
            </a:r>
            <a:endParaRPr lang="sk-SK" sz="1800" b="1" dirty="0">
              <a:solidFill>
                <a:schemeClr val="tx1"/>
              </a:solidFill>
            </a:endParaRPr>
          </a:p>
          <a:p>
            <a:pPr marL="711200" indent="-285750" algn="just">
              <a:buFont typeface="Courier New" panose="02070309020205020404" pitchFamily="49" charset="0"/>
              <a:buChar char="o"/>
            </a:pPr>
            <a:r>
              <a:rPr lang="sk-SK" sz="1800" b="1" dirty="0" smtClean="0">
                <a:solidFill>
                  <a:schemeClr val="tx1"/>
                </a:solidFill>
              </a:rPr>
              <a:t>rovnomerná záťaž informačného systému</a:t>
            </a:r>
            <a:endParaRPr lang="sk-SK" sz="1800" b="1" dirty="0">
              <a:solidFill>
                <a:schemeClr val="tx1"/>
              </a:solidFill>
            </a:endParaRPr>
          </a:p>
          <a:p>
            <a:pPr marL="425450" algn="just"/>
            <a:endParaRPr lang="sk-SK" sz="1800" b="1" dirty="0">
              <a:solidFill>
                <a:schemeClr val="tx1"/>
              </a:solidFill>
            </a:endParaRPr>
          </a:p>
          <a:p>
            <a:pPr marL="711200" lvl="0" indent="-285750" algn="just">
              <a:buFont typeface="Courier New" panose="02070309020205020404" pitchFamily="49" charset="0"/>
              <a:buChar char="o"/>
            </a:pPr>
            <a:endParaRPr lang="sk-SK" sz="1800" b="1" dirty="0" smtClean="0">
              <a:solidFill>
                <a:schemeClr val="tx1"/>
              </a:solidFill>
            </a:endParaRPr>
          </a:p>
          <a:p>
            <a:pPr marL="711200" lvl="0" indent="-285750" algn="just">
              <a:buFont typeface="Courier New" panose="02070309020205020404" pitchFamily="49" charset="0"/>
              <a:buChar char="o"/>
            </a:pPr>
            <a:endParaRPr lang="sk-SK" sz="1800" b="1" dirty="0">
              <a:solidFill>
                <a:schemeClr val="tx1"/>
              </a:solidFill>
            </a:endParaRPr>
          </a:p>
          <a:p>
            <a:pPr lvl="0" algn="just"/>
            <a:endParaRPr lang="sk-SK" sz="1800" dirty="0">
              <a:solidFill>
                <a:schemeClr val="tx1"/>
              </a:solidFill>
            </a:endParaRPr>
          </a:p>
          <a:p>
            <a:pPr lvl="0" algn="just"/>
            <a:endParaRPr lang="sk-SK" sz="1800" b="1" dirty="0" smtClean="0">
              <a:solidFill>
                <a:schemeClr val="tx1"/>
              </a:solidFill>
            </a:endParaRPr>
          </a:p>
        </p:txBody>
      </p:sp>
      <p:pic>
        <p:nvPicPr>
          <p:cNvPr id="7" name="Obrázo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97205"/>
            <a:ext cx="1222719" cy="981092"/>
          </a:xfrm>
          <a:prstGeom prst="rect">
            <a:avLst/>
          </a:prstGeom>
        </p:spPr>
      </p:pic>
      <p:sp>
        <p:nvSpPr>
          <p:cNvPr id="8" name="Nadpis 9"/>
          <p:cNvSpPr txBox="1">
            <a:spLocks/>
          </p:cNvSpPr>
          <p:nvPr/>
        </p:nvSpPr>
        <p:spPr>
          <a:xfrm>
            <a:off x="530612" y="1575012"/>
            <a:ext cx="7772400" cy="9218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sk-SK" sz="2800" b="1" dirty="0" smtClean="0">
                <a:solidFill>
                  <a:srgbClr val="0070C0"/>
                </a:solidFill>
              </a:rPr>
              <a:t>ZDOKONALENIE MECHANIZMU PODPORY</a:t>
            </a:r>
            <a:endParaRPr lang="sk-SK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29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krivkaRA.jpg"/>
          <p:cNvPicPr>
            <a:picLocks noChangeAspect="1"/>
          </p:cNvPicPr>
          <p:nvPr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pic>
        <p:nvPicPr>
          <p:cNvPr id="11" name="Picture 10" descr="logoOPKZPppt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12" y="476672"/>
            <a:ext cx="3969380" cy="720080"/>
          </a:xfrm>
          <a:prstGeom prst="rect">
            <a:avLst/>
          </a:prstGeom>
        </p:spPr>
      </p:pic>
      <p:pic>
        <p:nvPicPr>
          <p:cNvPr id="6" name="Obrázo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97205"/>
            <a:ext cx="1222719" cy="981092"/>
          </a:xfrm>
          <a:prstGeom prst="rect">
            <a:avLst/>
          </a:prstGeom>
        </p:spPr>
      </p:pic>
      <p:sp>
        <p:nvSpPr>
          <p:cNvPr id="7" name="Nadpis 9"/>
          <p:cNvSpPr txBox="1">
            <a:spLocks/>
          </p:cNvSpPr>
          <p:nvPr/>
        </p:nvSpPr>
        <p:spPr>
          <a:xfrm>
            <a:off x="573318" y="1355685"/>
            <a:ext cx="7772400" cy="9218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sk-SK" sz="2800" b="1" dirty="0" smtClean="0">
                <a:solidFill>
                  <a:srgbClr val="0070C0"/>
                </a:solidFill>
              </a:rPr>
              <a:t>HARMONOGRAM  REALIZÁCIE</a:t>
            </a:r>
            <a:endParaRPr lang="sk-SK" sz="2800" b="1" dirty="0">
              <a:solidFill>
                <a:srgbClr val="0070C0"/>
              </a:solidFill>
            </a:endParaRPr>
          </a:p>
        </p:txBody>
      </p:sp>
      <p:sp>
        <p:nvSpPr>
          <p:cNvPr id="10" name="Podnadpis 11"/>
          <p:cNvSpPr>
            <a:spLocks noGrp="1"/>
          </p:cNvSpPr>
          <p:nvPr>
            <p:ph type="subTitle" idx="1"/>
          </p:nvPr>
        </p:nvSpPr>
        <p:spPr>
          <a:xfrm>
            <a:off x="539849" y="2277489"/>
            <a:ext cx="8253856" cy="3740496"/>
          </a:xfrm>
        </p:spPr>
        <p:txBody>
          <a:bodyPr>
            <a:noAutofit/>
          </a:bodyPr>
          <a:lstStyle/>
          <a:p>
            <a:pPr marL="342900" indent="-342900" algn="just">
              <a:buFontTx/>
              <a:buChar char="-"/>
            </a:pPr>
            <a:r>
              <a:rPr lang="sk-SK" sz="2000" b="1" dirty="0" smtClean="0">
                <a:solidFill>
                  <a:schemeClr val="tx1"/>
                </a:solidFill>
              </a:rPr>
              <a:t>začiatok realizácie NP</a:t>
            </a:r>
            <a:r>
              <a:rPr lang="sk-SK" sz="2000" b="1" dirty="0" smtClean="0">
                <a:solidFill>
                  <a:schemeClr val="tx1"/>
                </a:solidFill>
              </a:rPr>
              <a:t>:  IV. </a:t>
            </a:r>
            <a:r>
              <a:rPr lang="sk-SK" sz="2000" b="1" dirty="0" smtClean="0">
                <a:solidFill>
                  <a:schemeClr val="tx1"/>
                </a:solidFill>
              </a:rPr>
              <a:t>štvrťrok 2018</a:t>
            </a:r>
          </a:p>
          <a:p>
            <a:pPr marL="342900" indent="-342900" algn="just">
              <a:buFontTx/>
              <a:buChar char="-"/>
            </a:pPr>
            <a:r>
              <a:rPr lang="sk-SK" sz="2000" b="1" dirty="0" smtClean="0">
                <a:solidFill>
                  <a:schemeClr val="tx1"/>
                </a:solidFill>
              </a:rPr>
              <a:t>koniec </a:t>
            </a:r>
            <a:r>
              <a:rPr lang="sk-SK" sz="2000" b="1" dirty="0">
                <a:solidFill>
                  <a:schemeClr val="tx1"/>
                </a:solidFill>
              </a:rPr>
              <a:t>realizácie NP: </a:t>
            </a:r>
            <a:r>
              <a:rPr lang="sk-SK" sz="2000" b="1" dirty="0" smtClean="0">
                <a:solidFill>
                  <a:schemeClr val="tx1"/>
                </a:solidFill>
              </a:rPr>
              <a:t>    31.12.2023</a:t>
            </a:r>
            <a:endParaRPr lang="sk-SK" sz="2000" b="1" dirty="0">
              <a:solidFill>
                <a:schemeClr val="tx1"/>
              </a:solidFill>
            </a:endParaRPr>
          </a:p>
          <a:p>
            <a:pPr algn="just"/>
            <a:endParaRPr lang="sk-SK" sz="2000" b="1" dirty="0">
              <a:solidFill>
                <a:schemeClr val="tx1"/>
              </a:solidFill>
            </a:endParaRPr>
          </a:p>
          <a:p>
            <a:pPr marL="425450" algn="just"/>
            <a:endParaRPr lang="sk-SK" sz="1800" b="1" dirty="0">
              <a:solidFill>
                <a:schemeClr val="tx1"/>
              </a:solidFill>
            </a:endParaRPr>
          </a:p>
          <a:p>
            <a:pPr marL="711200" lvl="0" indent="-285750" algn="just">
              <a:buFont typeface="Courier New" panose="02070309020205020404" pitchFamily="49" charset="0"/>
              <a:buChar char="o"/>
            </a:pPr>
            <a:endParaRPr lang="sk-SK" sz="1800" b="1" dirty="0" smtClean="0">
              <a:solidFill>
                <a:schemeClr val="tx1"/>
              </a:solidFill>
            </a:endParaRPr>
          </a:p>
          <a:p>
            <a:pPr marL="711200" lvl="0" indent="-285750" algn="just">
              <a:buFont typeface="Courier New" panose="02070309020205020404" pitchFamily="49" charset="0"/>
              <a:buChar char="o"/>
            </a:pPr>
            <a:endParaRPr lang="sk-SK" sz="1800" b="1" dirty="0">
              <a:solidFill>
                <a:schemeClr val="tx1"/>
              </a:solidFill>
            </a:endParaRPr>
          </a:p>
          <a:p>
            <a:pPr lvl="0" algn="just"/>
            <a:endParaRPr lang="sk-SK" sz="1800" dirty="0" smtClean="0">
              <a:solidFill>
                <a:schemeClr val="tx1"/>
              </a:solidFill>
            </a:endParaRPr>
          </a:p>
          <a:p>
            <a:pPr lvl="0" algn="just"/>
            <a:endParaRPr lang="sk-SK" sz="1800" dirty="0">
              <a:solidFill>
                <a:schemeClr val="tx1"/>
              </a:solidFill>
            </a:endParaRPr>
          </a:p>
          <a:p>
            <a:pPr lvl="0" algn="just"/>
            <a:r>
              <a:rPr lang="sk-SK" sz="1800" b="1" dirty="0" smtClean="0">
                <a:solidFill>
                  <a:schemeClr val="tx1"/>
                </a:solidFill>
              </a:rPr>
              <a:t>1 – čas potrebný na úpravu informačného systému (5 kalendárnych mesiacov)</a:t>
            </a:r>
          </a:p>
          <a:p>
            <a:pPr lvl="0" algn="just"/>
            <a:r>
              <a:rPr lang="sk-SK" sz="1800" b="1" dirty="0" smtClean="0">
                <a:solidFill>
                  <a:schemeClr val="tx1"/>
                </a:solidFill>
              </a:rPr>
              <a:t>2 – vydávanie a administrácia poukážok</a:t>
            </a:r>
          </a:p>
          <a:p>
            <a:pPr algn="just"/>
            <a:r>
              <a:rPr lang="sk-SK" sz="1800" b="1" dirty="0" smtClean="0">
                <a:solidFill>
                  <a:schemeClr val="tx1"/>
                </a:solidFill>
              </a:rPr>
              <a:t>3 – preplatenie poukážok</a:t>
            </a:r>
            <a:r>
              <a:rPr lang="sk-SK" sz="1800" b="1" dirty="0">
                <a:solidFill>
                  <a:schemeClr val="tx1"/>
                </a:solidFill>
              </a:rPr>
              <a:t>, </a:t>
            </a:r>
            <a:r>
              <a:rPr lang="sk-SK" sz="1800" b="1" dirty="0" smtClean="0">
                <a:solidFill>
                  <a:schemeClr val="tx1"/>
                </a:solidFill>
              </a:rPr>
              <a:t>ukončenie NP </a:t>
            </a:r>
            <a:r>
              <a:rPr lang="sk-SK" sz="1800" b="1" dirty="0" smtClean="0">
                <a:solidFill>
                  <a:schemeClr val="tx1"/>
                </a:solidFill>
              </a:rPr>
              <a:t>(4 kalendárne mesiace)</a:t>
            </a:r>
            <a:endParaRPr lang="sk-SK" sz="1800" b="1" dirty="0">
              <a:solidFill>
                <a:schemeClr val="tx1"/>
              </a:solidFill>
            </a:endParaRPr>
          </a:p>
          <a:p>
            <a:pPr lvl="0" algn="just"/>
            <a:endParaRPr lang="sk-SK" sz="1800" b="1" dirty="0" smtClean="0">
              <a:solidFill>
                <a:schemeClr val="tx1"/>
              </a:solidFill>
            </a:endParaRPr>
          </a:p>
          <a:p>
            <a:pPr lvl="0" algn="just"/>
            <a:endParaRPr lang="sk-SK" sz="1800" b="1" dirty="0" smtClean="0">
              <a:solidFill>
                <a:schemeClr val="tx1"/>
              </a:solidFill>
            </a:endParaRPr>
          </a:p>
        </p:txBody>
      </p:sp>
      <p:grpSp>
        <p:nvGrpSpPr>
          <p:cNvPr id="15" name="Skupina 14"/>
          <p:cNvGrpSpPr/>
          <p:nvPr/>
        </p:nvGrpSpPr>
        <p:grpSpPr>
          <a:xfrm>
            <a:off x="685800" y="4380846"/>
            <a:ext cx="7547436" cy="432048"/>
            <a:chOff x="766124" y="4556285"/>
            <a:chExt cx="7547436" cy="432048"/>
          </a:xfrm>
        </p:grpSpPr>
        <p:sp>
          <p:nvSpPr>
            <p:cNvPr id="13" name="Obdĺžnik 12"/>
            <p:cNvSpPr/>
            <p:nvPr/>
          </p:nvSpPr>
          <p:spPr>
            <a:xfrm>
              <a:off x="766124" y="4556285"/>
              <a:ext cx="7547436" cy="432048"/>
            </a:xfrm>
            <a:prstGeom prst="rect">
              <a:avLst/>
            </a:prstGeom>
            <a:gradFill flip="none" rotWithShape="1">
              <a:gsLst>
                <a:gs pos="0">
                  <a:srgbClr val="92D050">
                    <a:tint val="66000"/>
                    <a:satMod val="160000"/>
                  </a:srgbClr>
                </a:gs>
                <a:gs pos="50000">
                  <a:srgbClr val="92D050">
                    <a:tint val="44500"/>
                    <a:satMod val="160000"/>
                  </a:srgbClr>
                </a:gs>
                <a:gs pos="100000">
                  <a:srgbClr val="92D050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 smtClean="0">
                  <a:solidFill>
                    <a:schemeClr val="tx1"/>
                  </a:solidFill>
                </a:rPr>
                <a:t>2</a:t>
              </a:r>
              <a:endParaRPr lang="sk-SK" dirty="0">
                <a:solidFill>
                  <a:schemeClr val="tx1"/>
                </a:solidFill>
              </a:endParaRPr>
            </a:p>
          </p:txBody>
        </p:sp>
        <p:sp>
          <p:nvSpPr>
            <p:cNvPr id="14" name="Obdĺžnik 13"/>
            <p:cNvSpPr/>
            <p:nvPr/>
          </p:nvSpPr>
          <p:spPr>
            <a:xfrm>
              <a:off x="7510924" y="4556285"/>
              <a:ext cx="792088" cy="432048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tint val="66000"/>
                    <a:satMod val="160000"/>
                  </a:srgbClr>
                </a:gs>
                <a:gs pos="50000">
                  <a:srgbClr val="FF0000">
                    <a:tint val="44500"/>
                    <a:satMod val="160000"/>
                  </a:srgbClr>
                </a:gs>
                <a:gs pos="100000">
                  <a:srgbClr val="FF0000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 smtClean="0">
                  <a:solidFill>
                    <a:schemeClr val="tx1"/>
                  </a:solidFill>
                </a:rPr>
                <a:t>3</a:t>
              </a:r>
              <a:endParaRPr lang="sk-SK" dirty="0">
                <a:solidFill>
                  <a:schemeClr val="tx1"/>
                </a:solidFill>
              </a:endParaRPr>
            </a:p>
          </p:txBody>
        </p:sp>
        <p:sp>
          <p:nvSpPr>
            <p:cNvPr id="4" name="Obdĺžnik 3"/>
            <p:cNvSpPr/>
            <p:nvPr/>
          </p:nvSpPr>
          <p:spPr>
            <a:xfrm>
              <a:off x="766124" y="4556285"/>
              <a:ext cx="792088" cy="432048"/>
            </a:xfrm>
            <a:prstGeom prst="rect">
              <a:avLst/>
            </a:prstGeom>
            <a:gradFill flip="none" rotWithShape="1">
              <a:gsLst>
                <a:gs pos="0">
                  <a:schemeClr val="tx2">
                    <a:tint val="66000"/>
                    <a:satMod val="160000"/>
                  </a:schemeClr>
                </a:gs>
                <a:gs pos="50000">
                  <a:schemeClr val="tx2">
                    <a:tint val="44500"/>
                    <a:satMod val="160000"/>
                  </a:schemeClr>
                </a:gs>
                <a:gs pos="100000">
                  <a:schemeClr val="tx2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 smtClean="0">
                  <a:solidFill>
                    <a:schemeClr val="tx1"/>
                  </a:solidFill>
                </a:rPr>
                <a:t>1</a:t>
              </a:r>
              <a:endParaRPr lang="sk-SK" dirty="0">
                <a:solidFill>
                  <a:schemeClr val="tx1"/>
                </a:solidFill>
              </a:endParaRPr>
            </a:p>
          </p:txBody>
        </p:sp>
      </p:grpSp>
      <p:sp>
        <p:nvSpPr>
          <p:cNvPr id="16" name="Bublina v tvare zaobleného obdĺžnika 15"/>
          <p:cNvSpPr/>
          <p:nvPr/>
        </p:nvSpPr>
        <p:spPr>
          <a:xfrm>
            <a:off x="163742" y="3431077"/>
            <a:ext cx="1836204" cy="628846"/>
          </a:xfrm>
          <a:prstGeom prst="wedgeRoundRectCallout">
            <a:avLst>
              <a:gd name="adj1" fmla="val -21448"/>
              <a:gd name="adj2" fmla="val 99595"/>
              <a:gd name="adj3" fmla="val 16667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b="1" dirty="0" smtClean="0">
                <a:solidFill>
                  <a:schemeClr val="tx1"/>
                </a:solidFill>
              </a:rPr>
              <a:t>Začiatok realizácie NP</a:t>
            </a:r>
            <a:endParaRPr lang="sk-SK" b="1" dirty="0">
              <a:solidFill>
                <a:schemeClr val="tx1"/>
              </a:solidFill>
            </a:endParaRPr>
          </a:p>
        </p:txBody>
      </p:sp>
      <p:sp>
        <p:nvSpPr>
          <p:cNvPr id="18" name="Bublina v tvare zaobleného obdĺžnika 17"/>
          <p:cNvSpPr/>
          <p:nvPr/>
        </p:nvSpPr>
        <p:spPr>
          <a:xfrm>
            <a:off x="6948264" y="3431855"/>
            <a:ext cx="1836204" cy="628846"/>
          </a:xfrm>
          <a:prstGeom prst="wedgeRoundRectCallout">
            <a:avLst>
              <a:gd name="adj1" fmla="val 18696"/>
              <a:gd name="adj2" fmla="val 96627"/>
              <a:gd name="adj3" fmla="val 16667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b="1" dirty="0" smtClean="0">
                <a:solidFill>
                  <a:schemeClr val="tx1"/>
                </a:solidFill>
              </a:rPr>
              <a:t>31.12.2023</a:t>
            </a:r>
            <a:endParaRPr lang="sk-SK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91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krivkaRA.jpg"/>
          <p:cNvPicPr>
            <a:picLocks noChangeAspect="1"/>
          </p:cNvPicPr>
          <p:nvPr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pic>
        <p:nvPicPr>
          <p:cNvPr id="11" name="Picture 10" descr="logoOPKZPppt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12" y="476672"/>
            <a:ext cx="3969380" cy="720080"/>
          </a:xfrm>
          <a:prstGeom prst="rect">
            <a:avLst/>
          </a:prstGeom>
        </p:spPr>
      </p:pic>
      <p:pic>
        <p:nvPicPr>
          <p:cNvPr id="7" name="Obrázo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97205"/>
            <a:ext cx="1222719" cy="981092"/>
          </a:xfrm>
          <a:prstGeom prst="rect">
            <a:avLst/>
          </a:prstGeom>
        </p:spPr>
      </p:pic>
      <p:sp>
        <p:nvSpPr>
          <p:cNvPr id="8" name="Nadpis 9"/>
          <p:cNvSpPr txBox="1">
            <a:spLocks/>
          </p:cNvSpPr>
          <p:nvPr/>
        </p:nvSpPr>
        <p:spPr>
          <a:xfrm>
            <a:off x="530612" y="1575012"/>
            <a:ext cx="7772400" cy="9218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sk-SK" sz="2800" b="1" dirty="0" smtClean="0">
                <a:solidFill>
                  <a:srgbClr val="0070C0"/>
                </a:solidFill>
              </a:rPr>
              <a:t>ROZPOČET</a:t>
            </a:r>
            <a:endParaRPr lang="sk-SK" sz="2800" b="1" dirty="0">
              <a:solidFill>
                <a:srgbClr val="0070C0"/>
              </a:solidFill>
            </a:endParaRPr>
          </a:p>
        </p:txBody>
      </p:sp>
      <p:sp>
        <p:nvSpPr>
          <p:cNvPr id="9" name="Podnadpis 11"/>
          <p:cNvSpPr>
            <a:spLocks noGrp="1"/>
          </p:cNvSpPr>
          <p:nvPr>
            <p:ph type="subTitle" idx="1"/>
          </p:nvPr>
        </p:nvSpPr>
        <p:spPr>
          <a:xfrm>
            <a:off x="530612" y="2496816"/>
            <a:ext cx="7857812" cy="3740496"/>
          </a:xfrm>
        </p:spPr>
        <p:txBody>
          <a:bodyPr>
            <a:noAutofit/>
          </a:bodyPr>
          <a:lstStyle/>
          <a:p>
            <a:pPr algn="just"/>
            <a:endParaRPr lang="sk-SK" sz="1800" b="1" dirty="0">
              <a:solidFill>
                <a:schemeClr val="tx1"/>
              </a:solidFill>
            </a:endParaRPr>
          </a:p>
          <a:p>
            <a:pPr marL="711200" lvl="0" indent="-285750" algn="just">
              <a:buFont typeface="Courier New" panose="02070309020205020404" pitchFamily="49" charset="0"/>
              <a:buChar char="o"/>
            </a:pPr>
            <a:endParaRPr lang="sk-SK" sz="1800" b="1" dirty="0" smtClean="0">
              <a:solidFill>
                <a:schemeClr val="tx1"/>
              </a:solidFill>
            </a:endParaRPr>
          </a:p>
          <a:p>
            <a:pPr marL="711200" lvl="0" indent="-285750" algn="just">
              <a:buFont typeface="Courier New" panose="02070309020205020404" pitchFamily="49" charset="0"/>
              <a:buChar char="o"/>
            </a:pPr>
            <a:endParaRPr lang="sk-SK" sz="1800" b="1" dirty="0">
              <a:solidFill>
                <a:schemeClr val="tx1"/>
              </a:solidFill>
            </a:endParaRPr>
          </a:p>
          <a:p>
            <a:pPr lvl="0" algn="just"/>
            <a:endParaRPr lang="sk-SK" sz="1800" dirty="0">
              <a:solidFill>
                <a:schemeClr val="tx1"/>
              </a:solidFill>
            </a:endParaRPr>
          </a:p>
          <a:p>
            <a:pPr lvl="0" algn="just"/>
            <a:endParaRPr lang="sk-SK" sz="18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2" name="Tabuľ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796492"/>
              </p:ext>
            </p:extLst>
          </p:nvPr>
        </p:nvGraphicFramePr>
        <p:xfrm>
          <a:off x="611560" y="2496814"/>
          <a:ext cx="7200800" cy="33084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552230"/>
                <a:gridCol w="2648570"/>
              </a:tblGrid>
              <a:tr h="551408">
                <a:tc>
                  <a:txBody>
                    <a:bodyPr/>
                    <a:lstStyle/>
                    <a:p>
                      <a:pPr algn="l" fontAlgn="b"/>
                      <a:r>
                        <a:rPr lang="sk-SK" sz="1800" b="1" u="none" strike="noStrike" dirty="0" smtClean="0">
                          <a:effectLst/>
                        </a:rPr>
                        <a:t>   Príspevky </a:t>
                      </a:r>
                      <a:r>
                        <a:rPr lang="sk-SK" sz="1800" b="1" u="none" strike="noStrike" dirty="0">
                          <a:effectLst/>
                        </a:rPr>
                        <a:t>pre domácnosti</a:t>
                      </a:r>
                      <a:endParaRPr lang="sk-SK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800" b="1" u="none" strike="noStrike" dirty="0">
                          <a:effectLst/>
                        </a:rPr>
                        <a:t>    40 000 000,00   </a:t>
                      </a:r>
                      <a:r>
                        <a:rPr lang="sk-SK" sz="1800" b="1" u="none" strike="noStrike" dirty="0" smtClean="0">
                          <a:effectLst/>
                        </a:rPr>
                        <a:t>EUR</a:t>
                      </a:r>
                      <a:endParaRPr lang="sk-SK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1408">
                <a:tc>
                  <a:txBody>
                    <a:bodyPr/>
                    <a:lstStyle/>
                    <a:p>
                      <a:pPr algn="l" fontAlgn="b"/>
                      <a:r>
                        <a:rPr lang="sk-SK" sz="1800" b="1" u="none" strike="noStrike" dirty="0" smtClean="0">
                          <a:effectLst/>
                        </a:rPr>
                        <a:t>   Softvér</a:t>
                      </a:r>
                      <a:endParaRPr lang="sk-SK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800" b="1" u="none" strike="noStrike" dirty="0">
                          <a:effectLst/>
                        </a:rPr>
                        <a:t>          144 000,00   </a:t>
                      </a:r>
                      <a:r>
                        <a:rPr lang="sk-SK" sz="1800" b="1" u="none" strike="noStrike" dirty="0" smtClean="0">
                          <a:effectLst/>
                        </a:rPr>
                        <a:t>EUR</a:t>
                      </a:r>
                      <a:endParaRPr lang="sk-SK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1408">
                <a:tc>
                  <a:txBody>
                    <a:bodyPr/>
                    <a:lstStyle/>
                    <a:p>
                      <a:pPr algn="l" fontAlgn="b"/>
                      <a:r>
                        <a:rPr lang="sk-SK" sz="1800" b="1" u="none" strike="noStrike" dirty="0" smtClean="0">
                          <a:effectLst/>
                        </a:rPr>
                        <a:t>   Dlhodobý </a:t>
                      </a:r>
                      <a:r>
                        <a:rPr lang="sk-SK" sz="1800" b="1" u="none" strike="noStrike" dirty="0">
                          <a:effectLst/>
                        </a:rPr>
                        <a:t>hmotný majetok</a:t>
                      </a:r>
                      <a:endParaRPr lang="sk-SK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800" b="1" u="none" strike="noStrike" dirty="0" smtClean="0">
                          <a:effectLst/>
                        </a:rPr>
                        <a:t>          111 000,00   EUR</a:t>
                      </a:r>
                      <a:endParaRPr lang="sk-SK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1408">
                <a:tc>
                  <a:txBody>
                    <a:bodyPr/>
                    <a:lstStyle/>
                    <a:p>
                      <a:pPr algn="l" fontAlgn="b"/>
                      <a:r>
                        <a:rPr lang="sk-SK" sz="1800" b="1" u="none" strike="noStrike" dirty="0" smtClean="0">
                          <a:effectLst/>
                        </a:rPr>
                        <a:t>   Služby</a:t>
                      </a:r>
                      <a:endParaRPr lang="sk-SK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800" b="1" u="none" strike="noStrike" dirty="0" smtClean="0">
                          <a:effectLst/>
                        </a:rPr>
                        <a:t>          611 000,00   EUR</a:t>
                      </a:r>
                      <a:endParaRPr lang="sk-SK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1408">
                <a:tc>
                  <a:txBody>
                    <a:bodyPr/>
                    <a:lstStyle/>
                    <a:p>
                      <a:pPr algn="l" fontAlgn="b"/>
                      <a:r>
                        <a:rPr lang="sk-SK" sz="1800" b="1" u="none" strike="noStrike" dirty="0" smtClean="0">
                          <a:effectLst/>
                        </a:rPr>
                        <a:t>   Osobné </a:t>
                      </a:r>
                      <a:r>
                        <a:rPr lang="sk-SK" sz="1800" b="1" u="none" strike="noStrike" dirty="0">
                          <a:effectLst/>
                        </a:rPr>
                        <a:t>náklady</a:t>
                      </a:r>
                      <a:endParaRPr lang="sk-SK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800" b="1" u="none" strike="noStrike" dirty="0">
                          <a:effectLst/>
                        </a:rPr>
                        <a:t>       6 200 000,00   </a:t>
                      </a:r>
                      <a:r>
                        <a:rPr lang="sk-SK" sz="1800" b="1" u="none" strike="noStrike" dirty="0" smtClean="0">
                          <a:effectLst/>
                        </a:rPr>
                        <a:t>EUR</a:t>
                      </a:r>
                      <a:endParaRPr lang="sk-SK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1408">
                <a:tc>
                  <a:txBody>
                    <a:bodyPr/>
                    <a:lstStyle/>
                    <a:p>
                      <a:pPr algn="l" fontAlgn="b"/>
                      <a:r>
                        <a:rPr lang="sk-SK" sz="1800" b="1" u="none" strike="noStrike" dirty="0" smtClean="0">
                          <a:effectLst/>
                        </a:rPr>
                        <a:t>   Paušálna </a:t>
                      </a:r>
                      <a:r>
                        <a:rPr lang="sk-SK" sz="1800" b="1" u="none" strike="noStrike" dirty="0">
                          <a:effectLst/>
                        </a:rPr>
                        <a:t>sadzba na nepriame výdavky</a:t>
                      </a:r>
                      <a:endParaRPr lang="sk-SK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800" b="1" u="none" strike="noStrike" dirty="0">
                          <a:effectLst/>
                        </a:rPr>
                        <a:t>          934 000,00   </a:t>
                      </a:r>
                      <a:r>
                        <a:rPr lang="sk-SK" sz="1800" b="1" u="none" strike="noStrike" dirty="0" smtClean="0">
                          <a:effectLst/>
                        </a:rPr>
                        <a:t>EUR</a:t>
                      </a:r>
                      <a:endParaRPr lang="sk-SK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262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krivkaRA.jpg"/>
          <p:cNvPicPr>
            <a:picLocks noChangeAspect="1"/>
          </p:cNvPicPr>
          <p:nvPr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55" y="5418555"/>
            <a:ext cx="9180512" cy="1465003"/>
          </a:xfrm>
          <a:prstGeom prst="rect">
            <a:avLst/>
          </a:prstGeom>
        </p:spPr>
      </p:pic>
      <p:pic>
        <p:nvPicPr>
          <p:cNvPr id="11" name="Picture 10" descr="logoOPKZPppt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12" y="476672"/>
            <a:ext cx="3969380" cy="720080"/>
          </a:xfrm>
          <a:prstGeom prst="rect">
            <a:avLst/>
          </a:prstGeom>
        </p:spPr>
      </p:pic>
      <p:pic>
        <p:nvPicPr>
          <p:cNvPr id="7" name="Obrázo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97205"/>
            <a:ext cx="1222719" cy="981092"/>
          </a:xfrm>
          <a:prstGeom prst="rect">
            <a:avLst/>
          </a:prstGeom>
        </p:spPr>
      </p:pic>
      <p:sp>
        <p:nvSpPr>
          <p:cNvPr id="8" name="Nadpis 9"/>
          <p:cNvSpPr txBox="1">
            <a:spLocks/>
          </p:cNvSpPr>
          <p:nvPr/>
        </p:nvSpPr>
        <p:spPr>
          <a:xfrm>
            <a:off x="530612" y="1575012"/>
            <a:ext cx="7772400" cy="9218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sk-SK" sz="2800" b="1" dirty="0" smtClean="0">
                <a:solidFill>
                  <a:srgbClr val="0070C0"/>
                </a:solidFill>
              </a:rPr>
              <a:t>MERATEĽNÉ  </a:t>
            </a:r>
            <a:r>
              <a:rPr lang="sk-SK" sz="2800" b="1" dirty="0" smtClean="0">
                <a:solidFill>
                  <a:srgbClr val="0070C0"/>
                </a:solidFill>
              </a:rPr>
              <a:t>UKAZOVATELE</a:t>
            </a:r>
            <a:endParaRPr lang="sk-SK" sz="2800" b="1" dirty="0">
              <a:solidFill>
                <a:srgbClr val="0070C0"/>
              </a:solidFill>
            </a:endParaRPr>
          </a:p>
        </p:txBody>
      </p:sp>
      <p:sp>
        <p:nvSpPr>
          <p:cNvPr id="9" name="Podnadpis 11"/>
          <p:cNvSpPr>
            <a:spLocks noGrp="1"/>
          </p:cNvSpPr>
          <p:nvPr>
            <p:ph type="subTitle" idx="1"/>
          </p:nvPr>
        </p:nvSpPr>
        <p:spPr>
          <a:xfrm>
            <a:off x="530612" y="2496816"/>
            <a:ext cx="7857812" cy="3740496"/>
          </a:xfrm>
        </p:spPr>
        <p:txBody>
          <a:bodyPr>
            <a:noAutofit/>
          </a:bodyPr>
          <a:lstStyle/>
          <a:p>
            <a:pPr algn="just"/>
            <a:endParaRPr lang="sk-SK" sz="1800" b="1" dirty="0">
              <a:solidFill>
                <a:schemeClr val="tx1"/>
              </a:solidFill>
            </a:endParaRPr>
          </a:p>
          <a:p>
            <a:pPr marL="711200" lvl="0" indent="-285750" algn="just">
              <a:buFont typeface="Courier New" panose="02070309020205020404" pitchFamily="49" charset="0"/>
              <a:buChar char="o"/>
            </a:pPr>
            <a:endParaRPr lang="sk-SK" sz="1800" b="1" dirty="0" smtClean="0">
              <a:solidFill>
                <a:schemeClr val="tx1"/>
              </a:solidFill>
            </a:endParaRPr>
          </a:p>
          <a:p>
            <a:pPr marL="711200" lvl="0" indent="-285750" algn="just">
              <a:buFont typeface="Courier New" panose="02070309020205020404" pitchFamily="49" charset="0"/>
              <a:buChar char="o"/>
            </a:pPr>
            <a:endParaRPr lang="sk-SK" sz="1800" b="1" dirty="0">
              <a:solidFill>
                <a:schemeClr val="tx1"/>
              </a:solidFill>
            </a:endParaRPr>
          </a:p>
          <a:p>
            <a:pPr lvl="0" algn="just"/>
            <a:endParaRPr lang="sk-SK" sz="1800" dirty="0">
              <a:solidFill>
                <a:schemeClr val="tx1"/>
              </a:solidFill>
            </a:endParaRPr>
          </a:p>
          <a:p>
            <a:pPr lvl="0" algn="just"/>
            <a:endParaRPr lang="sk-SK" sz="18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2" name="Tabuľ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936510"/>
              </p:ext>
            </p:extLst>
          </p:nvPr>
        </p:nvGraphicFramePr>
        <p:xfrm>
          <a:off x="888420" y="2677362"/>
          <a:ext cx="7056784" cy="228211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24536"/>
                <a:gridCol w="2232248"/>
              </a:tblGrid>
              <a:tr h="746284">
                <a:tc>
                  <a:txBody>
                    <a:bodyPr/>
                    <a:lstStyle/>
                    <a:p>
                      <a:r>
                        <a:rPr lang="sk-SK" b="1" dirty="0" smtClean="0"/>
                        <a:t>Zvýšená kapacita výroby energie z OZE</a:t>
                      </a:r>
                      <a:endParaRPr lang="sk-SK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1" dirty="0" smtClean="0"/>
                        <a:t>140 MW</a:t>
                      </a:r>
                      <a:endParaRPr lang="sk-SK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2681">
                <a:tc>
                  <a:txBody>
                    <a:bodyPr/>
                    <a:lstStyle/>
                    <a:p>
                      <a:r>
                        <a:rPr lang="sk-SK" b="1" dirty="0" smtClean="0"/>
                        <a:t>Počet malých zariadení na využívanie OZE</a:t>
                      </a:r>
                      <a:endParaRPr lang="sk-SK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1" dirty="0" smtClean="0"/>
                        <a:t>25 000</a:t>
                      </a:r>
                      <a:endParaRPr lang="sk-SK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3152">
                <a:tc>
                  <a:txBody>
                    <a:bodyPr/>
                    <a:lstStyle/>
                    <a:p>
                      <a:r>
                        <a:rPr lang="sk-SK" b="1" dirty="0" smtClean="0"/>
                        <a:t>Odhadované ročné zníženie emisií CO</a:t>
                      </a:r>
                      <a:r>
                        <a:rPr lang="sk-SK" b="1" baseline="-25000" dirty="0" smtClean="0"/>
                        <a:t>2</a:t>
                      </a:r>
                      <a:endParaRPr lang="sk-SK" b="1" baseline="-250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b="1" dirty="0" smtClean="0"/>
                        <a:t>45 000 t</a:t>
                      </a:r>
                      <a:endParaRPr lang="sk-SK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943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krivkaRA.jpg"/>
          <p:cNvPicPr>
            <a:picLocks noChangeAspect="1"/>
          </p:cNvPicPr>
          <p:nvPr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sp>
        <p:nvSpPr>
          <p:cNvPr id="8" name="Obdĺžnik 5"/>
          <p:cNvSpPr/>
          <p:nvPr/>
        </p:nvSpPr>
        <p:spPr>
          <a:xfrm>
            <a:off x="-3564" y="2492896"/>
            <a:ext cx="9147564" cy="6955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lnSpc>
                <a:spcPct val="140000"/>
              </a:lnSpc>
            </a:pPr>
            <a:r>
              <a:rPr lang="sk-SK" sz="2800" b="1" cap="all" spc="0" dirty="0" smtClean="0">
                <a:ln w="0"/>
                <a:solidFill>
                  <a:schemeClr val="tx2"/>
                </a:solidFill>
                <a:effectLst/>
                <a:latin typeface="+mj-lt"/>
                <a:cs typeface="Arial"/>
              </a:rPr>
              <a:t>ĎAKUJEM </a:t>
            </a:r>
            <a:r>
              <a:rPr lang="sk-SK" sz="2800" b="1" cap="all" spc="0" dirty="0" smtClean="0">
                <a:ln w="0"/>
                <a:solidFill>
                  <a:schemeClr val="tx2"/>
                </a:solidFill>
                <a:effectLst/>
                <a:latin typeface="+mj-lt"/>
                <a:cs typeface="Arial"/>
              </a:rPr>
              <a:t>ZA </a:t>
            </a:r>
            <a:r>
              <a:rPr lang="sk-SK" sz="2800" b="1" cap="all" spc="0" dirty="0" smtClean="0">
                <a:ln w="0"/>
                <a:solidFill>
                  <a:schemeClr val="tx2"/>
                </a:solidFill>
                <a:effectLst/>
                <a:latin typeface="+mj-lt"/>
                <a:cs typeface="Arial"/>
              </a:rPr>
              <a:t>POZORNOSŤ </a:t>
            </a:r>
            <a:r>
              <a:rPr lang="sk-SK" sz="2800" b="1" cap="all" spc="0" dirty="0" smtClean="0">
                <a:ln w="0"/>
                <a:solidFill>
                  <a:schemeClr val="tx2"/>
                </a:solidFill>
                <a:effectLst/>
                <a:latin typeface="+mj-lt"/>
                <a:cs typeface="Arial"/>
                <a:sym typeface="Wingdings" panose="05000000000000000000" pitchFamily="2" charset="2"/>
              </a:rPr>
              <a:t></a:t>
            </a:r>
            <a:endParaRPr lang="sk-SK" sz="2800" b="1" cap="all" spc="0" dirty="0">
              <a:ln w="0"/>
              <a:solidFill>
                <a:schemeClr val="tx2"/>
              </a:solidFill>
              <a:effectLst/>
              <a:latin typeface="+mj-lt"/>
              <a:cs typeface="Arial"/>
            </a:endParaRPr>
          </a:p>
        </p:txBody>
      </p:sp>
      <p:sp>
        <p:nvSpPr>
          <p:cNvPr id="10" name="Zástupný symbol obsahu 2"/>
          <p:cNvSpPr txBox="1">
            <a:spLocks/>
          </p:cNvSpPr>
          <p:nvPr/>
        </p:nvSpPr>
        <p:spPr>
          <a:xfrm>
            <a:off x="457200" y="1268760"/>
            <a:ext cx="8229600" cy="489654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sk-SK" sz="2400" dirty="0" smtClean="0"/>
          </a:p>
          <a:p>
            <a:pPr marL="0" indent="0">
              <a:buFont typeface="Arial" pitchFamily="34" charset="0"/>
              <a:buNone/>
            </a:pPr>
            <a:endParaRPr lang="sk-SK" sz="2400" dirty="0" smtClean="0"/>
          </a:p>
          <a:p>
            <a:pPr marL="0" indent="0">
              <a:buFont typeface="Arial" pitchFamily="34" charset="0"/>
              <a:buNone/>
            </a:pPr>
            <a:endParaRPr lang="sk-SK" sz="2400" dirty="0" smtClean="0"/>
          </a:p>
          <a:p>
            <a:pPr marL="0" indent="0">
              <a:buFont typeface="Arial" pitchFamily="34" charset="0"/>
              <a:buNone/>
            </a:pPr>
            <a:endParaRPr lang="sk-SK" sz="2400" dirty="0" smtClean="0"/>
          </a:p>
          <a:p>
            <a:pPr marL="0" indent="0">
              <a:buFont typeface="Arial" pitchFamily="34" charset="0"/>
              <a:buNone/>
            </a:pPr>
            <a:endParaRPr lang="sk-SK" sz="2400" dirty="0" smtClean="0"/>
          </a:p>
          <a:p>
            <a:pPr marL="0" indent="0">
              <a:buFont typeface="Arial" pitchFamily="34" charset="0"/>
              <a:buNone/>
            </a:pPr>
            <a:endParaRPr lang="sk-SK" sz="2400" dirty="0" smtClean="0"/>
          </a:p>
          <a:p>
            <a:pPr marL="0" indent="0">
              <a:buFont typeface="Arial" pitchFamily="34" charset="0"/>
              <a:buNone/>
            </a:pPr>
            <a:endParaRPr lang="sk-SK" sz="2400" dirty="0" smtClean="0"/>
          </a:p>
          <a:p>
            <a:pPr marL="0" indent="0">
              <a:buFont typeface="Arial" pitchFamily="34" charset="0"/>
              <a:buNone/>
            </a:pPr>
            <a:endParaRPr lang="sk-SK" sz="1700" dirty="0" smtClean="0"/>
          </a:p>
          <a:p>
            <a:pPr marL="0" indent="0">
              <a:spcBef>
                <a:spcPts val="1800"/>
              </a:spcBef>
              <a:buFont typeface="Arial" pitchFamily="34" charset="0"/>
              <a:buNone/>
            </a:pPr>
            <a:r>
              <a:rPr lang="sk-SK" sz="1700" b="1" dirty="0" smtClean="0">
                <a:solidFill>
                  <a:srgbClr val="55B848"/>
                </a:solidFill>
              </a:rPr>
              <a:t>Slovenská inovačná a energetická agentúra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sk-SK" sz="1700" dirty="0" smtClean="0">
                <a:solidFill>
                  <a:srgbClr val="898989"/>
                </a:solidFill>
              </a:rPr>
              <a:t>Bajkalská  27, 827 99 Bratislava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sk-SK" sz="1700" dirty="0" err="1" smtClean="0">
                <a:solidFill>
                  <a:srgbClr val="898989"/>
                </a:solidFill>
                <a:hlinkClick r:id="rId3"/>
              </a:rPr>
              <a:t>www.siea.ak</a:t>
            </a:r>
            <a:r>
              <a:rPr lang="sk-SK" sz="1700" dirty="0" smtClean="0">
                <a:solidFill>
                  <a:srgbClr val="898989"/>
                </a:solidFill>
                <a:hlinkClick r:id="rId3"/>
              </a:rPr>
              <a:t> , </a:t>
            </a:r>
            <a:r>
              <a:rPr lang="sk-SK" sz="1700" dirty="0" err="1" smtClean="0">
                <a:solidFill>
                  <a:srgbClr val="898989"/>
                </a:solidFill>
                <a:hlinkClick r:id="rId3"/>
              </a:rPr>
              <a:t>www.op-kzp.sk</a:t>
            </a:r>
            <a:r>
              <a:rPr lang="sk-SK" sz="1700" dirty="0" smtClean="0">
                <a:solidFill>
                  <a:srgbClr val="898989"/>
                </a:solidFill>
              </a:rPr>
              <a:t> </a:t>
            </a:r>
            <a:endParaRPr lang="sk-SK" sz="1700" b="1" dirty="0" smtClean="0">
              <a:ln w="0"/>
              <a:solidFill>
                <a:schemeClr val="bg1">
                  <a:lumMod val="65000"/>
                </a:schemeClr>
              </a:solidFill>
              <a:cs typeface="Arial"/>
            </a:endParaRPr>
          </a:p>
          <a:p>
            <a:pPr marL="0" indent="0">
              <a:buFont typeface="Arial" pitchFamily="34" charset="0"/>
              <a:buNone/>
            </a:pPr>
            <a:endParaRPr lang="sk-SK" sz="1200" b="1" dirty="0" smtClean="0">
              <a:ln w="0"/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/>
            </a:endParaRPr>
          </a:p>
        </p:txBody>
      </p:sp>
      <p:pic>
        <p:nvPicPr>
          <p:cNvPr id="11" name="Obrázok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32" y="515421"/>
            <a:ext cx="8604448" cy="737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290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1948</TotalTime>
  <Words>250</Words>
  <Application>Microsoft Office PowerPoint</Application>
  <PresentationFormat>Prezentácia na obrazovke (4:3)</PresentationFormat>
  <Paragraphs>97</Paragraphs>
  <Slides>9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9</vt:i4>
      </vt:variant>
    </vt:vector>
  </HeadingPairs>
  <TitlesOfParts>
    <vt:vector size="14" baseType="lpstr">
      <vt:lpstr>Arial</vt:lpstr>
      <vt:lpstr>Calibri</vt:lpstr>
      <vt:lpstr>Courier New</vt:lpstr>
      <vt:lpstr>Wingdings</vt:lpstr>
      <vt:lpstr>Motív Office</vt:lpstr>
      <vt:lpstr>NÁRODNÝ PROJEKT  ZELENÁ DOMÁCNOSTIAM II      </vt:lpstr>
      <vt:lpstr>CIEĽ  PROJEKTU</vt:lpstr>
      <vt:lpstr>PODPOROVANÉ  ZARIADENIA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Marya</dc:creator>
  <cp:lastModifiedBy>J Ch</cp:lastModifiedBy>
  <cp:revision>118</cp:revision>
  <cp:lastPrinted>2014-10-23T07:24:07Z</cp:lastPrinted>
  <dcterms:created xsi:type="dcterms:W3CDTF">2014-09-16T10:23:01Z</dcterms:created>
  <dcterms:modified xsi:type="dcterms:W3CDTF">2018-05-27T19:32:54Z</dcterms:modified>
</cp:coreProperties>
</file>