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89" r:id="rId4"/>
    <p:sldId id="290" r:id="rId5"/>
    <p:sldId id="261" r:id="rId6"/>
    <p:sldId id="282" r:id="rId7"/>
    <p:sldId id="283" r:id="rId8"/>
    <p:sldId id="284" r:id="rId9"/>
    <p:sldId id="285" r:id="rId10"/>
    <p:sldId id="286" r:id="rId11"/>
    <p:sldId id="287" r:id="rId12"/>
    <p:sldId id="288" r:id="rId13"/>
    <p:sldId id="263" r:id="rId14"/>
    <p:sldId id="277" r:id="rId15"/>
    <p:sldId id="280" r:id="rId16"/>
    <p:sldId id="279" r:id="rId17"/>
    <p:sldId id="281" r:id="rId18"/>
    <p:sldId id="269" r:id="rId19"/>
  </p:sldIdLst>
  <p:sldSz cx="9144000" cy="6858000" type="screen4x3"/>
  <p:notesSz cx="6724650" cy="987425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55B8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03" autoAdjust="0"/>
    <p:restoredTop sz="94434" autoAdjust="0"/>
  </p:normalViewPr>
  <p:slideViewPr>
    <p:cSldViewPr snapToGrid="0">
      <p:cViewPr varScale="1">
        <p:scale>
          <a:sx n="110" d="100"/>
          <a:sy n="110" d="100"/>
        </p:scale>
        <p:origin x="162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94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015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 dirty="0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quarter" idx="1"/>
          </p:nvPr>
        </p:nvSpPr>
        <p:spPr>
          <a:xfrm>
            <a:off x="3809079" y="0"/>
            <a:ext cx="2914015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87BEDB-97B9-41C8-856C-FADE51A5C186}" type="datetimeFigureOut">
              <a:rPr lang="sk-SK" smtClean="0"/>
              <a:pPr/>
              <a:t>25. 5. 2018</a:t>
            </a:fld>
            <a:endParaRPr lang="sk-SK" dirty="0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14015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3"/>
          </p:nvPr>
        </p:nvSpPr>
        <p:spPr>
          <a:xfrm>
            <a:off x="3809079" y="9378824"/>
            <a:ext cx="2914015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DF8AA-CDB8-4208-8219-7369B1F29475}" type="slidenum">
              <a:rPr lang="sk-SK" smtClean="0"/>
              <a:pPr/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5437639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6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 dirty="0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08413" y="0"/>
            <a:ext cx="29146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98E061-749C-456F-B9C5-DC3B0F3283DD}" type="datetimeFigureOut">
              <a:rPr lang="sk-SK" smtClean="0"/>
              <a:t>25. 5. 2018</a:t>
            </a:fld>
            <a:endParaRPr lang="sk-SK" dirty="0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1413" y="1235075"/>
            <a:ext cx="4441825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 dirty="0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73100" y="4751388"/>
            <a:ext cx="5378450" cy="38893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146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 dirty="0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08413" y="9378950"/>
            <a:ext cx="29146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E3909D-69CC-4A62-9683-E840E2318B7B}" type="slidenum">
              <a:rPr lang="sk-SK" smtClean="0"/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295993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/>
              <a:t>1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777857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/>
              <a:t>2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7770479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/>
              <a:t>5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5700066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/>
              <a:t>13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2051995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/>
              <a:t>14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62611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á snímka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7007" y="1730828"/>
            <a:ext cx="7772400" cy="1608365"/>
          </a:xfrm>
        </p:spPr>
        <p:txBody>
          <a:bodyPr anchor="b">
            <a:normAutofit/>
          </a:bodyPr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3314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665" y="1921612"/>
            <a:ext cx="7886700" cy="1325563"/>
          </a:xfrm>
        </p:spPr>
        <p:txBody>
          <a:bodyPr/>
          <a:lstStyle/>
          <a:p>
            <a:r>
              <a:rPr lang="sk-SK" dirty="0" smtClean="0"/>
              <a:t>Upravte štýly predlohy textu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6061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a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530679" y="2191034"/>
            <a:ext cx="78867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sk-SK" dirty="0" smtClean="0"/>
              <a:t>ĎAKUJEME ZA POZORNOSŤ!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620485" y="4338824"/>
            <a:ext cx="2441123" cy="660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55B848"/>
                </a:solidFill>
                <a:latin typeface="Myriad Pro" panose="020B0503030403020204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sk-SK" sz="1400" dirty="0" smtClean="0">
                <a:solidFill>
                  <a:schemeClr val="tx1"/>
                </a:solidFill>
              </a:rPr>
              <a:t>Meno Priezvisko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059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652191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dirty="0" smtClean="0"/>
              <a:t>OPERAČNÝ PROGRAM</a:t>
            </a:r>
            <a:br>
              <a:rPr lang="sk-SK" dirty="0" smtClean="0"/>
            </a:br>
            <a:r>
              <a:rPr lang="sk-SK" dirty="0" smtClean="0"/>
              <a:t>KVALITA ŽIVOTNÉHO PROSTREDIA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510642"/>
            <a:ext cx="7886700" cy="22615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dirty="0" smtClean="0"/>
              <a:t>NÁZOV PREZENTÁCIE</a:t>
            </a:r>
          </a:p>
          <a:p>
            <a:pPr lvl="0"/>
            <a:endParaRPr lang="sk-SK" dirty="0" smtClean="0"/>
          </a:p>
          <a:p>
            <a:pPr lvl="0"/>
            <a:endParaRPr lang="sk-SK" dirty="0" smtClean="0"/>
          </a:p>
          <a:p>
            <a:pPr lvl="0"/>
            <a:r>
              <a:rPr lang="sk-SK" dirty="0" smtClean="0"/>
              <a:t>DEŇ – MESIAC - ROK</a:t>
            </a:r>
          </a:p>
          <a:p>
            <a:pPr lvl="0"/>
            <a:endParaRPr lang="sk-SK" dirty="0" smtClean="0"/>
          </a:p>
          <a:p>
            <a:pPr lvl="0"/>
            <a:endParaRPr lang="sk-SK" dirty="0" smtClean="0"/>
          </a:p>
          <a:p>
            <a:pPr lvl="0"/>
            <a:endParaRPr lang="sk-SK" dirty="0" smtClean="0"/>
          </a:p>
          <a:p>
            <a:pPr lvl="0"/>
            <a:endParaRPr lang="sk-SK" dirty="0" smtClean="0"/>
          </a:p>
          <a:p>
            <a:pPr lvl="0"/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1446874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67" r:id="rId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55B848"/>
          </a:solidFill>
          <a:latin typeface="Myriad Pro" panose="020B0503030403020204" pitchFamily="34" charset="0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 baseline="0">
          <a:solidFill>
            <a:schemeClr val="tx1"/>
          </a:solidFill>
          <a:latin typeface="Myriad Pro" panose="020B05030304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lokTextu 3"/>
          <p:cNvSpPr txBox="1"/>
          <p:nvPr/>
        </p:nvSpPr>
        <p:spPr>
          <a:xfrm>
            <a:off x="678759" y="1593095"/>
            <a:ext cx="764471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3000" b="1" dirty="0" smtClean="0">
                <a:solidFill>
                  <a:schemeClr val="accent5"/>
                </a:solidFill>
              </a:rPr>
              <a:t>Národný projekt</a:t>
            </a:r>
          </a:p>
          <a:p>
            <a:pPr algn="ctr"/>
            <a:r>
              <a:rPr lang="sk-SK" sz="2400" b="1" dirty="0" smtClean="0">
                <a:solidFill>
                  <a:schemeClr val="accent5"/>
                </a:solidFill>
              </a:rPr>
              <a:t>Slovenská agentúra životného prostredia</a:t>
            </a:r>
          </a:p>
          <a:p>
            <a:pPr algn="ctr"/>
            <a:endParaRPr lang="sk-SK" sz="2400" b="1" dirty="0" smtClean="0">
              <a:solidFill>
                <a:srgbClr val="2E9E2E"/>
              </a:solidFill>
            </a:endParaRPr>
          </a:p>
          <a:p>
            <a:pPr algn="ctr"/>
            <a:r>
              <a:rPr lang="sk-SK" sz="3000" b="1" dirty="0" smtClean="0">
                <a:solidFill>
                  <a:srgbClr val="2E9E2E"/>
                </a:solidFill>
              </a:rPr>
              <a:t>Zlepšovanie </a:t>
            </a:r>
            <a:r>
              <a:rPr lang="sk-SK" sz="3000" b="1" dirty="0">
                <a:solidFill>
                  <a:srgbClr val="2E9E2E"/>
                </a:solidFill>
              </a:rPr>
              <a:t>informovanosti a poskytovanie poradenstva v oblasti zlepšovania kvality životného prostredia na Slovensku</a:t>
            </a:r>
            <a:endParaRPr lang="sk-SK" sz="3000" dirty="0">
              <a:solidFill>
                <a:srgbClr val="2E9E2E"/>
              </a:solidFill>
            </a:endParaRPr>
          </a:p>
          <a:p>
            <a:pPr algn="ctr"/>
            <a:endParaRPr lang="sk-SK" sz="3000" b="1" dirty="0">
              <a:solidFill>
                <a:srgbClr val="55B84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BlokTextu 4"/>
          <p:cNvSpPr txBox="1"/>
          <p:nvPr/>
        </p:nvSpPr>
        <p:spPr>
          <a:xfrm>
            <a:off x="5951837" y="5109971"/>
            <a:ext cx="3328087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b="1" dirty="0">
                <a:solidFill>
                  <a:prstClr val="white">
                    <a:lumMod val="50000"/>
                  </a:prstClr>
                </a:solidFill>
              </a:rPr>
              <a:t>5</a:t>
            </a:r>
            <a:r>
              <a:rPr lang="sk-SK" sz="2000" b="1" dirty="0" smtClean="0">
                <a:solidFill>
                  <a:prstClr val="white">
                    <a:lumMod val="50000"/>
                  </a:prstClr>
                </a:solidFill>
              </a:rPr>
              <a:t>. </a:t>
            </a:r>
            <a:r>
              <a:rPr lang="sk-SK" sz="2000" b="1" dirty="0">
                <a:solidFill>
                  <a:prstClr val="white">
                    <a:lumMod val="50000"/>
                  </a:prstClr>
                </a:solidFill>
              </a:rPr>
              <a:t>zasadnutie MV OP KŽP</a:t>
            </a:r>
            <a:br>
              <a:rPr lang="sk-SK" sz="2000" b="1" dirty="0">
                <a:solidFill>
                  <a:prstClr val="white">
                    <a:lumMod val="50000"/>
                  </a:prstClr>
                </a:solidFill>
              </a:rPr>
            </a:br>
            <a:r>
              <a:rPr lang="sk-SK" sz="2000" b="1" dirty="0" smtClean="0">
                <a:solidFill>
                  <a:prstClr val="white">
                    <a:lumMod val="50000"/>
                  </a:prstClr>
                </a:solidFill>
              </a:rPr>
              <a:t>29. mája 2018</a:t>
            </a:r>
            <a:r>
              <a:rPr lang="sk-SK" sz="2000" b="1" dirty="0">
                <a:solidFill>
                  <a:prstClr val="white">
                    <a:lumMod val="50000"/>
                  </a:prstClr>
                </a:solidFill>
              </a:rPr>
              <a:t/>
            </a:r>
            <a:br>
              <a:rPr lang="sk-SK" sz="2000" b="1" dirty="0">
                <a:solidFill>
                  <a:prstClr val="white">
                    <a:lumMod val="50000"/>
                  </a:prstClr>
                </a:solidFill>
              </a:rPr>
            </a:br>
            <a:r>
              <a:rPr lang="sk-SK" sz="2000" b="1" dirty="0">
                <a:solidFill>
                  <a:prstClr val="white">
                    <a:lumMod val="50000"/>
                  </a:prstClr>
                </a:solidFill>
              </a:rPr>
              <a:t>Bratislava</a:t>
            </a:r>
            <a:endParaRPr lang="sk-SK" sz="2000" dirty="0">
              <a:solidFill>
                <a:prstClr val="black"/>
              </a:solidFill>
            </a:endParaRPr>
          </a:p>
          <a:p>
            <a:pPr algn="ctr"/>
            <a:endParaRPr lang="sk-SK" sz="5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300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79665" y="1002324"/>
            <a:ext cx="7886700" cy="448407"/>
          </a:xfrm>
        </p:spPr>
        <p:txBody>
          <a:bodyPr>
            <a:normAutofit fontScale="90000"/>
          </a:bodyPr>
          <a:lstStyle/>
          <a:p>
            <a:r>
              <a:rPr lang="sk-SK" sz="3200" b="1" dirty="0">
                <a:latin typeface="+mn-lt"/>
              </a:rPr>
              <a:t>Plánované aktivity v rámci NP na rok 2018</a:t>
            </a:r>
            <a:endParaRPr lang="sk-SK" sz="3200" dirty="0">
              <a:latin typeface="+mn-lt"/>
            </a:endParaRPr>
          </a:p>
        </p:txBody>
      </p:sp>
      <p:pic>
        <p:nvPicPr>
          <p:cNvPr id="3" name="Obrázo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6571" y="1820008"/>
            <a:ext cx="4150857" cy="3006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029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79665" y="940779"/>
            <a:ext cx="7886700" cy="378068"/>
          </a:xfrm>
        </p:spPr>
        <p:txBody>
          <a:bodyPr>
            <a:normAutofit fontScale="90000"/>
          </a:bodyPr>
          <a:lstStyle/>
          <a:p>
            <a:r>
              <a:rPr lang="sk-SK" sz="3200" b="1" dirty="0">
                <a:latin typeface="+mn-lt"/>
              </a:rPr>
              <a:t>Plánované aktivity v rámci NP na rok 2018</a:t>
            </a:r>
            <a:endParaRPr lang="sk-SK" sz="3200" dirty="0">
              <a:latin typeface="+mn-lt"/>
            </a:endParaRPr>
          </a:p>
        </p:txBody>
      </p:sp>
      <p:pic>
        <p:nvPicPr>
          <p:cNvPr id="3" name="Obrázo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8231" y="1318847"/>
            <a:ext cx="5407538" cy="5389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2308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79665" y="1125415"/>
            <a:ext cx="7886700" cy="624254"/>
          </a:xfrm>
        </p:spPr>
        <p:txBody>
          <a:bodyPr>
            <a:normAutofit/>
          </a:bodyPr>
          <a:lstStyle/>
          <a:p>
            <a:r>
              <a:rPr lang="sk-SK" sz="3200" b="1" dirty="0">
                <a:latin typeface="+mn-lt"/>
              </a:rPr>
              <a:t>Plánované aktivity v rámci NP na rok 2018</a:t>
            </a:r>
            <a:endParaRPr lang="sk-SK" sz="3200" dirty="0">
              <a:latin typeface="+mn-lt"/>
            </a:endParaRPr>
          </a:p>
        </p:txBody>
      </p:sp>
      <p:pic>
        <p:nvPicPr>
          <p:cNvPr id="3" name="Obrázo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0008" y="2285999"/>
            <a:ext cx="5653453" cy="2092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9091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ástupný symbol obsahu 2"/>
          <p:cNvSpPr txBox="1">
            <a:spLocks/>
          </p:cNvSpPr>
          <p:nvPr/>
        </p:nvSpPr>
        <p:spPr>
          <a:xfrm>
            <a:off x="467544" y="2132856"/>
            <a:ext cx="8229600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                     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endParaRPr lang="sk-SK" sz="18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endParaRPr lang="sk-SK" sz="18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endParaRPr lang="sk-SK" sz="18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endParaRPr kumimoji="0" lang="sk-SK" sz="1800" b="1" i="0" u="none" strike="noStrike" kern="1200" cap="none" spc="0" normalizeH="0" baseline="0" noProof="0" dirty="0" smtClean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sk-SK" sz="1800" b="1" i="0" u="none" strike="noStrike" kern="1200" cap="none" spc="0" normalizeH="0" baseline="0" noProof="0" dirty="0" smtClean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200" b="1" i="0" u="none" strike="noStrike" kern="1200" cap="none" spc="0" normalizeH="0" baseline="0" noProof="0" dirty="0" smtClean="0">
              <a:ln w="0"/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Arial"/>
            </a:endParaRPr>
          </a:p>
          <a:p>
            <a:pPr marL="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8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+mn-ea"/>
              <a:cs typeface="Tahoma" pitchFamily="34" charset="0"/>
            </a:endParaRPr>
          </a:p>
          <a:p>
            <a:pPr marL="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8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+mn-ea"/>
              <a:cs typeface="Tahoma" pitchFamily="34" charset="0"/>
            </a:endParaRPr>
          </a:p>
          <a:p>
            <a:pPr marL="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8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+mn-ea"/>
              <a:cs typeface="Tahoma" pitchFamily="34" charset="0"/>
            </a:endParaRPr>
          </a:p>
          <a:p>
            <a:pPr marL="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+mn-ea"/>
              <a:cs typeface="Tahoma" pitchFamily="34" charset="0"/>
            </a:endParaRPr>
          </a:p>
        </p:txBody>
      </p:sp>
      <p:sp>
        <p:nvSpPr>
          <p:cNvPr id="17" name="Nadpis 1"/>
          <p:cNvSpPr txBox="1">
            <a:spLocks/>
          </p:cNvSpPr>
          <p:nvPr/>
        </p:nvSpPr>
        <p:spPr>
          <a:xfrm>
            <a:off x="467544" y="879231"/>
            <a:ext cx="8229600" cy="5187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sk-SK" sz="3000" dirty="0">
                <a:solidFill>
                  <a:schemeClr val="accent6"/>
                </a:solidFill>
                <a:latin typeface="Calibri"/>
              </a:rPr>
              <a:t>Plánované </a:t>
            </a:r>
            <a:r>
              <a:rPr lang="sk-SK" sz="3000" dirty="0" smtClean="0">
                <a:solidFill>
                  <a:schemeClr val="accent6"/>
                </a:solidFill>
                <a:latin typeface="Calibri"/>
              </a:rPr>
              <a:t>aktivity NP </a:t>
            </a:r>
            <a:r>
              <a:rPr lang="sk-SK" sz="3000" dirty="0">
                <a:solidFill>
                  <a:schemeClr val="accent6"/>
                </a:solidFill>
                <a:latin typeface="Calibri"/>
              </a:rPr>
              <a:t>v rámci HA 6</a:t>
            </a:r>
            <a:endParaRPr lang="pl-PL" sz="3000" dirty="0">
              <a:solidFill>
                <a:schemeClr val="accent6"/>
              </a:solidFill>
              <a:latin typeface="Calibri"/>
            </a:endParaRPr>
          </a:p>
        </p:txBody>
      </p:sp>
      <p:graphicFrame>
        <p:nvGraphicFramePr>
          <p:cNvPr id="4" name="Tabuľ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6816959"/>
              </p:ext>
            </p:extLst>
          </p:nvPr>
        </p:nvGraphicFramePr>
        <p:xfrm>
          <a:off x="571500" y="1397973"/>
          <a:ext cx="8291145" cy="4911343"/>
        </p:xfrm>
        <a:graphic>
          <a:graphicData uri="http://schemas.openxmlformats.org/drawingml/2006/table">
            <a:tbl>
              <a:tblPr/>
              <a:tblGrid>
                <a:gridCol w="2889587">
                  <a:extLst>
                    <a:ext uri="{9D8B030D-6E8A-4147-A177-3AD203B41FA5}">
                      <a16:colId xmlns:a16="http://schemas.microsoft.com/office/drawing/2014/main" xmlns="" val="1527823516"/>
                    </a:ext>
                  </a:extLst>
                </a:gridCol>
                <a:gridCol w="5401558">
                  <a:extLst>
                    <a:ext uri="{9D8B030D-6E8A-4147-A177-3AD203B41FA5}">
                      <a16:colId xmlns:a16="http://schemas.microsoft.com/office/drawing/2014/main" xmlns="" val="1826239156"/>
                    </a:ext>
                  </a:extLst>
                </a:gridCol>
              </a:tblGrid>
              <a:tr h="279198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sk-SK" sz="1200" b="1" u="none" strike="noStrike" dirty="0">
                          <a:effectLst/>
                        </a:rPr>
                        <a:t>HA 6 - Informačné aktivity v oblasti zmeny klímy</a:t>
                      </a:r>
                      <a:endParaRPr lang="sk-SK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40000"/>
                        <a:lumOff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0327006"/>
                  </a:ext>
                </a:extLst>
              </a:tr>
              <a:tr h="2665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sk-SK" sz="1200" u="none" strike="noStrike" dirty="0">
                          <a:effectLst/>
                        </a:rPr>
                        <a:t>Podaktivita</a:t>
                      </a:r>
                      <a:endParaRPr lang="sk-SK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sk-SK" sz="1200" u="none" strike="noStrike" dirty="0">
                          <a:effectLst/>
                        </a:rPr>
                        <a:t>Typ informačnej aktivity</a:t>
                      </a:r>
                      <a:endParaRPr lang="sk-SK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30821121"/>
                  </a:ext>
                </a:extLst>
              </a:tr>
              <a:tr h="2538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sk-SK" sz="1200" u="none" strike="noStrike" dirty="0">
                          <a:effectLst/>
                        </a:rPr>
                        <a:t>6.1. Národná environmentálna služba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sk-SK" sz="1200" u="none" strike="noStrike" dirty="0">
                          <a:effectLst/>
                        </a:rPr>
                        <a:t>6.1.0. Národná environmentálna služba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97875562"/>
                  </a:ext>
                </a:extLst>
              </a:tr>
              <a:tr h="2538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sk-SK" sz="1200" u="none" strike="noStrike" dirty="0" smtClean="0">
                          <a:effectLst/>
                        </a:rPr>
                        <a:t>6.2. Zmena klímy a proaktívna adaptácia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pl-PL" sz="1200" u="none" strike="noStrike" dirty="0">
                          <a:effectLst/>
                        </a:rPr>
                        <a:t>6.2.1. Medzinárodná konferencia Zmena klímy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1354631"/>
                  </a:ext>
                </a:extLst>
              </a:tr>
              <a:tr h="2538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sk-SK" sz="1200" u="none" strike="noStrike" dirty="0">
                          <a:effectLst/>
                        </a:rPr>
                        <a:t>6.2. Zmena klímy a proaktívna adaptácia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pl-PL" sz="1200" u="none" strike="noStrike" dirty="0">
                          <a:effectLst/>
                        </a:rPr>
                        <a:t>6.2.2. Filmová produkcia a spoty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89396919"/>
                  </a:ext>
                </a:extLst>
              </a:tr>
              <a:tr h="4061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sk-SK" sz="1200" u="none" strike="noStrike" dirty="0">
                          <a:effectLst/>
                        </a:rPr>
                        <a:t>6.2. Zmena klímy a proaktívna adaptácia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sk-SK" sz="1200" u="none" strike="noStrike" dirty="0">
                          <a:effectLst/>
                        </a:rPr>
                        <a:t>6.2.3.Klíma sa mení dnes - informačná kampaň / roadshow, mediálna kampaň, súťaž, výstava, študijná cesta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63726575"/>
                  </a:ext>
                </a:extLst>
              </a:tr>
              <a:tr h="4061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sk-SK" sz="1200" u="none" strike="noStrike" dirty="0">
                          <a:effectLst/>
                        </a:rPr>
                        <a:t>6.2. Zmena klímy a proaktívna adaptácia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sk-SK" sz="1200" u="none" strike="noStrike" dirty="0">
                          <a:effectLst/>
                        </a:rPr>
                        <a:t>6.2.3.Klíma sa mení dnes - informačná kampaň / roadshow, mediálna kampaň, súťaž, výstava, študijná cesta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55653694"/>
                  </a:ext>
                </a:extLst>
              </a:tr>
              <a:tr h="2538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sk-SK" sz="1200" u="none" strike="noStrike" dirty="0">
                          <a:effectLst/>
                        </a:rPr>
                        <a:t>6.2. Zmena klímy a proaktívna adaptácia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sk-SK" sz="1200" u="none" strike="noStrike" dirty="0">
                          <a:effectLst/>
                        </a:rPr>
                        <a:t>6.2.4. Publikácia - Čo prináša zmena klímy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58561986"/>
                  </a:ext>
                </a:extLst>
              </a:tr>
              <a:tr h="2538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200" u="none" strike="noStrike" dirty="0">
                          <a:effectLst/>
                        </a:rPr>
                        <a:t> </a:t>
                      </a:r>
                      <a:r>
                        <a:rPr lang="sk-SK" sz="1200" u="none" strike="noStrike" dirty="0" smtClean="0">
                          <a:effectLst/>
                        </a:rPr>
                        <a:t>6.2. Zmena klímy a proaktívna</a:t>
                      </a:r>
                      <a:r>
                        <a:rPr lang="sk-SK" sz="1200" u="none" strike="noStrike" baseline="0" dirty="0" smtClean="0">
                          <a:effectLst/>
                        </a:rPr>
                        <a:t> </a:t>
                      </a:r>
                      <a:r>
                        <a:rPr lang="sk-SK" sz="1200" u="none" strike="noStrike" dirty="0" smtClean="0">
                          <a:effectLst/>
                        </a:rPr>
                        <a:t>adaptácia</a:t>
                      </a:r>
                      <a:endParaRPr lang="sk-SK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sk-SK" sz="1200" u="none" strike="noStrike" dirty="0">
                          <a:effectLst/>
                        </a:rPr>
                        <a:t>6.2.4. Publikácia - Čo prináša zmena klímy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90641261"/>
                  </a:ext>
                </a:extLst>
              </a:tr>
              <a:tr h="2538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sk-SK" sz="1200" u="none" strike="noStrike" dirty="0">
                          <a:effectLst/>
                        </a:rPr>
                        <a:t>6.2. Zmena klímy a proaktívna adaptácia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sk-SK" sz="1200" u="none" strike="noStrike" dirty="0">
                          <a:effectLst/>
                        </a:rPr>
                        <a:t>6.2.5. Publikácia (príručka), brožúra - Zmena klímy a samospráva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03305818"/>
                  </a:ext>
                </a:extLst>
              </a:tr>
              <a:tr h="2538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sk-SK" sz="1200" u="none" strike="noStrike" dirty="0">
                          <a:effectLst/>
                        </a:rPr>
                        <a:t>6.2. Zmena klímy a proaktívna adaptácia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sk-SK" sz="1200" u="none" strike="noStrike" dirty="0">
                          <a:effectLst/>
                        </a:rPr>
                        <a:t>6.2.6. Zelené opatrenia pre samosprávy - katalóg a sprievodné aktivity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48643331"/>
                  </a:ext>
                </a:extLst>
              </a:tr>
              <a:tr h="2538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sk-SK" sz="1200" u="none" strike="noStrike" dirty="0">
                          <a:effectLst/>
                        </a:rPr>
                        <a:t>6.2. Zmena klímy a proaktívna adaptácia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sk-SK" sz="1200" u="none" strike="noStrike" dirty="0">
                          <a:effectLst/>
                        </a:rPr>
                        <a:t>6.2.6. Zelené opatrenia pre samosprávy - katalóg a sprievodné aktivity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93201247"/>
                  </a:ext>
                </a:extLst>
              </a:tr>
              <a:tr h="2538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sk-SK" sz="1200" u="none" strike="noStrike" dirty="0">
                          <a:effectLst/>
                        </a:rPr>
                        <a:t>6.2. Zmena klímy a proaktívna adaptácia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sk-SK" sz="1200" u="none" strike="noStrike" dirty="0">
                          <a:effectLst/>
                        </a:rPr>
                        <a:t>6.2.7. Medzinárodná konferencia Manažment rizík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54153767"/>
                  </a:ext>
                </a:extLst>
              </a:tr>
              <a:tr h="2538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sk-SK" sz="1200" u="none" strike="noStrike" dirty="0">
                          <a:effectLst/>
                        </a:rPr>
                        <a:t>6.2. Zmena klímy a proaktívna adaptácia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sk-SK" sz="1200" u="none" strike="noStrike" dirty="0">
                          <a:effectLst/>
                        </a:rPr>
                        <a:t>6.2.8. Spot, publikácia, študijná cesta Manažment rizík Povodne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11359293"/>
                  </a:ext>
                </a:extLst>
              </a:tr>
              <a:tr h="2538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sk-SK" sz="1200" u="none" strike="noStrike" dirty="0">
                          <a:effectLst/>
                        </a:rPr>
                        <a:t>6.2. Zmena klímy a proaktívna adaptácia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sk-SK" sz="1200" u="none" strike="noStrike" dirty="0">
                          <a:effectLst/>
                        </a:rPr>
                        <a:t>6.2.9. Informačný deň, publikácia (kniha), brožúra Manažment rizík Zosuvy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74629904"/>
                  </a:ext>
                </a:extLst>
              </a:tr>
              <a:tr h="2538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sk-SK" sz="1200" u="none" strike="noStrike" dirty="0">
                          <a:effectLst/>
                        </a:rPr>
                        <a:t>6.2. Zmena klímy a proaktívna adaptácia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sk-SK" sz="1200" u="none" strike="noStrike" dirty="0">
                          <a:effectLst/>
                        </a:rPr>
                        <a:t>6.2.9. Informačný deň, publikácia (kniha), brožúra Manažment rizík Zosuvy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37529367"/>
                  </a:ext>
                </a:extLst>
              </a:tr>
              <a:tr h="2538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sk-SK" sz="1200" u="none" strike="noStrike" dirty="0">
                          <a:effectLst/>
                        </a:rPr>
                        <a:t>6.2. Zmena klímy a proaktívna adaptácia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sk-SK" sz="1200" u="none" strike="noStrike" dirty="0">
                          <a:effectLst/>
                        </a:rPr>
                        <a:t>6.2.9. Informačný deň, publikácia (kniha), brožúra Manažment rizík Zosuvy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6837715"/>
                  </a:ext>
                </a:extLst>
              </a:tr>
              <a:tr h="2538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sk-SK" sz="1200" u="none" strike="noStrike" dirty="0">
                          <a:effectLst/>
                        </a:rPr>
                        <a:t>6.2. Zmena klímy a proaktívna adaptácia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sk-SK" sz="1200" u="none" strike="noStrike" dirty="0">
                          <a:effectLst/>
                        </a:rPr>
                        <a:t>6.2.9.1. Interaktívna výstava "Klíma nás spája"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601111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981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ástupný symbol obsahu 2"/>
          <p:cNvSpPr txBox="1">
            <a:spLocks/>
          </p:cNvSpPr>
          <p:nvPr/>
        </p:nvSpPr>
        <p:spPr>
          <a:xfrm>
            <a:off x="467544" y="2031256"/>
            <a:ext cx="8229600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endParaRPr kumimoji="0" lang="sk-SK" sz="1800" b="1" i="0" u="none" strike="noStrike" kern="1200" cap="none" spc="0" normalizeH="0" baseline="0" noProof="0" dirty="0" smtClean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endParaRPr kumimoji="0" lang="sk-SK" sz="1800" b="1" i="0" u="none" strike="noStrike" kern="1200" cap="none" spc="0" normalizeH="0" baseline="0" noProof="0" dirty="0" smtClean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sk-SK" sz="1800" b="1" i="0" u="none" strike="noStrike" kern="1200" cap="none" spc="0" normalizeH="0" baseline="0" noProof="0" dirty="0" smtClean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200" b="1" i="0" u="none" strike="noStrike" kern="1200" cap="none" spc="0" normalizeH="0" baseline="0" noProof="0" dirty="0" smtClean="0">
              <a:ln w="0"/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Arial"/>
            </a:endParaRPr>
          </a:p>
          <a:p>
            <a:pPr marL="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8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+mn-ea"/>
              <a:cs typeface="Tahoma" pitchFamily="34" charset="0"/>
            </a:endParaRPr>
          </a:p>
          <a:p>
            <a:pPr marL="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8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+mn-ea"/>
              <a:cs typeface="Tahoma" pitchFamily="34" charset="0"/>
            </a:endParaRPr>
          </a:p>
          <a:p>
            <a:pPr marL="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8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+mn-ea"/>
              <a:cs typeface="Tahoma" pitchFamily="34" charset="0"/>
            </a:endParaRPr>
          </a:p>
          <a:p>
            <a:pPr marL="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+mn-ea"/>
              <a:cs typeface="Tahoma" pitchFamily="34" charset="0"/>
            </a:endParaRPr>
          </a:p>
        </p:txBody>
      </p:sp>
      <p:sp>
        <p:nvSpPr>
          <p:cNvPr id="17" name="Nadpis 1"/>
          <p:cNvSpPr txBox="1">
            <a:spLocks/>
          </p:cNvSpPr>
          <p:nvPr/>
        </p:nvSpPr>
        <p:spPr>
          <a:xfrm>
            <a:off x="467544" y="1064997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l-PL" sz="3000" dirty="0" smtClean="0">
                <a:solidFill>
                  <a:schemeClr val="accent6"/>
                </a:solidFill>
                <a:latin typeface="Calibri"/>
              </a:rPr>
              <a:t>Plánované aktivity NP v rámci HA6</a:t>
            </a:r>
            <a:endParaRPr lang="pl-PL" sz="3000" dirty="0">
              <a:solidFill>
                <a:schemeClr val="accent6"/>
              </a:solidFill>
              <a:latin typeface="Calibri"/>
            </a:endParaRPr>
          </a:p>
        </p:txBody>
      </p:sp>
      <p:graphicFrame>
        <p:nvGraphicFramePr>
          <p:cNvPr id="7" name="Tabuľk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3927805"/>
              </p:ext>
            </p:extLst>
          </p:nvPr>
        </p:nvGraphicFramePr>
        <p:xfrm>
          <a:off x="827584" y="1772816"/>
          <a:ext cx="7704856" cy="3300345"/>
        </p:xfrm>
        <a:graphic>
          <a:graphicData uri="http://schemas.openxmlformats.org/drawingml/2006/table">
            <a:tbl>
              <a:tblPr/>
              <a:tblGrid>
                <a:gridCol w="3024336">
                  <a:extLst>
                    <a:ext uri="{9D8B030D-6E8A-4147-A177-3AD203B41FA5}">
                      <a16:colId xmlns:a16="http://schemas.microsoft.com/office/drawing/2014/main" xmlns="" val="779183246"/>
                    </a:ext>
                  </a:extLst>
                </a:gridCol>
                <a:gridCol w="4680520">
                  <a:extLst>
                    <a:ext uri="{9D8B030D-6E8A-4147-A177-3AD203B41FA5}">
                      <a16:colId xmlns:a16="http://schemas.microsoft.com/office/drawing/2014/main" xmlns="" val="1904650897"/>
                    </a:ext>
                  </a:extLst>
                </a:gridCol>
              </a:tblGrid>
              <a:tr h="363037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sk-SK" sz="1200" b="1" u="none" strike="noStrike" dirty="0">
                          <a:effectLst/>
                        </a:rPr>
                        <a:t>HA 6 - Informačné aktivity v oblasti zmeny klímy</a:t>
                      </a:r>
                      <a:endParaRPr lang="sk-SK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40000"/>
                        <a:lumOff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22639265"/>
                  </a:ext>
                </a:extLst>
              </a:tr>
              <a:tr h="3465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sk-SK" sz="1200" b="1" u="none" strike="noStrike" dirty="0">
                          <a:effectLst/>
                        </a:rPr>
                        <a:t>Podaktivita</a:t>
                      </a:r>
                      <a:endParaRPr lang="sk-SK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sk-SK" sz="1200" b="1" u="none" strike="noStrike" dirty="0">
                          <a:effectLst/>
                        </a:rPr>
                        <a:t>Typ informačnej aktivity</a:t>
                      </a:r>
                      <a:endParaRPr lang="sk-SK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03970617"/>
                  </a:ext>
                </a:extLst>
              </a:tr>
              <a:tr h="79208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sk-SK" sz="1200" u="none" strike="noStrike" dirty="0">
                          <a:effectLst/>
                        </a:rPr>
                        <a:t>6.3. Publikovanie súhrnu plánov manažmentu povodňových rizík pre plánovacie obdobie 2016 - </a:t>
                      </a:r>
                      <a:r>
                        <a:rPr lang="sk-SK" sz="1200" u="none" strike="noStrike" dirty="0" smtClean="0">
                          <a:effectLst/>
                        </a:rPr>
                        <a:t>2022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sk-SK" sz="1200" u="none" strike="noStrike" dirty="0">
                          <a:effectLst/>
                        </a:rPr>
                        <a:t>6.3.1. Publikácia, leták, brožúra Publikovanie súhrnu plánov manažmentu povodňových rizík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25911574"/>
                  </a:ext>
                </a:extLst>
              </a:tr>
              <a:tr h="79208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sk-SK" sz="1200" u="none" strike="noStrike" dirty="0">
                          <a:effectLst/>
                        </a:rPr>
                        <a:t>6.4. EIA a SEA v oblasti zníženia rizika povodní a negatívnych dôsledkov zmeny klímy 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sk-SK" sz="1200" u="none" strike="noStrike" dirty="0">
                          <a:effectLst/>
                        </a:rPr>
                        <a:t>6.4.1. Konferencia EIA, SEA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07020083"/>
                  </a:ext>
                </a:extLst>
              </a:tr>
              <a:tr h="3300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sk-SK" sz="1200" u="none" strike="noStrike" dirty="0">
                          <a:effectLst/>
                        </a:rPr>
                        <a:t>6.5. Festival ŠIŠKA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sk-SK" sz="1200" u="none" strike="noStrike" dirty="0">
                          <a:effectLst/>
                        </a:rPr>
                        <a:t>6.5.1. Festival ŠIŠKA – ZMENA KLÍMY 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11139718"/>
                  </a:ext>
                </a:extLst>
              </a:tr>
              <a:tr h="3300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sk-SK" sz="1200" u="none" strike="noStrike" dirty="0">
                          <a:effectLst/>
                        </a:rPr>
                        <a:t>6.6. Terminologický slovník - zmena klímy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sk-SK" sz="1200" u="none" strike="noStrike" dirty="0">
                          <a:effectLst/>
                        </a:rPr>
                        <a:t>6.6.1. Aplikácia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53962467"/>
                  </a:ext>
                </a:extLst>
              </a:tr>
              <a:tr h="3465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sk-SK" sz="1200" u="none" strike="noStrike" dirty="0">
                          <a:effectLst/>
                        </a:rPr>
                        <a:t>6.7. Propagácia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sk-SK" sz="1200" u="none" strike="noStrike" dirty="0">
                          <a:effectLst/>
                        </a:rPr>
                        <a:t>6.7.1. Propagačné predmety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263775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5961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79665" y="975946"/>
            <a:ext cx="7886700" cy="703385"/>
          </a:xfrm>
        </p:spPr>
        <p:txBody>
          <a:bodyPr>
            <a:normAutofit/>
          </a:bodyPr>
          <a:lstStyle/>
          <a:p>
            <a:r>
              <a:rPr lang="sk-SK" sz="3200" b="1" dirty="0">
                <a:solidFill>
                  <a:schemeClr val="accent6"/>
                </a:solidFill>
                <a:latin typeface="+mn-lt"/>
              </a:rPr>
              <a:t>Cieľová</a:t>
            </a:r>
            <a:r>
              <a:rPr lang="sk-SK" sz="3200" dirty="0">
                <a:solidFill>
                  <a:schemeClr val="accent6"/>
                </a:solidFill>
                <a:latin typeface="+mn-lt"/>
              </a:rPr>
              <a:t> </a:t>
            </a:r>
            <a:r>
              <a:rPr lang="sk-SK" sz="3200" b="1" dirty="0">
                <a:solidFill>
                  <a:schemeClr val="accent6"/>
                </a:solidFill>
                <a:latin typeface="+mn-lt"/>
              </a:rPr>
              <a:t>skupina</a:t>
            </a:r>
            <a:endParaRPr lang="sk-SK" sz="3200" dirty="0">
              <a:solidFill>
                <a:schemeClr val="accent6"/>
              </a:solidFill>
              <a:latin typeface="+mn-lt"/>
            </a:endParaRPr>
          </a:p>
        </p:txBody>
      </p:sp>
      <p:pic>
        <p:nvPicPr>
          <p:cNvPr id="5" name="Obrázo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665" y="1679331"/>
            <a:ext cx="5574950" cy="606669"/>
          </a:xfrm>
          <a:prstGeom prst="rect">
            <a:avLst/>
          </a:prstGeom>
        </p:spPr>
      </p:pic>
      <p:sp>
        <p:nvSpPr>
          <p:cNvPr id="6" name="Zástupný symbol obsahu 2"/>
          <p:cNvSpPr txBox="1">
            <a:spLocks/>
          </p:cNvSpPr>
          <p:nvPr/>
        </p:nvSpPr>
        <p:spPr bwMode="auto">
          <a:xfrm>
            <a:off x="579665" y="2192243"/>
            <a:ext cx="8229600" cy="2719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sk-SK" sz="2000" b="0" i="0" u="none" strike="noStrike" kern="1200" cap="none" spc="0" normalizeH="0" baseline="0" noProof="0" dirty="0" smtClean="0">
              <a:ln>
                <a:noFill/>
              </a:ln>
              <a:solidFill>
                <a:srgbClr val="4F81BD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sk-SK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Cieľovými skupinami projektu: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sk-SK" sz="2000" b="1" i="0" u="none" strike="noStrike" kern="1200" cap="none" spc="0" normalizeH="0" baseline="0" noProof="0" dirty="0" smtClean="0">
              <a:ln>
                <a:noFill/>
              </a:ln>
              <a:solidFill>
                <a:srgbClr val="4F81BD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sk-SK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Široká verejnosť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sk-SK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Odborná a laická verejnosť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sk-SK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Študenti a učitelia ZŠ, SŠ, VŠ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sk-SK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Samospráva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sk-SK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Štátna správa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sk-SK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Podnikateľský sektor</a:t>
            </a:r>
            <a:endParaRPr kumimoji="0" lang="sk-SK" sz="2000" b="1" i="0" u="none" strike="noStrike" kern="1200" cap="none" spc="0" normalizeH="0" baseline="0" noProof="0" dirty="0">
              <a:ln>
                <a:noFill/>
              </a:ln>
              <a:solidFill>
                <a:srgbClr val="4F81BD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62201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79665" y="1011116"/>
            <a:ext cx="7886700" cy="791307"/>
          </a:xfrm>
        </p:spPr>
        <p:txBody>
          <a:bodyPr>
            <a:normAutofit fontScale="90000"/>
          </a:bodyPr>
          <a:lstStyle/>
          <a:p>
            <a:r>
              <a:rPr lang="sk-SK" b="1" dirty="0" smtClean="0">
                <a:solidFill>
                  <a:srgbClr val="2E9E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sk-SK" b="1" dirty="0" smtClean="0">
                <a:solidFill>
                  <a:srgbClr val="2E9E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sk-SK" b="1" dirty="0">
                <a:solidFill>
                  <a:srgbClr val="2E9E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sk-SK" b="1" dirty="0">
                <a:solidFill>
                  <a:srgbClr val="2E9E2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sk-SK" sz="3600" b="1" dirty="0" smtClean="0">
                <a:solidFill>
                  <a:srgbClr val="2E9E2E"/>
                </a:solidFill>
              </a:rPr>
              <a:t>Zapojené </a:t>
            </a:r>
            <a:r>
              <a:rPr lang="sk-SK" sz="3600" b="1" dirty="0">
                <a:solidFill>
                  <a:srgbClr val="2E9E2E"/>
                </a:solidFill>
              </a:rPr>
              <a:t>subjekty:</a:t>
            </a:r>
            <a:r>
              <a:rPr lang="sk-SK" b="1" dirty="0">
                <a:solidFill>
                  <a:srgbClr val="2E9E2E"/>
                </a:solidFill>
              </a:rPr>
              <a:t/>
            </a:r>
            <a:br>
              <a:rPr lang="sk-SK" b="1" dirty="0">
                <a:solidFill>
                  <a:srgbClr val="2E9E2E"/>
                </a:solidFill>
              </a:rPr>
            </a:br>
            <a:r>
              <a:rPr lang="sk-SK" b="1" dirty="0">
                <a:solidFill>
                  <a:srgbClr val="2E9E2E"/>
                </a:solidFill>
              </a:rPr>
              <a:t/>
            </a:r>
            <a:br>
              <a:rPr lang="sk-SK" b="1" dirty="0">
                <a:solidFill>
                  <a:srgbClr val="2E9E2E"/>
                </a:solidFill>
              </a:rPr>
            </a:br>
            <a:endParaRPr lang="sk-SK" dirty="0"/>
          </a:p>
        </p:txBody>
      </p:sp>
      <p:sp>
        <p:nvSpPr>
          <p:cNvPr id="3" name="Subtitle 2"/>
          <p:cNvSpPr txBox="1">
            <a:spLocks/>
          </p:cNvSpPr>
          <p:nvPr/>
        </p:nvSpPr>
        <p:spPr bwMode="auto">
          <a:xfrm>
            <a:off x="755576" y="1955383"/>
            <a:ext cx="3640137" cy="378599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9BBB59"/>
            </a:solidFill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sk-SK" altLang="sk-SK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 </a:t>
            </a:r>
            <a:r>
              <a:rPr kumimoji="0" lang="sk-SK" altLang="sk-SK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MŽP SR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sk-SK" altLang="sk-SK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 Štátna ochrana prírody SR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sk-SK" altLang="sk-SK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 Slovenské múzeum ochrany prírody a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sk-SK" altLang="sk-SK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jaskyniarstva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sk-SK" altLang="sk-SK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 Výskumný ústav vodného hospodárstva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pl-PL" altLang="sk-SK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 Združenie miest a obcí Slovenska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sk-SK" altLang="sk-SK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 Pracovná skupina pre adaptáciu na zmenu klímy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sk-SK" altLang="sk-SK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 Priatelia Zeme – SPZ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sk-SK" altLang="sk-SK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 Vidiecky parlament na Slovensku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sk-SK" altLang="sk-SK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 Nadácia Ekopolis n.o.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sk-SK" altLang="sk-SK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 CEPTA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0" lang="sk-SK" altLang="sk-SK" sz="1600" b="0" i="0" u="none" strike="noStrike" kern="1200" cap="none" spc="0" normalizeH="0" baseline="0" noProof="0" dirty="0" smtClean="0">
              <a:ln>
                <a:noFill/>
              </a:ln>
              <a:solidFill>
                <a:srgbClr val="4F81BD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4567621" y="1962472"/>
            <a:ext cx="4444494" cy="3584575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9BBB59"/>
            </a:solidFill>
            <a:prstDash val="solid"/>
            <a:headEnd/>
            <a:tailEnd/>
          </a:ln>
          <a:effectLst/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altLang="sk-SK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    </a:t>
            </a:r>
            <a:r>
              <a:rPr kumimoji="0" lang="sk-SK" altLang="sk-SK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/>
              </a:rPr>
              <a:t>Živica</a:t>
            </a:r>
          </a:p>
          <a:p>
            <a:pPr marL="0" marR="0" lvl="0" indent="0" defTabSz="91440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/>
              </a:rPr>
              <a:t>-    Centrum environmentálnych aktivít Trenčín</a:t>
            </a:r>
            <a:endParaRPr kumimoji="0" lang="sk-SK" altLang="sk-SK" sz="1600" b="1" i="0" u="none" strike="noStrike" kern="0" cap="none" spc="0" normalizeH="0" baseline="0" noProof="0" dirty="0" smtClean="0">
              <a:ln>
                <a:noFill/>
              </a:ln>
              <a:solidFill>
                <a:srgbClr val="4F81BD">
                  <a:lumMod val="75000"/>
                </a:srgbClr>
              </a:solidFill>
              <a:effectLst/>
              <a:uLnTx/>
              <a:uFillTx/>
              <a:latin typeface="Calibri"/>
            </a:endParaRPr>
          </a:p>
          <a:p>
            <a:pPr marL="0" marR="0" lvl="0" indent="0" defTabSz="91440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altLang="sk-SK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/>
              </a:rPr>
              <a:t>-    DAPHNE – inštitút aplikovanej ekológie</a:t>
            </a:r>
          </a:p>
          <a:p>
            <a:pPr marL="0" marR="0" lvl="0" indent="0" defTabSz="91440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altLang="sk-SK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/>
              </a:rPr>
              <a:t>-     Spolok pre obnovu dediny</a:t>
            </a:r>
          </a:p>
          <a:p>
            <a:pPr marL="0" marR="0" lvl="0" indent="0" defTabSz="91440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altLang="sk-SK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/>
              </a:rPr>
              <a:t>-    Karpatský rozvojový inštitút</a:t>
            </a:r>
          </a:p>
          <a:p>
            <a:pPr marL="0" marR="0" lvl="0" indent="0" defTabSz="91440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altLang="sk-SK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/>
              </a:rPr>
              <a:t>-    Spoločnosť pre záhradnú a krajinnú tvorbu</a:t>
            </a:r>
          </a:p>
          <a:p>
            <a:pPr marL="285750" marR="0" lvl="0" indent="-285750" defTabSz="91440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sk-SK" altLang="sk-SK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/>
              </a:rPr>
              <a:t>Univerzity: </a:t>
            </a:r>
            <a:r>
              <a:rPr kumimoji="0" lang="sk-SK" altLang="sk-SK" sz="1600" b="1" i="1" u="none" strike="noStrike" kern="0" cap="none" spc="0" normalizeH="0" baseline="0" noProof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Calibri"/>
              </a:rPr>
              <a:t>Univerzita Komenského Bratislava,  Univerzita Mateja Bela, Technická univerzita Zvolen, Fakulta ekológie a environmentalistiky, Slovenská technická univerzita Bratislava,</a:t>
            </a:r>
            <a:r>
              <a:rPr lang="sk-SK" altLang="sk-SK" sz="1600" b="1" i="1" kern="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sk-SK" altLang="sk-SK" sz="1600" b="1" i="1" kern="0" dirty="0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t>Slovenská poľnohospodárska univerzita Nitra</a:t>
            </a:r>
            <a:endParaRPr kumimoji="0" lang="sk-SK" altLang="sk-SK" sz="1600" b="1" i="1" u="none" strike="noStrike" kern="0" cap="none" spc="0" normalizeH="0" baseline="0" noProof="0" dirty="0" smtClean="0">
              <a:ln>
                <a:noFill/>
              </a:ln>
              <a:solidFill>
                <a:srgbClr val="4F81BD">
                  <a:lumMod val="75000"/>
                </a:srgbClr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415635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 dirty="0"/>
          </a:p>
        </p:txBody>
      </p:sp>
      <p:pic>
        <p:nvPicPr>
          <p:cNvPr id="3" name="Obrázo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5846"/>
            <a:ext cx="9144000" cy="6537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9241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obsahu 2"/>
          <p:cNvSpPr txBox="1">
            <a:spLocks/>
          </p:cNvSpPr>
          <p:nvPr/>
        </p:nvSpPr>
        <p:spPr>
          <a:xfrm>
            <a:off x="457200" y="1268760"/>
            <a:ext cx="8229600" cy="489654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30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ĎAKUJEM ZA POZORNOSŤ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7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1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55B848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Slovenská</a:t>
            </a:r>
            <a:r>
              <a:rPr kumimoji="0" lang="sk-SK" sz="1700" b="1" i="0" u="none" strike="noStrike" kern="1200" cap="none" spc="0" normalizeH="0" noProof="0" dirty="0" smtClean="0">
                <a:ln>
                  <a:noFill/>
                </a:ln>
                <a:solidFill>
                  <a:srgbClr val="55B848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agentúra životného prostredia</a:t>
            </a:r>
            <a:endParaRPr kumimoji="0" lang="sk-SK" sz="1700" b="1" i="0" u="none" strike="noStrike" kern="1200" cap="none" spc="0" normalizeH="0" baseline="0" noProof="0" dirty="0" smtClean="0">
              <a:ln>
                <a:noFill/>
              </a:ln>
              <a:solidFill>
                <a:srgbClr val="55B848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  <a:defRPr/>
            </a:pPr>
            <a:r>
              <a:rPr lang="sk-SK" sz="1700" dirty="0">
                <a:solidFill>
                  <a:srgbClr val="898989"/>
                </a:solidFill>
              </a:rPr>
              <a:t>Tajovského 28, 975 90 Banská </a:t>
            </a:r>
            <a:r>
              <a:rPr lang="sk-SK" sz="1700" dirty="0" smtClean="0">
                <a:solidFill>
                  <a:srgbClr val="898989"/>
                </a:solidFill>
              </a:rPr>
              <a:t>Bystrica</a:t>
            </a:r>
            <a:r>
              <a:rPr lang="sk-SK" sz="1700" dirty="0">
                <a:solidFill>
                  <a:srgbClr val="898989"/>
                </a:solidFill>
              </a:rPr>
              <a:t>	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www.sazp.sk</a:t>
            </a:r>
            <a:endParaRPr kumimoji="0" lang="sk-SK" sz="1700" b="1" i="0" u="none" strike="noStrike" kern="1200" cap="none" spc="0" normalizeH="0" baseline="0" noProof="0" dirty="0" smtClean="0">
              <a:ln w="0"/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200" b="1" i="0" u="none" strike="noStrike" kern="1200" cap="none" spc="0" normalizeH="0" baseline="0" noProof="0" dirty="0" smtClean="0">
              <a:ln w="0"/>
              <a:solidFill>
                <a:sysClr val="window" lastClr="FFFFFF">
                  <a:lumMod val="50000"/>
                </a:sys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7530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539552" y="967153"/>
            <a:ext cx="7514202" cy="54512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sk-SK" sz="3200" dirty="0" smtClean="0">
              <a:solidFill>
                <a:schemeClr val="accent5"/>
              </a:solidFill>
              <a:latin typeface="+mn-lt"/>
            </a:endParaRPr>
          </a:p>
          <a:p>
            <a:pPr>
              <a:defRPr/>
            </a:pPr>
            <a:r>
              <a:rPr lang="sk-SK" sz="3100" u="sng" dirty="0" smtClean="0">
                <a:solidFill>
                  <a:schemeClr val="accent6"/>
                </a:solidFill>
                <a:latin typeface="+mn-lt"/>
              </a:rPr>
              <a:t>Základné údaje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2500" b="0" i="0" u="sng" strike="noStrike" kern="1200" cap="none" spc="0" normalizeH="0" noProof="0" dirty="0">
              <a:ln>
                <a:noFill/>
              </a:ln>
              <a:solidFill>
                <a:schemeClr val="accent6">
                  <a:lumMod val="60000"/>
                  <a:lumOff val="40000"/>
                </a:schemeClr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" name="Zástupný symbol obsahu 2"/>
          <p:cNvSpPr txBox="1">
            <a:spLocks/>
          </p:cNvSpPr>
          <p:nvPr/>
        </p:nvSpPr>
        <p:spPr>
          <a:xfrm>
            <a:off x="539552" y="2060848"/>
            <a:ext cx="8229600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0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BlokTextu 5"/>
          <p:cNvSpPr txBox="1"/>
          <p:nvPr/>
        </p:nvSpPr>
        <p:spPr>
          <a:xfrm>
            <a:off x="984738" y="1813925"/>
            <a:ext cx="7784414" cy="45304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sk-SK" altLang="sk-SK" sz="2000" b="1" dirty="0" smtClean="0">
                <a:solidFill>
                  <a:schemeClr val="accent5"/>
                </a:solidFill>
              </a:rPr>
              <a:t>  Projekt financovaný z Kohézneho fondu v rámci OP </a:t>
            </a:r>
            <a:r>
              <a:rPr lang="sk-SK" altLang="sk-SK" sz="2000" b="1" dirty="0">
                <a:solidFill>
                  <a:schemeClr val="accent5"/>
                </a:solidFill>
              </a:rPr>
              <a:t>KŽP</a:t>
            </a:r>
            <a:r>
              <a:rPr lang="sk-SK" altLang="sk-SK" sz="2000" b="1" dirty="0" smtClean="0">
                <a:solidFill>
                  <a:schemeClr val="accent5"/>
                </a:solidFill>
              </a:rPr>
              <a:t>:</a:t>
            </a: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sk-SK" altLang="sk-SK" sz="2000" b="1" dirty="0">
              <a:solidFill>
                <a:schemeClr val="accent5"/>
              </a:solidFill>
            </a:endParaRP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sk-SK" altLang="sk-SK" sz="2000" b="1" dirty="0">
                <a:solidFill>
                  <a:schemeClr val="accent5"/>
                </a:solidFill>
              </a:rPr>
              <a:t>            </a:t>
            </a:r>
            <a:r>
              <a:rPr lang="sk-SK" altLang="sk-SK" sz="2000" b="1" dirty="0" smtClean="0">
                <a:solidFill>
                  <a:schemeClr val="accent5"/>
                </a:solidFill>
              </a:rPr>
              <a:t>Prioritná </a:t>
            </a:r>
            <a:r>
              <a:rPr lang="sk-SK" altLang="sk-SK" sz="2000" b="1" dirty="0">
                <a:solidFill>
                  <a:schemeClr val="accent5"/>
                </a:solidFill>
              </a:rPr>
              <a:t>os 1: </a:t>
            </a:r>
            <a:r>
              <a:rPr lang="sk-SK" altLang="sk-SK" sz="2000" i="1" dirty="0" smtClean="0">
                <a:solidFill>
                  <a:schemeClr val="accent5"/>
                </a:solidFill>
              </a:rPr>
              <a:t>Udržateľné </a:t>
            </a:r>
            <a:r>
              <a:rPr lang="sk-SK" altLang="sk-SK" sz="2000" i="1" dirty="0">
                <a:solidFill>
                  <a:schemeClr val="accent5"/>
                </a:solidFill>
              </a:rPr>
              <a:t>využívanie prírodných zdrojov </a:t>
            </a: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sk-SK" altLang="sk-SK" sz="2000" i="1" dirty="0">
                <a:solidFill>
                  <a:schemeClr val="accent5"/>
                </a:solidFill>
              </a:rPr>
              <a:t>                                       </a:t>
            </a:r>
            <a:r>
              <a:rPr lang="sk-SK" altLang="sk-SK" sz="2000" i="1" dirty="0" smtClean="0">
                <a:solidFill>
                  <a:schemeClr val="accent5"/>
                </a:solidFill>
              </a:rPr>
              <a:t>prostredníctvom </a:t>
            </a:r>
            <a:r>
              <a:rPr lang="sk-SK" altLang="sk-SK" sz="2000" i="1" dirty="0">
                <a:solidFill>
                  <a:schemeClr val="accent5"/>
                </a:solidFill>
              </a:rPr>
              <a:t>rozvoja environmentálnej </a:t>
            </a:r>
            <a:r>
              <a:rPr lang="sk-SK" altLang="sk-SK" sz="2000" i="1" dirty="0" smtClean="0">
                <a:solidFill>
                  <a:schemeClr val="accent5"/>
                </a:solidFill>
              </a:rPr>
              <a:t>     		                       infraštruktúry</a:t>
            </a:r>
            <a:endParaRPr lang="sk-SK" altLang="sk-SK" sz="2000" i="1" dirty="0">
              <a:solidFill>
                <a:schemeClr val="accent5"/>
              </a:solidFill>
            </a:endParaRP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sk-SK" altLang="sk-SK" sz="2000" b="1" dirty="0">
              <a:solidFill>
                <a:schemeClr val="accent5"/>
              </a:solidFill>
            </a:endParaRP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sk-SK" altLang="sk-SK" sz="2000" b="1" dirty="0">
                <a:solidFill>
                  <a:schemeClr val="accent5"/>
                </a:solidFill>
              </a:rPr>
              <a:t>            </a:t>
            </a:r>
            <a:r>
              <a:rPr lang="sk-SK" altLang="sk-SK" sz="2000" b="1" dirty="0" smtClean="0">
                <a:solidFill>
                  <a:schemeClr val="accent5"/>
                </a:solidFill>
              </a:rPr>
              <a:t>Prioritná </a:t>
            </a:r>
            <a:r>
              <a:rPr lang="sk-SK" altLang="sk-SK" sz="2000" b="1" dirty="0">
                <a:solidFill>
                  <a:schemeClr val="accent5"/>
                </a:solidFill>
              </a:rPr>
              <a:t>os 2:  </a:t>
            </a:r>
            <a:r>
              <a:rPr lang="sk-SK" altLang="sk-SK" sz="2000" i="1" dirty="0">
                <a:solidFill>
                  <a:schemeClr val="accent5"/>
                </a:solidFill>
              </a:rPr>
              <a:t>Adaptácia na nepriaznivé dôsledky zmeny </a:t>
            </a:r>
            <a:r>
              <a:rPr lang="sk-SK" altLang="sk-SK" sz="2000" i="1" dirty="0" smtClean="0">
                <a:solidFill>
                  <a:schemeClr val="accent5"/>
                </a:solidFill>
              </a:rPr>
              <a:t>			       klímy so zameraním </a:t>
            </a:r>
            <a:r>
              <a:rPr lang="sk-SK" altLang="sk-SK" sz="2000" i="1" dirty="0">
                <a:solidFill>
                  <a:schemeClr val="accent5"/>
                </a:solidFill>
              </a:rPr>
              <a:t>na ochranu pred </a:t>
            </a:r>
            <a:r>
              <a:rPr lang="sk-SK" altLang="sk-SK" sz="2000" i="1" dirty="0" smtClean="0">
                <a:solidFill>
                  <a:schemeClr val="accent5"/>
                </a:solidFill>
              </a:rPr>
              <a:t>povodňami</a:t>
            </a: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sk-SK" altLang="sk-SK" sz="2000" i="1" dirty="0" smtClean="0">
              <a:solidFill>
                <a:schemeClr val="accent5"/>
              </a:solidFill>
            </a:endParaRP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sk-SK" altLang="sk-SK" sz="2000" b="1" dirty="0">
                <a:solidFill>
                  <a:schemeClr val="accent5"/>
                </a:solidFill>
              </a:rPr>
              <a:t> </a:t>
            </a:r>
            <a:r>
              <a:rPr lang="sk-SK" altLang="sk-SK" sz="2000" b="1" dirty="0" smtClean="0">
                <a:solidFill>
                  <a:schemeClr val="accent5"/>
                </a:solidFill>
              </a:rPr>
              <a:t> trvanie </a:t>
            </a:r>
            <a:r>
              <a:rPr lang="sk-SK" altLang="sk-SK" sz="2000" b="1" dirty="0">
                <a:solidFill>
                  <a:schemeClr val="accent5"/>
                </a:solidFill>
              </a:rPr>
              <a:t>NP: 2016 - 2022</a:t>
            </a: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sk-SK" altLang="sk-SK" sz="2000" b="1" dirty="0">
              <a:solidFill>
                <a:schemeClr val="accent5"/>
              </a:solidFill>
            </a:endParaRP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sk-SK" altLang="sk-SK" sz="2000" b="1" dirty="0">
                <a:solidFill>
                  <a:schemeClr val="accent5"/>
                </a:solidFill>
              </a:rPr>
              <a:t>  rozpočet NP: 23 990 501,67 EUR </a:t>
            </a:r>
            <a:endParaRPr lang="sk-SK" altLang="sk-SK" sz="2000" b="1" dirty="0" smtClean="0">
              <a:solidFill>
                <a:schemeClr val="accent5"/>
              </a:solidFill>
            </a:endParaRP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sk-SK" altLang="sk-SK" sz="2000" b="1" dirty="0">
              <a:solidFill>
                <a:schemeClr val="accent5"/>
              </a:solidFill>
            </a:endParaRP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sk-SK" altLang="sk-SK" sz="2000" b="1" dirty="0">
                <a:solidFill>
                  <a:schemeClr val="accent5"/>
                </a:solidFill>
              </a:rPr>
              <a:t>  </a:t>
            </a:r>
            <a:r>
              <a:rPr lang="sk-SK" altLang="sk-SK" sz="2000" b="1" dirty="0" smtClean="0">
                <a:solidFill>
                  <a:schemeClr val="accent5"/>
                </a:solidFill>
              </a:rPr>
              <a:t>ŽoNFP predložená na RO dňa </a:t>
            </a:r>
            <a:r>
              <a:rPr lang="sk-SK" altLang="sk-SK" sz="2000" b="1" dirty="0">
                <a:solidFill>
                  <a:schemeClr val="accent5"/>
                </a:solidFill>
              </a:rPr>
              <a:t>25.1.2018 </a:t>
            </a:r>
            <a:endParaRPr lang="sk-SK" altLang="sk-SK" sz="2000" b="1" dirty="0" smtClean="0">
              <a:solidFill>
                <a:schemeClr val="accent5"/>
              </a:solidFill>
            </a:endParaRP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sk-SK" altLang="sk-SK" sz="2000" b="1" dirty="0" smtClean="0">
              <a:solidFill>
                <a:schemeClr val="accent5"/>
              </a:solidFill>
            </a:endParaRP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sk-SK" altLang="sk-SK" sz="2000" b="1" dirty="0" smtClean="0">
                <a:solidFill>
                  <a:schemeClr val="accent5"/>
                </a:solidFill>
              </a:rPr>
              <a:t>  Aktuálne sa ŽoNFP nachádza v procese odborného hodnotenia</a:t>
            </a:r>
            <a:endParaRPr lang="sk-SK" altLang="sk-SK" sz="2000" b="1" dirty="0">
              <a:solidFill>
                <a:schemeClr val="accent5"/>
              </a:solidFill>
            </a:endParaRP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sk-SK" altLang="sk-SK" b="1" dirty="0">
              <a:solidFill>
                <a:schemeClr val="accent6"/>
              </a:solidFill>
            </a:endParaRPr>
          </a:p>
          <a:p>
            <a:pPr marL="285750" indent="-285750">
              <a:buFontTx/>
              <a:buChar char="-"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3598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625" y="1160586"/>
            <a:ext cx="8071967" cy="3886199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sk-SK" sz="3100" dirty="0" smtClean="0">
                <a:latin typeface="+mn-lt"/>
              </a:rPr>
              <a:t/>
            </a:r>
            <a:br>
              <a:rPr lang="sk-SK" sz="3100" dirty="0" smtClean="0">
                <a:latin typeface="+mn-lt"/>
              </a:rPr>
            </a:br>
            <a:r>
              <a:rPr lang="sk-SK" sz="3100" dirty="0" smtClean="0">
                <a:latin typeface="+mn-lt"/>
              </a:rPr>
              <a:t/>
            </a:r>
            <a:br>
              <a:rPr lang="sk-SK" sz="3100" dirty="0" smtClean="0">
                <a:latin typeface="+mn-lt"/>
              </a:rPr>
            </a:br>
            <a:r>
              <a:rPr lang="sk-SK" sz="3100" b="1" u="sng" dirty="0" smtClean="0">
                <a:solidFill>
                  <a:schemeClr val="accent6"/>
                </a:solidFill>
                <a:latin typeface="+mn-lt"/>
              </a:rPr>
              <a:t>NP pozostáva zo 6 hlavných aktivít</a:t>
            </a:r>
            <a:r>
              <a:rPr lang="sk-SK" sz="3100" b="1" dirty="0" smtClean="0">
                <a:latin typeface="+mn-lt"/>
              </a:rPr>
              <a:t/>
            </a:r>
            <a:br>
              <a:rPr lang="sk-SK" sz="3100" b="1" dirty="0" smtClean="0">
                <a:latin typeface="+mn-lt"/>
              </a:rPr>
            </a:br>
            <a:r>
              <a:rPr lang="sk-SK" sz="2700" dirty="0" smtClean="0">
                <a:solidFill>
                  <a:schemeClr val="accent5"/>
                </a:solidFill>
                <a:latin typeface="+mn-lt"/>
              </a:rPr>
              <a:t>HA1  Informačné aktivity v oblasti odpadov</a:t>
            </a:r>
            <a:br>
              <a:rPr lang="sk-SK" sz="2700" dirty="0" smtClean="0">
                <a:solidFill>
                  <a:schemeClr val="accent5"/>
                </a:solidFill>
                <a:latin typeface="+mn-lt"/>
              </a:rPr>
            </a:br>
            <a:r>
              <a:rPr lang="sk-SK" sz="2700" dirty="0" smtClean="0">
                <a:solidFill>
                  <a:schemeClr val="accent5"/>
                </a:solidFill>
                <a:latin typeface="+mn-lt"/>
              </a:rPr>
              <a:t>HA2  Informačné aktivity v oblasti vôd a vodného hospodárstva</a:t>
            </a:r>
            <a:br>
              <a:rPr lang="sk-SK" sz="2700" dirty="0" smtClean="0">
                <a:solidFill>
                  <a:schemeClr val="accent5"/>
                </a:solidFill>
                <a:latin typeface="+mn-lt"/>
              </a:rPr>
            </a:br>
            <a:r>
              <a:rPr lang="sk-SK" sz="2700" dirty="0" smtClean="0">
                <a:solidFill>
                  <a:schemeClr val="accent5"/>
                </a:solidFill>
                <a:latin typeface="+mn-lt"/>
              </a:rPr>
              <a:t>HA3  Informačné aktivity v oblasti ochrany krajiny a prírody</a:t>
            </a:r>
            <a:br>
              <a:rPr lang="sk-SK" sz="2700" dirty="0" smtClean="0">
                <a:solidFill>
                  <a:schemeClr val="accent5"/>
                </a:solidFill>
                <a:latin typeface="+mn-lt"/>
              </a:rPr>
            </a:br>
            <a:r>
              <a:rPr lang="sk-SK" sz="2700" dirty="0" smtClean="0">
                <a:solidFill>
                  <a:schemeClr val="accent5"/>
                </a:solidFill>
                <a:latin typeface="+mn-lt"/>
              </a:rPr>
              <a:t>HA4  Informačné aktivity v oblasti ochrany ovzdušia a IKPZ</a:t>
            </a:r>
            <a:br>
              <a:rPr lang="sk-SK" sz="2700" dirty="0" smtClean="0">
                <a:solidFill>
                  <a:schemeClr val="accent5"/>
                </a:solidFill>
                <a:latin typeface="+mn-lt"/>
              </a:rPr>
            </a:br>
            <a:r>
              <a:rPr lang="sk-SK" sz="2700" dirty="0" smtClean="0">
                <a:solidFill>
                  <a:schemeClr val="accent5"/>
                </a:solidFill>
                <a:latin typeface="+mn-lt"/>
              </a:rPr>
              <a:t>HA5  Informačné aktivity v oblasti environmentálnych záťaží</a:t>
            </a:r>
            <a:br>
              <a:rPr lang="sk-SK" sz="2700" dirty="0" smtClean="0">
                <a:solidFill>
                  <a:schemeClr val="accent5"/>
                </a:solidFill>
                <a:latin typeface="+mn-lt"/>
              </a:rPr>
            </a:br>
            <a:r>
              <a:rPr lang="sk-SK" sz="2700" dirty="0" smtClean="0">
                <a:solidFill>
                  <a:schemeClr val="accent5"/>
                </a:solidFill>
                <a:latin typeface="+mn-lt"/>
              </a:rPr>
              <a:t>HA6  Informačné aktivity v oblasti zmeny klímy</a:t>
            </a:r>
            <a:br>
              <a:rPr lang="sk-SK" sz="2700" dirty="0" smtClean="0">
                <a:solidFill>
                  <a:schemeClr val="accent5"/>
                </a:solidFill>
                <a:latin typeface="+mn-lt"/>
              </a:rPr>
            </a:br>
            <a:endParaRPr lang="sk-SK" sz="2700" dirty="0">
              <a:solidFill>
                <a:schemeClr val="accent5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54942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79665" y="1921612"/>
            <a:ext cx="7886700" cy="1199657"/>
          </a:xfrm>
        </p:spPr>
        <p:txBody>
          <a:bodyPr>
            <a:noAutofit/>
          </a:bodyPr>
          <a:lstStyle/>
          <a:p>
            <a:pPr algn="l"/>
            <a:r>
              <a:rPr lang="sk-SK" sz="2400" dirty="0" smtClean="0">
                <a:solidFill>
                  <a:srgbClr val="000000"/>
                </a:solidFill>
                <a:latin typeface="+mn-lt"/>
              </a:rPr>
              <a:t/>
            </a:r>
            <a:br>
              <a:rPr lang="sk-SK" sz="2400" dirty="0" smtClean="0">
                <a:solidFill>
                  <a:srgbClr val="000000"/>
                </a:solidFill>
                <a:latin typeface="+mn-lt"/>
              </a:rPr>
            </a:br>
            <a:r>
              <a:rPr lang="sk-SK" sz="2400" dirty="0">
                <a:solidFill>
                  <a:srgbClr val="000000"/>
                </a:solidFill>
                <a:latin typeface="+mn-lt"/>
              </a:rPr>
              <a:t/>
            </a:r>
            <a:br>
              <a:rPr lang="sk-SK" sz="2400" dirty="0">
                <a:solidFill>
                  <a:srgbClr val="000000"/>
                </a:solidFill>
                <a:latin typeface="+mn-lt"/>
              </a:rPr>
            </a:br>
            <a:r>
              <a:rPr lang="sk-SK" sz="2400" dirty="0" smtClean="0">
                <a:solidFill>
                  <a:srgbClr val="000000"/>
                </a:solidFill>
                <a:latin typeface="+mn-lt"/>
              </a:rPr>
              <a:t/>
            </a:r>
            <a:br>
              <a:rPr lang="sk-SK" sz="2400" dirty="0" smtClean="0">
                <a:solidFill>
                  <a:srgbClr val="000000"/>
                </a:solidFill>
                <a:latin typeface="+mn-lt"/>
              </a:rPr>
            </a:br>
            <a:r>
              <a:rPr lang="sk-SK" sz="3000" b="1" u="sng" dirty="0" smtClean="0">
                <a:solidFill>
                  <a:schemeClr val="accent6"/>
                </a:solidFill>
                <a:latin typeface="+mn-lt"/>
              </a:rPr>
              <a:t>Prierezové aktivity</a:t>
            </a:r>
            <a:br>
              <a:rPr lang="sk-SK" sz="3000" b="1" u="sng" dirty="0" smtClean="0">
                <a:solidFill>
                  <a:schemeClr val="accent6"/>
                </a:solidFill>
                <a:latin typeface="+mn-lt"/>
              </a:rPr>
            </a:br>
            <a:r>
              <a:rPr lang="sk-SK" sz="3200" dirty="0" smtClean="0">
                <a:solidFill>
                  <a:schemeClr val="accent6"/>
                </a:solidFill>
                <a:latin typeface="+mn-lt"/>
              </a:rPr>
              <a:t/>
            </a:r>
            <a:br>
              <a:rPr lang="sk-SK" sz="3200" dirty="0" smtClean="0">
                <a:solidFill>
                  <a:schemeClr val="accent6"/>
                </a:solidFill>
                <a:latin typeface="+mn-lt"/>
              </a:rPr>
            </a:br>
            <a:r>
              <a:rPr lang="sk-SK" sz="2400" dirty="0" smtClean="0">
                <a:solidFill>
                  <a:schemeClr val="accent5"/>
                </a:solidFill>
                <a:latin typeface="+mn-lt"/>
              </a:rPr>
              <a:t>Súčasťou </a:t>
            </a:r>
            <a:r>
              <a:rPr lang="sk-SK" sz="2400" dirty="0">
                <a:solidFill>
                  <a:schemeClr val="accent5"/>
                </a:solidFill>
                <a:latin typeface="+mn-lt"/>
              </a:rPr>
              <a:t>národného projektu sú aj aktivity majúce prierezový charakter, sú to najmä informačné a poradenské aktivity v prierezových témach kvality </a:t>
            </a:r>
            <a:r>
              <a:rPr lang="sk-SK" sz="2400" dirty="0" smtClean="0">
                <a:solidFill>
                  <a:schemeClr val="accent5"/>
                </a:solidFill>
                <a:latin typeface="+mn-lt"/>
              </a:rPr>
              <a:t>životného prostredia </a:t>
            </a:r>
            <a:r>
              <a:rPr lang="sk-SK" sz="2400" dirty="0">
                <a:solidFill>
                  <a:schemeClr val="accent5"/>
                </a:solidFill>
                <a:latin typeface="+mn-lt"/>
              </a:rPr>
              <a:t>s cieľom udržateľného rozvoja a aktivity pre zabezpečenie kvalitných environmentálnych dát, pre ich konsolidáciu a zlepšenie prístupu k nim, pre </a:t>
            </a:r>
            <a:r>
              <a:rPr lang="sk-SK" sz="2400" dirty="0" smtClean="0">
                <a:solidFill>
                  <a:schemeClr val="accent5"/>
                </a:solidFill>
                <a:latin typeface="+mn-lt"/>
              </a:rPr>
              <a:t>ich kvalitné </a:t>
            </a:r>
            <a:r>
              <a:rPr lang="sk-SK" sz="2400" dirty="0">
                <a:solidFill>
                  <a:schemeClr val="accent5"/>
                </a:solidFill>
                <a:latin typeface="+mn-lt"/>
              </a:rPr>
              <a:t>vyhodnocovanie, vydávanie informácií pre podporu riadenia </a:t>
            </a:r>
            <a:r>
              <a:rPr lang="sk-SK" sz="2400" dirty="0" smtClean="0">
                <a:solidFill>
                  <a:schemeClr val="accent5"/>
                </a:solidFill>
                <a:latin typeface="+mn-lt"/>
              </a:rPr>
              <a:t>životného prostredia, zlepšovania </a:t>
            </a:r>
            <a:r>
              <a:rPr lang="sk-SK" sz="2400" dirty="0">
                <a:solidFill>
                  <a:schemeClr val="accent5"/>
                </a:solidFill>
                <a:latin typeface="+mn-lt"/>
              </a:rPr>
              <a:t>environmentálneho povedomia a informovanosti. </a:t>
            </a:r>
          </a:p>
        </p:txBody>
      </p:sp>
    </p:spTree>
    <p:extLst>
      <p:ext uri="{BB962C8B-B14F-4D97-AF65-F5344CB8AC3E}">
        <p14:creationId xmlns:p14="http://schemas.microsoft.com/office/powerpoint/2010/main" val="21983774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obsahu 2"/>
          <p:cNvSpPr txBox="1">
            <a:spLocks/>
          </p:cNvSpPr>
          <p:nvPr/>
        </p:nvSpPr>
        <p:spPr>
          <a:xfrm>
            <a:off x="525979" y="1915658"/>
            <a:ext cx="8229600" cy="52471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endParaRPr lang="sk-SK" altLang="sk-SK" sz="1800" dirty="0"/>
          </a:p>
        </p:txBody>
      </p:sp>
      <p:sp>
        <p:nvSpPr>
          <p:cNvPr id="8" name="Nadpis 1"/>
          <p:cNvSpPr txBox="1">
            <a:spLocks/>
          </p:cNvSpPr>
          <p:nvPr/>
        </p:nvSpPr>
        <p:spPr>
          <a:xfrm>
            <a:off x="525979" y="923192"/>
            <a:ext cx="7562944" cy="4220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uLnTx/>
                <a:uFillTx/>
                <a:latin typeface="Calibri"/>
                <a:ea typeface="+mj-ea"/>
                <a:cs typeface="+mj-cs"/>
              </a:rPr>
              <a:t>Zrealizované aktivity v r. 2016 - 2018</a:t>
            </a:r>
            <a:endParaRPr kumimoji="0" lang="pl-PL" sz="3000" b="1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uLnTx/>
              <a:uFillTx/>
              <a:latin typeface="Calibri"/>
              <a:ea typeface="+mj-ea"/>
              <a:cs typeface="+mj-cs"/>
            </a:endParaRPr>
          </a:p>
        </p:txBody>
      </p:sp>
      <p:graphicFrame>
        <p:nvGraphicFramePr>
          <p:cNvPr id="9" name="Tabuľk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8567773"/>
              </p:ext>
            </p:extLst>
          </p:nvPr>
        </p:nvGraphicFramePr>
        <p:xfrm>
          <a:off x="683568" y="1441937"/>
          <a:ext cx="7128792" cy="4783020"/>
        </p:xfrm>
        <a:graphic>
          <a:graphicData uri="http://schemas.openxmlformats.org/drawingml/2006/table">
            <a:tbl>
              <a:tblPr/>
              <a:tblGrid>
                <a:gridCol w="695131">
                  <a:extLst>
                    <a:ext uri="{9D8B030D-6E8A-4147-A177-3AD203B41FA5}">
                      <a16:colId xmlns:a16="http://schemas.microsoft.com/office/drawing/2014/main" xmlns="" val="813079279"/>
                    </a:ext>
                  </a:extLst>
                </a:gridCol>
                <a:gridCol w="4324538">
                  <a:extLst>
                    <a:ext uri="{9D8B030D-6E8A-4147-A177-3AD203B41FA5}">
                      <a16:colId xmlns:a16="http://schemas.microsoft.com/office/drawing/2014/main" xmlns="" val="1740853572"/>
                    </a:ext>
                  </a:extLst>
                </a:gridCol>
                <a:gridCol w="2109123">
                  <a:extLst>
                    <a:ext uri="{9D8B030D-6E8A-4147-A177-3AD203B41FA5}">
                      <a16:colId xmlns:a16="http://schemas.microsoft.com/office/drawing/2014/main" xmlns="" val="2290676622"/>
                    </a:ext>
                  </a:extLst>
                </a:gridCol>
              </a:tblGrid>
              <a:tr h="233789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</a:t>
                      </a:r>
                    </a:p>
                  </a:txBody>
                  <a:tcPr marL="8504" marR="8504" marT="8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Názov aktivity</a:t>
                      </a:r>
                    </a:p>
                  </a:txBody>
                  <a:tcPr marL="8504" marR="8504" marT="8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Dátum konania</a:t>
                      </a:r>
                    </a:p>
                  </a:txBody>
                  <a:tcPr marL="8504" marR="8504" marT="8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67578315"/>
                  </a:ext>
                </a:extLst>
              </a:tr>
              <a:tr h="178211">
                <a:tc>
                  <a:txBody>
                    <a:bodyPr/>
                    <a:lstStyle/>
                    <a:p>
                      <a:pPr algn="l" fontAlgn="ctr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HA1</a:t>
                      </a:r>
                    </a:p>
                  </a:txBody>
                  <a:tcPr marL="8504" marR="8504" marT="8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Konferencia EIA/SEA</a:t>
                      </a:r>
                    </a:p>
                  </a:txBody>
                  <a:tcPr marL="8504" marR="8504" marT="8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jún 16</a:t>
                      </a:r>
                    </a:p>
                  </a:txBody>
                  <a:tcPr marL="8504" marR="8504" marT="8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97425701"/>
                  </a:ext>
                </a:extLst>
              </a:tr>
              <a:tr h="285140">
                <a:tc>
                  <a:txBody>
                    <a:bodyPr/>
                    <a:lstStyle/>
                    <a:p>
                      <a:pPr algn="l" fontAlgn="ctr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HA1</a:t>
                      </a:r>
                    </a:p>
                  </a:txBody>
                  <a:tcPr marL="8504" marR="8504" marT="8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2-dňová národná konferencia 19-20.10.2016</a:t>
                      </a:r>
                    </a:p>
                  </a:txBody>
                  <a:tcPr marL="8504" marR="8504" marT="8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október 16</a:t>
                      </a:r>
                    </a:p>
                  </a:txBody>
                  <a:tcPr marL="8504" marR="8504" marT="8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19112627"/>
                  </a:ext>
                </a:extLst>
              </a:tr>
              <a:tr h="285140">
                <a:tc>
                  <a:txBody>
                    <a:bodyPr/>
                    <a:lstStyle/>
                    <a:p>
                      <a:pPr algn="l" fontAlgn="ctr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HA2</a:t>
                      </a:r>
                    </a:p>
                  </a:txBody>
                  <a:tcPr marL="8504" marR="8504" marT="8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Publikovanie Vodného plánu S</a:t>
                      </a:r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lovenska </a:t>
                      </a:r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2016 - 2021</a:t>
                      </a:r>
                    </a:p>
                  </a:txBody>
                  <a:tcPr marL="8504" marR="8504" marT="8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11/2016 - 2/2017</a:t>
                      </a:r>
                    </a:p>
                  </a:txBody>
                  <a:tcPr marL="8504" marR="8504" marT="8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56794989"/>
                  </a:ext>
                </a:extLst>
              </a:tr>
              <a:tr h="178211">
                <a:tc>
                  <a:txBody>
                    <a:bodyPr/>
                    <a:lstStyle/>
                    <a:p>
                      <a:pPr algn="l" fontAlgn="ctr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HA2</a:t>
                      </a:r>
                    </a:p>
                  </a:txBody>
                  <a:tcPr marL="8504" marR="8504" marT="8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Festival Šiška</a:t>
                      </a:r>
                    </a:p>
                  </a:txBody>
                  <a:tcPr marL="8504" marR="8504" marT="8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október 17</a:t>
                      </a:r>
                    </a:p>
                  </a:txBody>
                  <a:tcPr marL="8504" marR="8504" marT="8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35096586"/>
                  </a:ext>
                </a:extLst>
              </a:tr>
              <a:tr h="222766"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HA3</a:t>
                      </a:r>
                    </a:p>
                  </a:txBody>
                  <a:tcPr marL="8504" marR="8504" marT="85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Zabezpečenie aktivity </a:t>
                      </a:r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Kampaň cena za krajinu</a:t>
                      </a:r>
                    </a:p>
                  </a:txBody>
                  <a:tcPr marL="8504" marR="8504" marT="85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august 16</a:t>
                      </a:r>
                    </a:p>
                  </a:txBody>
                  <a:tcPr marL="8504" marR="8504" marT="85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07589482"/>
                  </a:ext>
                </a:extLst>
              </a:tr>
              <a:tr h="222766"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HA3</a:t>
                      </a:r>
                    </a:p>
                  </a:txBody>
                  <a:tcPr marL="8504" marR="8504" marT="85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Preklad - brožúra Dobrá prax v GPP</a:t>
                      </a:r>
                    </a:p>
                  </a:txBody>
                  <a:tcPr marL="8504" marR="8504" marT="85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september 16</a:t>
                      </a:r>
                    </a:p>
                  </a:txBody>
                  <a:tcPr marL="8504" marR="8504" marT="85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45709262"/>
                  </a:ext>
                </a:extLst>
              </a:tr>
              <a:tr h="222766"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HA3</a:t>
                      </a:r>
                    </a:p>
                  </a:txBody>
                  <a:tcPr marL="8504" marR="8504" marT="85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Krajina - Človek - </a:t>
                      </a:r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Kultúra </a:t>
                      </a:r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zabezpečenie konferencie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4" marR="8504" marT="85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máj 17</a:t>
                      </a:r>
                    </a:p>
                  </a:txBody>
                  <a:tcPr marL="8504" marR="8504" marT="85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8777607"/>
                  </a:ext>
                </a:extLst>
              </a:tr>
              <a:tr h="178211">
                <a:tc>
                  <a:txBody>
                    <a:bodyPr/>
                    <a:lstStyle/>
                    <a:p>
                      <a:pPr algn="l" fontAlgn="ctr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HA3</a:t>
                      </a:r>
                    </a:p>
                  </a:txBody>
                  <a:tcPr marL="8504" marR="8504" marT="8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Konferencia CITES</a:t>
                      </a:r>
                    </a:p>
                  </a:txBody>
                  <a:tcPr marL="8504" marR="8504" marT="8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november 17</a:t>
                      </a:r>
                    </a:p>
                  </a:txBody>
                  <a:tcPr marL="8504" marR="8504" marT="8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09294436"/>
                  </a:ext>
                </a:extLst>
              </a:tr>
              <a:tr h="393848">
                <a:tc>
                  <a:txBody>
                    <a:bodyPr/>
                    <a:lstStyle/>
                    <a:p>
                      <a:pPr algn="l" fontAlgn="ctr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HA4</a:t>
                      </a:r>
                    </a:p>
                  </a:txBody>
                  <a:tcPr marL="8504" marR="8504" marT="8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4.3.5. Informačná kampaň, workshop, konferencia Európsky týždeň mobility</a:t>
                      </a:r>
                      <a:b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4" marR="8504" marT="850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september-október 2017</a:t>
                      </a:r>
                    </a:p>
                  </a:txBody>
                  <a:tcPr marL="8504" marR="8504" marT="850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63644091"/>
                  </a:ext>
                </a:extLst>
              </a:tr>
              <a:tr h="329692">
                <a:tc>
                  <a:txBody>
                    <a:bodyPr/>
                    <a:lstStyle/>
                    <a:p>
                      <a:pPr algn="l" fontAlgn="ctr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HA4</a:t>
                      </a:r>
                    </a:p>
                  </a:txBody>
                  <a:tcPr marL="8504" marR="8504" marT="8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4.3.5. Informačná kampaň, workshop, konferencia Európsky týždeň mobility - tlmočenie</a:t>
                      </a:r>
                    </a:p>
                  </a:txBody>
                  <a:tcPr marL="8504" marR="8504" marT="850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november 17</a:t>
                      </a:r>
                    </a:p>
                  </a:txBody>
                  <a:tcPr marL="8504" marR="8504" marT="850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12367798"/>
                  </a:ext>
                </a:extLst>
              </a:tr>
              <a:tr h="761031">
                <a:tc>
                  <a:txBody>
                    <a:bodyPr/>
                    <a:lstStyle/>
                    <a:p>
                      <a:pPr algn="l" fontAlgn="ctr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 5</a:t>
                      </a:r>
                    </a:p>
                  </a:txBody>
                  <a:tcPr marL="8504" marR="8504" marT="8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5.3.4. Exkurzia EZ a študenti, doktoranti a pedagógovia VŠ</a:t>
                      </a:r>
                      <a:b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4" marR="8504" marT="8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september 2017</a:t>
                      </a:r>
                      <a:b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október </a:t>
                      </a:r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</a:p>
                    <a:p>
                      <a:pPr algn="ctr" fontAlgn="ctr"/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apríl 2018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4" marR="8504" marT="8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94255940"/>
                  </a:ext>
                </a:extLst>
              </a:tr>
              <a:tr h="347514">
                <a:tc>
                  <a:txBody>
                    <a:bodyPr/>
                    <a:lstStyle/>
                    <a:p>
                      <a:pPr algn="l" fontAlgn="ctr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HA2</a:t>
                      </a:r>
                    </a:p>
                  </a:txBody>
                  <a:tcPr marL="8504" marR="8504" marT="8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2.4.1. Semináre pre zamestnancov štátnej vodnej správy</a:t>
                      </a:r>
                    </a:p>
                  </a:txBody>
                  <a:tcPr marL="8504" marR="8504" marT="8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apríl 18</a:t>
                      </a:r>
                    </a:p>
                  </a:txBody>
                  <a:tcPr marL="8504" marR="8504" marT="8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77391675"/>
                  </a:ext>
                </a:extLst>
              </a:tr>
              <a:tr h="248551"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HA3</a:t>
                      </a:r>
                    </a:p>
                  </a:txBody>
                  <a:tcPr marL="8504" marR="8504" marT="85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Krajina Človek Kultúra - konferencia</a:t>
                      </a:r>
                    </a:p>
                  </a:txBody>
                  <a:tcPr marL="8504" marR="8504" marT="85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máj 18</a:t>
                      </a:r>
                    </a:p>
                  </a:txBody>
                  <a:tcPr marL="8504" marR="8504" marT="85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46260618"/>
                  </a:ext>
                </a:extLst>
              </a:tr>
              <a:tr h="294050"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HA3</a:t>
                      </a:r>
                    </a:p>
                  </a:txBody>
                  <a:tcPr marL="8504" marR="8504" marT="85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3.6.3. Študijná cesta, infodeň Územný systém ekologickej stability</a:t>
                      </a:r>
                    </a:p>
                  </a:txBody>
                  <a:tcPr marL="8504" marR="8504" marT="85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marec 18</a:t>
                      </a:r>
                    </a:p>
                  </a:txBody>
                  <a:tcPr marL="8504" marR="8504" marT="85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17336780"/>
                  </a:ext>
                </a:extLst>
              </a:tr>
              <a:tr h="223123"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HA4</a:t>
                      </a:r>
                    </a:p>
                  </a:txBody>
                  <a:tcPr marL="8504" marR="8504" marT="85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4.3.2. Seminár k ochrane ovzdušia</a:t>
                      </a:r>
                    </a:p>
                  </a:txBody>
                  <a:tcPr marL="8504" marR="8504" marT="85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február 18</a:t>
                      </a:r>
                    </a:p>
                  </a:txBody>
                  <a:tcPr marL="8504" marR="8504" marT="85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6189602"/>
                  </a:ext>
                </a:extLst>
              </a:tr>
              <a:tr h="178211"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Prierez</a:t>
                      </a:r>
                    </a:p>
                  </a:txBody>
                  <a:tcPr marL="8504" marR="8504" marT="85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Cena ministra ŽP za zelené Slovensko</a:t>
                      </a:r>
                    </a:p>
                  </a:txBody>
                  <a:tcPr marL="8504" marR="8504" marT="85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február 18</a:t>
                      </a:r>
                    </a:p>
                  </a:txBody>
                  <a:tcPr marL="8504" marR="8504" marT="85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308477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940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79665" y="940777"/>
            <a:ext cx="7886700" cy="633046"/>
          </a:xfrm>
        </p:spPr>
        <p:txBody>
          <a:bodyPr>
            <a:normAutofit/>
          </a:bodyPr>
          <a:lstStyle/>
          <a:p>
            <a:r>
              <a:rPr lang="sk-SK" sz="3000" b="1" dirty="0" smtClean="0">
                <a:latin typeface="+mn-lt"/>
              </a:rPr>
              <a:t>Plánované aktivity v rámci NP na rok 2018</a:t>
            </a:r>
            <a:endParaRPr lang="sk-SK" sz="3000" b="1" dirty="0">
              <a:latin typeface="+mn-lt"/>
            </a:endParaRPr>
          </a:p>
        </p:txBody>
      </p:sp>
      <p:pic>
        <p:nvPicPr>
          <p:cNvPr id="5" name="Obrázo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1554" y="1573823"/>
            <a:ext cx="5196253" cy="461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7733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79665" y="984738"/>
            <a:ext cx="7886700" cy="694593"/>
          </a:xfrm>
        </p:spPr>
        <p:txBody>
          <a:bodyPr>
            <a:normAutofit/>
          </a:bodyPr>
          <a:lstStyle/>
          <a:p>
            <a:r>
              <a:rPr lang="sk-SK" sz="3200" b="1" dirty="0">
                <a:latin typeface="+mn-lt"/>
              </a:rPr>
              <a:t>Plánované aktivity v rámci NP na rok 2018</a:t>
            </a:r>
            <a:endParaRPr lang="sk-SK" sz="3200" dirty="0">
              <a:latin typeface="+mn-lt"/>
            </a:endParaRP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3923" y="1863969"/>
            <a:ext cx="4404946" cy="3675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8402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79665" y="870439"/>
            <a:ext cx="8028004" cy="474784"/>
          </a:xfrm>
        </p:spPr>
        <p:txBody>
          <a:bodyPr>
            <a:normAutofit fontScale="90000"/>
          </a:bodyPr>
          <a:lstStyle/>
          <a:p>
            <a:r>
              <a:rPr lang="sk-SK" sz="3200" b="1" dirty="0">
                <a:latin typeface="+mn-lt"/>
              </a:rPr>
              <a:t>Plánované aktivity v rámci NP na rok 2018</a:t>
            </a:r>
            <a:endParaRPr lang="sk-SK" sz="3200" dirty="0">
              <a:latin typeface="+mn-lt"/>
            </a:endParaRPr>
          </a:p>
        </p:txBody>
      </p:sp>
      <p:pic>
        <p:nvPicPr>
          <p:cNvPr id="3" name="Obrázo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6531" y="1283677"/>
            <a:ext cx="4537274" cy="5310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2416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79665" y="993532"/>
            <a:ext cx="7886700" cy="474783"/>
          </a:xfrm>
        </p:spPr>
        <p:txBody>
          <a:bodyPr>
            <a:normAutofit fontScale="90000"/>
          </a:bodyPr>
          <a:lstStyle/>
          <a:p>
            <a:r>
              <a:rPr lang="sk-SK" sz="3200" b="1" dirty="0">
                <a:latin typeface="+mn-lt"/>
              </a:rPr>
              <a:t>Plánované aktivity v rámci NP na rok 2018</a:t>
            </a:r>
            <a:endParaRPr lang="sk-SK" sz="3200" dirty="0">
              <a:latin typeface="+mn-lt"/>
            </a:endParaRP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6571" y="1468315"/>
            <a:ext cx="4150857" cy="468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096358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Office">
  <a:themeElements>
    <a:clrScheme name="Motí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ív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í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3000</TotalTime>
  <Words>822</Words>
  <Application>Microsoft Office PowerPoint</Application>
  <PresentationFormat>Prezentácia na obrazovke (4:3)</PresentationFormat>
  <Paragraphs>194</Paragraphs>
  <Slides>18</Slides>
  <Notes>5</Notes>
  <HiddenSlides>0</HiddenSlides>
  <MMClips>0</MMClips>
  <ScaleCrop>false</ScaleCrop>
  <HeadingPairs>
    <vt:vector size="6" baseType="variant">
      <vt:variant>
        <vt:lpstr>Použité písma</vt:lpstr>
      </vt:variant>
      <vt:variant>
        <vt:i4>5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18</vt:i4>
      </vt:variant>
    </vt:vector>
  </HeadingPairs>
  <TitlesOfParts>
    <vt:vector size="24" baseType="lpstr">
      <vt:lpstr>Arial</vt:lpstr>
      <vt:lpstr>Calibri</vt:lpstr>
      <vt:lpstr>Courier New</vt:lpstr>
      <vt:lpstr>Myriad Pro</vt:lpstr>
      <vt:lpstr>Tahoma</vt:lpstr>
      <vt:lpstr>Motív Office</vt:lpstr>
      <vt:lpstr>Prezentácia programu PowerPoint</vt:lpstr>
      <vt:lpstr>Prezentácia programu PowerPoint</vt:lpstr>
      <vt:lpstr>  NP pozostáva zo 6 hlavných aktivít HA1  Informačné aktivity v oblasti odpadov HA2  Informačné aktivity v oblasti vôd a vodného hospodárstva HA3  Informačné aktivity v oblasti ochrany krajiny a prírody HA4  Informačné aktivity v oblasti ochrany ovzdušia a IKPZ HA5  Informačné aktivity v oblasti environmentálnych záťaží HA6  Informačné aktivity v oblasti zmeny klímy </vt:lpstr>
      <vt:lpstr>   Prierezové aktivity  Súčasťou národného projektu sú aj aktivity majúce prierezový charakter, sú to najmä informačné a poradenské aktivity v prierezových témach kvality životného prostredia s cieľom udržateľného rozvoja a aktivity pre zabezpečenie kvalitných environmentálnych dát, pre ich konsolidáciu a zlepšenie prístupu k nim, pre ich kvalitné vyhodnocovanie, vydávanie informácií pre podporu riadenia životného prostredia, zlepšovania environmentálneho povedomia a informovanosti. </vt:lpstr>
      <vt:lpstr>Prezentácia programu PowerPoint</vt:lpstr>
      <vt:lpstr>Plánované aktivity v rámci NP na rok 2018</vt:lpstr>
      <vt:lpstr>Plánované aktivity v rámci NP na rok 2018</vt:lpstr>
      <vt:lpstr>Plánované aktivity v rámci NP na rok 2018</vt:lpstr>
      <vt:lpstr>Plánované aktivity v rámci NP na rok 2018</vt:lpstr>
      <vt:lpstr>Plánované aktivity v rámci NP na rok 2018</vt:lpstr>
      <vt:lpstr>Plánované aktivity v rámci NP na rok 2018</vt:lpstr>
      <vt:lpstr>Plánované aktivity v rámci NP na rok 2018</vt:lpstr>
      <vt:lpstr>Prezentácia programu PowerPoint</vt:lpstr>
      <vt:lpstr>Prezentácia programu PowerPoint</vt:lpstr>
      <vt:lpstr>Cieľová skupina</vt:lpstr>
      <vt:lpstr>  Zapojené subjekty:  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Dranačka Ivan</dc:creator>
  <cp:lastModifiedBy>Rolínová Jana</cp:lastModifiedBy>
  <cp:revision>298</cp:revision>
  <cp:lastPrinted>2017-01-23T18:33:45Z</cp:lastPrinted>
  <dcterms:created xsi:type="dcterms:W3CDTF">2016-11-04T09:30:49Z</dcterms:created>
  <dcterms:modified xsi:type="dcterms:W3CDTF">2018-05-25T13:51:13Z</dcterms:modified>
</cp:coreProperties>
</file>