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89" r:id="rId4"/>
    <p:sldId id="269" r:id="rId5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55B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94434" autoAdjust="0"/>
  </p:normalViewPr>
  <p:slideViewPr>
    <p:cSldViewPr snapToGrid="0">
      <p:cViewPr varScale="1">
        <p:scale>
          <a:sx n="110" d="100"/>
          <a:sy n="110" d="100"/>
        </p:scale>
        <p:origin x="162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94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25. 5. 2018</a:t>
            </a:fld>
            <a:endParaRPr lang="sk-SK" dirty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09079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8E061-749C-456F-B9C5-DC3B0F3283DD}" type="datetimeFigureOut">
              <a:rPr lang="sk-SK" smtClean="0"/>
              <a:t>25. 5. 2018</a:t>
            </a:fld>
            <a:endParaRPr lang="sk-SK" dirty="0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 dirty="0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3100" y="4751388"/>
            <a:ext cx="5378450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3909D-69CC-4A62-9683-E840E2318B7B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9599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7785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2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77047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OPERAČNÝ PROGRAM</a:t>
            </a:r>
            <a:br>
              <a:rPr lang="sk-SK" dirty="0" smtClean="0"/>
            </a:br>
            <a:r>
              <a:rPr lang="sk-SK" dirty="0" smtClean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PREZENTÁCIE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DEŇ – MESIAC - ROK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678759" y="1593095"/>
            <a:ext cx="764471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000" b="1" dirty="0" smtClean="0">
                <a:solidFill>
                  <a:schemeClr val="accent5"/>
                </a:solidFill>
              </a:rPr>
              <a:t>Národný projekt II</a:t>
            </a:r>
          </a:p>
          <a:p>
            <a:pPr algn="ctr"/>
            <a:endParaRPr lang="sk-SK" sz="2400" b="1" dirty="0" smtClean="0">
              <a:solidFill>
                <a:srgbClr val="2E9E2E"/>
              </a:solidFill>
            </a:endParaRPr>
          </a:p>
          <a:p>
            <a:pPr algn="ctr"/>
            <a:r>
              <a:rPr lang="sk-SK" sz="3000" b="1" dirty="0" smtClean="0">
                <a:solidFill>
                  <a:srgbClr val="2E9E2E"/>
                </a:solidFill>
              </a:rPr>
              <a:t>Podpora biodiverzity prvkami zelenej infraštruktúry v obciach Slovenska – Zelené obce Slovenska</a:t>
            </a:r>
            <a:endParaRPr lang="sk-SK" sz="3000" dirty="0">
              <a:solidFill>
                <a:srgbClr val="2E9E2E"/>
              </a:solidFill>
            </a:endParaRPr>
          </a:p>
          <a:p>
            <a:pPr algn="ctr"/>
            <a:endParaRPr lang="sk-SK" sz="3000" b="1" dirty="0">
              <a:solidFill>
                <a:srgbClr val="55B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5951837" y="5109971"/>
            <a:ext cx="332808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>
                <a:solidFill>
                  <a:prstClr val="white">
                    <a:lumMod val="50000"/>
                  </a:prstClr>
                </a:solidFill>
              </a:rPr>
              <a:t>5</a:t>
            </a:r>
            <a:r>
              <a:rPr lang="sk-SK" sz="2000" b="1" dirty="0" smtClean="0">
                <a:solidFill>
                  <a:prstClr val="white">
                    <a:lumMod val="50000"/>
                  </a:prstClr>
                </a:solidFill>
              </a:rPr>
              <a:t>. </a:t>
            </a:r>
            <a:r>
              <a:rPr lang="sk-SK" sz="2000" b="1" dirty="0">
                <a:solidFill>
                  <a:prstClr val="white">
                    <a:lumMod val="50000"/>
                  </a:prstClr>
                </a:solidFill>
              </a:rPr>
              <a:t>zasadnutie MV OP KŽP</a:t>
            </a:r>
            <a:br>
              <a:rPr lang="sk-SK" sz="20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2000" b="1" dirty="0" smtClean="0">
                <a:solidFill>
                  <a:prstClr val="white">
                    <a:lumMod val="50000"/>
                  </a:prstClr>
                </a:solidFill>
              </a:rPr>
              <a:t>29. mája 2018</a:t>
            </a:r>
            <a:r>
              <a:rPr lang="sk-SK" sz="20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20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2000" b="1" dirty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sz="20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967153"/>
            <a:ext cx="7514202" cy="5451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sk-SK" sz="3200" dirty="0" smtClean="0">
              <a:solidFill>
                <a:schemeClr val="accent5"/>
              </a:solidFill>
              <a:latin typeface="+mn-lt"/>
            </a:endParaRPr>
          </a:p>
          <a:p>
            <a:pPr>
              <a:defRPr/>
            </a:pPr>
            <a:r>
              <a:rPr lang="sk-SK" sz="3100" u="sng" dirty="0" smtClean="0">
                <a:solidFill>
                  <a:schemeClr val="accent6"/>
                </a:solidFill>
                <a:latin typeface="+mn-lt"/>
              </a:rPr>
              <a:t>Základné údaje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500" b="0" i="0" u="sng" strike="noStrike" kern="1200" cap="none" spc="0" normalizeH="0" noProof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984738" y="1813925"/>
            <a:ext cx="7784414" cy="6161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sk-SK" altLang="sk-SK" sz="2000" b="1" dirty="0" smtClean="0">
                <a:solidFill>
                  <a:schemeClr val="accent5"/>
                </a:solidFill>
              </a:rPr>
              <a:t>  Projekt financovaný z Kohézneho fondu v rámci OP </a:t>
            </a:r>
            <a:r>
              <a:rPr lang="sk-SK" altLang="sk-SK" sz="2000" b="1" dirty="0">
                <a:solidFill>
                  <a:schemeClr val="accent5"/>
                </a:solidFill>
              </a:rPr>
              <a:t>KŽP</a:t>
            </a:r>
            <a:r>
              <a:rPr lang="sk-SK" altLang="sk-SK" sz="2000" b="1" dirty="0" smtClean="0">
                <a:solidFill>
                  <a:schemeClr val="accent5"/>
                </a:solidFill>
              </a:rPr>
              <a:t>: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sz="2000" b="1" dirty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k-SK" altLang="sk-SK" sz="2000" b="1" dirty="0">
                <a:solidFill>
                  <a:schemeClr val="accent5"/>
                </a:solidFill>
              </a:rPr>
              <a:t>            </a:t>
            </a:r>
            <a:r>
              <a:rPr lang="sk-SK" altLang="sk-SK" sz="2000" b="1" dirty="0" smtClean="0">
                <a:solidFill>
                  <a:schemeClr val="accent5"/>
                </a:solidFill>
              </a:rPr>
              <a:t>Prioritná </a:t>
            </a:r>
            <a:r>
              <a:rPr lang="sk-SK" altLang="sk-SK" sz="2000" b="1" dirty="0">
                <a:solidFill>
                  <a:schemeClr val="accent5"/>
                </a:solidFill>
              </a:rPr>
              <a:t>os 1: </a:t>
            </a:r>
            <a:r>
              <a:rPr lang="sk-SK" altLang="sk-SK" sz="2000" i="1" dirty="0" smtClean="0">
                <a:solidFill>
                  <a:schemeClr val="accent5"/>
                </a:solidFill>
              </a:rPr>
              <a:t>Udržateľné </a:t>
            </a:r>
            <a:r>
              <a:rPr lang="sk-SK" altLang="sk-SK" sz="2000" i="1" dirty="0">
                <a:solidFill>
                  <a:schemeClr val="accent5"/>
                </a:solidFill>
              </a:rPr>
              <a:t>využívanie prírodných zdrojov </a:t>
            </a:r>
          </a:p>
          <a:p>
            <a:pPr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sk-SK" altLang="sk-SK" sz="2000" i="1" dirty="0">
                <a:solidFill>
                  <a:schemeClr val="accent5"/>
                </a:solidFill>
              </a:rPr>
              <a:t>                                       </a:t>
            </a:r>
            <a:r>
              <a:rPr lang="sk-SK" altLang="sk-SK" sz="2000" i="1" dirty="0" smtClean="0">
                <a:solidFill>
                  <a:schemeClr val="accent5"/>
                </a:solidFill>
              </a:rPr>
              <a:t>prostredníctvom </a:t>
            </a:r>
            <a:r>
              <a:rPr lang="sk-SK" altLang="sk-SK" sz="2000" i="1" dirty="0">
                <a:solidFill>
                  <a:schemeClr val="accent5"/>
                </a:solidFill>
              </a:rPr>
              <a:t>rozvoja environmentálnej </a:t>
            </a:r>
            <a:r>
              <a:rPr lang="sk-SK" altLang="sk-SK" sz="2000" i="1" dirty="0" smtClean="0">
                <a:solidFill>
                  <a:schemeClr val="accent5"/>
                </a:solidFill>
              </a:rPr>
              <a:t>     		                       infraštruktúry</a:t>
            </a:r>
          </a:p>
          <a:p>
            <a:pPr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defRPr/>
            </a:pPr>
            <a:endParaRPr lang="sk-SK" altLang="sk-SK" sz="2000" i="1" dirty="0" smtClean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k-SK" altLang="sk-SK" sz="2000" i="1" dirty="0" smtClean="0">
                <a:solidFill>
                  <a:schemeClr val="accent5"/>
                </a:solidFill>
              </a:rPr>
              <a:t>             </a:t>
            </a:r>
            <a:r>
              <a:rPr lang="sk-SK" altLang="sk-SK" sz="2000" b="1" dirty="0" smtClean="0">
                <a:solidFill>
                  <a:schemeClr val="accent5"/>
                </a:solidFill>
              </a:rPr>
              <a:t>špecifický </a:t>
            </a:r>
            <a:r>
              <a:rPr lang="sk-SK" altLang="sk-SK" sz="2000" b="1" dirty="0">
                <a:solidFill>
                  <a:schemeClr val="accent5"/>
                </a:solidFill>
              </a:rPr>
              <a:t>cieľ: 1.3.1 </a:t>
            </a:r>
            <a:r>
              <a:rPr lang="sk-SK" altLang="sk-SK" sz="2000" i="1" dirty="0" smtClean="0">
                <a:solidFill>
                  <a:schemeClr val="accent5"/>
                </a:solidFill>
              </a:rPr>
              <a:t>Zlepšenie stavu ochrany druhov a biotopov a 			posilnenie biodiverzity najmä v rámci sústavy 			Natura 2000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sz="2000" i="1" dirty="0" smtClean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tabLst>
                <a:tab pos="715963" algn="l"/>
              </a:tabLst>
              <a:defRPr/>
            </a:pPr>
            <a:r>
              <a:rPr lang="sk-SK" altLang="sk-SK" sz="2000" i="1" dirty="0" smtClean="0">
                <a:solidFill>
                  <a:schemeClr val="accent5"/>
                </a:solidFill>
              </a:rPr>
              <a:t>	</a:t>
            </a:r>
            <a:r>
              <a:rPr lang="sk-SK" altLang="sk-SK" sz="2000" b="1" dirty="0">
                <a:solidFill>
                  <a:schemeClr val="accent5"/>
                </a:solidFill>
              </a:rPr>
              <a:t>Ak</a:t>
            </a:r>
            <a:r>
              <a:rPr lang="sk-SK" altLang="sk-SK" sz="2000" b="1" dirty="0" smtClean="0">
                <a:solidFill>
                  <a:schemeClr val="accent5"/>
                </a:solidFill>
              </a:rPr>
              <a:t>tivita </a:t>
            </a:r>
            <a:r>
              <a:rPr lang="sk-SK" altLang="sk-SK" sz="2000" b="1" dirty="0">
                <a:solidFill>
                  <a:schemeClr val="accent5"/>
                </a:solidFill>
              </a:rPr>
              <a:t>B: </a:t>
            </a:r>
            <a:r>
              <a:rPr lang="sk-SK" altLang="sk-SK" sz="2000" i="1" dirty="0" smtClean="0">
                <a:solidFill>
                  <a:schemeClr val="accent5"/>
                </a:solidFill>
              </a:rPr>
              <a:t>	Zachovanie a obnova biodiverzity a 					ekosystémov a ich služieb</a:t>
            </a:r>
            <a:endParaRPr lang="sk-SK" altLang="sk-SK" sz="2000" i="1" dirty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sz="2000" b="1" dirty="0">
              <a:solidFill>
                <a:schemeClr val="accent5"/>
              </a:solidFill>
            </a:endParaRPr>
          </a:p>
          <a:p>
            <a:pPr marL="342900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altLang="sk-SK" sz="2000" b="1" dirty="0" smtClean="0">
                <a:solidFill>
                  <a:schemeClr val="accent5"/>
                </a:solidFill>
              </a:rPr>
              <a:t>Miesto realizácie: 	</a:t>
            </a:r>
            <a:r>
              <a:rPr lang="sk-SK" altLang="sk-SK" sz="2000" i="1" dirty="0">
                <a:solidFill>
                  <a:schemeClr val="accent5"/>
                </a:solidFill>
              </a:rPr>
              <a:t>obce Slovenska</a:t>
            </a:r>
          </a:p>
          <a:p>
            <a:pPr marL="342900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sk-SK" altLang="sk-SK" sz="2000" b="1" dirty="0" smtClean="0">
              <a:solidFill>
                <a:schemeClr val="accent5"/>
              </a:solidFill>
            </a:endParaRPr>
          </a:p>
          <a:p>
            <a:pPr marL="342900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altLang="sk-SK" sz="2000" b="1" dirty="0" smtClean="0">
                <a:solidFill>
                  <a:schemeClr val="accent5"/>
                </a:solidFill>
              </a:rPr>
              <a:t>trvanie </a:t>
            </a:r>
            <a:r>
              <a:rPr lang="sk-SK" altLang="sk-SK" sz="2000" b="1" dirty="0">
                <a:solidFill>
                  <a:schemeClr val="accent5"/>
                </a:solidFill>
              </a:rPr>
              <a:t>NP: </a:t>
            </a:r>
            <a:r>
              <a:rPr lang="sk-SK" altLang="sk-SK" sz="2000" b="1" dirty="0" smtClean="0">
                <a:solidFill>
                  <a:schemeClr val="accent5"/>
                </a:solidFill>
              </a:rPr>
              <a:t>		</a:t>
            </a:r>
            <a:r>
              <a:rPr lang="sk-SK" altLang="sk-SK" sz="2000" i="1" dirty="0">
                <a:solidFill>
                  <a:schemeClr val="accent5"/>
                </a:solidFill>
              </a:rPr>
              <a:t>36 mesiacov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sz="2000" b="1" dirty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sk-SK" altLang="sk-SK" sz="2000" b="1" dirty="0">
                <a:solidFill>
                  <a:schemeClr val="accent5"/>
                </a:solidFill>
              </a:rPr>
              <a:t>  rozpočet NP: </a:t>
            </a:r>
            <a:r>
              <a:rPr lang="sk-SK" altLang="sk-SK" sz="2000" b="1" dirty="0" smtClean="0">
                <a:solidFill>
                  <a:schemeClr val="accent5"/>
                </a:solidFill>
              </a:rPr>
              <a:t>		</a:t>
            </a:r>
            <a:r>
              <a:rPr lang="sk-SK" altLang="sk-SK" sz="2000" i="1" dirty="0">
                <a:solidFill>
                  <a:schemeClr val="accent5"/>
                </a:solidFill>
              </a:rPr>
              <a:t>7 000 000 EUR 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sz="2000" b="1" dirty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sk-SK" altLang="sk-SK" sz="2000" b="1" dirty="0">
                <a:solidFill>
                  <a:schemeClr val="accent5"/>
                </a:solidFill>
              </a:rPr>
              <a:t>  </a:t>
            </a:r>
            <a:r>
              <a:rPr lang="sk-SK" altLang="sk-SK" sz="2000" b="1" dirty="0" smtClean="0">
                <a:solidFill>
                  <a:schemeClr val="accent5"/>
                </a:solidFill>
              </a:rPr>
              <a:t>ŽoNFP predložená:	</a:t>
            </a:r>
            <a:r>
              <a:rPr lang="sk-SK" altLang="sk-SK" sz="2000" i="1" dirty="0" smtClean="0">
                <a:solidFill>
                  <a:schemeClr val="accent5"/>
                </a:solidFill>
              </a:rPr>
              <a:t>04.01.2018 </a:t>
            </a:r>
            <a:endParaRPr lang="sk-SK" altLang="sk-SK" sz="2000" i="1" dirty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sz="2000" b="1" dirty="0" smtClean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sk-SK" altLang="sk-SK" sz="2000" b="1" dirty="0" smtClean="0">
                <a:solidFill>
                  <a:schemeClr val="accent5"/>
                </a:solidFill>
              </a:rPr>
              <a:t>  Merateľný ukazovateľ: 	</a:t>
            </a:r>
            <a:r>
              <a:rPr lang="sk-SK" altLang="sk-SK" sz="2000" i="1" dirty="0">
                <a:solidFill>
                  <a:schemeClr val="accent5"/>
                </a:solidFill>
              </a:rPr>
              <a:t>390 prvkov zelenej infraštruktúry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b="1" dirty="0">
              <a:solidFill>
                <a:schemeClr val="accent6"/>
              </a:solidFill>
            </a:endParaRPr>
          </a:p>
          <a:p>
            <a:pPr marL="285750" indent="-285750">
              <a:buFontTx/>
              <a:buChar char="-"/>
            </a:pPr>
            <a:endParaRPr lang="sk-SK" dirty="0"/>
          </a:p>
        </p:txBody>
      </p:sp>
      <p:pic>
        <p:nvPicPr>
          <p:cNvPr id="5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727875"/>
            <a:ext cx="2411760" cy="113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625" y="1160586"/>
            <a:ext cx="8071967" cy="559856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sk-SK" sz="3100" dirty="0" smtClean="0">
                <a:latin typeface="+mn-lt"/>
              </a:rPr>
              <a:t/>
            </a:r>
            <a:br>
              <a:rPr lang="sk-SK" sz="3100" dirty="0" smtClean="0">
                <a:latin typeface="+mn-lt"/>
              </a:rPr>
            </a:br>
            <a:r>
              <a:rPr lang="sk-SK" sz="3100" dirty="0" smtClean="0">
                <a:latin typeface="+mn-lt"/>
              </a:rPr>
              <a:t/>
            </a:r>
            <a:br>
              <a:rPr lang="sk-SK" sz="3100" dirty="0" smtClean="0">
                <a:latin typeface="+mn-lt"/>
              </a:rPr>
            </a:br>
            <a:r>
              <a:rPr lang="sk-SK" sz="3100" b="1" u="sng" dirty="0" smtClean="0">
                <a:solidFill>
                  <a:schemeClr val="accent6"/>
                </a:solidFill>
                <a:latin typeface="+mn-lt"/>
              </a:rPr>
              <a:t>Stav implementácie NP:</a:t>
            </a:r>
            <a:r>
              <a:rPr lang="sk-SK" sz="3100" b="1" dirty="0" smtClean="0">
                <a:latin typeface="+mn-lt"/>
              </a:rPr>
              <a:t/>
            </a:r>
            <a:br>
              <a:rPr lang="sk-SK" sz="3100" b="1" dirty="0" smtClean="0">
                <a:latin typeface="+mn-lt"/>
              </a:rPr>
            </a:br>
            <a:r>
              <a:rPr lang="sk-SK" sz="2200" b="1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06/2017 </a:t>
            </a:r>
            <a:r>
              <a:rPr lang="sk-SK" sz="220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schválený zámer NP v rámci MV</a:t>
            </a:r>
            <a:br>
              <a:rPr lang="sk-SK" sz="220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</a:br>
            <a:r>
              <a:rPr lang="sk-SK" sz="2200" b="1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12/2017 </a:t>
            </a:r>
            <a:r>
              <a:rPr lang="sk-SK" sz="220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zverejnené písomné vyzvanie zo strany RO pre OP </a:t>
            </a:r>
            <a:r>
              <a:rPr lang="sk-SK" sz="2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KŽP</a:t>
            </a:r>
            <a:r>
              <a:rPr lang="sk-SK" sz="2200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 </a:t>
            </a:r>
            <a:r>
              <a:rPr lang="sk-SK" sz="2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a spustený </a:t>
            </a:r>
            <a: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	</a:t>
            </a:r>
            <a:r>
              <a:rPr lang="sk-SK" sz="2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proces VO na obstaranie dodávateľa prvkov zelenej infraštruktúry</a:t>
            </a:r>
            <a: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</a:br>
            <a: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01/2018	</a:t>
            </a:r>
            <a:r>
              <a:rPr lang="sk-SK" sz="2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predložená žiadosť o poskytnutie NFP riadiacemu orgánu</a:t>
            </a:r>
            <a:br>
              <a:rPr lang="sk-SK" sz="2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</a:br>
            <a: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03/2018 </a:t>
            </a:r>
            <a:r>
              <a:rPr lang="sk-SK" sz="2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vydané rozhodnutie zo strany RO pre OP KŽP o schválení žiadosti 	o NFP v rámci NP</a:t>
            </a:r>
            <a:br>
              <a:rPr lang="sk-SK" sz="2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</a:br>
            <a: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03/2018 – </a:t>
            </a:r>
            <a:r>
              <a:rPr lang="sk-SK" sz="2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začatie čerpania NFP – PM oslovujú potenciálnych užívateľov v 	   rámci NP</a:t>
            </a:r>
            <a: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</a:br>
            <a: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03/2018 – </a:t>
            </a:r>
            <a:r>
              <a:rPr lang="sk-SK" sz="2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začatie čerpania NFP – vypracovanie metodiky</a:t>
            </a:r>
            <a: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</a:br>
            <a: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08/2018 - </a:t>
            </a:r>
            <a:r>
              <a:rPr lang="sk-SK" sz="2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predpoklad ukončenia VO na hlavnú aktivitu NP</a:t>
            </a:r>
            <a:br>
              <a:rPr lang="sk-SK" sz="2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</a:br>
            <a: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09/2018 – </a:t>
            </a:r>
            <a:r>
              <a:rPr lang="sk-SK" sz="2200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predpoklad realizácie prvkov zelenej infraštruktúry</a:t>
            </a:r>
            <a: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</a:br>
            <a: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</a:br>
            <a: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2200" b="1" dirty="0" smtClean="0">
                <a:solidFill>
                  <a:schemeClr val="accent5"/>
                </a:solidFill>
                <a:latin typeface="+mn-lt"/>
                <a:ea typeface="+mn-ea"/>
                <a:cs typeface="+mn-cs"/>
              </a:rPr>
            </a:br>
            <a:r>
              <a:rPr lang="sk-SK" sz="2200" b="1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2200" b="1" dirty="0">
                <a:solidFill>
                  <a:schemeClr val="accent5"/>
                </a:solidFill>
                <a:latin typeface="+mn-lt"/>
                <a:ea typeface="+mn-ea"/>
                <a:cs typeface="+mn-cs"/>
              </a:rPr>
            </a:br>
            <a:endParaRPr lang="sk-SK" sz="2200" b="1" dirty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708" y="5879449"/>
            <a:ext cx="2088292" cy="97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942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3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ĎAKUJEM ZA POZORNOSŤ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Slovenská</a:t>
            </a:r>
            <a:r>
              <a:rPr kumimoji="0" lang="sk-SK" sz="1700" b="1" i="0" u="none" strike="noStrike" kern="1200" cap="none" spc="0" normalizeH="0" noProof="0" dirty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agentúra životného prostredia</a:t>
            </a:r>
            <a:endParaRPr kumimoji="0" lang="sk-SK" sz="1700" b="1" i="0" u="none" strike="noStrike" kern="1200" cap="none" spc="0" normalizeH="0" baseline="0" noProof="0" dirty="0" smtClean="0">
              <a:ln>
                <a:noFill/>
              </a:ln>
              <a:solidFill>
                <a:srgbClr val="55B848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sk-SK" sz="1700" dirty="0">
                <a:solidFill>
                  <a:srgbClr val="898989"/>
                </a:solidFill>
              </a:rPr>
              <a:t>Tajovského </a:t>
            </a:r>
            <a:r>
              <a:rPr lang="sk-SK" sz="1700" dirty="0" smtClean="0">
                <a:solidFill>
                  <a:srgbClr val="898989"/>
                </a:solidFill>
              </a:rPr>
              <a:t>28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sk-SK" sz="1700" dirty="0" smtClean="0">
                <a:solidFill>
                  <a:srgbClr val="898989"/>
                </a:solidFill>
              </a:rPr>
              <a:t>975 </a:t>
            </a:r>
            <a:r>
              <a:rPr lang="sk-SK" sz="1700" dirty="0">
                <a:solidFill>
                  <a:srgbClr val="898989"/>
                </a:solidFill>
              </a:rPr>
              <a:t>90 Banská </a:t>
            </a:r>
            <a:r>
              <a:rPr lang="sk-SK" sz="1700" dirty="0" smtClean="0">
                <a:solidFill>
                  <a:srgbClr val="898989"/>
                </a:solidFill>
              </a:rPr>
              <a:t>Bystrica</a:t>
            </a:r>
            <a:r>
              <a:rPr lang="sk-SK" sz="1700" dirty="0">
                <a:solidFill>
                  <a:srgbClr val="898989"/>
                </a:solidFill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www.sazp.sk</a:t>
            </a:r>
            <a:endParaRPr kumimoji="0" lang="sk-SK" sz="17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pic>
        <p:nvPicPr>
          <p:cNvPr id="3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034" y="5221248"/>
            <a:ext cx="2411760" cy="113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3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3031</TotalTime>
  <Words>62</Words>
  <Application>Microsoft Office PowerPoint</Application>
  <PresentationFormat>Prezentácia na obrazovke (4:3)</PresentationFormat>
  <Paragraphs>40</Paragraphs>
  <Slides>4</Slides>
  <Notes>2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4</vt:i4>
      </vt:variant>
    </vt:vector>
  </HeadingPairs>
  <TitlesOfParts>
    <vt:vector size="8" baseType="lpstr">
      <vt:lpstr>Arial</vt:lpstr>
      <vt:lpstr>Calibri</vt:lpstr>
      <vt:lpstr>Myriad Pro</vt:lpstr>
      <vt:lpstr>Motív Office</vt:lpstr>
      <vt:lpstr>Prezentácia programu PowerPoint</vt:lpstr>
      <vt:lpstr>Prezentácia programu PowerPoint</vt:lpstr>
      <vt:lpstr>  Stav implementácie NP: 06/2017 schválený zámer NP v rámci MV 12/2017 zverejnené písomné vyzvanie zo strany RO pre OP KŽP a spustený  proces VO na obstaranie dodávateľa prvkov zelenej infraštruktúry 01/2018 predložená žiadosť o poskytnutie NFP riadiacemu orgánu 03/2018 vydané rozhodnutie zo strany RO pre OP KŽP o schválení žiadosti  o NFP v rámci NP 03/2018 – začatie čerpania NFP – PM oslovujú potenciálnych užívateľov v     rámci NP 03/2018 – začatie čerpania NFP – vypracovanie metodiky 08/2018 - predpoklad ukončenia VO na hlavnú aktivitu NP 09/2018 – predpoklad realizácie prvkov zelenej infraštruktúry    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Rolínová Jana</cp:lastModifiedBy>
  <cp:revision>302</cp:revision>
  <cp:lastPrinted>2017-01-23T18:33:45Z</cp:lastPrinted>
  <dcterms:created xsi:type="dcterms:W3CDTF">2016-11-04T09:30:49Z</dcterms:created>
  <dcterms:modified xsi:type="dcterms:W3CDTF">2018-05-25T13:51:40Z</dcterms:modified>
</cp:coreProperties>
</file>