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0" r:id="rId2"/>
    <p:sldId id="261" r:id="rId3"/>
    <p:sldId id="265" r:id="rId4"/>
    <p:sldId id="281" r:id="rId5"/>
    <p:sldId id="283" r:id="rId6"/>
    <p:sldId id="285" r:id="rId7"/>
    <p:sldId id="287" r:id="rId8"/>
    <p:sldId id="267" r:id="rId9"/>
    <p:sldId id="280" r:id="rId10"/>
    <p:sldId id="321" r:id="rId11"/>
    <p:sldId id="322" r:id="rId12"/>
    <p:sldId id="266" r:id="rId13"/>
    <p:sldId id="326" r:id="rId14"/>
    <p:sldId id="312" r:id="rId15"/>
    <p:sldId id="310" r:id="rId16"/>
    <p:sldId id="289" r:id="rId17"/>
    <p:sldId id="290" r:id="rId18"/>
    <p:sldId id="291" r:id="rId19"/>
    <p:sldId id="268" r:id="rId20"/>
    <p:sldId id="294" r:id="rId21"/>
    <p:sldId id="293" r:id="rId22"/>
    <p:sldId id="295" r:id="rId23"/>
    <p:sldId id="296" r:id="rId24"/>
    <p:sldId id="292" r:id="rId25"/>
    <p:sldId id="323" r:id="rId26"/>
    <p:sldId id="324" r:id="rId27"/>
    <p:sldId id="325" r:id="rId28"/>
    <p:sldId id="314" r:id="rId29"/>
    <p:sldId id="316" r:id="rId30"/>
    <p:sldId id="298" r:id="rId31"/>
    <p:sldId id="300" r:id="rId32"/>
    <p:sldId id="301" r:id="rId33"/>
    <p:sldId id="303" r:id="rId34"/>
    <p:sldId id="259" r:id="rId3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6" autoAdjust="0"/>
    <p:restoredTop sz="94629" autoAdjust="0"/>
  </p:normalViewPr>
  <p:slideViewPr>
    <p:cSldViewPr>
      <p:cViewPr>
        <p:scale>
          <a:sx n="90" d="100"/>
          <a:sy n="90" d="100"/>
        </p:scale>
        <p:origin x="-223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iala\AppData\Local\Microsoft\Windows\Temporary%20Internet%20Files\Content.Outlook\FHV8MSIO\stav%20&#269;erpani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iala\Desktop\Prezent&#225;cie\2018\ZD%20preh&#318;ad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Počet</a:t>
            </a:r>
            <a:r>
              <a:rPr lang="en-US" dirty="0"/>
              <a:t> </a:t>
            </a:r>
            <a:r>
              <a:rPr lang="en-US" dirty="0" err="1"/>
              <a:t>vydaných</a:t>
            </a:r>
            <a:r>
              <a:rPr lang="en-US" dirty="0"/>
              <a:t> </a:t>
            </a:r>
            <a:r>
              <a:rPr lang="en-US" dirty="0" err="1" smtClean="0"/>
              <a:t>poukážok</a:t>
            </a:r>
            <a:r>
              <a:rPr lang="sk-SK" dirty="0" smtClean="0"/>
              <a:t> v rámci NP ZD – 20 450 ks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v>Počet vydaných poukážok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cat>
            <c:strRef>
              <c:f>'[stav čerpania.xlsx]Hárok1'!$B$3:$B$25</c:f>
              <c:strCache>
                <c:ptCount val="23"/>
                <c:pt idx="0">
                  <c:v>1.kolo - aj BSK</c:v>
                </c:pt>
                <c:pt idx="1">
                  <c:v>2.kolo - aj BSK</c:v>
                </c:pt>
                <c:pt idx="2">
                  <c:v>3.kolo</c:v>
                </c:pt>
                <c:pt idx="3">
                  <c:v>4.kolo - aj BSK</c:v>
                </c:pt>
                <c:pt idx="4">
                  <c:v>5.kolo</c:v>
                </c:pt>
                <c:pt idx="5">
                  <c:v>6.kolo</c:v>
                </c:pt>
                <c:pt idx="6">
                  <c:v>7.kolo</c:v>
                </c:pt>
                <c:pt idx="7">
                  <c:v>8.kolo</c:v>
                </c:pt>
                <c:pt idx="8">
                  <c:v>9.kolo</c:v>
                </c:pt>
                <c:pt idx="9">
                  <c:v>10.kolo</c:v>
                </c:pt>
                <c:pt idx="10">
                  <c:v>11.kolo</c:v>
                </c:pt>
                <c:pt idx="11">
                  <c:v>12.kolo</c:v>
                </c:pt>
                <c:pt idx="12">
                  <c:v>13.kolo</c:v>
                </c:pt>
                <c:pt idx="13">
                  <c:v>14.kolo</c:v>
                </c:pt>
                <c:pt idx="14">
                  <c:v>15.kolo</c:v>
                </c:pt>
                <c:pt idx="15">
                  <c:v>16.kolo</c:v>
                </c:pt>
                <c:pt idx="16">
                  <c:v>17.kolo</c:v>
                </c:pt>
                <c:pt idx="17">
                  <c:v>18.kolo</c:v>
                </c:pt>
                <c:pt idx="18">
                  <c:v>19.kolo</c:v>
                </c:pt>
                <c:pt idx="19">
                  <c:v>20.kolo - BSK</c:v>
                </c:pt>
                <c:pt idx="20">
                  <c:v>21.kolo</c:v>
                </c:pt>
                <c:pt idx="21">
                  <c:v>22.kolo</c:v>
                </c:pt>
                <c:pt idx="22">
                  <c:v>23.kolo</c:v>
                </c:pt>
              </c:strCache>
            </c:strRef>
          </c:cat>
          <c:val>
            <c:numRef>
              <c:f>'[stav čerpania.xlsx]Hárok1'!$G$3:$G$25</c:f>
              <c:numCache>
                <c:formatCode>General</c:formatCode>
                <c:ptCount val="23"/>
                <c:pt idx="0">
                  <c:v>1453</c:v>
                </c:pt>
                <c:pt idx="1">
                  <c:v>3216</c:v>
                </c:pt>
                <c:pt idx="2">
                  <c:v>1824</c:v>
                </c:pt>
                <c:pt idx="3">
                  <c:v>782</c:v>
                </c:pt>
                <c:pt idx="4">
                  <c:v>2002</c:v>
                </c:pt>
                <c:pt idx="5">
                  <c:v>992</c:v>
                </c:pt>
                <c:pt idx="6">
                  <c:v>339</c:v>
                </c:pt>
                <c:pt idx="7">
                  <c:v>767</c:v>
                </c:pt>
                <c:pt idx="8">
                  <c:v>306</c:v>
                </c:pt>
                <c:pt idx="9">
                  <c:v>490</c:v>
                </c:pt>
                <c:pt idx="10">
                  <c:v>561</c:v>
                </c:pt>
                <c:pt idx="11">
                  <c:v>559</c:v>
                </c:pt>
                <c:pt idx="12">
                  <c:v>319</c:v>
                </c:pt>
                <c:pt idx="13">
                  <c:v>525</c:v>
                </c:pt>
                <c:pt idx="14">
                  <c:v>1017</c:v>
                </c:pt>
                <c:pt idx="15">
                  <c:v>328</c:v>
                </c:pt>
                <c:pt idx="16">
                  <c:v>616</c:v>
                </c:pt>
                <c:pt idx="17">
                  <c:v>588</c:v>
                </c:pt>
                <c:pt idx="18">
                  <c:v>1086</c:v>
                </c:pt>
                <c:pt idx="19">
                  <c:v>325</c:v>
                </c:pt>
                <c:pt idx="20">
                  <c:v>397</c:v>
                </c:pt>
                <c:pt idx="21">
                  <c:v>584</c:v>
                </c:pt>
                <c:pt idx="22">
                  <c:v>1374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296576"/>
        <c:axId val="37590656"/>
      </c:lineChart>
      <c:catAx>
        <c:axId val="134296576"/>
        <c:scaling>
          <c:orientation val="minMax"/>
        </c:scaling>
        <c:delete val="0"/>
        <c:axPos val="b"/>
        <c:majorTickMark val="none"/>
        <c:minorTickMark val="none"/>
        <c:tickLblPos val="nextTo"/>
        <c:crossAx val="37590656"/>
        <c:crosses val="autoZero"/>
        <c:auto val="1"/>
        <c:lblAlgn val="ctr"/>
        <c:lblOffset val="100"/>
        <c:noMultiLvlLbl val="0"/>
      </c:catAx>
      <c:valAx>
        <c:axId val="3759065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crossAx val="134296576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k-SK"/>
              <a:t>Vydané</a:t>
            </a:r>
            <a:r>
              <a:rPr lang="sk-SK" baseline="0"/>
              <a:t> poukážky podľa typu zariadení</a:t>
            </a:r>
            <a:endParaRPr lang="sk-SK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726653459930437E-2"/>
          <c:y val="0.12025930022024579"/>
          <c:w val="0.92580777402824643"/>
          <c:h val="0.6105826759745267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Hárok1!$C$2</c:f>
              <c:strCache>
                <c:ptCount val="1"/>
                <c:pt idx="0">
                  <c:v>slnečné kolektory</c:v>
                </c:pt>
              </c:strCache>
            </c:strRef>
          </c:tx>
          <c:invertIfNegative val="0"/>
          <c:cat>
            <c:strRef>
              <c:f>Hárok1!$B$3:$B$25</c:f>
              <c:strCache>
                <c:ptCount val="23"/>
                <c:pt idx="0">
                  <c:v>1.kolo - aj BSK</c:v>
                </c:pt>
                <c:pt idx="1">
                  <c:v>2.kolo - aj BSK</c:v>
                </c:pt>
                <c:pt idx="2">
                  <c:v>3.kolo</c:v>
                </c:pt>
                <c:pt idx="3">
                  <c:v>4.kolo - aj BSK</c:v>
                </c:pt>
                <c:pt idx="4">
                  <c:v>5.kolo</c:v>
                </c:pt>
                <c:pt idx="5">
                  <c:v>6.kolo</c:v>
                </c:pt>
                <c:pt idx="6">
                  <c:v>7.kolo</c:v>
                </c:pt>
                <c:pt idx="7">
                  <c:v>8.kolo</c:v>
                </c:pt>
                <c:pt idx="8">
                  <c:v>9.kolo</c:v>
                </c:pt>
                <c:pt idx="9">
                  <c:v>10.kolo</c:v>
                </c:pt>
                <c:pt idx="10">
                  <c:v>11.kolo</c:v>
                </c:pt>
                <c:pt idx="11">
                  <c:v>12.kolo</c:v>
                </c:pt>
                <c:pt idx="12">
                  <c:v>13.kolo</c:v>
                </c:pt>
                <c:pt idx="13">
                  <c:v>14.kolo</c:v>
                </c:pt>
                <c:pt idx="14">
                  <c:v>15.kolo</c:v>
                </c:pt>
                <c:pt idx="15">
                  <c:v>16.kolo</c:v>
                </c:pt>
                <c:pt idx="16">
                  <c:v>17.kolo</c:v>
                </c:pt>
                <c:pt idx="17">
                  <c:v>18.kolo</c:v>
                </c:pt>
                <c:pt idx="18">
                  <c:v>19.kolo</c:v>
                </c:pt>
                <c:pt idx="19">
                  <c:v>20.kolo - BSK</c:v>
                </c:pt>
                <c:pt idx="20">
                  <c:v>21.kolo</c:v>
                </c:pt>
                <c:pt idx="21">
                  <c:v>22.kolo</c:v>
                </c:pt>
                <c:pt idx="22">
                  <c:v>23.kolo</c:v>
                </c:pt>
              </c:strCache>
            </c:strRef>
          </c:cat>
          <c:val>
            <c:numRef>
              <c:f>Hárok1!$C$3:$C$25</c:f>
              <c:numCache>
                <c:formatCode>General</c:formatCode>
                <c:ptCount val="23"/>
                <c:pt idx="0">
                  <c:v>472</c:v>
                </c:pt>
                <c:pt idx="1">
                  <c:v>1316</c:v>
                </c:pt>
                <c:pt idx="2">
                  <c:v>744</c:v>
                </c:pt>
                <c:pt idx="4">
                  <c:v>1145</c:v>
                </c:pt>
                <c:pt idx="5">
                  <c:v>509</c:v>
                </c:pt>
                <c:pt idx="7">
                  <c:v>418</c:v>
                </c:pt>
                <c:pt idx="9">
                  <c:v>244</c:v>
                </c:pt>
                <c:pt idx="10">
                  <c:v>324</c:v>
                </c:pt>
                <c:pt idx="11">
                  <c:v>324</c:v>
                </c:pt>
                <c:pt idx="13">
                  <c:v>250</c:v>
                </c:pt>
                <c:pt idx="14">
                  <c:v>467</c:v>
                </c:pt>
                <c:pt idx="16">
                  <c:v>263</c:v>
                </c:pt>
                <c:pt idx="18">
                  <c:v>487</c:v>
                </c:pt>
                <c:pt idx="19">
                  <c:v>136</c:v>
                </c:pt>
                <c:pt idx="22">
                  <c:v>718</c:v>
                </c:pt>
              </c:numCache>
            </c:numRef>
          </c:val>
        </c:ser>
        <c:ser>
          <c:idx val="1"/>
          <c:order val="1"/>
          <c:tx>
            <c:strRef>
              <c:f>Hárok1!$D$2</c:f>
              <c:strCache>
                <c:ptCount val="1"/>
                <c:pt idx="0">
                  <c:v>tepelné čerpadlá</c:v>
                </c:pt>
              </c:strCache>
            </c:strRef>
          </c:tx>
          <c:invertIfNegative val="0"/>
          <c:cat>
            <c:strRef>
              <c:f>Hárok1!$B$3:$B$25</c:f>
              <c:strCache>
                <c:ptCount val="23"/>
                <c:pt idx="0">
                  <c:v>1.kolo - aj BSK</c:v>
                </c:pt>
                <c:pt idx="1">
                  <c:v>2.kolo - aj BSK</c:v>
                </c:pt>
                <c:pt idx="2">
                  <c:v>3.kolo</c:v>
                </c:pt>
                <c:pt idx="3">
                  <c:v>4.kolo - aj BSK</c:v>
                </c:pt>
                <c:pt idx="4">
                  <c:v>5.kolo</c:v>
                </c:pt>
                <c:pt idx="5">
                  <c:v>6.kolo</c:v>
                </c:pt>
                <c:pt idx="6">
                  <c:v>7.kolo</c:v>
                </c:pt>
                <c:pt idx="7">
                  <c:v>8.kolo</c:v>
                </c:pt>
                <c:pt idx="8">
                  <c:v>9.kolo</c:v>
                </c:pt>
                <c:pt idx="9">
                  <c:v>10.kolo</c:v>
                </c:pt>
                <c:pt idx="10">
                  <c:v>11.kolo</c:v>
                </c:pt>
                <c:pt idx="11">
                  <c:v>12.kolo</c:v>
                </c:pt>
                <c:pt idx="12">
                  <c:v>13.kolo</c:v>
                </c:pt>
                <c:pt idx="13">
                  <c:v>14.kolo</c:v>
                </c:pt>
                <c:pt idx="14">
                  <c:v>15.kolo</c:v>
                </c:pt>
                <c:pt idx="15">
                  <c:v>16.kolo</c:v>
                </c:pt>
                <c:pt idx="16">
                  <c:v>17.kolo</c:v>
                </c:pt>
                <c:pt idx="17">
                  <c:v>18.kolo</c:v>
                </c:pt>
                <c:pt idx="18">
                  <c:v>19.kolo</c:v>
                </c:pt>
                <c:pt idx="19">
                  <c:v>20.kolo - BSK</c:v>
                </c:pt>
                <c:pt idx="20">
                  <c:v>21.kolo</c:v>
                </c:pt>
                <c:pt idx="21">
                  <c:v>22.kolo</c:v>
                </c:pt>
                <c:pt idx="22">
                  <c:v>23.kolo</c:v>
                </c:pt>
              </c:strCache>
            </c:strRef>
          </c:cat>
          <c:val>
            <c:numRef>
              <c:f>Hárok1!$D$3:$D$25</c:f>
              <c:numCache>
                <c:formatCode>General</c:formatCode>
                <c:ptCount val="23"/>
                <c:pt idx="0">
                  <c:v>307</c:v>
                </c:pt>
                <c:pt idx="1">
                  <c:v>540</c:v>
                </c:pt>
                <c:pt idx="2">
                  <c:v>717</c:v>
                </c:pt>
                <c:pt idx="4">
                  <c:v>568</c:v>
                </c:pt>
                <c:pt idx="5">
                  <c:v>312</c:v>
                </c:pt>
                <c:pt idx="7">
                  <c:v>206</c:v>
                </c:pt>
                <c:pt idx="9">
                  <c:v>241</c:v>
                </c:pt>
                <c:pt idx="10">
                  <c:v>146</c:v>
                </c:pt>
                <c:pt idx="11">
                  <c:v>146</c:v>
                </c:pt>
                <c:pt idx="13">
                  <c:v>182</c:v>
                </c:pt>
                <c:pt idx="14">
                  <c:v>318</c:v>
                </c:pt>
                <c:pt idx="16">
                  <c:v>217</c:v>
                </c:pt>
                <c:pt idx="18">
                  <c:v>436</c:v>
                </c:pt>
                <c:pt idx="19">
                  <c:v>183</c:v>
                </c:pt>
                <c:pt idx="22">
                  <c:v>563</c:v>
                </c:pt>
              </c:numCache>
            </c:numRef>
          </c:val>
        </c:ser>
        <c:ser>
          <c:idx val="2"/>
          <c:order val="2"/>
          <c:tx>
            <c:strRef>
              <c:f>Hárok1!$E$2</c:f>
              <c:strCache>
                <c:ptCount val="1"/>
                <c:pt idx="0">
                  <c:v>kotly na biomasu</c:v>
                </c:pt>
              </c:strCache>
            </c:strRef>
          </c:tx>
          <c:invertIfNegative val="0"/>
          <c:cat>
            <c:strRef>
              <c:f>Hárok1!$B$3:$B$25</c:f>
              <c:strCache>
                <c:ptCount val="23"/>
                <c:pt idx="0">
                  <c:v>1.kolo - aj BSK</c:v>
                </c:pt>
                <c:pt idx="1">
                  <c:v>2.kolo - aj BSK</c:v>
                </c:pt>
                <c:pt idx="2">
                  <c:v>3.kolo</c:v>
                </c:pt>
                <c:pt idx="3">
                  <c:v>4.kolo - aj BSK</c:v>
                </c:pt>
                <c:pt idx="4">
                  <c:v>5.kolo</c:v>
                </c:pt>
                <c:pt idx="5">
                  <c:v>6.kolo</c:v>
                </c:pt>
                <c:pt idx="6">
                  <c:v>7.kolo</c:v>
                </c:pt>
                <c:pt idx="7">
                  <c:v>8.kolo</c:v>
                </c:pt>
                <c:pt idx="8">
                  <c:v>9.kolo</c:v>
                </c:pt>
                <c:pt idx="9">
                  <c:v>10.kolo</c:v>
                </c:pt>
                <c:pt idx="10">
                  <c:v>11.kolo</c:v>
                </c:pt>
                <c:pt idx="11">
                  <c:v>12.kolo</c:v>
                </c:pt>
                <c:pt idx="12">
                  <c:v>13.kolo</c:v>
                </c:pt>
                <c:pt idx="13">
                  <c:v>14.kolo</c:v>
                </c:pt>
                <c:pt idx="14">
                  <c:v>15.kolo</c:v>
                </c:pt>
                <c:pt idx="15">
                  <c:v>16.kolo</c:v>
                </c:pt>
                <c:pt idx="16">
                  <c:v>17.kolo</c:v>
                </c:pt>
                <c:pt idx="17">
                  <c:v>18.kolo</c:v>
                </c:pt>
                <c:pt idx="18">
                  <c:v>19.kolo</c:v>
                </c:pt>
                <c:pt idx="19">
                  <c:v>20.kolo - BSK</c:v>
                </c:pt>
                <c:pt idx="20">
                  <c:v>21.kolo</c:v>
                </c:pt>
                <c:pt idx="21">
                  <c:v>22.kolo</c:v>
                </c:pt>
                <c:pt idx="22">
                  <c:v>23.kolo</c:v>
                </c:pt>
              </c:strCache>
            </c:strRef>
          </c:cat>
          <c:val>
            <c:numRef>
              <c:f>Hárok1!$E$3:$E$25</c:f>
              <c:numCache>
                <c:formatCode>General</c:formatCode>
                <c:ptCount val="23"/>
                <c:pt idx="0">
                  <c:v>100</c:v>
                </c:pt>
                <c:pt idx="1">
                  <c:v>231</c:v>
                </c:pt>
                <c:pt idx="2">
                  <c:v>263</c:v>
                </c:pt>
                <c:pt idx="4">
                  <c:v>289</c:v>
                </c:pt>
                <c:pt idx="5">
                  <c:v>171</c:v>
                </c:pt>
                <c:pt idx="7">
                  <c:v>143</c:v>
                </c:pt>
                <c:pt idx="9">
                  <c:v>5</c:v>
                </c:pt>
                <c:pt idx="10">
                  <c:v>91</c:v>
                </c:pt>
                <c:pt idx="11">
                  <c:v>89</c:v>
                </c:pt>
                <c:pt idx="13">
                  <c:v>93</c:v>
                </c:pt>
                <c:pt idx="14">
                  <c:v>232</c:v>
                </c:pt>
                <c:pt idx="16">
                  <c:v>136</c:v>
                </c:pt>
                <c:pt idx="18">
                  <c:v>163</c:v>
                </c:pt>
                <c:pt idx="19">
                  <c:v>6</c:v>
                </c:pt>
                <c:pt idx="20">
                  <c:v>397</c:v>
                </c:pt>
                <c:pt idx="22">
                  <c:v>93</c:v>
                </c:pt>
              </c:numCache>
            </c:numRef>
          </c:val>
        </c:ser>
        <c:ser>
          <c:idx val="3"/>
          <c:order val="3"/>
          <c:tx>
            <c:strRef>
              <c:f>Hárok1!$F$2</c:f>
              <c:strCache>
                <c:ptCount val="1"/>
                <c:pt idx="0">
                  <c:v>fotovoltické panely</c:v>
                </c:pt>
              </c:strCache>
            </c:strRef>
          </c:tx>
          <c:invertIfNegative val="0"/>
          <c:cat>
            <c:strRef>
              <c:f>Hárok1!$B$3:$B$25</c:f>
              <c:strCache>
                <c:ptCount val="23"/>
                <c:pt idx="0">
                  <c:v>1.kolo - aj BSK</c:v>
                </c:pt>
                <c:pt idx="1">
                  <c:v>2.kolo - aj BSK</c:v>
                </c:pt>
                <c:pt idx="2">
                  <c:v>3.kolo</c:v>
                </c:pt>
                <c:pt idx="3">
                  <c:v>4.kolo - aj BSK</c:v>
                </c:pt>
                <c:pt idx="4">
                  <c:v>5.kolo</c:v>
                </c:pt>
                <c:pt idx="5">
                  <c:v>6.kolo</c:v>
                </c:pt>
                <c:pt idx="6">
                  <c:v>7.kolo</c:v>
                </c:pt>
                <c:pt idx="7">
                  <c:v>8.kolo</c:v>
                </c:pt>
                <c:pt idx="8">
                  <c:v>9.kolo</c:v>
                </c:pt>
                <c:pt idx="9">
                  <c:v>10.kolo</c:v>
                </c:pt>
                <c:pt idx="10">
                  <c:v>11.kolo</c:v>
                </c:pt>
                <c:pt idx="11">
                  <c:v>12.kolo</c:v>
                </c:pt>
                <c:pt idx="12">
                  <c:v>13.kolo</c:v>
                </c:pt>
                <c:pt idx="13">
                  <c:v>14.kolo</c:v>
                </c:pt>
                <c:pt idx="14">
                  <c:v>15.kolo</c:v>
                </c:pt>
                <c:pt idx="15">
                  <c:v>16.kolo</c:v>
                </c:pt>
                <c:pt idx="16">
                  <c:v>17.kolo</c:v>
                </c:pt>
                <c:pt idx="17">
                  <c:v>18.kolo</c:v>
                </c:pt>
                <c:pt idx="18">
                  <c:v>19.kolo</c:v>
                </c:pt>
                <c:pt idx="19">
                  <c:v>20.kolo - BSK</c:v>
                </c:pt>
                <c:pt idx="20">
                  <c:v>21.kolo</c:v>
                </c:pt>
                <c:pt idx="21">
                  <c:v>22.kolo</c:v>
                </c:pt>
                <c:pt idx="22">
                  <c:v>23.kolo</c:v>
                </c:pt>
              </c:strCache>
            </c:strRef>
          </c:cat>
          <c:val>
            <c:numRef>
              <c:f>Hárok1!$F$3:$F$25</c:f>
              <c:numCache>
                <c:formatCode>General</c:formatCode>
                <c:ptCount val="23"/>
                <c:pt idx="0">
                  <c:v>574</c:v>
                </c:pt>
                <c:pt idx="1">
                  <c:v>1129</c:v>
                </c:pt>
                <c:pt idx="2">
                  <c:v>100</c:v>
                </c:pt>
                <c:pt idx="3">
                  <c:v>782</c:v>
                </c:pt>
                <c:pt idx="6">
                  <c:v>339</c:v>
                </c:pt>
                <c:pt idx="8">
                  <c:v>306</c:v>
                </c:pt>
                <c:pt idx="12">
                  <c:v>319</c:v>
                </c:pt>
                <c:pt idx="15">
                  <c:v>328</c:v>
                </c:pt>
                <c:pt idx="17">
                  <c:v>588</c:v>
                </c:pt>
                <c:pt idx="21">
                  <c:v>584</c:v>
                </c:pt>
                <c:pt idx="2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365312"/>
        <c:axId val="37592384"/>
        <c:axId val="0"/>
      </c:bar3DChart>
      <c:catAx>
        <c:axId val="36365312"/>
        <c:scaling>
          <c:orientation val="minMax"/>
        </c:scaling>
        <c:delete val="0"/>
        <c:axPos val="b"/>
        <c:majorTickMark val="none"/>
        <c:minorTickMark val="none"/>
        <c:tickLblPos val="nextTo"/>
        <c:crossAx val="37592384"/>
        <c:crosses val="autoZero"/>
        <c:auto val="1"/>
        <c:lblAlgn val="ctr"/>
        <c:lblOffset val="100"/>
        <c:noMultiLvlLbl val="0"/>
      </c:catAx>
      <c:valAx>
        <c:axId val="375923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6365312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0.24466</cdr:x>
      <cdr:y>0.86491</cdr:y>
    </cdr:from>
    <cdr:to>
      <cdr:x>0.75208</cdr:x>
      <cdr:y>0.98154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992977" y="4308338"/>
          <a:ext cx="4133334" cy="580952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A8D26-87AD-48C7-AE2D-F839D54B0AF1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C9A39-50AB-4866-B23F-576B502E345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2801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A39-50AB-4866-B23F-576B502E3456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1727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A39-50AB-4866-B23F-576B502E3456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1727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C9A39-50AB-4866-B23F-576B502E3456}" type="slidenum">
              <a:rPr lang="sk-SK" smtClean="0"/>
              <a:t>28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9685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934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81602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972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77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813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911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136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331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912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828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47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F745E-5CF1-44A9-BA9D-F38B0069A5FF}" type="datetimeFigureOut">
              <a:rPr lang="sk-SK" smtClean="0"/>
              <a:t>28. 5. 2018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DB469-5749-46F5-8CAE-D6A3AC4BBA8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2154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zelenadomacnostiam.sk/" TargetMode="Externa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opzp.s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zelenadomacnostiam.sk/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5" name="Picture 14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17864"/>
            <a:ext cx="5087472" cy="529999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704056" y="1340768"/>
            <a:ext cx="7772400" cy="468052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operačný program </a:t>
            </a:r>
            <a:b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kvalita životného prostredia 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b="1" cap="all" dirty="0" smtClean="0">
                <a:ln w="0"/>
                <a:solidFill>
                  <a:srgbClr val="0070C0"/>
                </a:solidFill>
                <a:cs typeface="Arial"/>
              </a:rPr>
              <a:t>NÁRODNÉ PROJEKTY</a:t>
            </a:r>
            <a:r>
              <a:rPr lang="sk-SK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1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31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1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máj</a:t>
            </a:r>
            <a:r>
              <a:rPr lang="sk-SK" sz="31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</a:t>
            </a:r>
            <a:r>
              <a:rPr lang="sk-SK" sz="31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2018</a:t>
            </a: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endParaRPr lang="sk-SK" sz="1800" dirty="0"/>
          </a:p>
        </p:txBody>
      </p:sp>
      <p:grpSp>
        <p:nvGrpSpPr>
          <p:cNvPr id="9" name="Skupina 8"/>
          <p:cNvGrpSpPr/>
          <p:nvPr/>
        </p:nvGrpSpPr>
        <p:grpSpPr>
          <a:xfrm>
            <a:off x="755576" y="188640"/>
            <a:ext cx="7505700" cy="897889"/>
            <a:chOff x="0" y="0"/>
            <a:chExt cx="7506031" cy="898497"/>
          </a:xfrm>
        </p:grpSpPr>
        <p:pic>
          <p:nvPicPr>
            <p:cNvPr id="10" name="Obrázok 9" descr="C:\Users\rakovska\AppData\Local\Microsoft\Windows\Temporary Internet Files\Content.Word\Nový obrázok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3367"/>
              <a:ext cx="5550010" cy="7394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Obrázok 10" descr="C:\Users\rakovska\AppData\Local\Microsoft\Windows\Temporary Internet Files\Content.Word\Nový obrázok.bmp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306" y="0"/>
              <a:ext cx="1677725" cy="89849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48189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848872" cy="4608512"/>
          </a:xfrm>
        </p:spPr>
        <p:txBody>
          <a:bodyPr>
            <a:noAutofit/>
          </a:bodyPr>
          <a:lstStyle/>
          <a:p>
            <a:pPr lvl="0"/>
            <a:r>
              <a:rPr lang="sk-SK" sz="1200" dirty="0" smtClean="0">
                <a:solidFill>
                  <a:schemeClr val="tx1"/>
                </a:solidFill>
              </a:rPr>
              <a:t> </a:t>
            </a:r>
            <a:endParaRPr lang="sk-SK" sz="1200" dirty="0" smtClean="0">
              <a:solidFill>
                <a:schemeClr val="tx1"/>
              </a:solidFill>
            </a:endParaRPr>
          </a:p>
        </p:txBody>
      </p:sp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832048" y="1130649"/>
            <a:ext cx="7772400" cy="426143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/>
            </a:r>
            <a:br>
              <a:rPr lang="sk-SK" sz="2800" b="1" cap="all" dirty="0" smtClean="0">
                <a:solidFill>
                  <a:srgbClr val="0070C0"/>
                </a:solidFill>
              </a:rPr>
            </a:br>
            <a:endParaRPr lang="sk-SK" sz="2800" b="1" cap="all" dirty="0">
              <a:solidFill>
                <a:srgbClr val="0070C0"/>
              </a:solidFill>
            </a:endParaRPr>
          </a:p>
        </p:txBody>
      </p:sp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189233"/>
              </p:ext>
            </p:extLst>
          </p:nvPr>
        </p:nvGraphicFramePr>
        <p:xfrm>
          <a:off x="755576" y="1556792"/>
          <a:ext cx="7391728" cy="450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597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8827461"/>
              </p:ext>
            </p:extLst>
          </p:nvPr>
        </p:nvGraphicFramePr>
        <p:xfrm>
          <a:off x="530612" y="1112043"/>
          <a:ext cx="8145843" cy="4981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5974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747464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352928" cy="648071"/>
          </a:xfrm>
        </p:spPr>
        <p:txBody>
          <a:bodyPr>
            <a:noAutofit/>
          </a:bodyPr>
          <a:lstStyle/>
          <a:p>
            <a:r>
              <a:rPr lang="sk-SK" sz="2400" b="1" dirty="0" smtClean="0">
                <a:solidFill>
                  <a:srgbClr val="0070C0"/>
                </a:solidFill>
              </a:rPr>
              <a:t>PODROBNÝ PREHĽAD REALIZÁCIE NP K 7.5.2018</a:t>
            </a:r>
            <a:endParaRPr lang="sk-SK" sz="2400" b="1" dirty="0">
              <a:solidFill>
                <a:srgbClr val="0070C0"/>
              </a:solidFill>
            </a:endParaRPr>
          </a:p>
        </p:txBody>
      </p:sp>
      <p:pic>
        <p:nvPicPr>
          <p:cNvPr id="7" name="Obrázok 6"/>
          <p:cNvPicPr/>
          <p:nvPr/>
        </p:nvPicPr>
        <p:blipFill>
          <a:blip r:embed="rId6"/>
          <a:stretch>
            <a:fillRect/>
          </a:stretch>
        </p:blipFill>
        <p:spPr>
          <a:xfrm>
            <a:off x="713196" y="1628800"/>
            <a:ext cx="7776864" cy="3312368"/>
          </a:xfrm>
          <a:prstGeom prst="rect">
            <a:avLst/>
          </a:prstGeom>
        </p:spPr>
      </p:pic>
      <p:sp>
        <p:nvSpPr>
          <p:cNvPr id="6" name="BlokTextu 5"/>
          <p:cNvSpPr txBox="1"/>
          <p:nvPr/>
        </p:nvSpPr>
        <p:spPr>
          <a:xfrm>
            <a:off x="742824" y="4941168"/>
            <a:ext cx="7747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 smtClean="0"/>
          </a:p>
          <a:p>
            <a:r>
              <a:rPr lang="sk-SK" dirty="0" smtClean="0"/>
              <a:t>V rámci projektu bolo doposiaľ zrealizovaných 23 kôl, pričom k 7. máju 2018 bolo podporených 12 543 inštalácii v celkovej hodnote 27 742 489 EUR.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0762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747464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352928" cy="648071"/>
          </a:xfrm>
        </p:spPr>
        <p:txBody>
          <a:bodyPr>
            <a:noAutofit/>
          </a:bodyPr>
          <a:lstStyle/>
          <a:p>
            <a:r>
              <a:rPr lang="sk-SK" sz="2400" b="1" dirty="0" smtClean="0">
                <a:solidFill>
                  <a:srgbClr val="0070C0"/>
                </a:solidFill>
              </a:rPr>
              <a:t>ČERPANIE K 28.5.2018</a:t>
            </a:r>
            <a:endParaRPr lang="sk-SK" sz="2400" b="1" dirty="0">
              <a:solidFill>
                <a:srgbClr val="0070C0"/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742824" y="1997839"/>
            <a:ext cx="77472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 smtClean="0"/>
              <a:t>11 schválených zálohových žiadostí o platbu: 		35 </a:t>
            </a:r>
            <a:r>
              <a:rPr lang="sk-SK" dirty="0"/>
              <a:t>010 000 €</a:t>
            </a:r>
          </a:p>
          <a:p>
            <a:endParaRPr lang="sk-SK" dirty="0"/>
          </a:p>
          <a:p>
            <a:r>
              <a:rPr lang="sk-SK" dirty="0" smtClean="0"/>
              <a:t>131 </a:t>
            </a:r>
            <a:r>
              <a:rPr lang="sk-SK" dirty="0"/>
              <a:t>schválených </a:t>
            </a:r>
            <a:r>
              <a:rPr lang="sk-SK" dirty="0" smtClean="0"/>
              <a:t>žiadostí o zúčtovanie zálohových </a:t>
            </a:r>
            <a:r>
              <a:rPr lang="sk-SK" dirty="0"/>
              <a:t>žiadostí o </a:t>
            </a:r>
            <a:r>
              <a:rPr lang="sk-SK" dirty="0" smtClean="0"/>
              <a:t>platbu:</a:t>
            </a:r>
          </a:p>
          <a:p>
            <a:r>
              <a:rPr lang="sk-SK" dirty="0"/>
              <a:t>	</a:t>
            </a:r>
            <a:r>
              <a:rPr lang="sk-SK" dirty="0" smtClean="0"/>
              <a:t>					29 </a:t>
            </a:r>
            <a:r>
              <a:rPr lang="sk-SK" dirty="0"/>
              <a:t>234 183 €</a:t>
            </a:r>
          </a:p>
          <a:p>
            <a:endParaRPr lang="sk-SK" dirty="0"/>
          </a:p>
          <a:p>
            <a:r>
              <a:rPr lang="sk-SK" dirty="0" smtClean="0"/>
              <a:t>14 schválených žiadostí o platbu (refundácia):		      620 </a:t>
            </a:r>
            <a:r>
              <a:rPr lang="sk-SK" dirty="0"/>
              <a:t>657 €</a:t>
            </a:r>
          </a:p>
        </p:txBody>
      </p:sp>
    </p:spTree>
    <p:extLst>
      <p:ext uri="{BB962C8B-B14F-4D97-AF65-F5344CB8AC3E}">
        <p14:creationId xmlns:p14="http://schemas.microsoft.com/office/powerpoint/2010/main" val="37368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5" name="Picture 14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17864"/>
            <a:ext cx="5087472" cy="529999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613792" y="1268760"/>
            <a:ext cx="7772400" cy="468052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endParaRPr lang="sk-SK" sz="1800" dirty="0"/>
          </a:p>
        </p:txBody>
      </p:sp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2051" name="Picture 3" descr="C:\Users\losonska\Desktop\SIEA Zelena domacnostiam tepelne cerpadl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31" y="1700808"/>
            <a:ext cx="5803489" cy="355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1043609" y="126876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Tepelné čerpadlo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5217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43" y="576365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052736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/>
            </a:r>
            <a:br>
              <a:rPr lang="sk-SK" sz="2800" b="1" dirty="0" smtClean="0">
                <a:solidFill>
                  <a:srgbClr val="0070C0"/>
                </a:solidFill>
              </a:rPr>
            </a:b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1146486" y="1484784"/>
            <a:ext cx="7000818" cy="4536504"/>
          </a:xfrm>
        </p:spPr>
        <p:txBody>
          <a:bodyPr>
            <a:normAutofit/>
          </a:bodyPr>
          <a:lstStyle/>
          <a:p>
            <a:pPr algn="just"/>
            <a:r>
              <a:rPr lang="sk-SK" sz="1800" dirty="0" smtClean="0">
                <a:solidFill>
                  <a:schemeClr val="tx1"/>
                </a:solidFill>
              </a:rPr>
              <a:t>Kotol na biomasu</a:t>
            </a:r>
            <a:endParaRPr lang="sk-SK" sz="1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losonska\Desktop\SIEA zelena domacnostiam kotol na biomas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961011"/>
            <a:ext cx="5832647" cy="362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20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rmAutofit/>
          </a:bodyPr>
          <a:lstStyle/>
          <a:p>
            <a:r>
              <a:rPr lang="sk-SK" sz="2800" dirty="0" smtClean="0">
                <a:solidFill>
                  <a:srgbClr val="0070C0"/>
                </a:solidFill>
              </a:rPr>
              <a:t>NÁRODNÝ PROJEKT </a:t>
            </a:r>
            <a:r>
              <a:rPr lang="sk-SK" sz="2800" b="1" dirty="0" smtClean="0">
                <a:solidFill>
                  <a:srgbClr val="0070C0"/>
                </a:solidFill>
              </a:rPr>
              <a:t>„ŽIŤ ENERGIOU“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132856"/>
            <a:ext cx="8433876" cy="402002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k-SK" sz="2200" b="1" dirty="0">
                <a:solidFill>
                  <a:schemeClr val="tx1"/>
                </a:solidFill>
              </a:rPr>
              <a:t>Operačný </a:t>
            </a:r>
            <a:r>
              <a:rPr lang="sk-SK" sz="2200" b="1" dirty="0" smtClean="0">
                <a:solidFill>
                  <a:schemeClr val="tx1"/>
                </a:solidFill>
              </a:rPr>
              <a:t>program: </a:t>
            </a:r>
            <a:r>
              <a:rPr lang="sk-SK" sz="2200" dirty="0" smtClean="0">
                <a:solidFill>
                  <a:schemeClr val="tx1"/>
                </a:solidFill>
              </a:rPr>
              <a:t>	 </a:t>
            </a:r>
            <a:r>
              <a:rPr lang="sk-SK" sz="2200" i="1" dirty="0">
                <a:solidFill>
                  <a:schemeClr val="tx1"/>
                </a:solidFill>
              </a:rPr>
              <a:t>Kvalita životného prostredia</a:t>
            </a:r>
          </a:p>
          <a:p>
            <a:pPr algn="just"/>
            <a:r>
              <a:rPr lang="sk-SK" sz="2200" b="1" dirty="0">
                <a:solidFill>
                  <a:schemeClr val="tx1"/>
                </a:solidFill>
              </a:rPr>
              <a:t>Prioritná </a:t>
            </a:r>
            <a:r>
              <a:rPr lang="sk-SK" sz="2200" b="1" dirty="0" smtClean="0">
                <a:solidFill>
                  <a:schemeClr val="tx1"/>
                </a:solidFill>
              </a:rPr>
              <a:t>os:	</a:t>
            </a:r>
            <a:r>
              <a:rPr lang="sk-SK" sz="2200" dirty="0" smtClean="0">
                <a:solidFill>
                  <a:schemeClr val="tx1"/>
                </a:solidFill>
              </a:rPr>
              <a:t>	 </a:t>
            </a:r>
            <a:r>
              <a:rPr lang="sk-SK" sz="2200" i="1" dirty="0" smtClean="0">
                <a:solidFill>
                  <a:schemeClr val="tx1"/>
                </a:solidFill>
              </a:rPr>
              <a:t>4. Energeticky </a:t>
            </a:r>
            <a:r>
              <a:rPr lang="sk-SK" sz="2200" i="1" dirty="0">
                <a:solidFill>
                  <a:schemeClr val="tx1"/>
                </a:solidFill>
              </a:rPr>
              <a:t>efektívne </a:t>
            </a:r>
            <a:r>
              <a:rPr lang="sk-SK" sz="2200" i="1" dirty="0" err="1">
                <a:solidFill>
                  <a:schemeClr val="tx1"/>
                </a:solidFill>
              </a:rPr>
              <a:t>nízkouhlíkové</a:t>
            </a:r>
            <a:r>
              <a:rPr lang="sk-SK" sz="2200" i="1" dirty="0">
                <a:solidFill>
                  <a:schemeClr val="tx1"/>
                </a:solidFill>
              </a:rPr>
              <a:t> </a:t>
            </a:r>
            <a:r>
              <a:rPr lang="sk-SK" sz="2200" i="1" dirty="0" smtClean="0">
                <a:solidFill>
                  <a:schemeClr val="tx1"/>
                </a:solidFill>
              </a:rPr>
              <a:t>				    	      hospodárstvo </a:t>
            </a:r>
            <a:r>
              <a:rPr lang="sk-SK" sz="2200" i="1" dirty="0">
                <a:solidFill>
                  <a:schemeClr val="tx1"/>
                </a:solidFill>
              </a:rPr>
              <a:t>vo všetkých sektoroch</a:t>
            </a:r>
          </a:p>
          <a:p>
            <a:pPr algn="just"/>
            <a:r>
              <a:rPr lang="sk-SK" sz="2200" b="1" dirty="0">
                <a:solidFill>
                  <a:schemeClr val="tx1"/>
                </a:solidFill>
              </a:rPr>
              <a:t>Špecifický </a:t>
            </a:r>
            <a:r>
              <a:rPr lang="sk-SK" sz="2200" b="1" dirty="0" smtClean="0">
                <a:solidFill>
                  <a:schemeClr val="tx1"/>
                </a:solidFill>
              </a:rPr>
              <a:t>cieľ: 	</a:t>
            </a:r>
            <a:r>
              <a:rPr lang="sk-SK" sz="2200" dirty="0" smtClean="0">
                <a:solidFill>
                  <a:schemeClr val="tx1"/>
                </a:solidFill>
              </a:rPr>
              <a:t>	 </a:t>
            </a:r>
            <a:r>
              <a:rPr lang="sk-SK" sz="2200" i="1" dirty="0" smtClean="0">
                <a:solidFill>
                  <a:schemeClr val="tx1"/>
                </a:solidFill>
              </a:rPr>
              <a:t>4.4.1 </a:t>
            </a:r>
            <a:r>
              <a:rPr lang="sk-SK" sz="2200" i="1" dirty="0">
                <a:solidFill>
                  <a:schemeClr val="tx1"/>
                </a:solidFill>
              </a:rPr>
              <a:t>Zvyšovanie počtu miestnych plánov a </a:t>
            </a:r>
            <a:r>
              <a:rPr lang="sk-SK" sz="2200" i="1" dirty="0" smtClean="0">
                <a:solidFill>
                  <a:schemeClr val="tx1"/>
                </a:solidFill>
              </a:rPr>
              <a:t>				                           opatrení </a:t>
            </a:r>
            <a:r>
              <a:rPr lang="sk-SK" sz="2200" i="1" dirty="0">
                <a:solidFill>
                  <a:schemeClr val="tx1"/>
                </a:solidFill>
              </a:rPr>
              <a:t>súvisiacich s </a:t>
            </a:r>
            <a:r>
              <a:rPr lang="sk-SK" sz="2200" i="1" dirty="0" err="1" smtClean="0">
                <a:solidFill>
                  <a:schemeClr val="tx1"/>
                </a:solidFill>
              </a:rPr>
              <a:t>nízkouhlíkovou</a:t>
            </a:r>
            <a:r>
              <a:rPr lang="sk-SK" sz="2200" i="1" dirty="0" smtClean="0">
                <a:solidFill>
                  <a:schemeClr val="tx1"/>
                </a:solidFill>
              </a:rPr>
              <a:t> stratégiou 			           pre </a:t>
            </a:r>
            <a:r>
              <a:rPr lang="sk-SK" sz="2200" i="1" dirty="0">
                <a:solidFill>
                  <a:schemeClr val="tx1"/>
                </a:solidFill>
              </a:rPr>
              <a:t>všetky typy </a:t>
            </a:r>
            <a:r>
              <a:rPr lang="sk-SK" sz="2200" i="1" dirty="0" smtClean="0">
                <a:solidFill>
                  <a:schemeClr val="tx1"/>
                </a:solidFill>
              </a:rPr>
              <a:t>území</a:t>
            </a:r>
          </a:p>
          <a:p>
            <a:pPr algn="just"/>
            <a:r>
              <a:rPr lang="sk-SK" sz="2200" b="1" dirty="0" smtClean="0">
                <a:solidFill>
                  <a:schemeClr val="tx1"/>
                </a:solidFill>
              </a:rPr>
              <a:t>Aktivita: 	</a:t>
            </a:r>
            <a:r>
              <a:rPr lang="sk-SK" sz="2200" dirty="0" smtClean="0">
                <a:solidFill>
                  <a:schemeClr val="tx1"/>
                </a:solidFill>
              </a:rPr>
              <a:t>	</a:t>
            </a:r>
            <a:r>
              <a:rPr lang="sk-SK" sz="2200" dirty="0">
                <a:solidFill>
                  <a:schemeClr val="tx1"/>
                </a:solidFill>
              </a:rPr>
              <a:t> </a:t>
            </a:r>
            <a:r>
              <a:rPr lang="sk-SK" sz="2200" i="1" dirty="0" smtClean="0">
                <a:solidFill>
                  <a:schemeClr val="tx1"/>
                </a:solidFill>
              </a:rPr>
              <a:t>D.  Zvyšovanie </a:t>
            </a:r>
            <a:r>
              <a:rPr lang="sk-SK" sz="2200" i="1" dirty="0">
                <a:solidFill>
                  <a:schemeClr val="tx1"/>
                </a:solidFill>
              </a:rPr>
              <a:t>informovanosti v </a:t>
            </a:r>
            <a:r>
              <a:rPr lang="sk-SK" sz="2200" i="1" dirty="0" smtClean="0">
                <a:solidFill>
                  <a:schemeClr val="tx1"/>
                </a:solidFill>
              </a:rPr>
              <a:t>oblasti 					       </a:t>
            </a:r>
            <a:r>
              <a:rPr lang="sk-SK" sz="2200" i="1" dirty="0" err="1" smtClean="0">
                <a:solidFill>
                  <a:schemeClr val="tx1"/>
                </a:solidFill>
              </a:rPr>
              <a:t>nízkouhlíkových</a:t>
            </a:r>
            <a:r>
              <a:rPr lang="sk-SK" sz="2200" i="1" dirty="0" smtClean="0">
                <a:solidFill>
                  <a:schemeClr val="tx1"/>
                </a:solidFill>
              </a:rPr>
              <a:t> </a:t>
            </a:r>
            <a:r>
              <a:rPr lang="sk-SK" sz="2200" i="1" dirty="0">
                <a:solidFill>
                  <a:schemeClr val="tx1"/>
                </a:solidFill>
              </a:rPr>
              <a:t>opatrení najmä energetickej </a:t>
            </a:r>
            <a:r>
              <a:rPr lang="sk-SK" sz="2200" i="1" dirty="0" smtClean="0">
                <a:solidFill>
                  <a:schemeClr val="tx1"/>
                </a:solidFill>
              </a:rPr>
              <a:t>				       efektívnosti </a:t>
            </a:r>
            <a:r>
              <a:rPr lang="sk-SK" sz="2200" i="1" dirty="0">
                <a:solidFill>
                  <a:schemeClr val="tx1"/>
                </a:solidFill>
              </a:rPr>
              <a:t>a využívania OZE vrátane </a:t>
            </a:r>
            <a:r>
              <a:rPr lang="sk-SK" sz="2200" i="1" dirty="0" smtClean="0">
                <a:solidFill>
                  <a:schemeClr val="tx1"/>
                </a:solidFill>
              </a:rPr>
              <a:t>         </a:t>
            </a:r>
          </a:p>
          <a:p>
            <a:pPr algn="just"/>
            <a:r>
              <a:rPr lang="sk-SK" sz="2200" i="1" dirty="0">
                <a:solidFill>
                  <a:schemeClr val="tx1"/>
                </a:solidFill>
              </a:rPr>
              <a:t>	</a:t>
            </a:r>
            <a:r>
              <a:rPr lang="sk-SK" sz="2200" i="1" dirty="0" smtClean="0">
                <a:solidFill>
                  <a:schemeClr val="tx1"/>
                </a:solidFill>
              </a:rPr>
              <a:t>		       poradenstva, informačných </a:t>
            </a:r>
            <a:r>
              <a:rPr lang="sk-SK" sz="2200" i="1" dirty="0">
                <a:solidFill>
                  <a:schemeClr val="tx1"/>
                </a:solidFill>
              </a:rPr>
              <a:t>kampaní, odborných </a:t>
            </a:r>
            <a:r>
              <a:rPr lang="sk-SK" sz="2200" i="1" dirty="0" smtClean="0">
                <a:solidFill>
                  <a:schemeClr val="tx1"/>
                </a:solidFill>
              </a:rPr>
              <a:t>				       seminárov,  konferencií </a:t>
            </a:r>
            <a:r>
              <a:rPr lang="sk-SK" sz="2200" i="1" dirty="0">
                <a:solidFill>
                  <a:schemeClr val="tx1"/>
                </a:solidFill>
              </a:rPr>
              <a:t>a aktivít pre deti a </a:t>
            </a:r>
            <a:r>
              <a:rPr lang="sk-SK" sz="2200" i="1" dirty="0" smtClean="0">
                <a:solidFill>
                  <a:schemeClr val="tx1"/>
                </a:solidFill>
              </a:rPr>
              <a:t>mládež</a:t>
            </a:r>
            <a:r>
              <a:rPr lang="sk-SK" sz="22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r>
              <a:rPr lang="sk-SK" sz="2200" b="1" dirty="0" smtClean="0">
                <a:solidFill>
                  <a:schemeClr val="tx1"/>
                </a:solidFill>
              </a:rPr>
              <a:t>NFP:</a:t>
            </a:r>
            <a:r>
              <a:rPr lang="sk-SK" sz="2200" dirty="0">
                <a:solidFill>
                  <a:schemeClr val="tx1"/>
                </a:solidFill>
              </a:rPr>
              <a:t>	</a:t>
            </a:r>
            <a:r>
              <a:rPr lang="sk-SK" sz="2200" dirty="0" smtClean="0">
                <a:solidFill>
                  <a:schemeClr val="tx1"/>
                </a:solidFill>
              </a:rPr>
              <a:t>		</a:t>
            </a:r>
            <a:r>
              <a:rPr lang="sk-SK" sz="2200" i="1" dirty="0">
                <a:solidFill>
                  <a:schemeClr val="tx1"/>
                </a:solidFill>
              </a:rPr>
              <a:t>31 928 607,24 </a:t>
            </a:r>
            <a:r>
              <a:rPr lang="sk-SK" sz="2200" i="1" dirty="0" smtClean="0">
                <a:solidFill>
                  <a:schemeClr val="tx1"/>
                </a:solidFill>
              </a:rPr>
              <a:t>EUR</a:t>
            </a:r>
          </a:p>
          <a:p>
            <a:pPr algn="just"/>
            <a:r>
              <a:rPr lang="sk-SK" sz="2200" b="1" dirty="0" smtClean="0">
                <a:solidFill>
                  <a:schemeClr val="tx1"/>
                </a:solidFill>
              </a:rPr>
              <a:t>Oprávnené územie:</a:t>
            </a:r>
            <a:r>
              <a:rPr lang="sk-SK" sz="2200" i="1" dirty="0" smtClean="0">
                <a:solidFill>
                  <a:schemeClr val="tx1"/>
                </a:solidFill>
              </a:rPr>
              <a:t>	celé územie SR</a:t>
            </a:r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81809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CIEĽ PROJEKTU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61557" y="1974540"/>
            <a:ext cx="8217852" cy="3876010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endParaRPr lang="sk-SK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poskytovanie </a:t>
            </a:r>
            <a:r>
              <a:rPr lang="sk-SK" sz="2000" dirty="0">
                <a:solidFill>
                  <a:schemeClr val="tx1"/>
                </a:solidFill>
              </a:rPr>
              <a:t>bezplatného odborného energetického poradenstva </a:t>
            </a:r>
            <a:endParaRPr lang="sk-SK" sz="2000" dirty="0" smtClean="0">
              <a:solidFill>
                <a:schemeClr val="tx1"/>
              </a:solidFill>
            </a:endParaRPr>
          </a:p>
          <a:p>
            <a:pPr algn="just"/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smtClean="0">
                <a:solidFill>
                  <a:schemeClr val="tx1"/>
                </a:solidFill>
              </a:rPr>
              <a:t>     a </a:t>
            </a:r>
            <a:r>
              <a:rPr lang="sk-SK" sz="2000" dirty="0">
                <a:solidFill>
                  <a:schemeClr val="tx1"/>
                </a:solidFill>
              </a:rPr>
              <a:t>poradenstva o energeticky efektívnych opatreniach a využívaní </a:t>
            </a:r>
            <a:endParaRPr lang="sk-SK" sz="2000" dirty="0" smtClean="0">
              <a:solidFill>
                <a:schemeClr val="tx1"/>
              </a:solidFill>
            </a:endParaRPr>
          </a:p>
          <a:p>
            <a:pPr algn="just"/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smtClean="0">
                <a:solidFill>
                  <a:schemeClr val="tx1"/>
                </a:solidFill>
              </a:rPr>
              <a:t>     obnoviteľných </a:t>
            </a:r>
            <a:r>
              <a:rPr lang="sk-SK" sz="2000" dirty="0">
                <a:solidFill>
                  <a:schemeClr val="tx1"/>
                </a:solidFill>
              </a:rPr>
              <a:t>zdrojov energie, ako aj zvyšovanie informovanosti </a:t>
            </a:r>
            <a:endParaRPr lang="sk-SK" sz="2000" dirty="0" smtClean="0">
              <a:solidFill>
                <a:schemeClr val="tx1"/>
              </a:solidFill>
            </a:endParaRPr>
          </a:p>
          <a:p>
            <a:pPr algn="just"/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smtClean="0">
                <a:solidFill>
                  <a:schemeClr val="tx1"/>
                </a:solidFill>
              </a:rPr>
              <a:t>     a </a:t>
            </a:r>
            <a:r>
              <a:rPr lang="sk-SK" sz="2000" dirty="0">
                <a:solidFill>
                  <a:schemeClr val="tx1"/>
                </a:solidFill>
              </a:rPr>
              <a:t>povedomia o týchto </a:t>
            </a:r>
            <a:r>
              <a:rPr lang="sk-SK" sz="2000" dirty="0" smtClean="0">
                <a:solidFill>
                  <a:schemeClr val="tx1"/>
                </a:solidFill>
              </a:rPr>
              <a:t>témach</a:t>
            </a:r>
          </a:p>
          <a:p>
            <a:pPr algn="just"/>
            <a:endParaRPr lang="sk-SK" sz="20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dátum </a:t>
            </a:r>
            <a:r>
              <a:rPr lang="sk-SK" sz="2000" dirty="0">
                <a:solidFill>
                  <a:schemeClr val="tx1"/>
                </a:solidFill>
              </a:rPr>
              <a:t>vyhlásenia vyzvania: </a:t>
            </a:r>
            <a:r>
              <a:rPr lang="sk-SK" sz="2000" dirty="0" smtClean="0">
                <a:solidFill>
                  <a:schemeClr val="tx1"/>
                </a:solidFill>
              </a:rPr>
              <a:t>06.06.2017</a:t>
            </a:r>
            <a:endParaRPr lang="sk-SK" sz="20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k-SK" sz="2000" dirty="0">
                <a:solidFill>
                  <a:schemeClr val="tx1"/>
                </a:solidFill>
              </a:rPr>
              <a:t>dátum vydania Rozhodnutia o schválení Žiadosti o NFP: </a:t>
            </a:r>
            <a:r>
              <a:rPr lang="sk-SK" sz="2000" dirty="0" smtClean="0">
                <a:solidFill>
                  <a:schemeClr val="tx1"/>
                </a:solidFill>
              </a:rPr>
              <a:t>28.09.2017</a:t>
            </a:r>
            <a:endParaRPr lang="sk-SK" sz="20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sk-SK" sz="20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sk-SK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052736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VÝCHODISKOVÝ STAV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5082" y="1628800"/>
            <a:ext cx="7929820" cy="3876010"/>
          </a:xfrm>
        </p:spPr>
        <p:txBody>
          <a:bodyPr>
            <a:noAutofit/>
          </a:bodyPr>
          <a:lstStyle/>
          <a:p>
            <a:pPr marL="625475" indent="-44450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NP - pokračovateľ NP </a:t>
            </a:r>
            <a:r>
              <a:rPr lang="sk-SK" sz="1800" i="1" dirty="0" smtClean="0">
                <a:solidFill>
                  <a:schemeClr val="tx1"/>
                </a:solidFill>
              </a:rPr>
              <a:t>Podpora </a:t>
            </a:r>
            <a:r>
              <a:rPr lang="sk-SK" sz="1800" i="1" dirty="0">
                <a:solidFill>
                  <a:schemeClr val="tx1"/>
                </a:solidFill>
              </a:rPr>
              <a:t>osvety a poradenstva v rámci efektívneho využívania energie a využívania OZE, vrátane zvýšenia informovanosti širokej verejnosti</a:t>
            </a:r>
            <a:r>
              <a:rPr lang="sk-SK" sz="1800" dirty="0">
                <a:solidFill>
                  <a:schemeClr val="tx1"/>
                </a:solidFill>
              </a:rPr>
              <a:t>, ktorý však nekládol dôraz na znižovanie emisií </a:t>
            </a:r>
            <a:r>
              <a:rPr lang="sk-SK" sz="1800" dirty="0" smtClean="0">
                <a:solidFill>
                  <a:schemeClr val="tx1"/>
                </a:solidFill>
              </a:rPr>
              <a:t>CO</a:t>
            </a:r>
            <a:r>
              <a:rPr lang="sk-SK" sz="1800" baseline="-25000" dirty="0" smtClean="0">
                <a:solidFill>
                  <a:schemeClr val="tx1"/>
                </a:solidFill>
              </a:rPr>
              <a:t>2</a:t>
            </a:r>
            <a:endParaRPr lang="sk-SK" sz="1800" dirty="0">
              <a:solidFill>
                <a:schemeClr val="tx1"/>
              </a:solidFill>
            </a:endParaRPr>
          </a:p>
          <a:p>
            <a:pPr marL="625475" indent="-444500" algn="just"/>
            <a:endParaRPr lang="sk-SK" sz="800" b="1" dirty="0" smtClean="0">
              <a:solidFill>
                <a:schemeClr val="tx1"/>
              </a:solidFill>
            </a:endParaRPr>
          </a:p>
          <a:p>
            <a:pPr marL="625475" indent="-444500" algn="just"/>
            <a:r>
              <a:rPr lang="sk-SK" sz="1800" b="1" dirty="0" smtClean="0">
                <a:solidFill>
                  <a:schemeClr val="tx1"/>
                </a:solidFill>
              </a:rPr>
              <a:t>Hlavný cieľ: </a:t>
            </a:r>
          </a:p>
          <a:p>
            <a:pPr marL="625475" indent="-44450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zvýšiť </a:t>
            </a:r>
            <a:r>
              <a:rPr lang="sk-SK" sz="1800" dirty="0">
                <a:solidFill>
                  <a:schemeClr val="tx1"/>
                </a:solidFill>
              </a:rPr>
              <a:t>počet </a:t>
            </a:r>
            <a:r>
              <a:rPr lang="sk-SK" sz="1800" dirty="0" smtClean="0">
                <a:solidFill>
                  <a:schemeClr val="tx1"/>
                </a:solidFill>
              </a:rPr>
              <a:t>realizovaných </a:t>
            </a:r>
            <a:r>
              <a:rPr lang="sk-SK" sz="1800" dirty="0">
                <a:solidFill>
                  <a:schemeClr val="tx1"/>
                </a:solidFill>
              </a:rPr>
              <a:t>poradenských a informačných aktivít zameraných na rozvoj </a:t>
            </a:r>
            <a:r>
              <a:rPr lang="sk-SK" sz="1800" dirty="0" err="1">
                <a:solidFill>
                  <a:schemeClr val="tx1"/>
                </a:solidFill>
              </a:rPr>
              <a:t>nízkouhlíkového</a:t>
            </a:r>
            <a:r>
              <a:rPr lang="sk-SK" sz="1800" dirty="0">
                <a:solidFill>
                  <a:schemeClr val="tx1"/>
                </a:solidFill>
              </a:rPr>
              <a:t> hospodárstva</a:t>
            </a: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zintenzívniť overené a účinné informačné aktivity</a:t>
            </a: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zamerať sa </a:t>
            </a:r>
            <a:r>
              <a:rPr lang="sk-SK" sz="1800" dirty="0" smtClean="0">
                <a:solidFill>
                  <a:schemeClr val="tx1"/>
                </a:solidFill>
              </a:rPr>
              <a:t>aktívnou formou</a:t>
            </a:r>
            <a:r>
              <a:rPr lang="sk-SK" sz="1800" dirty="0">
                <a:solidFill>
                  <a:schemeClr val="tx1"/>
                </a:solidFill>
              </a:rPr>
              <a:t> poradenstva a overenými interaktívnymi informačnými aktivitami na segmentované cieľové </a:t>
            </a:r>
            <a:r>
              <a:rPr lang="sk-SK" sz="1800" dirty="0" smtClean="0">
                <a:solidFill>
                  <a:schemeClr val="tx1"/>
                </a:solidFill>
              </a:rPr>
              <a:t>skupiny</a:t>
            </a:r>
          </a:p>
          <a:p>
            <a:pPr marL="625475" lvl="0" indent="-444500" algn="just"/>
            <a:endParaRPr lang="sk-SK" sz="800" dirty="0" smtClean="0">
              <a:solidFill>
                <a:schemeClr val="tx1"/>
              </a:solidFill>
            </a:endParaRPr>
          </a:p>
          <a:p>
            <a:pPr marL="625475" lvl="0" indent="-444500" algn="just"/>
            <a:r>
              <a:rPr lang="sk-SK" sz="1800" b="1" dirty="0" smtClean="0">
                <a:solidFill>
                  <a:schemeClr val="tx1"/>
                </a:solidFill>
              </a:rPr>
              <a:t>Cieľové skupiny:</a:t>
            </a: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verejnosť</a:t>
            </a:r>
            <a:endParaRPr lang="sk-SK" sz="1800" dirty="0">
              <a:solidFill>
                <a:schemeClr val="tx1"/>
              </a:solidFill>
            </a:endParaRP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subjekty ústrednej </a:t>
            </a:r>
            <a:r>
              <a:rPr lang="sk-SK" sz="1800" dirty="0" smtClean="0">
                <a:solidFill>
                  <a:schemeClr val="tx1"/>
                </a:solidFill>
              </a:rPr>
              <a:t>správy</a:t>
            </a:r>
            <a:endParaRPr lang="sk-SK" sz="1800" dirty="0">
              <a:solidFill>
                <a:schemeClr val="tx1"/>
              </a:solidFill>
            </a:endParaRP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subjekty územnej </a:t>
            </a:r>
            <a:r>
              <a:rPr lang="sk-SK" sz="1800" dirty="0" smtClean="0">
                <a:solidFill>
                  <a:schemeClr val="tx1"/>
                </a:solidFill>
              </a:rPr>
              <a:t>samosprávy</a:t>
            </a:r>
            <a:endParaRPr lang="sk-SK" sz="1800" dirty="0">
              <a:solidFill>
                <a:schemeClr val="tx1"/>
              </a:solidFill>
            </a:endParaRPr>
          </a:p>
          <a:p>
            <a:pPr marL="625475" lvl="0" indent="-4445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subjekty súkromného </a:t>
            </a:r>
            <a:r>
              <a:rPr lang="sk-SK" sz="1800" dirty="0" smtClean="0">
                <a:solidFill>
                  <a:schemeClr val="tx1"/>
                </a:solidFill>
              </a:rPr>
              <a:t>sektora</a:t>
            </a:r>
            <a:endParaRPr lang="sk-SK" sz="1800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sk-SK" sz="1800" dirty="0" smtClean="0">
              <a:solidFill>
                <a:schemeClr val="tx1"/>
              </a:solidFill>
            </a:endParaRP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5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052736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/>
            </a:r>
            <a:br>
              <a:rPr lang="sk-SK" sz="2800" b="1" cap="all" dirty="0" smtClean="0">
                <a:solidFill>
                  <a:srgbClr val="0070C0"/>
                </a:solidFill>
              </a:rPr>
            </a:br>
            <a:r>
              <a:rPr lang="sk-SK" sz="2800" b="1" cap="all" dirty="0" smtClean="0">
                <a:solidFill>
                  <a:srgbClr val="0070C0"/>
                </a:solidFill>
              </a:rPr>
              <a:t>Spôsob realizácie aktivít 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992888" cy="3876010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endParaRPr lang="sk-SK" sz="17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v"/>
            </a:pPr>
            <a:endParaRPr lang="sk-SK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sk-SK" sz="1800" b="1" dirty="0" smtClean="0">
                <a:solidFill>
                  <a:schemeClr val="tx1"/>
                </a:solidFill>
              </a:rPr>
              <a:t>Hlavná aktivita -  </a:t>
            </a:r>
            <a:r>
              <a:rPr lang="sk-SK" sz="1800" dirty="0" smtClean="0">
                <a:solidFill>
                  <a:schemeClr val="tx1"/>
                </a:solidFill>
              </a:rPr>
              <a:t>poradenstvo </a:t>
            </a:r>
            <a:r>
              <a:rPr lang="sk-SK" sz="1800" dirty="0">
                <a:solidFill>
                  <a:schemeClr val="tx1"/>
                </a:solidFill>
              </a:rPr>
              <a:t>v oblasti efektívneho využívania energie a </a:t>
            </a:r>
            <a:r>
              <a:rPr lang="sk-SK" sz="1800" dirty="0" smtClean="0">
                <a:solidFill>
                  <a:schemeClr val="tx1"/>
                </a:solidFill>
              </a:rPr>
              <a:t>OZE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Aktivity </a:t>
            </a:r>
            <a:r>
              <a:rPr lang="sk-SK" sz="1800" dirty="0">
                <a:solidFill>
                  <a:schemeClr val="tx1"/>
                </a:solidFill>
              </a:rPr>
              <a:t>projektu:</a:t>
            </a:r>
          </a:p>
          <a:p>
            <a:pPr marL="896938" lvl="0" indent="-534988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edičná činnosť, tlač a </a:t>
            </a:r>
            <a:r>
              <a:rPr lang="sk-SK" sz="1800" b="1" dirty="0" err="1">
                <a:solidFill>
                  <a:schemeClr val="tx1"/>
                </a:solidFill>
              </a:rPr>
              <a:t>online</a:t>
            </a:r>
            <a:r>
              <a:rPr lang="sk-SK" sz="1800" b="1" dirty="0">
                <a:solidFill>
                  <a:schemeClr val="tx1"/>
                </a:solidFill>
              </a:rPr>
              <a:t> marketing</a:t>
            </a:r>
          </a:p>
          <a:p>
            <a:pPr marL="896938" lvl="0" indent="-534988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poradenstvo v externom prostredí, komunikácia a propagácia</a:t>
            </a:r>
          </a:p>
          <a:p>
            <a:pPr marL="896938" lvl="0" indent="-534988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poradenstvo v internom prostredí</a:t>
            </a:r>
          </a:p>
          <a:p>
            <a:pPr marL="896938" lvl="0" indent="-534988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analýzy, prieskumy a stratégie </a:t>
            </a:r>
            <a:endParaRPr lang="sk-SK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93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rmAutofit/>
          </a:bodyPr>
          <a:lstStyle/>
          <a:p>
            <a:r>
              <a:rPr lang="sk-SK" sz="2800" dirty="0" smtClean="0">
                <a:solidFill>
                  <a:srgbClr val="0070C0"/>
                </a:solidFill>
              </a:rPr>
              <a:t>NÁRODNÝ PROJEKT </a:t>
            </a:r>
            <a:r>
              <a:rPr lang="sk-SK" sz="2800" b="1" dirty="0" smtClean="0">
                <a:solidFill>
                  <a:srgbClr val="0070C0"/>
                </a:solidFill>
              </a:rPr>
              <a:t>„ZELENÁ DOMÁCNOSTIAM“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132856"/>
            <a:ext cx="8217852" cy="4020026"/>
          </a:xfrm>
        </p:spPr>
        <p:txBody>
          <a:bodyPr>
            <a:normAutofit/>
          </a:bodyPr>
          <a:lstStyle/>
          <a:p>
            <a:pPr algn="just"/>
            <a:r>
              <a:rPr lang="sk-SK" sz="2000" b="1" dirty="0">
                <a:solidFill>
                  <a:schemeClr val="tx1"/>
                </a:solidFill>
              </a:rPr>
              <a:t>Operačný </a:t>
            </a:r>
            <a:r>
              <a:rPr lang="sk-SK" sz="2000" b="1" dirty="0" smtClean="0">
                <a:solidFill>
                  <a:schemeClr val="tx1"/>
                </a:solidFill>
              </a:rPr>
              <a:t>program: </a:t>
            </a:r>
            <a:r>
              <a:rPr lang="sk-SK" sz="2000" dirty="0" smtClean="0">
                <a:solidFill>
                  <a:schemeClr val="tx1"/>
                </a:solidFill>
              </a:rPr>
              <a:t>	 </a:t>
            </a:r>
            <a:r>
              <a:rPr lang="sk-SK" sz="2000" i="1" dirty="0">
                <a:solidFill>
                  <a:schemeClr val="tx1"/>
                </a:solidFill>
              </a:rPr>
              <a:t>Kvalita životného prostredia</a:t>
            </a:r>
          </a:p>
          <a:p>
            <a:pPr algn="just"/>
            <a:r>
              <a:rPr lang="sk-SK" sz="2000" b="1" dirty="0">
                <a:solidFill>
                  <a:schemeClr val="tx1"/>
                </a:solidFill>
              </a:rPr>
              <a:t>Prioritná </a:t>
            </a:r>
            <a:r>
              <a:rPr lang="sk-SK" sz="2000" b="1" dirty="0" smtClean="0">
                <a:solidFill>
                  <a:schemeClr val="tx1"/>
                </a:solidFill>
              </a:rPr>
              <a:t>os:	</a:t>
            </a:r>
            <a:r>
              <a:rPr lang="sk-SK" sz="2000" dirty="0" smtClean="0">
                <a:solidFill>
                  <a:schemeClr val="tx1"/>
                </a:solidFill>
              </a:rPr>
              <a:t>	 </a:t>
            </a:r>
            <a:r>
              <a:rPr lang="sk-SK" sz="2000" i="1" dirty="0" smtClean="0">
                <a:solidFill>
                  <a:schemeClr val="tx1"/>
                </a:solidFill>
              </a:rPr>
              <a:t>4. Energeticky </a:t>
            </a:r>
            <a:r>
              <a:rPr lang="sk-SK" sz="2000" i="1" dirty="0">
                <a:solidFill>
                  <a:schemeClr val="tx1"/>
                </a:solidFill>
              </a:rPr>
              <a:t>efektívne </a:t>
            </a:r>
            <a:r>
              <a:rPr lang="sk-SK" sz="2000" i="1" dirty="0" err="1">
                <a:solidFill>
                  <a:schemeClr val="tx1"/>
                </a:solidFill>
              </a:rPr>
              <a:t>nízkouhlíkové</a:t>
            </a:r>
            <a:r>
              <a:rPr lang="sk-SK" sz="2000" i="1" dirty="0">
                <a:solidFill>
                  <a:schemeClr val="tx1"/>
                </a:solidFill>
              </a:rPr>
              <a:t> </a:t>
            </a:r>
            <a:r>
              <a:rPr lang="sk-SK" sz="2000" i="1" dirty="0" smtClean="0">
                <a:solidFill>
                  <a:schemeClr val="tx1"/>
                </a:solidFill>
              </a:rPr>
              <a:t>				      hospodárstvo </a:t>
            </a:r>
            <a:r>
              <a:rPr lang="sk-SK" sz="2000" i="1" dirty="0">
                <a:solidFill>
                  <a:schemeClr val="tx1"/>
                </a:solidFill>
              </a:rPr>
              <a:t>vo všetkých sektoroch</a:t>
            </a:r>
          </a:p>
          <a:p>
            <a:pPr algn="just"/>
            <a:r>
              <a:rPr lang="sk-SK" sz="2000" b="1" i="1" dirty="0">
                <a:solidFill>
                  <a:schemeClr val="tx1"/>
                </a:solidFill>
              </a:rPr>
              <a:t>Špecifický </a:t>
            </a:r>
            <a:r>
              <a:rPr lang="sk-SK" sz="2000" b="1" i="1" dirty="0" smtClean="0">
                <a:solidFill>
                  <a:schemeClr val="tx1"/>
                </a:solidFill>
              </a:rPr>
              <a:t>cieľ: 	</a:t>
            </a:r>
            <a:r>
              <a:rPr lang="sk-SK" sz="2000" i="1" dirty="0" smtClean="0">
                <a:solidFill>
                  <a:schemeClr val="tx1"/>
                </a:solidFill>
              </a:rPr>
              <a:t>	 </a:t>
            </a:r>
            <a:r>
              <a:rPr lang="sk-SK" sz="2000" i="1" dirty="0">
                <a:solidFill>
                  <a:schemeClr val="tx1"/>
                </a:solidFill>
              </a:rPr>
              <a:t>4.1.1 Zvýšenie podielu OZE na hrubej konečnej </a:t>
            </a:r>
            <a:r>
              <a:rPr lang="sk-SK" sz="2000" i="1" dirty="0" smtClean="0">
                <a:solidFill>
                  <a:schemeClr val="tx1"/>
                </a:solidFill>
              </a:rPr>
              <a:t>			            energetickej </a:t>
            </a:r>
            <a:r>
              <a:rPr lang="sk-SK" sz="2000" i="1" dirty="0">
                <a:solidFill>
                  <a:schemeClr val="tx1"/>
                </a:solidFill>
              </a:rPr>
              <a:t>spotrebe </a:t>
            </a:r>
            <a:r>
              <a:rPr lang="sk-SK" sz="2000" i="1" dirty="0" smtClean="0">
                <a:solidFill>
                  <a:schemeClr val="tx1"/>
                </a:solidFill>
              </a:rPr>
              <a:t>SR</a:t>
            </a:r>
          </a:p>
          <a:p>
            <a:pPr algn="just"/>
            <a:r>
              <a:rPr lang="sk-SK" sz="2000" dirty="0">
                <a:solidFill>
                  <a:schemeClr val="tx1"/>
                </a:solidFill>
              </a:rPr>
              <a:t>	</a:t>
            </a:r>
            <a:r>
              <a:rPr lang="sk-SK" sz="2000" dirty="0" smtClean="0">
                <a:solidFill>
                  <a:schemeClr val="tx1"/>
                </a:solidFill>
              </a:rPr>
              <a:t>		</a:t>
            </a:r>
            <a:r>
              <a:rPr lang="sk-SK" sz="2000" i="1" dirty="0" smtClean="0">
                <a:solidFill>
                  <a:schemeClr val="tx1"/>
                </a:solidFill>
              </a:rPr>
              <a:t>4.1.2 </a:t>
            </a:r>
            <a:r>
              <a:rPr lang="sk-SK" sz="2000" i="1" dirty="0">
                <a:solidFill>
                  <a:schemeClr val="tx1"/>
                </a:solidFill>
              </a:rPr>
              <a:t>Zvýšenie výkonu malých zariadení na </a:t>
            </a:r>
            <a:r>
              <a:rPr lang="sk-SK" sz="2000" i="1" dirty="0" smtClean="0">
                <a:solidFill>
                  <a:schemeClr val="tx1"/>
                </a:solidFill>
              </a:rPr>
              <a:t>				           využívanie </a:t>
            </a:r>
            <a:r>
              <a:rPr lang="sk-SK" sz="2000" i="1" dirty="0">
                <a:solidFill>
                  <a:schemeClr val="tx1"/>
                </a:solidFill>
              </a:rPr>
              <a:t>OZE v BSK</a:t>
            </a: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Aktivita: 	</a:t>
            </a:r>
            <a:r>
              <a:rPr lang="sk-SK" sz="2000" dirty="0" smtClean="0">
                <a:solidFill>
                  <a:schemeClr val="tx1"/>
                </a:solidFill>
              </a:rPr>
              <a:t>	</a:t>
            </a:r>
            <a:r>
              <a:rPr lang="sk-SK" sz="2000" i="1" dirty="0" smtClean="0">
                <a:solidFill>
                  <a:schemeClr val="tx1"/>
                </a:solidFill>
              </a:rPr>
              <a:t>A</a:t>
            </a:r>
            <a:r>
              <a:rPr lang="sk-SK" sz="2000" i="1" dirty="0">
                <a:solidFill>
                  <a:schemeClr val="tx1"/>
                </a:solidFill>
              </a:rPr>
              <a:t>. Inštalácia malých zariadení na využívanie OZE</a:t>
            </a:r>
          </a:p>
          <a:p>
            <a:pPr algn="just"/>
            <a:r>
              <a:rPr lang="sk-SK" sz="2000" i="1" dirty="0" smtClean="0">
                <a:solidFill>
                  <a:schemeClr val="tx1"/>
                </a:solidFill>
              </a:rPr>
              <a:t>			B</a:t>
            </a:r>
            <a:r>
              <a:rPr lang="sk-SK" sz="2000" i="1" dirty="0">
                <a:solidFill>
                  <a:schemeClr val="tx1"/>
                </a:solidFill>
              </a:rPr>
              <a:t>. Inštalácia malých zariadení na využívanie OZE</a:t>
            </a: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NFP:</a:t>
            </a:r>
            <a:r>
              <a:rPr lang="sk-SK" sz="2000" dirty="0">
                <a:solidFill>
                  <a:schemeClr val="tx1"/>
                </a:solidFill>
              </a:rPr>
              <a:t>	</a:t>
            </a:r>
            <a:r>
              <a:rPr lang="sk-SK" sz="2000" dirty="0" smtClean="0">
                <a:solidFill>
                  <a:schemeClr val="tx1"/>
                </a:solidFill>
              </a:rPr>
              <a:t>		</a:t>
            </a:r>
            <a:r>
              <a:rPr lang="sk-SK" sz="2000" i="1" dirty="0" smtClean="0">
                <a:solidFill>
                  <a:schemeClr val="tx1"/>
                </a:solidFill>
              </a:rPr>
              <a:t>45</a:t>
            </a:r>
            <a:r>
              <a:rPr lang="sk-SK" sz="2000" i="1" dirty="0">
                <a:solidFill>
                  <a:schemeClr val="tx1"/>
                </a:solidFill>
              </a:rPr>
              <a:t> 000 </a:t>
            </a:r>
            <a:r>
              <a:rPr lang="sk-SK" sz="2000" i="1" dirty="0" err="1">
                <a:solidFill>
                  <a:schemeClr val="tx1"/>
                </a:solidFill>
              </a:rPr>
              <a:t>000</a:t>
            </a:r>
            <a:r>
              <a:rPr lang="sk-SK" sz="2000" i="1" dirty="0">
                <a:solidFill>
                  <a:schemeClr val="tx1"/>
                </a:solidFill>
              </a:rPr>
              <a:t> </a:t>
            </a:r>
            <a:r>
              <a:rPr lang="sk-SK" sz="2000" i="1" dirty="0" smtClean="0">
                <a:solidFill>
                  <a:schemeClr val="tx1"/>
                </a:solidFill>
              </a:rPr>
              <a:t>EUR</a:t>
            </a: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Oprávnené územie:	</a:t>
            </a:r>
            <a:r>
              <a:rPr lang="sk-SK" sz="2000" i="1" dirty="0" smtClean="0">
                <a:solidFill>
                  <a:schemeClr val="tx1"/>
                </a:solidFill>
              </a:rPr>
              <a:t>celé územie SR</a:t>
            </a:r>
            <a:endParaRPr lang="sk-SK" sz="2000" i="1" dirty="0">
              <a:solidFill>
                <a:schemeClr val="tx1"/>
              </a:solidFill>
            </a:endParaRPr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9454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err="1">
                <a:solidFill>
                  <a:srgbClr val="0070C0"/>
                </a:solidFill>
              </a:rPr>
              <a:t>Podaktivita</a:t>
            </a:r>
            <a:r>
              <a:rPr lang="sk-SK" sz="2800" b="1" cap="all" dirty="0">
                <a:solidFill>
                  <a:srgbClr val="0070C0"/>
                </a:solidFill>
              </a:rPr>
              <a:t> </a:t>
            </a:r>
            <a:r>
              <a:rPr lang="sk-SK" sz="2800" b="1" cap="all" dirty="0" smtClean="0">
                <a:solidFill>
                  <a:srgbClr val="0070C0"/>
                </a:solidFill>
              </a:rPr>
              <a:t>1</a:t>
            </a:r>
            <a:r>
              <a:rPr lang="sk-SK" sz="2800" b="1" cap="all" dirty="0">
                <a:solidFill>
                  <a:srgbClr val="0070C0"/>
                </a:solidFill>
              </a:rPr>
              <a:t>: Edičná činnosť, tlač a </a:t>
            </a:r>
            <a:r>
              <a:rPr lang="sk-SK" sz="2800" b="1" cap="all" dirty="0" smtClean="0">
                <a:solidFill>
                  <a:srgbClr val="0070C0"/>
                </a:solidFill>
              </a:rPr>
              <a:t>on-line marketing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776864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tlač periodických a neperiodických publikácií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tlač variabilných propagačných materiálov </a:t>
            </a:r>
            <a:endParaRPr lang="sk-SK" sz="1600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získavanie </a:t>
            </a:r>
            <a:r>
              <a:rPr lang="sk-SK" sz="1600" dirty="0">
                <a:solidFill>
                  <a:schemeClr val="tx1"/>
                </a:solidFill>
              </a:rPr>
              <a:t>vedomostí a zručností napr. formou zahraničných odborných článkov, textov, kníh, poprípade skúseností z praxe </a:t>
            </a:r>
            <a:endParaRPr lang="sk-SK" sz="1600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vytvorenie </a:t>
            </a:r>
            <a:r>
              <a:rPr lang="sk-SK" sz="1600" dirty="0">
                <a:solidFill>
                  <a:schemeClr val="tx1"/>
                </a:solidFill>
              </a:rPr>
              <a:t>unikátnych moderných softvérových nástrojov, mobilných aplikácií a </a:t>
            </a:r>
            <a:r>
              <a:rPr lang="sk-SK" sz="1600" dirty="0" err="1" smtClean="0">
                <a:solidFill>
                  <a:schemeClr val="tx1"/>
                </a:solidFill>
              </a:rPr>
              <a:t>microsites</a:t>
            </a:r>
            <a:endParaRPr lang="sk-SK" sz="1600" dirty="0">
              <a:solidFill>
                <a:schemeClr val="tx1"/>
              </a:solidFill>
            </a:endParaRPr>
          </a:p>
          <a:p>
            <a:pPr algn="just"/>
            <a:endParaRPr lang="sk-SK" sz="800" dirty="0" smtClean="0">
              <a:solidFill>
                <a:schemeClr val="tx1"/>
              </a:solidFill>
            </a:endParaRPr>
          </a:p>
          <a:p>
            <a:pPr algn="just"/>
            <a:r>
              <a:rPr lang="sk-SK" sz="1600" b="1" dirty="0" smtClean="0">
                <a:solidFill>
                  <a:schemeClr val="tx1"/>
                </a:solidFill>
              </a:rPr>
              <a:t>CIEĽ:</a:t>
            </a:r>
          </a:p>
          <a:p>
            <a:pPr algn="just"/>
            <a:endParaRPr lang="sk-SK" sz="800" b="1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 informovanie </a:t>
            </a:r>
            <a:r>
              <a:rPr lang="sk-SK" sz="1600" dirty="0" smtClean="0">
                <a:solidFill>
                  <a:schemeClr val="tx1"/>
                </a:solidFill>
              </a:rPr>
              <a:t>cieľových </a:t>
            </a:r>
            <a:r>
              <a:rPr lang="sk-SK" sz="1600" dirty="0">
                <a:solidFill>
                  <a:schemeClr val="tx1"/>
                </a:solidFill>
              </a:rPr>
              <a:t>skupín v oblasti </a:t>
            </a:r>
            <a:r>
              <a:rPr lang="sk-SK" sz="1600" dirty="0" err="1">
                <a:solidFill>
                  <a:schemeClr val="tx1"/>
                </a:solidFill>
              </a:rPr>
              <a:t>nízkouhlíkových</a:t>
            </a:r>
            <a:r>
              <a:rPr lang="sk-SK" sz="1600" dirty="0">
                <a:solidFill>
                  <a:schemeClr val="tx1"/>
                </a:solidFill>
              </a:rPr>
              <a:t> opatrení, najmä energetickej efektívnosti a udržateľného využívania </a:t>
            </a:r>
            <a:r>
              <a:rPr lang="sk-SK" sz="1600" dirty="0" smtClean="0">
                <a:solidFill>
                  <a:schemeClr val="tx1"/>
                </a:solidFill>
              </a:rPr>
              <a:t>OZE</a:t>
            </a:r>
            <a:endParaRPr lang="sk-SK" sz="1600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poskytovanie kvalitného, inšpiratívneho poradenstva so sledovaním najnovších trendov a zvyšovanie informovanosti v oblasti udržateľného využívania OZE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v</a:t>
            </a:r>
            <a:r>
              <a:rPr lang="sk-SK" sz="1600" dirty="0" smtClean="0">
                <a:solidFill>
                  <a:schemeClr val="tx1"/>
                </a:solidFill>
              </a:rPr>
              <a:t>ydanie 50 </a:t>
            </a:r>
            <a:r>
              <a:rPr lang="sk-SK" sz="1600" dirty="0">
                <a:solidFill>
                  <a:schemeClr val="tx1"/>
                </a:solidFill>
              </a:rPr>
              <a:t>typov informačných </a:t>
            </a:r>
            <a:r>
              <a:rPr lang="sk-SK" sz="1600" dirty="0" smtClean="0">
                <a:solidFill>
                  <a:schemeClr val="tx1"/>
                </a:solidFill>
              </a:rPr>
              <a:t>materiálov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zvýšenie návštevnosti </a:t>
            </a:r>
            <a:r>
              <a:rPr lang="sk-SK" sz="1600" dirty="0">
                <a:solidFill>
                  <a:schemeClr val="tx1"/>
                </a:solidFill>
              </a:rPr>
              <a:t>web stránky projektu </a:t>
            </a:r>
            <a:r>
              <a:rPr lang="sk-SK" sz="1600" dirty="0" smtClean="0">
                <a:solidFill>
                  <a:schemeClr val="tx1"/>
                </a:solidFill>
              </a:rPr>
              <a:t>(min. 700</a:t>
            </a:r>
            <a:r>
              <a:rPr lang="sk-SK" sz="1600" dirty="0">
                <a:solidFill>
                  <a:schemeClr val="tx1"/>
                </a:solidFill>
              </a:rPr>
              <a:t> </a:t>
            </a:r>
            <a:r>
              <a:rPr lang="sk-SK" sz="1600" dirty="0" smtClean="0">
                <a:solidFill>
                  <a:schemeClr val="tx1"/>
                </a:solidFill>
              </a:rPr>
              <a:t>000)</a:t>
            </a:r>
            <a:endParaRPr lang="sk-SK" sz="16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vytvorenie </a:t>
            </a:r>
            <a:r>
              <a:rPr lang="sk-SK" sz="1600" dirty="0">
                <a:solidFill>
                  <a:schemeClr val="tx1"/>
                </a:solidFill>
              </a:rPr>
              <a:t>minimálne 10 druhov softvérových/mobilných </a:t>
            </a:r>
            <a:r>
              <a:rPr lang="sk-SK" sz="1600" dirty="0" smtClean="0">
                <a:solidFill>
                  <a:schemeClr val="tx1"/>
                </a:solidFill>
              </a:rPr>
              <a:t>aplikácií, resp. mobilných riešení</a:t>
            </a:r>
          </a:p>
          <a:p>
            <a:pPr algn="just"/>
            <a:r>
              <a:rPr lang="sk-SK" sz="1600" b="1" dirty="0" smtClean="0">
                <a:solidFill>
                  <a:schemeClr val="tx1"/>
                </a:solidFill>
              </a:rPr>
              <a:t>       </a:t>
            </a:r>
            <a:endParaRPr lang="sk-SK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err="1" smtClean="0">
                <a:solidFill>
                  <a:srgbClr val="0070C0"/>
                </a:solidFill>
              </a:rPr>
              <a:t>Podaktivita</a:t>
            </a:r>
            <a:r>
              <a:rPr lang="sk-SK" sz="2800" b="1" cap="all" dirty="0" smtClean="0">
                <a:solidFill>
                  <a:srgbClr val="0070C0"/>
                </a:solidFill>
              </a:rPr>
              <a:t> </a:t>
            </a:r>
            <a:r>
              <a:rPr lang="sk-SK" sz="2800" b="1" cap="all" dirty="0">
                <a:solidFill>
                  <a:srgbClr val="0070C0"/>
                </a:solidFill>
              </a:rPr>
              <a:t>2: Poradenstvo v externom prostredí, komunikácia a propagácia</a:t>
            </a: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2145278"/>
            <a:ext cx="7704856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aktívne využívanie nástrojov marketingu a komunikácie realizovanej aj prostredníctvom rozhlasu a televízie, </a:t>
            </a:r>
            <a:r>
              <a:rPr lang="sk-SK" sz="1600" dirty="0" err="1">
                <a:solidFill>
                  <a:schemeClr val="tx1"/>
                </a:solidFill>
              </a:rPr>
              <a:t>product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placementu</a:t>
            </a:r>
            <a:r>
              <a:rPr lang="sk-SK" sz="1600" dirty="0">
                <a:solidFill>
                  <a:schemeClr val="tx1"/>
                </a:solidFill>
              </a:rPr>
              <a:t>, informačných spotov a audiovizuálnych </a:t>
            </a:r>
            <a:r>
              <a:rPr lang="sk-SK" sz="1600" dirty="0" smtClean="0">
                <a:solidFill>
                  <a:schemeClr val="tx1"/>
                </a:solidFill>
              </a:rPr>
              <a:t>relácií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príprava informačných a súťažných programov vo formáte vhodnom na šírenie prostredníctvom masovokomunikačných elektronických médií a internetu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organizačné </a:t>
            </a:r>
            <a:r>
              <a:rPr lang="sk-SK" sz="1600" dirty="0">
                <a:solidFill>
                  <a:schemeClr val="tx1"/>
                </a:solidFill>
              </a:rPr>
              <a:t>a technické zabezpečenie účasti na veľtrhoch, výstavách, festivaloch, prezentáciách a podujatiach, informačno-prezentačné aktivity, osvedčené výjazdy do miest a obcí, </a:t>
            </a:r>
            <a:r>
              <a:rPr lang="sk-SK" sz="1600" dirty="0" err="1">
                <a:solidFill>
                  <a:schemeClr val="tx1"/>
                </a:solidFill>
              </a:rPr>
              <a:t>road</a:t>
            </a:r>
            <a:r>
              <a:rPr lang="sk-SK" sz="1600" dirty="0">
                <a:solidFill>
                  <a:schemeClr val="tx1"/>
                </a:solidFill>
              </a:rPr>
              <a:t> show, organizáciu </a:t>
            </a:r>
            <a:r>
              <a:rPr lang="sk-SK" sz="1600" dirty="0" smtClean="0">
                <a:solidFill>
                  <a:schemeClr val="tx1"/>
                </a:solidFill>
              </a:rPr>
              <a:t>súťaží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zabezpečenie </a:t>
            </a:r>
            <a:r>
              <a:rPr lang="sk-SK" sz="1600" dirty="0">
                <a:solidFill>
                  <a:schemeClr val="tx1"/>
                </a:solidFill>
              </a:rPr>
              <a:t>vzorových dočasných stavieb pre ukážku </a:t>
            </a:r>
            <a:r>
              <a:rPr lang="sk-SK" sz="1600" dirty="0" smtClean="0">
                <a:solidFill>
                  <a:schemeClr val="tx1"/>
                </a:solidFill>
              </a:rPr>
              <a:t>technológií, </a:t>
            </a:r>
            <a:r>
              <a:rPr lang="sk-SK" sz="1600" dirty="0">
                <a:solidFill>
                  <a:schemeClr val="tx1"/>
                </a:solidFill>
              </a:rPr>
              <a:t>samostatných hnuteľných vecí, stavebných prvkov a zariadení súvisiacich s dosahovaním energetických úspor a udržateľným využívaním </a:t>
            </a:r>
            <a:r>
              <a:rPr lang="sk-SK" sz="1600" dirty="0" smtClean="0">
                <a:solidFill>
                  <a:schemeClr val="tx1"/>
                </a:solidFill>
              </a:rPr>
              <a:t>OZE</a:t>
            </a:r>
          </a:p>
          <a:p>
            <a:pPr lvl="0" algn="just"/>
            <a:endParaRPr lang="sk-SK" sz="800" dirty="0">
              <a:solidFill>
                <a:schemeClr val="tx1"/>
              </a:solidFill>
            </a:endParaRPr>
          </a:p>
          <a:p>
            <a:pPr lvl="0" algn="just"/>
            <a:r>
              <a:rPr lang="sk-SK" sz="1600" b="1" dirty="0" smtClean="0">
                <a:solidFill>
                  <a:schemeClr val="tx1"/>
                </a:solidFill>
              </a:rPr>
              <a:t>CIEĽ:</a:t>
            </a:r>
          </a:p>
          <a:p>
            <a:pPr lvl="0" algn="just"/>
            <a:endParaRPr lang="sk-SK" sz="800" b="1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z</a:t>
            </a:r>
            <a:r>
              <a:rPr lang="sk-SK" sz="1600" dirty="0" smtClean="0">
                <a:solidFill>
                  <a:schemeClr val="tx1"/>
                </a:solidFill>
              </a:rPr>
              <a:t>apojenie do </a:t>
            </a:r>
            <a:r>
              <a:rPr lang="sk-SK" sz="1600" dirty="0">
                <a:solidFill>
                  <a:schemeClr val="tx1"/>
                </a:solidFill>
              </a:rPr>
              <a:t>informačných aktivít  </a:t>
            </a:r>
            <a:r>
              <a:rPr lang="sk-SK" sz="1600" dirty="0" smtClean="0">
                <a:solidFill>
                  <a:schemeClr val="tx1"/>
                </a:solidFill>
              </a:rPr>
              <a:t>4</a:t>
            </a:r>
            <a:r>
              <a:rPr lang="sk-SK" sz="1600" dirty="0">
                <a:solidFill>
                  <a:schemeClr val="tx1"/>
                </a:solidFill>
              </a:rPr>
              <a:t> 500 detí a 150 </a:t>
            </a:r>
            <a:r>
              <a:rPr lang="sk-SK" sz="1600" dirty="0" smtClean="0">
                <a:solidFill>
                  <a:schemeClr val="tx1"/>
                </a:solidFill>
              </a:rPr>
              <a:t>škôl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z</a:t>
            </a:r>
            <a:r>
              <a:rPr lang="sk-SK" sz="1600" dirty="0" smtClean="0">
                <a:solidFill>
                  <a:schemeClr val="tx1"/>
                </a:solidFill>
              </a:rPr>
              <a:t>realizovanie 10</a:t>
            </a:r>
            <a:r>
              <a:rPr lang="sk-SK" sz="1600" dirty="0">
                <a:solidFill>
                  <a:schemeClr val="tx1"/>
                </a:solidFill>
              </a:rPr>
              <a:t> 000 odborných konzultácií, </a:t>
            </a:r>
            <a:endParaRPr lang="sk-SK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600" dirty="0" smtClean="0">
                <a:solidFill>
                  <a:schemeClr val="tx1"/>
                </a:solidFill>
              </a:rPr>
              <a:t>získanie 200 </a:t>
            </a:r>
            <a:r>
              <a:rPr lang="sk-SK" sz="1600" dirty="0">
                <a:solidFill>
                  <a:schemeClr val="tx1"/>
                </a:solidFill>
              </a:rPr>
              <a:t>mediálnych výstupov, </a:t>
            </a:r>
            <a:r>
              <a:rPr lang="sk-SK" sz="1600" dirty="0" smtClean="0">
                <a:solidFill>
                  <a:schemeClr val="tx1"/>
                </a:solidFill>
              </a:rPr>
              <a:t>návšteva 20 </a:t>
            </a:r>
            <a:r>
              <a:rPr lang="sk-SK" sz="1600" dirty="0">
                <a:solidFill>
                  <a:schemeClr val="tx1"/>
                </a:solidFill>
              </a:rPr>
              <a:t>miest a </a:t>
            </a:r>
            <a:r>
              <a:rPr lang="sk-SK" sz="1600" dirty="0" smtClean="0">
                <a:solidFill>
                  <a:schemeClr val="tx1"/>
                </a:solidFill>
              </a:rPr>
              <a:t>zorganizovanie 250 podujatí</a:t>
            </a:r>
            <a:endParaRPr lang="sk-SK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3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err="1">
                <a:solidFill>
                  <a:srgbClr val="0070C0"/>
                </a:solidFill>
              </a:rPr>
              <a:t>Podaktivita</a:t>
            </a:r>
            <a:r>
              <a:rPr lang="sk-SK" sz="2800" b="1" cap="all" dirty="0">
                <a:solidFill>
                  <a:srgbClr val="0070C0"/>
                </a:solidFill>
              </a:rPr>
              <a:t> </a:t>
            </a:r>
            <a:r>
              <a:rPr lang="sk-SK" sz="2800" b="1" cap="all" dirty="0" smtClean="0">
                <a:solidFill>
                  <a:srgbClr val="0070C0"/>
                </a:solidFill>
              </a:rPr>
              <a:t>3</a:t>
            </a:r>
            <a:r>
              <a:rPr lang="sk-SK" sz="2800" b="1" cap="all" dirty="0">
                <a:solidFill>
                  <a:srgbClr val="0070C0"/>
                </a:solidFill>
              </a:rPr>
              <a:t>: Poradenstvo v internom prostredí</a:t>
            </a: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1043608" y="2132856"/>
            <a:ext cx="7319720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rozšírenie a posilnenie siete súčasných 3 poradenských centier zriadených v Trenčíne, Banskej Bystrici a v Košiciach (zvýšiť počet na 6)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personálne posilnenie existujúcich, aj novozriadených poradenských centier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modernizácia centier najnovšími technickými zariadeniami a vybavením za účelom vytvorenia moderného a účelného centra prvého kontaktu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posilnenie fungovania Klubu </a:t>
            </a:r>
            <a:r>
              <a:rPr lang="sk-SK" sz="1700" dirty="0" smtClean="0">
                <a:solidFill>
                  <a:schemeClr val="tx1"/>
                </a:solidFill>
              </a:rPr>
              <a:t>detí  - doteraz </a:t>
            </a:r>
            <a:r>
              <a:rPr lang="sk-SK" sz="1700" dirty="0">
                <a:solidFill>
                  <a:schemeClr val="tx1"/>
                </a:solidFill>
              </a:rPr>
              <a:t>zriadený len v Banskej Bystrici (interaktívna herňa pre deti rôznych vekových kategórií)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zabezpečenie kontinuálneho vzdelávania zamestnancom a výmena najlepších skúseností a praktík, či už doma, ako aj v zahraničí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prevádzka bezplatnej telefónnej linky a </a:t>
            </a:r>
            <a:r>
              <a:rPr lang="sk-SK" sz="1700" dirty="0" err="1">
                <a:solidFill>
                  <a:schemeClr val="tx1"/>
                </a:solidFill>
              </a:rPr>
              <a:t>online</a:t>
            </a:r>
            <a:r>
              <a:rPr lang="sk-SK" sz="1700" dirty="0">
                <a:solidFill>
                  <a:schemeClr val="tx1"/>
                </a:solidFill>
              </a:rPr>
              <a:t> </a:t>
            </a:r>
            <a:r>
              <a:rPr lang="sk-SK" sz="1700" dirty="0" err="1">
                <a:solidFill>
                  <a:schemeClr val="tx1"/>
                </a:solidFill>
              </a:rPr>
              <a:t>chatovacej</a:t>
            </a:r>
            <a:r>
              <a:rPr lang="sk-SK" sz="1700" dirty="0">
                <a:solidFill>
                  <a:schemeClr val="tx1"/>
                </a:solidFill>
              </a:rPr>
              <a:t> platformy, osobné a všetky ostatné súvisiace náklady spojené so zamestnancami podieľajúcimi sa na realizácii a implementácii projektu</a:t>
            </a:r>
          </a:p>
        </p:txBody>
      </p:sp>
    </p:spTree>
    <p:extLst>
      <p:ext uri="{BB962C8B-B14F-4D97-AF65-F5344CB8AC3E}">
        <p14:creationId xmlns:p14="http://schemas.microsoft.com/office/powerpoint/2010/main" val="16554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err="1">
                <a:solidFill>
                  <a:srgbClr val="0070C0"/>
                </a:solidFill>
              </a:rPr>
              <a:t>Podaktivita</a:t>
            </a:r>
            <a:r>
              <a:rPr lang="sk-SK" sz="2800" b="1" cap="all" dirty="0">
                <a:solidFill>
                  <a:srgbClr val="0070C0"/>
                </a:solidFill>
              </a:rPr>
              <a:t> 4: Analýzy, prieskumy, stratégie</a:t>
            </a: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1043608" y="2132856"/>
            <a:ext cx="7319720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tvorba a získavanie informácií o cieľových skupinách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analytické štúdie a produkcia čiastkových marketingových, komunikačných a aplikačných štúdií, analýz, prieskumov a ich aktualizácie na jednotlivé roky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ucelená komunikačná a marketingová stratégia projektu reflektujúca potreby cieľových skupín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realizácia menších výskumov a analýz, </a:t>
            </a:r>
            <a:r>
              <a:rPr lang="sk-SK" sz="1800" dirty="0" smtClean="0">
                <a:solidFill>
                  <a:schemeClr val="tx1"/>
                </a:solidFill>
              </a:rPr>
              <a:t>nákup </a:t>
            </a:r>
            <a:r>
              <a:rPr lang="sk-SK" sz="1800" dirty="0">
                <a:solidFill>
                  <a:schemeClr val="tx1"/>
                </a:solidFill>
              </a:rPr>
              <a:t>prieskumov a výskumných projektov od medzinárodných organizácií, ktoré sa zaoberajú opatreniami v oblasti </a:t>
            </a:r>
            <a:r>
              <a:rPr lang="sk-SK" sz="1800" dirty="0" err="1">
                <a:solidFill>
                  <a:schemeClr val="tx1"/>
                </a:solidFill>
              </a:rPr>
              <a:t>nízkouhlíkového</a:t>
            </a:r>
            <a:r>
              <a:rPr lang="sk-SK" sz="1800" dirty="0">
                <a:solidFill>
                  <a:schemeClr val="tx1"/>
                </a:solidFill>
              </a:rPr>
              <a:t> hospodárstva, energetickej efektívnosti a udržateľného využívania </a:t>
            </a:r>
            <a:r>
              <a:rPr lang="sk-SK" sz="1800" dirty="0" smtClean="0">
                <a:solidFill>
                  <a:schemeClr val="tx1"/>
                </a:solidFill>
              </a:rPr>
              <a:t>OZE</a:t>
            </a:r>
            <a:endParaRPr lang="sk-SK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>
                <a:solidFill>
                  <a:srgbClr val="0070C0"/>
                </a:solidFill>
              </a:rPr>
              <a:t>Príklady komunikovaných tém v rámci hlavnej aktivity národného </a:t>
            </a:r>
            <a:r>
              <a:rPr lang="sk-SK" sz="2800" b="1" cap="all" dirty="0" smtClean="0">
                <a:solidFill>
                  <a:srgbClr val="0070C0"/>
                </a:solidFill>
              </a:rPr>
              <a:t>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2217286"/>
            <a:ext cx="7848872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znižovanie energetickej náročnosti pred využívaním OZE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správny výber zdroja vykurovania a náklady pri rôznych druhoch paliva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legislatíva v energetike a v tepelnej energetike 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návratnosť investícií v oblasti energetickej efektívnosti a udržateľného využívania OZE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potreba individuálneho prístupu pri hľadaní a implementácii optimálnych riešení na    </a:t>
            </a:r>
            <a:r>
              <a:rPr lang="sk-SK" sz="1800" dirty="0" err="1" smtClean="0">
                <a:solidFill>
                  <a:schemeClr val="tx1"/>
                </a:solidFill>
              </a:rPr>
              <a:t>nižovanie</a:t>
            </a:r>
            <a:r>
              <a:rPr lang="sk-SK" sz="1800" dirty="0" smtClean="0">
                <a:solidFill>
                  <a:schemeClr val="tx1"/>
                </a:solidFill>
              </a:rPr>
              <a:t> energetickej náročnosti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rozpočítavanie dodávky tepla a teplej vody, cenotvorba a faktory, ktoré ju ovplyvňujú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možnosti financovania projektov zameraných na úspory energie a udržateľné využívanie OZE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informovanie detí a mládeže ako prostriedok na dosahovanie dlhodobých cieľov v oblasti energetických úspor a udržateľného využívania OZE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Doposiaľ Zrealizované aktivity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1974540"/>
            <a:ext cx="7848872" cy="433478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Poskytovanie poradenstva v rámci externého prostredia: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AQUATHERM NITRA 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ZÁHRADKA-STAVBA-BÝVANIE </a:t>
            </a:r>
            <a:r>
              <a:rPr lang="sk-SK" sz="1400" dirty="0">
                <a:solidFill>
                  <a:schemeClr val="tx1"/>
                </a:solidFill>
              </a:rPr>
              <a:t>KOŠICE </a:t>
            </a:r>
            <a:endParaRPr lang="sk-SK" sz="1400" dirty="0" smtClean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CONECO BRATISLAVA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ABC STAVEBNICTVA</a:t>
            </a:r>
            <a:endParaRPr lang="sk-SK" sz="1400" dirty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AGROSALÓN </a:t>
            </a:r>
            <a:r>
              <a:rPr lang="sk-SK" sz="1400" dirty="0" smtClean="0">
                <a:solidFill>
                  <a:schemeClr val="tx1"/>
                </a:solidFill>
              </a:rPr>
              <a:t>NITRA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TATRA </a:t>
            </a:r>
            <a:r>
              <a:rPr lang="sk-SK" sz="1400" dirty="0">
                <a:solidFill>
                  <a:schemeClr val="tx1"/>
                </a:solidFill>
              </a:rPr>
              <a:t>EXPO POPRAD </a:t>
            </a:r>
            <a:endParaRPr lang="sk-SK" sz="1400" dirty="0" smtClean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ELO </a:t>
            </a:r>
            <a:r>
              <a:rPr lang="sk-SK" sz="1400" dirty="0">
                <a:solidFill>
                  <a:schemeClr val="tx1"/>
                </a:solidFill>
              </a:rPr>
              <a:t>SYS </a:t>
            </a:r>
            <a:r>
              <a:rPr lang="sk-SK" sz="1400" dirty="0" smtClean="0">
                <a:solidFill>
                  <a:schemeClr val="tx1"/>
                </a:solidFill>
              </a:rPr>
              <a:t>TRENČÍN</a:t>
            </a:r>
            <a:endParaRPr lang="sk-SK" sz="1400" dirty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GREEN DAY </a:t>
            </a:r>
            <a:r>
              <a:rPr lang="sk-SK" sz="1400" dirty="0" smtClean="0">
                <a:solidFill>
                  <a:schemeClr val="tx1"/>
                </a:solidFill>
              </a:rPr>
              <a:t>BRATISLAVA</a:t>
            </a:r>
            <a:endParaRPr lang="sk-SK" sz="1400" dirty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endParaRPr lang="sk-SK" sz="1400" dirty="0" smtClean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KONFERENCIA </a:t>
            </a:r>
            <a:r>
              <a:rPr lang="sk-SK" sz="1400" dirty="0">
                <a:solidFill>
                  <a:schemeClr val="tx1"/>
                </a:solidFill>
              </a:rPr>
              <a:t>HORECA JASNÁ 2017 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KONFERENCIA SAPI BRATISLAVA 2017 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KONFERENCIA </a:t>
            </a:r>
            <a:r>
              <a:rPr lang="sk-SK" sz="1400" dirty="0">
                <a:solidFill>
                  <a:schemeClr val="tx1"/>
                </a:solidFill>
              </a:rPr>
              <a:t>OZE </a:t>
            </a:r>
            <a:r>
              <a:rPr lang="sk-SK" sz="1400" dirty="0" smtClean="0">
                <a:solidFill>
                  <a:schemeClr val="tx1"/>
                </a:solidFill>
              </a:rPr>
              <a:t>2018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KONFERENCIA </a:t>
            </a:r>
            <a:r>
              <a:rPr lang="sk-SK" sz="1400" dirty="0">
                <a:solidFill>
                  <a:schemeClr val="tx1"/>
                </a:solidFill>
              </a:rPr>
              <a:t>Vykurovanie 2018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KONFERENCIA </a:t>
            </a:r>
            <a:r>
              <a:rPr lang="sk-SK" sz="1400" dirty="0">
                <a:solidFill>
                  <a:schemeClr val="tx1"/>
                </a:solidFill>
              </a:rPr>
              <a:t>Energetický manažment </a:t>
            </a:r>
            <a:r>
              <a:rPr lang="sk-SK" sz="1400" dirty="0" smtClean="0">
                <a:solidFill>
                  <a:schemeClr val="tx1"/>
                </a:solidFill>
              </a:rPr>
              <a:t>2018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chemeClr val="tx1"/>
                </a:solidFill>
              </a:rPr>
              <a:t>Workgroup for Coal Regions in Transition</a:t>
            </a:r>
            <a:endParaRPr lang="sk-SK" sz="1400" dirty="0">
              <a:solidFill>
                <a:schemeClr val="tx1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endParaRPr lang="sk-SK" sz="14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3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Doposiaľ Zrealizované aktivity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1974540"/>
            <a:ext cx="7848872" cy="433478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Príprava a realizácia publikácií a tlačovín: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Ako </a:t>
            </a:r>
            <a:r>
              <a:rPr lang="sk-SK" sz="1400" dirty="0">
                <a:solidFill>
                  <a:schemeClr val="tx1"/>
                </a:solidFill>
              </a:rPr>
              <a:t>vybrať solárny kolektor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Ako </a:t>
            </a:r>
            <a:r>
              <a:rPr lang="sk-SK" sz="1400" dirty="0">
                <a:solidFill>
                  <a:schemeClr val="tx1"/>
                </a:solidFill>
              </a:rPr>
              <a:t>vybrať zdroj na biomasu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Ako znížiť </a:t>
            </a:r>
            <a:r>
              <a:rPr lang="sk-SK" sz="1400" dirty="0">
                <a:solidFill>
                  <a:schemeClr val="tx1"/>
                </a:solidFill>
              </a:rPr>
              <a:t>spotrebu elektriny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Rozpočítavanie </a:t>
            </a:r>
            <a:r>
              <a:rPr lang="sk-SK" sz="1400" dirty="0">
                <a:solidFill>
                  <a:schemeClr val="tx1"/>
                </a:solidFill>
              </a:rPr>
              <a:t>tepla a teplej vody v bytových domoch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Ako v domácnosti znížiť spotrebu tepla na vykurovanie a ohrev vody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 smtClean="0">
                <a:solidFill>
                  <a:schemeClr val="tx1"/>
                </a:solidFill>
              </a:rPr>
              <a:t>Aké </a:t>
            </a:r>
            <a:r>
              <a:rPr lang="sk-SK" sz="1400" dirty="0">
                <a:solidFill>
                  <a:schemeClr val="tx1"/>
                </a:solidFill>
              </a:rPr>
              <a:t>sú náklady na vykurovanie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Ako správne hospodáriť s teplom pomocou termoregulačných ventilov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Vyregulovaná vykurovacia sústava môže znížiť plytvanie teplom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Zatepľovanie a výmena okien v rodinných domoch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r>
              <a:rPr lang="sk-SK" sz="1400" dirty="0">
                <a:solidFill>
                  <a:schemeClr val="tx1"/>
                </a:solidFill>
              </a:rPr>
              <a:t>Ako vybrať kondenzačný kotol</a:t>
            </a:r>
          </a:p>
          <a:p>
            <a:pPr marL="742950" lvl="1" indent="-285750" algn="just">
              <a:buFont typeface="Wingdings" panose="05000000000000000000" pitchFamily="2" charset="2"/>
              <a:buChar char="v"/>
            </a:pPr>
            <a:endParaRPr lang="sk-SK" sz="14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Plánované aktivity v roku 2018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827584" y="1974540"/>
            <a:ext cx="7848872" cy="433478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Poskytovanie </a:t>
            </a:r>
            <a:r>
              <a:rPr lang="sk-SK" sz="1800" dirty="0">
                <a:solidFill>
                  <a:schemeClr val="tx1"/>
                </a:solidFill>
              </a:rPr>
              <a:t>poradenstva na </a:t>
            </a:r>
            <a:r>
              <a:rPr lang="sk-SK" sz="1800" dirty="0" smtClean="0">
                <a:solidFill>
                  <a:schemeClr val="tx1"/>
                </a:solidFill>
              </a:rPr>
              <a:t>viac ako dvadsiatich podujatiach (veľtrhy a výstavy, konferencie, festivaly,...)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sk-SK" sz="1800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Viac ako 30 podujatí </a:t>
            </a:r>
            <a:r>
              <a:rPr lang="sk-SK" sz="1800" dirty="0">
                <a:solidFill>
                  <a:schemeClr val="tx1"/>
                </a:solidFill>
              </a:rPr>
              <a:t>pre deti a </a:t>
            </a:r>
            <a:r>
              <a:rPr lang="sk-SK" sz="1800" dirty="0" smtClean="0">
                <a:solidFill>
                  <a:schemeClr val="tx1"/>
                </a:solidFill>
              </a:rPr>
              <a:t>mládež - výjazdy </a:t>
            </a:r>
            <a:r>
              <a:rPr lang="sk-SK" sz="1800" dirty="0">
                <a:solidFill>
                  <a:schemeClr val="tx1"/>
                </a:solidFill>
              </a:rPr>
              <a:t>do </a:t>
            </a:r>
            <a:r>
              <a:rPr lang="sk-SK" sz="1800" dirty="0" smtClean="0">
                <a:solidFill>
                  <a:schemeClr val="tx1"/>
                </a:solidFill>
              </a:rPr>
              <a:t>škôl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sk-SK" sz="1800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Produkcia a vysielanie informačných </a:t>
            </a:r>
            <a:r>
              <a:rPr lang="sk-SK" sz="1800" dirty="0">
                <a:solidFill>
                  <a:schemeClr val="tx1"/>
                </a:solidFill>
              </a:rPr>
              <a:t>audiovizuálnych </a:t>
            </a:r>
            <a:r>
              <a:rPr lang="sk-SK" sz="1800" dirty="0" smtClean="0">
                <a:solidFill>
                  <a:schemeClr val="tx1"/>
                </a:solidFill>
              </a:rPr>
              <a:t>spotov a realizácia informačných kampaní v rádiách a televíziách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sk-SK" sz="1800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Produkcia audiovizuálnych </a:t>
            </a:r>
            <a:r>
              <a:rPr lang="sk-SK" sz="1800" dirty="0">
                <a:solidFill>
                  <a:schemeClr val="tx1"/>
                </a:solidFill>
              </a:rPr>
              <a:t>relácií </a:t>
            </a:r>
            <a:r>
              <a:rPr lang="sk-SK" sz="1800" dirty="0" smtClean="0">
                <a:solidFill>
                  <a:schemeClr val="tx1"/>
                </a:solidFill>
              </a:rPr>
              <a:t>v TV</a:t>
            </a:r>
            <a:endParaRPr lang="sk-SK" sz="1400" dirty="0">
              <a:solidFill>
                <a:schemeClr val="tx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1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5" name="Picture 14" descr="symbolOPKZPppt.jpg"/>
          <p:cNvPicPr>
            <a:picLocks noChangeAspect="1"/>
          </p:cNvPicPr>
          <p:nvPr/>
        </p:nvPicPr>
        <p:blipFill>
          <a:blip r:embed="rId4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17864"/>
            <a:ext cx="5087472" cy="529999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5976664" cy="403244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endParaRPr lang="sk-SK" sz="1800" dirty="0"/>
          </a:p>
        </p:txBody>
      </p:sp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3074" name="Picture 2" descr="C:\Users\losonska\Desktop\SIEA poradenstvo Racioenergia 2018  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1"/>
            <a:ext cx="619268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kTextu 1"/>
          <p:cNvSpPr txBox="1"/>
          <p:nvPr/>
        </p:nvSpPr>
        <p:spPr>
          <a:xfrm>
            <a:off x="899592" y="1268760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Veľtrh RACIOENERGIA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8066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5" name="Picture 14" descr="symbolOPKZPppt.jpg"/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17864"/>
            <a:ext cx="5087472" cy="5299992"/>
          </a:xfrm>
          <a:prstGeom prst="rect">
            <a:avLst/>
          </a:prstGeom>
        </p:spPr>
      </p:pic>
      <p:sp>
        <p:nvSpPr>
          <p:cNvPr id="16" name="Nadpis 1"/>
          <p:cNvSpPr>
            <a:spLocks noGrp="1"/>
          </p:cNvSpPr>
          <p:nvPr>
            <p:ph type="ctrTitle"/>
          </p:nvPr>
        </p:nvSpPr>
        <p:spPr>
          <a:xfrm>
            <a:off x="932958" y="1628800"/>
            <a:ext cx="7543497" cy="43924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endParaRPr lang="sk-SK" sz="1800" dirty="0"/>
          </a:p>
        </p:txBody>
      </p:sp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pic>
        <p:nvPicPr>
          <p:cNvPr id="4098" name="Picture 2" descr="C:\Users\losonska\Desktop\SIEA poradenstvo Elosys 20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59" y="1628800"/>
            <a:ext cx="603876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BlokTextu 1"/>
          <p:cNvSpPr txBox="1"/>
          <p:nvPr/>
        </p:nvSpPr>
        <p:spPr>
          <a:xfrm>
            <a:off x="827584" y="1196752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Poradenstvo ELO SYS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6879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CIEĽ PROJEKTU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276872"/>
            <a:ext cx="8217852" cy="3876010"/>
          </a:xfrm>
        </p:spPr>
        <p:txBody>
          <a:bodyPr>
            <a:normAutofit/>
          </a:bodyPr>
          <a:lstStyle/>
          <a:p>
            <a:pPr marL="630238" indent="-449263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podpora </a:t>
            </a:r>
            <a:r>
              <a:rPr lang="sk-SK" sz="2000" dirty="0">
                <a:solidFill>
                  <a:schemeClr val="tx1"/>
                </a:solidFill>
              </a:rPr>
              <a:t>inštalácií a prevádzky malých zariadení na využitie obnoviteľných zdrojov energie v rodinných a bytových </a:t>
            </a:r>
            <a:r>
              <a:rPr lang="sk-SK" sz="2000" dirty="0" smtClean="0">
                <a:solidFill>
                  <a:schemeClr val="tx1"/>
                </a:solidFill>
              </a:rPr>
              <a:t>domoch</a:t>
            </a:r>
          </a:p>
          <a:p>
            <a:pPr marL="630238" indent="-449263" algn="just">
              <a:buFont typeface="Wingdings" panose="05000000000000000000" pitchFamily="2" charset="2"/>
              <a:buChar char="v"/>
            </a:pPr>
            <a:r>
              <a:rPr lang="sk-SK" sz="2000" dirty="0">
                <a:solidFill>
                  <a:schemeClr val="tx1"/>
                </a:solidFill>
              </a:rPr>
              <a:t>p</a:t>
            </a:r>
            <a:r>
              <a:rPr lang="sk-SK" sz="2000" dirty="0" smtClean="0">
                <a:solidFill>
                  <a:schemeClr val="tx1"/>
                </a:solidFill>
              </a:rPr>
              <a:t>odpora </a:t>
            </a:r>
            <a:r>
              <a:rPr lang="sk-SK" sz="2000" dirty="0">
                <a:solidFill>
                  <a:schemeClr val="tx1"/>
                </a:solidFill>
              </a:rPr>
              <a:t>inštalácií zariadení je vykonávaná formou poukážok, ktoré sú poskytované priamo domácnostiam a to prostredníctvom stránky </a:t>
            </a:r>
            <a:r>
              <a:rPr lang="sk-SK" sz="2000" u="sng" dirty="0" err="1" smtClean="0">
                <a:solidFill>
                  <a:schemeClr val="tx1"/>
                </a:solidFill>
                <a:hlinkClick r:id="rId5"/>
              </a:rPr>
              <a:t>www.zelenadomacnostiam.sk</a:t>
            </a:r>
            <a:endParaRPr lang="sk-SK" sz="2000" u="sng" dirty="0" smtClean="0">
              <a:solidFill>
                <a:schemeClr val="tx1"/>
              </a:solidFill>
            </a:endParaRPr>
          </a:p>
          <a:p>
            <a:pPr marL="630238" indent="-449263" algn="just">
              <a:buFont typeface="Wingdings" panose="05000000000000000000" pitchFamily="2" charset="2"/>
              <a:buChar char="v"/>
            </a:pPr>
            <a:r>
              <a:rPr lang="sk-SK" sz="2000" dirty="0">
                <a:solidFill>
                  <a:schemeClr val="tx1"/>
                </a:solidFill>
              </a:rPr>
              <a:t>d</a:t>
            </a:r>
            <a:r>
              <a:rPr lang="sk-SK" sz="2000" dirty="0" smtClean="0">
                <a:solidFill>
                  <a:schemeClr val="tx1"/>
                </a:solidFill>
              </a:rPr>
              <a:t>átum vyhlásenia vyzvania: 25.09.2015</a:t>
            </a:r>
            <a:endParaRPr lang="sk-SK" sz="2000" dirty="0">
              <a:solidFill>
                <a:schemeClr val="tx1"/>
              </a:solidFill>
            </a:endParaRPr>
          </a:p>
          <a:p>
            <a:pPr marL="630238" indent="-449263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dátum vydania Rozhodnutia </a:t>
            </a:r>
            <a:r>
              <a:rPr lang="sk-SK" sz="2000" dirty="0">
                <a:solidFill>
                  <a:schemeClr val="tx1"/>
                </a:solidFill>
              </a:rPr>
              <a:t>o schválení Žiadosti o </a:t>
            </a:r>
            <a:r>
              <a:rPr lang="sk-SK" sz="2000" dirty="0" smtClean="0">
                <a:solidFill>
                  <a:schemeClr val="tx1"/>
                </a:solidFill>
              </a:rPr>
              <a:t>NFP: 25.11.2015</a:t>
            </a:r>
            <a:endParaRPr lang="sk-SK" sz="2000" dirty="0">
              <a:solidFill>
                <a:schemeClr val="tx1"/>
              </a:solidFill>
            </a:endParaRPr>
          </a:p>
          <a:p>
            <a:pPr marL="630238" indent="-449263" algn="just"/>
            <a:endParaRPr lang="sk-SK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56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rmAutofit fontScale="90000"/>
          </a:bodyPr>
          <a:lstStyle/>
          <a:p>
            <a:r>
              <a:rPr lang="sk-SK" sz="2800" dirty="0" smtClean="0">
                <a:solidFill>
                  <a:srgbClr val="0070C0"/>
                </a:solidFill>
              </a:rPr>
              <a:t>NÁRODNÝ </a:t>
            </a:r>
            <a:r>
              <a:rPr lang="sk-SK" sz="2800" dirty="0">
                <a:solidFill>
                  <a:srgbClr val="0070C0"/>
                </a:solidFill>
              </a:rPr>
              <a:t>PROJEKT </a:t>
            </a:r>
            <a:r>
              <a:rPr lang="sk-SK" sz="2800" b="1" cap="all" dirty="0">
                <a:solidFill>
                  <a:srgbClr val="0070C0"/>
                </a:solidFill>
              </a:rPr>
              <a:t>„Rozšírenie monitorovania energetickej </a:t>
            </a:r>
            <a:r>
              <a:rPr lang="sk-SK" sz="2800" b="1" cap="all" dirty="0" smtClean="0">
                <a:solidFill>
                  <a:srgbClr val="0070C0"/>
                </a:solidFill>
              </a:rPr>
              <a:t>efektívnosti“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132856"/>
            <a:ext cx="8217852" cy="4020026"/>
          </a:xfrm>
        </p:spPr>
        <p:txBody>
          <a:bodyPr>
            <a:normAutofit/>
          </a:bodyPr>
          <a:lstStyle/>
          <a:p>
            <a:pPr algn="just"/>
            <a:r>
              <a:rPr lang="sk-SK" sz="2000" b="1" dirty="0">
                <a:solidFill>
                  <a:schemeClr val="tx1"/>
                </a:solidFill>
              </a:rPr>
              <a:t>Operačný </a:t>
            </a:r>
            <a:r>
              <a:rPr lang="sk-SK" sz="2000" b="1" dirty="0" smtClean="0">
                <a:solidFill>
                  <a:schemeClr val="tx1"/>
                </a:solidFill>
              </a:rPr>
              <a:t>program: </a:t>
            </a:r>
            <a:r>
              <a:rPr lang="sk-SK" sz="2000" dirty="0" smtClean="0">
                <a:solidFill>
                  <a:schemeClr val="tx1"/>
                </a:solidFill>
              </a:rPr>
              <a:t>	 </a:t>
            </a:r>
            <a:r>
              <a:rPr lang="sk-SK" sz="2000" i="1" dirty="0">
                <a:solidFill>
                  <a:schemeClr val="tx1"/>
                </a:solidFill>
              </a:rPr>
              <a:t>Kvalita životného prostredia</a:t>
            </a:r>
          </a:p>
          <a:p>
            <a:pPr algn="just"/>
            <a:r>
              <a:rPr lang="sk-SK" sz="2000" b="1" dirty="0">
                <a:solidFill>
                  <a:schemeClr val="tx1"/>
                </a:solidFill>
              </a:rPr>
              <a:t>Prioritná </a:t>
            </a:r>
            <a:r>
              <a:rPr lang="sk-SK" sz="2000" b="1" dirty="0" smtClean="0">
                <a:solidFill>
                  <a:schemeClr val="tx1"/>
                </a:solidFill>
              </a:rPr>
              <a:t>os:	</a:t>
            </a:r>
            <a:r>
              <a:rPr lang="sk-SK" sz="2000" dirty="0" smtClean="0">
                <a:solidFill>
                  <a:schemeClr val="tx1"/>
                </a:solidFill>
              </a:rPr>
              <a:t>	</a:t>
            </a:r>
            <a:r>
              <a:rPr lang="sk-SK" sz="2000" i="1" dirty="0" smtClean="0">
                <a:solidFill>
                  <a:schemeClr val="tx1"/>
                </a:solidFill>
              </a:rPr>
              <a:t> 4. Energeticky </a:t>
            </a:r>
            <a:r>
              <a:rPr lang="sk-SK" sz="2000" i="1" dirty="0">
                <a:solidFill>
                  <a:schemeClr val="tx1"/>
                </a:solidFill>
              </a:rPr>
              <a:t>efektívne </a:t>
            </a:r>
            <a:r>
              <a:rPr lang="sk-SK" sz="2000" i="1" dirty="0" err="1">
                <a:solidFill>
                  <a:schemeClr val="tx1"/>
                </a:solidFill>
              </a:rPr>
              <a:t>nízkouhlíkové</a:t>
            </a:r>
            <a:r>
              <a:rPr lang="sk-SK" sz="2000" i="1" dirty="0">
                <a:solidFill>
                  <a:schemeClr val="tx1"/>
                </a:solidFill>
              </a:rPr>
              <a:t> </a:t>
            </a:r>
            <a:r>
              <a:rPr lang="sk-SK" sz="2000" i="1" dirty="0" smtClean="0">
                <a:solidFill>
                  <a:schemeClr val="tx1"/>
                </a:solidFill>
              </a:rPr>
              <a:t>				      hospodárstvo </a:t>
            </a:r>
            <a:r>
              <a:rPr lang="sk-SK" sz="2000" i="1" dirty="0">
                <a:solidFill>
                  <a:schemeClr val="tx1"/>
                </a:solidFill>
              </a:rPr>
              <a:t>vo všetkých sektoroch</a:t>
            </a:r>
          </a:p>
          <a:p>
            <a:pPr algn="just"/>
            <a:r>
              <a:rPr lang="sk-SK" sz="2000" b="1" dirty="0">
                <a:solidFill>
                  <a:schemeClr val="tx1"/>
                </a:solidFill>
              </a:rPr>
              <a:t>Špecifický </a:t>
            </a:r>
            <a:r>
              <a:rPr lang="sk-SK" sz="2000" b="1" dirty="0" smtClean="0">
                <a:solidFill>
                  <a:schemeClr val="tx1"/>
                </a:solidFill>
              </a:rPr>
              <a:t>cieľ: 	</a:t>
            </a:r>
            <a:r>
              <a:rPr lang="sk-SK" sz="2000" dirty="0" smtClean="0">
                <a:solidFill>
                  <a:schemeClr val="tx1"/>
                </a:solidFill>
              </a:rPr>
              <a:t>	 </a:t>
            </a:r>
            <a:r>
              <a:rPr lang="sk-SK" sz="2000" i="1" dirty="0" smtClean="0">
                <a:solidFill>
                  <a:schemeClr val="tx1"/>
                </a:solidFill>
              </a:rPr>
              <a:t>4.4.1 </a:t>
            </a:r>
            <a:r>
              <a:rPr lang="sk-SK" sz="2000" i="1" dirty="0">
                <a:solidFill>
                  <a:schemeClr val="tx1"/>
                </a:solidFill>
              </a:rPr>
              <a:t>Zvyšovanie počtu miestnych plánov a </a:t>
            </a:r>
            <a:r>
              <a:rPr lang="sk-SK" sz="2000" i="1" dirty="0" smtClean="0">
                <a:solidFill>
                  <a:schemeClr val="tx1"/>
                </a:solidFill>
              </a:rPr>
              <a:t>				           opatrení </a:t>
            </a:r>
            <a:r>
              <a:rPr lang="sk-SK" sz="2000" i="1" dirty="0">
                <a:solidFill>
                  <a:schemeClr val="tx1"/>
                </a:solidFill>
              </a:rPr>
              <a:t>súvisiacich s </a:t>
            </a:r>
            <a:r>
              <a:rPr lang="sk-SK" sz="2000" i="1" dirty="0" err="1">
                <a:solidFill>
                  <a:schemeClr val="tx1"/>
                </a:solidFill>
              </a:rPr>
              <a:t>nízkouhlíkovou</a:t>
            </a:r>
            <a:r>
              <a:rPr lang="sk-SK" sz="2000" i="1" dirty="0">
                <a:solidFill>
                  <a:schemeClr val="tx1"/>
                </a:solidFill>
              </a:rPr>
              <a:t> </a:t>
            </a:r>
            <a:r>
              <a:rPr lang="sk-SK" sz="2000" i="1" dirty="0" smtClean="0">
                <a:solidFill>
                  <a:schemeClr val="tx1"/>
                </a:solidFill>
              </a:rPr>
              <a:t>				           stratégiou </a:t>
            </a:r>
            <a:r>
              <a:rPr lang="sk-SK" sz="2000" i="1" dirty="0">
                <a:solidFill>
                  <a:schemeClr val="tx1"/>
                </a:solidFill>
              </a:rPr>
              <a:t>pre všetky typy </a:t>
            </a:r>
            <a:r>
              <a:rPr lang="sk-SK" sz="2000" i="1" dirty="0" smtClean="0">
                <a:solidFill>
                  <a:schemeClr val="tx1"/>
                </a:solidFill>
              </a:rPr>
              <a:t>území</a:t>
            </a: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Aktivita: 	</a:t>
            </a:r>
            <a:r>
              <a:rPr lang="sk-SK" sz="2000" dirty="0" smtClean="0">
                <a:solidFill>
                  <a:schemeClr val="tx1"/>
                </a:solidFill>
              </a:rPr>
              <a:t>	</a:t>
            </a:r>
            <a:r>
              <a:rPr lang="sk-SK" sz="2000" i="1" dirty="0" smtClean="0">
                <a:solidFill>
                  <a:schemeClr val="tx1"/>
                </a:solidFill>
              </a:rPr>
              <a:t>F. </a:t>
            </a:r>
            <a:r>
              <a:rPr lang="sk-SK" sz="2000" i="1" dirty="0">
                <a:solidFill>
                  <a:schemeClr val="tx1"/>
                </a:solidFill>
              </a:rPr>
              <a:t>Rozšírenie monitorovania energetickej </a:t>
            </a:r>
            <a:r>
              <a:rPr lang="sk-SK" sz="2000" i="1" dirty="0" smtClean="0">
                <a:solidFill>
                  <a:schemeClr val="tx1"/>
                </a:solidFill>
              </a:rPr>
              <a:t>				    efektívnosti</a:t>
            </a:r>
            <a:r>
              <a:rPr lang="sk-SK" sz="2000" i="1" dirty="0">
                <a:solidFill>
                  <a:schemeClr val="tx1"/>
                </a:solidFill>
              </a:rPr>
              <a:t>, využívania OZE a iných </a:t>
            </a:r>
            <a:r>
              <a:rPr lang="sk-SK" sz="2000" i="1" dirty="0" smtClean="0">
                <a:solidFill>
                  <a:schemeClr val="tx1"/>
                </a:solidFill>
              </a:rPr>
              <a:t>				    </a:t>
            </a:r>
            <a:r>
              <a:rPr lang="sk-SK" sz="2000" i="1" dirty="0" err="1" smtClean="0">
                <a:solidFill>
                  <a:schemeClr val="tx1"/>
                </a:solidFill>
              </a:rPr>
              <a:t>nízkouhlíkových</a:t>
            </a:r>
            <a:r>
              <a:rPr lang="sk-SK" sz="2000" i="1" dirty="0" smtClean="0">
                <a:solidFill>
                  <a:schemeClr val="tx1"/>
                </a:solidFill>
              </a:rPr>
              <a:t> opatrení</a:t>
            </a: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NFP:</a:t>
            </a:r>
            <a:r>
              <a:rPr lang="sk-SK" sz="2000" dirty="0">
                <a:solidFill>
                  <a:schemeClr val="tx1"/>
                </a:solidFill>
              </a:rPr>
              <a:t>	</a:t>
            </a:r>
            <a:r>
              <a:rPr lang="sk-SK" sz="2000" dirty="0" smtClean="0">
                <a:solidFill>
                  <a:schemeClr val="tx1"/>
                </a:solidFill>
              </a:rPr>
              <a:t>		</a:t>
            </a:r>
            <a:r>
              <a:rPr lang="sk-SK" sz="2000" i="1" dirty="0">
                <a:solidFill>
                  <a:schemeClr val="tx1"/>
                </a:solidFill>
              </a:rPr>
              <a:t>5 032 179 EUR</a:t>
            </a:r>
            <a:endParaRPr lang="sk-SK" sz="2000" i="1" dirty="0" smtClean="0">
              <a:solidFill>
                <a:schemeClr val="tx1"/>
              </a:solidFill>
            </a:endParaRPr>
          </a:p>
          <a:p>
            <a:pPr algn="just"/>
            <a:r>
              <a:rPr lang="sk-SK" sz="2000" b="1" dirty="0" smtClean="0">
                <a:solidFill>
                  <a:schemeClr val="tx1"/>
                </a:solidFill>
              </a:rPr>
              <a:t>Oprávnené územie:	</a:t>
            </a:r>
            <a:r>
              <a:rPr lang="sk-SK" sz="2000" i="1" dirty="0" smtClean="0">
                <a:solidFill>
                  <a:schemeClr val="tx1"/>
                </a:solidFill>
              </a:rPr>
              <a:t>celé územie SR</a:t>
            </a:r>
            <a:endParaRPr lang="sk-SK" sz="2000" i="1" dirty="0">
              <a:solidFill>
                <a:schemeClr val="tx1"/>
              </a:solidFill>
            </a:endParaRPr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196753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CIEĽ PROJEKTU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276872"/>
            <a:ext cx="7785804" cy="2808312"/>
          </a:xfrm>
        </p:spPr>
        <p:txBody>
          <a:bodyPr>
            <a:normAutofit fontScale="85000" lnSpcReduction="20000"/>
          </a:bodyPr>
          <a:lstStyle/>
          <a:p>
            <a:pPr marL="712788" indent="-447675" algn="just">
              <a:buFont typeface="Wingdings" panose="05000000000000000000" pitchFamily="2" charset="2"/>
              <a:buChar char="v"/>
            </a:pPr>
            <a:r>
              <a:rPr lang="sk-SK" sz="2000" dirty="0">
                <a:solidFill>
                  <a:schemeClr val="tx1"/>
                </a:solidFill>
              </a:rPr>
              <a:t>rozšírenie monitorovania a vytvorenie nových funkcionalít zameraných na elektronický zber, analýzu a vyhodnotenie údajov o spotrebe energií pri súčasnej minimalizácii administratívnej náročnosti na strane poskytovateľa údajov, ako aj spracovania </a:t>
            </a:r>
            <a:r>
              <a:rPr lang="sk-SK" sz="2000" dirty="0" smtClean="0">
                <a:solidFill>
                  <a:schemeClr val="tx1"/>
                </a:solidFill>
              </a:rPr>
              <a:t>údajov</a:t>
            </a:r>
          </a:p>
          <a:p>
            <a:pPr marL="265113" algn="just"/>
            <a:endParaRPr lang="sk-SK" sz="2000" dirty="0" smtClean="0">
              <a:solidFill>
                <a:schemeClr val="tx1"/>
              </a:solidFill>
            </a:endParaRPr>
          </a:p>
          <a:p>
            <a:pPr marL="712788" indent="-447675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dátum vyhlásenia vyzvania: 30.01.2018</a:t>
            </a:r>
          </a:p>
          <a:p>
            <a:pPr marL="265113" algn="just"/>
            <a:endParaRPr lang="sk-SK" sz="2000" dirty="0" smtClean="0">
              <a:solidFill>
                <a:schemeClr val="tx1"/>
              </a:solidFill>
            </a:endParaRPr>
          </a:p>
          <a:p>
            <a:pPr marL="712788" indent="-447675" algn="just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chemeClr val="tx1"/>
                </a:solidFill>
              </a:rPr>
              <a:t>stav k 25.5.2018: Žiadosť  o poskytnutie nenávratného finančného príspevku na uvedený projekt bola predložená dňa 24.4.2018. Momentálne prebieha hodnotiaci proces a </a:t>
            </a:r>
            <a:r>
              <a:rPr lang="sk-SK" sz="2000" dirty="0" err="1" smtClean="0">
                <a:solidFill>
                  <a:schemeClr val="tx1"/>
                </a:solidFill>
              </a:rPr>
              <a:t>rozhodutie</a:t>
            </a:r>
            <a:r>
              <a:rPr lang="sk-SK" sz="2000" dirty="0" smtClean="0">
                <a:solidFill>
                  <a:schemeClr val="tx1"/>
                </a:solidFill>
              </a:rPr>
              <a:t> o schválení žiadosti o NFP by malo byť vydané v priebehu júna 2018</a:t>
            </a:r>
            <a:endParaRPr lang="sk-SK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5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052736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VÝCHODISKOVÝ STAV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1772816"/>
            <a:ext cx="8145844" cy="3876010"/>
          </a:xfrm>
        </p:spPr>
        <p:txBody>
          <a:bodyPr>
            <a:noAutofit/>
          </a:bodyPr>
          <a:lstStyle/>
          <a:p>
            <a:pPr algn="just"/>
            <a:r>
              <a:rPr lang="sk-SK" sz="1800" b="1" dirty="0" smtClean="0">
                <a:solidFill>
                  <a:schemeClr val="tx1"/>
                </a:solidFill>
              </a:rPr>
              <a:t>Súčasný monitorovací systém prevádzkovaný SIEA nepokrýva </a:t>
            </a:r>
            <a:r>
              <a:rPr lang="sk-SK" sz="1800" b="1" dirty="0">
                <a:solidFill>
                  <a:schemeClr val="tx1"/>
                </a:solidFill>
              </a:rPr>
              <a:t>všetky požiadavky týkajúce sa: </a:t>
            </a:r>
            <a:endParaRPr lang="sk-SK" sz="1800" b="1" dirty="0" smtClean="0">
              <a:solidFill>
                <a:schemeClr val="tx1"/>
              </a:solidFill>
            </a:endParaRPr>
          </a:p>
          <a:p>
            <a:pPr algn="just"/>
            <a:endParaRPr lang="sk-SK" sz="1800" b="1" dirty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  <a:tabLst>
                <a:tab pos="361950" algn="l"/>
              </a:tabLst>
            </a:pPr>
            <a:r>
              <a:rPr lang="sk-SK" sz="1800" dirty="0" smtClean="0">
                <a:solidFill>
                  <a:schemeClr val="tx1"/>
                </a:solidFill>
              </a:rPr>
              <a:t>sledovania </a:t>
            </a:r>
            <a:r>
              <a:rPr lang="sk-SK" sz="1800" dirty="0">
                <a:solidFill>
                  <a:schemeClr val="tx1"/>
                </a:solidFill>
              </a:rPr>
              <a:t>realizovaných opatrení na znižovanie emisií skleníkových plynov </a:t>
            </a:r>
            <a:endParaRPr lang="sk-SK" sz="1800" dirty="0" smtClean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zabezpečenia </a:t>
            </a:r>
            <a:r>
              <a:rPr lang="sk-SK" sz="1800" dirty="0">
                <a:solidFill>
                  <a:schemeClr val="tx1"/>
                </a:solidFill>
              </a:rPr>
              <a:t>nových funkcionalít </a:t>
            </a:r>
            <a:r>
              <a:rPr lang="sk-SK" sz="1800" dirty="0" smtClean="0">
                <a:solidFill>
                  <a:schemeClr val="tx1"/>
                </a:solidFill>
              </a:rPr>
              <a:t>pre </a:t>
            </a:r>
            <a:r>
              <a:rPr lang="sk-SK" sz="1800" dirty="0">
                <a:solidFill>
                  <a:schemeClr val="tx1"/>
                </a:solidFill>
              </a:rPr>
              <a:t>zlepšenie monitorovania určených </a:t>
            </a:r>
            <a:r>
              <a:rPr lang="sk-SK" sz="1800" dirty="0" smtClean="0">
                <a:solidFill>
                  <a:schemeClr val="tx1"/>
                </a:solidFill>
              </a:rPr>
              <a:t>cieľov</a:t>
            </a: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sprístupnenia údajov zástupcom </a:t>
            </a:r>
            <a:r>
              <a:rPr lang="sk-SK" sz="1800" dirty="0">
                <a:solidFill>
                  <a:schemeClr val="tx1"/>
                </a:solidFill>
              </a:rPr>
              <a:t>riadiaceho orgánu </a:t>
            </a:r>
            <a:endParaRPr lang="sk-SK" sz="1800" dirty="0" smtClean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možností </a:t>
            </a:r>
            <a:r>
              <a:rPr lang="sk-SK" sz="1800" dirty="0">
                <a:solidFill>
                  <a:schemeClr val="tx1"/>
                </a:solidFill>
              </a:rPr>
              <a:t>importu a exportu údajov medzi relevantnými </a:t>
            </a:r>
            <a:r>
              <a:rPr lang="sk-SK" sz="1800" dirty="0" smtClean="0">
                <a:solidFill>
                  <a:schemeClr val="tx1"/>
                </a:solidFill>
              </a:rPr>
              <a:t>systémami</a:t>
            </a: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nových </a:t>
            </a:r>
            <a:r>
              <a:rPr lang="sk-SK" sz="1800" dirty="0">
                <a:solidFill>
                  <a:schemeClr val="tx1"/>
                </a:solidFill>
              </a:rPr>
              <a:t>požiadaviek na informačný systém verejnej </a:t>
            </a:r>
            <a:r>
              <a:rPr lang="sk-SK" sz="1800" dirty="0" smtClean="0">
                <a:solidFill>
                  <a:schemeClr val="tx1"/>
                </a:solidFill>
              </a:rPr>
              <a:t>správy</a:t>
            </a:r>
            <a:endParaRPr lang="sk-SK" sz="1800" dirty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bezpečnostných požiadaviek </a:t>
            </a:r>
            <a:r>
              <a:rPr lang="sk-SK" sz="1800" dirty="0" smtClean="0">
                <a:solidFill>
                  <a:schemeClr val="tx1"/>
                </a:solidFill>
              </a:rPr>
              <a:t>v</a:t>
            </a:r>
            <a:r>
              <a:rPr lang="sk-SK" sz="1800" dirty="0">
                <a:solidFill>
                  <a:schemeClr val="tx1"/>
                </a:solidFill>
              </a:rPr>
              <a:t> súlade s aktuálnymi bezpečnostnými trendmi pre komplexné IT systémy </a:t>
            </a:r>
            <a:endParaRPr lang="sk-SK" sz="1800" dirty="0" smtClean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preveriteľnosti </a:t>
            </a:r>
            <a:r>
              <a:rPr lang="sk-SK" sz="1800" dirty="0">
                <a:solidFill>
                  <a:schemeClr val="tx1"/>
                </a:solidFill>
              </a:rPr>
              <a:t>výstupných údajov </a:t>
            </a:r>
            <a:endParaRPr lang="sk-SK" sz="1800" dirty="0" smtClean="0">
              <a:solidFill>
                <a:schemeClr val="tx1"/>
              </a:solidFill>
            </a:endParaRPr>
          </a:p>
          <a:p>
            <a:pPr marL="446088" lvl="0" indent="-446088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analytických </a:t>
            </a:r>
            <a:r>
              <a:rPr lang="sk-SK" sz="1800" dirty="0">
                <a:solidFill>
                  <a:schemeClr val="tx1"/>
                </a:solidFill>
              </a:rPr>
              <a:t>modulov, z ktorých je možné očakávať priemerné a hraničné údaje o spotrebe rôznych foriem využiteľnej energie, ako aj dopadoch jednotlivých aktivít na znižovanie emisií skleníkových </a:t>
            </a:r>
            <a:r>
              <a:rPr lang="sk-SK" sz="1800" dirty="0" smtClean="0">
                <a:solidFill>
                  <a:schemeClr val="tx1"/>
                </a:solidFill>
              </a:rPr>
              <a:t>plynov</a:t>
            </a:r>
          </a:p>
          <a:p>
            <a:pPr marL="446088" lvl="0" indent="-446088" algn="just"/>
            <a:endParaRPr lang="sk-SK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12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9" y="5392997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827584" y="1287536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>AKTIVITY PROJEKTU A OČAKÁVANÉ MERATEĽNÉ UKAZOVATELE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71086" y="2217286"/>
            <a:ext cx="7857812" cy="2003802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Hlavná aktivita: </a:t>
            </a:r>
            <a:r>
              <a:rPr lang="sk-SK" sz="1800" b="1" dirty="0" smtClean="0">
                <a:solidFill>
                  <a:schemeClr val="tx1"/>
                </a:solidFill>
              </a:rPr>
              <a:t>Rozšírenie </a:t>
            </a:r>
            <a:r>
              <a:rPr lang="sk-SK" sz="1800" b="1" dirty="0">
                <a:solidFill>
                  <a:schemeClr val="tx1"/>
                </a:solidFill>
              </a:rPr>
              <a:t>monitor</a:t>
            </a:r>
            <a:r>
              <a:rPr lang="sk-SK" sz="1800" dirty="0">
                <a:solidFill>
                  <a:schemeClr val="tx1"/>
                </a:solidFill>
              </a:rPr>
              <a:t>o</a:t>
            </a:r>
            <a:r>
              <a:rPr lang="sk-SK" sz="1800" b="1" dirty="0">
                <a:solidFill>
                  <a:schemeClr val="tx1"/>
                </a:solidFill>
              </a:rPr>
              <a:t>vania energetickej </a:t>
            </a:r>
            <a:r>
              <a:rPr lang="sk-SK" sz="1800" b="1" dirty="0" smtClean="0">
                <a:solidFill>
                  <a:schemeClr val="tx1"/>
                </a:solidFill>
              </a:rPr>
              <a:t>efektívnosti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b="1" dirty="0" err="1" smtClean="0">
                <a:solidFill>
                  <a:schemeClr val="tx1"/>
                </a:solidFill>
              </a:rPr>
              <a:t>Podaktivity</a:t>
            </a:r>
            <a:r>
              <a:rPr lang="sk-SK" sz="1800" b="1" dirty="0" smtClean="0">
                <a:solidFill>
                  <a:schemeClr val="tx1"/>
                </a:solidFill>
              </a:rPr>
              <a:t>:</a:t>
            </a:r>
          </a:p>
          <a:p>
            <a:pPr marL="712788" indent="-350838" algn="just">
              <a:buFont typeface="Courier New" panose="02070309020205020404" pitchFamily="49" charset="0"/>
              <a:buChar char="o"/>
              <a:tabLst>
                <a:tab pos="808038" algn="l"/>
              </a:tabLst>
            </a:pPr>
            <a:r>
              <a:rPr lang="sk-SK" sz="1800" dirty="0" err="1" smtClean="0">
                <a:solidFill>
                  <a:schemeClr val="tx1"/>
                </a:solidFill>
              </a:rPr>
              <a:t>Podaktivita</a:t>
            </a:r>
            <a:r>
              <a:rPr lang="sk-SK" sz="1800" dirty="0" smtClean="0">
                <a:solidFill>
                  <a:schemeClr val="tx1"/>
                </a:solidFill>
              </a:rPr>
              <a:t>  1 </a:t>
            </a:r>
            <a:r>
              <a:rPr lang="sk-SK" sz="1800" dirty="0">
                <a:solidFill>
                  <a:schemeClr val="tx1"/>
                </a:solidFill>
              </a:rPr>
              <a:t>Vývoj MSEE</a:t>
            </a:r>
          </a:p>
          <a:p>
            <a:pPr marL="712788" lvl="0" indent="-350838" algn="just">
              <a:buFont typeface="Courier New" panose="02070309020205020404" pitchFamily="49" charset="0"/>
              <a:buChar char="o"/>
              <a:tabLst>
                <a:tab pos="808038" algn="l"/>
              </a:tabLst>
            </a:pPr>
            <a:r>
              <a:rPr lang="sk-SK" sz="1800" dirty="0" err="1">
                <a:solidFill>
                  <a:schemeClr val="tx1"/>
                </a:solidFill>
              </a:rPr>
              <a:t>Podaktivita</a:t>
            </a:r>
            <a:r>
              <a:rPr lang="sk-SK" sz="1800" dirty="0">
                <a:solidFill>
                  <a:schemeClr val="tx1"/>
                </a:solidFill>
              </a:rPr>
              <a:t>  </a:t>
            </a:r>
            <a:r>
              <a:rPr lang="sk-SK" sz="1800" dirty="0" smtClean="0">
                <a:solidFill>
                  <a:schemeClr val="tx1"/>
                </a:solidFill>
              </a:rPr>
              <a:t>2 </a:t>
            </a:r>
            <a:r>
              <a:rPr lang="sk-SK" sz="1800" dirty="0">
                <a:solidFill>
                  <a:schemeClr val="tx1"/>
                </a:solidFill>
              </a:rPr>
              <a:t>Prevádzka MSEE</a:t>
            </a:r>
          </a:p>
          <a:p>
            <a:pPr marL="712788" lvl="0" indent="-350838" algn="just">
              <a:buFont typeface="Courier New" panose="02070309020205020404" pitchFamily="49" charset="0"/>
              <a:buChar char="o"/>
              <a:tabLst>
                <a:tab pos="808038" algn="l"/>
              </a:tabLst>
            </a:pPr>
            <a:r>
              <a:rPr lang="sk-SK" sz="1800" dirty="0" err="1">
                <a:solidFill>
                  <a:schemeClr val="tx1"/>
                </a:solidFill>
              </a:rPr>
              <a:t>Podaktivita</a:t>
            </a:r>
            <a:r>
              <a:rPr lang="sk-SK" sz="1800" dirty="0">
                <a:solidFill>
                  <a:schemeClr val="tx1"/>
                </a:solidFill>
              </a:rPr>
              <a:t>  </a:t>
            </a:r>
            <a:r>
              <a:rPr lang="sk-SK" sz="1800" dirty="0" smtClean="0">
                <a:solidFill>
                  <a:schemeClr val="tx1"/>
                </a:solidFill>
              </a:rPr>
              <a:t>3 </a:t>
            </a:r>
            <a:r>
              <a:rPr lang="sk-SK" sz="1800" dirty="0">
                <a:solidFill>
                  <a:schemeClr val="tx1"/>
                </a:solidFill>
              </a:rPr>
              <a:t>Riadenie projektu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1 podporná aktivita: </a:t>
            </a:r>
            <a:r>
              <a:rPr lang="sk-SK" sz="1800" b="1" dirty="0" smtClean="0">
                <a:solidFill>
                  <a:schemeClr val="tx1"/>
                </a:solidFill>
              </a:rPr>
              <a:t>Spracovanie </a:t>
            </a:r>
            <a:r>
              <a:rPr lang="sk-SK" sz="1800" b="1" dirty="0">
                <a:solidFill>
                  <a:schemeClr val="tx1"/>
                </a:solidFill>
              </a:rPr>
              <a:t>analýz a </a:t>
            </a:r>
            <a:r>
              <a:rPr lang="sk-SK" sz="1800" b="1" dirty="0" smtClean="0">
                <a:solidFill>
                  <a:schemeClr val="tx1"/>
                </a:solidFill>
              </a:rPr>
              <a:t>správ</a:t>
            </a:r>
            <a:endParaRPr lang="sk-SK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598106"/>
              </p:ext>
            </p:extLst>
          </p:nvPr>
        </p:nvGraphicFramePr>
        <p:xfrm>
          <a:off x="449542" y="4293096"/>
          <a:ext cx="8298922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0183"/>
                <a:gridCol w="1227143"/>
                <a:gridCol w="14015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Ukazovateľ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Hodnota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Merná jednotka</a:t>
                      </a:r>
                      <a:endParaRPr lang="sk-SK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P0625 Rozšírený monitorovací systém </a:t>
                      </a:r>
                      <a:r>
                        <a:rPr lang="sk-SK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nízkouhlíkových</a:t>
                      </a:r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opatrení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1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počet</a:t>
                      </a:r>
                      <a:endParaRPr lang="sk-SK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P0218 Počet nových funkcionalít monitorovacieho systému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9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počet</a:t>
                      </a:r>
                      <a:endParaRPr lang="sk-SK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P0758 Počet monitorovaných budov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15 000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počet</a:t>
                      </a:r>
                      <a:endParaRPr lang="sk-SK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8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-531440"/>
            <a:ext cx="5087472" cy="5299992"/>
          </a:xfrm>
          <a:prstGeom prst="rect">
            <a:avLst/>
          </a:prstGeom>
        </p:spPr>
      </p:pic>
      <p:pic>
        <p:nvPicPr>
          <p:cNvPr id="6" name="Picture 5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8" name="Obdĺžnik 5"/>
          <p:cNvSpPr/>
          <p:nvPr/>
        </p:nvSpPr>
        <p:spPr>
          <a:xfrm>
            <a:off x="-3564" y="2492896"/>
            <a:ext cx="9147564" cy="6668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40000"/>
              </a:lnSpc>
            </a:pPr>
            <a:r>
              <a:rPr lang="sk-SK" sz="2800" b="1" cap="all" spc="0" dirty="0" smtClean="0">
                <a:ln w="0"/>
                <a:solidFill>
                  <a:srgbClr val="55B848"/>
                </a:solidFill>
                <a:effectLst/>
                <a:latin typeface="+mj-lt"/>
                <a:cs typeface="Arial"/>
              </a:rPr>
              <a:t>ĎAKUJEME ZA POZORNOSŤ!</a:t>
            </a:r>
            <a:endParaRPr lang="sk-SK" sz="2800" b="1" cap="all" spc="0" dirty="0">
              <a:ln w="0"/>
              <a:solidFill>
                <a:srgbClr val="55B848"/>
              </a:solidFill>
              <a:effectLst/>
              <a:latin typeface="+mj-lt"/>
              <a:cs typeface="Arial"/>
            </a:endParaRPr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2400" dirty="0" smtClean="0"/>
          </a:p>
          <a:p>
            <a:pPr marL="0" indent="0">
              <a:buFont typeface="Arial" pitchFamily="34" charset="0"/>
              <a:buNone/>
            </a:pPr>
            <a:endParaRPr lang="sk-SK" sz="1700" dirty="0" smtClean="0"/>
          </a:p>
          <a:p>
            <a:pPr marL="0" indent="0">
              <a:buFont typeface="Arial" pitchFamily="34" charset="0"/>
              <a:buNone/>
            </a:pPr>
            <a:r>
              <a:rPr lang="sk-SK" sz="1700" dirty="0" smtClean="0"/>
              <a:t>Ing. Michal Fiala</a:t>
            </a:r>
          </a:p>
          <a:p>
            <a:pPr marL="0" indent="0">
              <a:spcBef>
                <a:spcPts val="1800"/>
              </a:spcBef>
              <a:buFont typeface="Arial" pitchFamily="34" charset="0"/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Slovenská inovačná a energetická agentúra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 smtClean="0">
                <a:solidFill>
                  <a:srgbClr val="898989"/>
                </a:solidFill>
              </a:rPr>
              <a:t>Bajkalská  27, 827 99 Bratislava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sk-SK" sz="1700" dirty="0" err="1" smtClean="0">
                <a:solidFill>
                  <a:srgbClr val="898989"/>
                </a:solidFill>
                <a:hlinkClick r:id="rId4"/>
              </a:rPr>
              <a:t>www.siea.ak</a:t>
            </a:r>
            <a:r>
              <a:rPr lang="sk-SK" sz="1700" dirty="0" smtClean="0">
                <a:solidFill>
                  <a:srgbClr val="898989"/>
                </a:solidFill>
                <a:hlinkClick r:id="rId4"/>
              </a:rPr>
              <a:t> , </a:t>
            </a:r>
            <a:r>
              <a:rPr lang="sk-SK" sz="1700" dirty="0" err="1" smtClean="0">
                <a:solidFill>
                  <a:srgbClr val="898989"/>
                </a:solidFill>
                <a:hlinkClick r:id="rId4"/>
              </a:rPr>
              <a:t>www.op-kzp.sk</a:t>
            </a:r>
            <a:r>
              <a:rPr lang="sk-SK" sz="1700" dirty="0" smtClean="0">
                <a:solidFill>
                  <a:srgbClr val="898989"/>
                </a:solidFill>
              </a:rPr>
              <a:t> </a:t>
            </a:r>
            <a:endParaRPr lang="sk-SK" sz="17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Font typeface="Arial" pitchFamily="34" charset="0"/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grpSp>
        <p:nvGrpSpPr>
          <p:cNvPr id="7" name="Skupina 6"/>
          <p:cNvGrpSpPr/>
          <p:nvPr/>
        </p:nvGrpSpPr>
        <p:grpSpPr>
          <a:xfrm>
            <a:off x="755576" y="352986"/>
            <a:ext cx="7505700" cy="897889"/>
            <a:chOff x="0" y="0"/>
            <a:chExt cx="7506031" cy="898497"/>
          </a:xfrm>
        </p:grpSpPr>
        <p:pic>
          <p:nvPicPr>
            <p:cNvPr id="12" name="Obrázok 11" descr="C:\Users\rakovska\AppData\Local\Microsoft\Windows\Temporary Internet Files\Content.Word\Nový obrázok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03367"/>
              <a:ext cx="5550010" cy="7394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Obrázok 12" descr="C:\Users\rakovska\AppData\Local\Microsoft\Windows\Temporary Internet Files\Content.Word\Nový obrázok.bmp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306" y="0"/>
              <a:ext cx="1677725" cy="89849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612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613792" y="1052736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/>
            </a:r>
            <a:br>
              <a:rPr lang="sk-SK" sz="2800" b="1" dirty="0" smtClean="0">
                <a:solidFill>
                  <a:srgbClr val="0070C0"/>
                </a:solidFill>
              </a:rPr>
            </a:br>
            <a:r>
              <a:rPr lang="sk-SK" sz="2800" b="1" dirty="0" smtClean="0">
                <a:solidFill>
                  <a:srgbClr val="0070C0"/>
                </a:solidFill>
              </a:rPr>
              <a:t>VÝCHODISKOVÝ STAV</a:t>
            </a:r>
            <a:endParaRPr lang="sk-SK" sz="2800" b="1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2204864"/>
            <a:ext cx="7929820" cy="3299946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r</a:t>
            </a:r>
            <a:r>
              <a:rPr lang="sk-SK" sz="1800" dirty="0" smtClean="0">
                <a:solidFill>
                  <a:schemeClr val="tx1"/>
                </a:solidFill>
              </a:rPr>
              <a:t>ok 2014 </a:t>
            </a:r>
            <a:r>
              <a:rPr lang="sk-SK" sz="1800" dirty="0">
                <a:solidFill>
                  <a:schemeClr val="tx1"/>
                </a:solidFill>
              </a:rPr>
              <a:t>– prieskum trhu na vzorke domácností s cieľom zistiť záujem o inštaláciu zariadení na využitie OZE  - </a:t>
            </a:r>
            <a:r>
              <a:rPr lang="sk-SK" sz="1800" b="1" u="sng" dirty="0">
                <a:solidFill>
                  <a:schemeClr val="tx1"/>
                </a:solidFill>
              </a:rPr>
              <a:t>záujem prejavilo až 80% </a:t>
            </a:r>
            <a:r>
              <a:rPr lang="sk-SK" sz="1800" b="1" u="sng" dirty="0" smtClean="0">
                <a:solidFill>
                  <a:schemeClr val="tx1"/>
                </a:solidFill>
              </a:rPr>
              <a:t>domácností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sk-SK" sz="1800" b="1" u="sng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sk-SK" sz="1800" b="1" dirty="0">
                <a:solidFill>
                  <a:schemeClr val="tx1"/>
                </a:solidFill>
              </a:rPr>
              <a:t>nevýhody</a:t>
            </a:r>
            <a:r>
              <a:rPr lang="sk-SK" sz="1800" dirty="0">
                <a:solidFill>
                  <a:schemeClr val="tx1"/>
                </a:solidFill>
              </a:rPr>
              <a:t> -  dlhá ekonomická návratnosť vložených finančných prostriedkov a pomer nákupnej ceny k reálnej kúpyschopnosti </a:t>
            </a:r>
            <a:r>
              <a:rPr lang="sk-SK" sz="1800" dirty="0" smtClean="0">
                <a:solidFill>
                  <a:schemeClr val="tx1"/>
                </a:solidFill>
              </a:rPr>
              <a:t>domácností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endParaRPr lang="sk-SK" sz="18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sk-SK" sz="1800" b="1" dirty="0">
                <a:solidFill>
                  <a:schemeClr val="tx1"/>
                </a:solidFill>
              </a:rPr>
              <a:t>riešenie</a:t>
            </a:r>
            <a:r>
              <a:rPr lang="sk-SK" sz="1800" dirty="0">
                <a:solidFill>
                  <a:schemeClr val="tx1"/>
                </a:solidFill>
              </a:rPr>
              <a:t> - poskytnutá finančná podpora pri inštalácii zariadení na využitie OZE  </a:t>
            </a:r>
          </a:p>
        </p:txBody>
      </p:sp>
    </p:spTree>
    <p:extLst>
      <p:ext uri="{BB962C8B-B14F-4D97-AF65-F5344CB8AC3E}">
        <p14:creationId xmlns:p14="http://schemas.microsoft.com/office/powerpoint/2010/main" val="19775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832048" y="980728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/>
            </a:r>
            <a:br>
              <a:rPr lang="sk-SK" sz="2800" b="1" cap="all" dirty="0" smtClean="0">
                <a:solidFill>
                  <a:srgbClr val="0070C0"/>
                </a:solidFill>
              </a:rPr>
            </a:br>
            <a:r>
              <a:rPr lang="sk-SK" sz="2800" b="1" cap="all" dirty="0" smtClean="0">
                <a:solidFill>
                  <a:srgbClr val="0070C0"/>
                </a:solidFill>
              </a:rPr>
              <a:t>Spôsob realizácie aktivít projektu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530612" y="1974540"/>
            <a:ext cx="7857812" cy="3602278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b="1" dirty="0" smtClean="0">
                <a:solidFill>
                  <a:schemeClr val="tx1"/>
                </a:solidFill>
              </a:rPr>
              <a:t>Aktivita 1: </a:t>
            </a:r>
            <a:r>
              <a:rPr lang="sk-SK" sz="1800" dirty="0">
                <a:solidFill>
                  <a:schemeClr val="tx1"/>
                </a:solidFill>
              </a:rPr>
              <a:t>Podpora inštalácií zariadení OZE mimo BSK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b="1" dirty="0">
                <a:solidFill>
                  <a:schemeClr val="tx1"/>
                </a:solidFill>
              </a:rPr>
              <a:t>Aktivita </a:t>
            </a:r>
            <a:r>
              <a:rPr lang="sk-SK" sz="1800" b="1" dirty="0" smtClean="0">
                <a:solidFill>
                  <a:schemeClr val="tx1"/>
                </a:solidFill>
              </a:rPr>
              <a:t>2: </a:t>
            </a:r>
            <a:r>
              <a:rPr lang="sk-SK" sz="1800" dirty="0">
                <a:solidFill>
                  <a:schemeClr val="tx1"/>
                </a:solidFill>
              </a:rPr>
              <a:t>Podpora inštalácií zariadení OZE v BSK</a:t>
            </a:r>
          </a:p>
          <a:p>
            <a:pPr lvl="0" algn="just"/>
            <a:endParaRPr lang="sk-SK" sz="1800" dirty="0">
              <a:solidFill>
                <a:schemeClr val="tx1"/>
              </a:solidFill>
            </a:endParaRPr>
          </a:p>
          <a:p>
            <a:pPr lvl="0" algn="just"/>
            <a:r>
              <a:rPr lang="sk-SK" sz="1800" b="1" dirty="0" smtClean="0">
                <a:solidFill>
                  <a:schemeClr val="tx1"/>
                </a:solidFill>
              </a:rPr>
              <a:t>FINANCOVANIE: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Podpora poskytovaná na </a:t>
            </a:r>
            <a:r>
              <a:rPr lang="sk-SK" sz="1800" dirty="0">
                <a:solidFill>
                  <a:schemeClr val="tx1"/>
                </a:solidFill>
              </a:rPr>
              <a:t>dodávku, montáž malých zariadení na výrobu elektriny alebo tepla z </a:t>
            </a:r>
            <a:r>
              <a:rPr lang="sk-SK" sz="1800" dirty="0" smtClean="0">
                <a:solidFill>
                  <a:schemeClr val="tx1"/>
                </a:solidFill>
              </a:rPr>
              <a:t>OZE:</a:t>
            </a:r>
            <a:endParaRPr lang="sk-SK" sz="1800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 err="1">
                <a:solidFill>
                  <a:schemeClr val="tx1"/>
                </a:solidFill>
              </a:rPr>
              <a:t>fotovoltické</a:t>
            </a:r>
            <a:r>
              <a:rPr lang="sk-SK" sz="1800" b="1" dirty="0">
                <a:solidFill>
                  <a:schemeClr val="tx1"/>
                </a:solidFill>
              </a:rPr>
              <a:t> panely (výroba elektriny</a:t>
            </a:r>
            <a:r>
              <a:rPr lang="sk-SK" sz="1800" b="1" dirty="0" smtClean="0">
                <a:solidFill>
                  <a:schemeClr val="tx1"/>
                </a:solidFill>
              </a:rPr>
              <a:t>)</a:t>
            </a:r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veterné turbíny (výroba elektriny</a:t>
            </a:r>
            <a:r>
              <a:rPr lang="sk-SK" sz="1800" b="1" dirty="0" smtClean="0">
                <a:solidFill>
                  <a:schemeClr val="tx1"/>
                </a:solidFill>
              </a:rPr>
              <a:t>)</a:t>
            </a:r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slnečné kolektory (výroba tepla</a:t>
            </a:r>
            <a:r>
              <a:rPr lang="sk-SK" sz="1800" b="1" dirty="0" smtClean="0">
                <a:solidFill>
                  <a:schemeClr val="tx1"/>
                </a:solidFill>
              </a:rPr>
              <a:t>)</a:t>
            </a:r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kotly na biomasu (výroba tepla</a:t>
            </a:r>
            <a:r>
              <a:rPr lang="sk-SK" sz="1800" b="1" dirty="0" smtClean="0">
                <a:solidFill>
                  <a:schemeClr val="tx1"/>
                </a:solidFill>
              </a:rPr>
              <a:t>)</a:t>
            </a:r>
            <a:endParaRPr lang="sk-SK" sz="1800" b="1" dirty="0">
              <a:solidFill>
                <a:schemeClr val="tx1"/>
              </a:solidFill>
            </a:endParaRPr>
          </a:p>
          <a:p>
            <a:pPr marL="711200" lvl="0" indent="-285750" algn="just">
              <a:buFont typeface="Courier New" panose="02070309020205020404" pitchFamily="49" charset="0"/>
              <a:buChar char="o"/>
            </a:pPr>
            <a:r>
              <a:rPr lang="sk-SK" sz="1800" b="1" dirty="0">
                <a:solidFill>
                  <a:schemeClr val="tx1"/>
                </a:solidFill>
              </a:rPr>
              <a:t>tepelné čerpadlá (výroba tepla</a:t>
            </a:r>
            <a:r>
              <a:rPr lang="sk-SK" sz="1800" b="1" dirty="0" smtClean="0">
                <a:solidFill>
                  <a:schemeClr val="tx1"/>
                </a:solidFill>
              </a:rPr>
              <a:t>)</a:t>
            </a:r>
            <a:endParaRPr lang="sk-SK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848872" cy="3876010"/>
          </a:xfrm>
        </p:spPr>
        <p:txBody>
          <a:bodyPr>
            <a:noAutofit/>
          </a:bodyPr>
          <a:lstStyle/>
          <a:p>
            <a:pPr algn="just"/>
            <a:r>
              <a:rPr lang="sk-SK" sz="1800" b="1" cap="all" dirty="0" smtClean="0">
                <a:solidFill>
                  <a:schemeClr val="tx1"/>
                </a:solidFill>
              </a:rPr>
              <a:t>Spôsob realizácie:</a:t>
            </a:r>
          </a:p>
          <a:p>
            <a:pPr algn="just"/>
            <a:endParaRPr lang="sk-SK" sz="800" b="1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podpora inštalácie zariadení je vykonávaná formou </a:t>
            </a:r>
            <a:r>
              <a:rPr lang="sk-SK" sz="1800" dirty="0" smtClean="0">
                <a:solidFill>
                  <a:schemeClr val="tx1"/>
                </a:solidFill>
              </a:rPr>
              <a:t>poukážok - vydávané </a:t>
            </a:r>
            <a:r>
              <a:rPr lang="sk-SK" sz="1800" dirty="0">
                <a:solidFill>
                  <a:schemeClr val="tx1"/>
                </a:solidFill>
              </a:rPr>
              <a:t>priamo domácnostiam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vydávanie poukážok prebieha v rámci jednotlivých časovo alebo inak ohraničených kôl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domácnosť požiada o vydanie poukážky prostredníctvom formulára žiadosti dostupnom na </a:t>
            </a:r>
            <a:r>
              <a:rPr lang="sk-SK" sz="1800" dirty="0" err="1" smtClean="0">
                <a:solidFill>
                  <a:schemeClr val="tx1"/>
                </a:solidFill>
                <a:hlinkClick r:id="rId5"/>
              </a:rPr>
              <a:t>www.zelenadomacnostiam.sk</a:t>
            </a:r>
            <a:endParaRPr lang="sk-SK" sz="1800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po splnení stanovených podmienok SIEA vydá poukážku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poukážky sú po overení splnenia podmienok vydávané v poradí v akom boli žiadosti doručené okrem poukážok, ktoré sú </a:t>
            </a:r>
            <a:r>
              <a:rPr lang="sk-SK" sz="1800" b="1" dirty="0">
                <a:solidFill>
                  <a:schemeClr val="tx1"/>
                </a:solidFill>
              </a:rPr>
              <a:t>uprednostnené</a:t>
            </a:r>
            <a:r>
              <a:rPr lang="sk-SK" sz="1800" dirty="0">
                <a:solidFill>
                  <a:schemeClr val="tx1"/>
                </a:solidFill>
              </a:rPr>
              <a:t> ak je v žiadosti deklarovaná inštalácia zariadenia na:</a:t>
            </a:r>
          </a:p>
          <a:p>
            <a:pPr marL="892175" lvl="0" indent="-446088" algn="just">
              <a:buFont typeface="Courier New" panose="02070309020205020404" pitchFamily="49" charset="0"/>
              <a:buChar char="o"/>
            </a:pPr>
            <a:r>
              <a:rPr lang="sk-SK" sz="1800" dirty="0">
                <a:solidFill>
                  <a:schemeClr val="tx1"/>
                </a:solidFill>
              </a:rPr>
              <a:t>výrobu tepla v rodinných domoch, kde bude preukázané zrealizovanie opatrenia na zníženie spotreby </a:t>
            </a:r>
            <a:r>
              <a:rPr lang="sk-SK" sz="1800" dirty="0" smtClean="0">
                <a:solidFill>
                  <a:schemeClr val="tx1"/>
                </a:solidFill>
              </a:rPr>
              <a:t>energie</a:t>
            </a:r>
            <a:endParaRPr lang="sk-SK" sz="1800" dirty="0">
              <a:solidFill>
                <a:schemeClr val="tx1"/>
              </a:solidFill>
            </a:endParaRPr>
          </a:p>
          <a:p>
            <a:pPr marL="892175" lvl="0" indent="-446088" algn="just">
              <a:buFont typeface="Courier New" panose="02070309020205020404" pitchFamily="49" charset="0"/>
              <a:buChar char="o"/>
            </a:pPr>
            <a:r>
              <a:rPr lang="sk-SK" sz="1800" dirty="0">
                <a:solidFill>
                  <a:schemeClr val="tx1"/>
                </a:solidFill>
              </a:rPr>
              <a:t>výrobu tepla v oblastiach, kde nie je vybudovaný systém </a:t>
            </a:r>
            <a:r>
              <a:rPr lang="sk-SK" sz="1800" dirty="0" smtClean="0">
                <a:solidFill>
                  <a:schemeClr val="tx1"/>
                </a:solidFill>
              </a:rPr>
              <a:t>CZT</a:t>
            </a:r>
            <a:endParaRPr lang="sk-SK" sz="1800" dirty="0">
              <a:solidFill>
                <a:schemeClr val="tx1"/>
              </a:solidFill>
            </a:endParaRPr>
          </a:p>
          <a:p>
            <a:pPr marL="892175" lvl="0" indent="-446088" algn="just">
              <a:buFont typeface="Courier New" panose="02070309020205020404" pitchFamily="49" charset="0"/>
              <a:buChar char="o"/>
            </a:pPr>
            <a:r>
              <a:rPr lang="sk-SK" sz="1800" dirty="0">
                <a:solidFill>
                  <a:schemeClr val="tx1"/>
                </a:solidFill>
              </a:rPr>
              <a:t>výrobu elektriny spolu so systémom akumulácie </a:t>
            </a:r>
            <a:r>
              <a:rPr lang="sk-SK" sz="1800" dirty="0" smtClean="0">
                <a:solidFill>
                  <a:schemeClr val="tx1"/>
                </a:solidFill>
              </a:rPr>
              <a:t>elektriny</a:t>
            </a:r>
            <a:endParaRPr lang="sk-SK" sz="1800" dirty="0">
              <a:solidFill>
                <a:schemeClr val="tx1"/>
              </a:solidFill>
            </a:endParaRPr>
          </a:p>
          <a:p>
            <a:pPr algn="just"/>
            <a:endParaRPr lang="sk-SK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2" name="Podnadpis 11"/>
          <p:cNvSpPr>
            <a:spLocks noGrp="1"/>
          </p:cNvSpPr>
          <p:nvPr>
            <p:ph type="subTitle" idx="1"/>
          </p:nvPr>
        </p:nvSpPr>
        <p:spPr>
          <a:xfrm>
            <a:off x="611560" y="1857246"/>
            <a:ext cx="7848872" cy="3876010"/>
          </a:xfrm>
        </p:spPr>
        <p:txBody>
          <a:bodyPr>
            <a:no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endParaRPr lang="sk-SK" sz="1800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 smtClean="0">
                <a:solidFill>
                  <a:schemeClr val="tx1"/>
                </a:solidFill>
              </a:rPr>
              <a:t>malé </a:t>
            </a:r>
            <a:r>
              <a:rPr lang="sk-SK" sz="1800" dirty="0">
                <a:solidFill>
                  <a:schemeClr val="tx1"/>
                </a:solidFill>
              </a:rPr>
              <a:t>zariadenie na využitie </a:t>
            </a:r>
            <a:r>
              <a:rPr lang="sk-SK" sz="1800" dirty="0" smtClean="0">
                <a:solidFill>
                  <a:schemeClr val="tx1"/>
                </a:solidFill>
              </a:rPr>
              <a:t>OZE v </a:t>
            </a:r>
            <a:r>
              <a:rPr lang="sk-SK" sz="1800" dirty="0">
                <a:solidFill>
                  <a:schemeClr val="tx1"/>
                </a:solidFill>
              </a:rPr>
              <a:t>rodinnom alebo bytovom dome v závislosti od hodnoty poukážky a zároveň dodržaním podmienky neprekročenia 50 % schválených oprávnených výdavkov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s</a:t>
            </a:r>
            <a:r>
              <a:rPr lang="sk-SK" sz="1800" dirty="0" smtClean="0">
                <a:solidFill>
                  <a:schemeClr val="tx1"/>
                </a:solidFill>
              </a:rPr>
              <a:t>tanovené maximálne </a:t>
            </a:r>
            <a:r>
              <a:rPr lang="sk-SK" sz="1800" dirty="0">
                <a:solidFill>
                  <a:schemeClr val="tx1"/>
                </a:solidFill>
              </a:rPr>
              <a:t>podporované výkony, ktoré zohľadnia efektívne využívanie zariadení pre domácnosti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sk-SK" sz="1800" dirty="0">
                <a:solidFill>
                  <a:schemeClr val="tx1"/>
                </a:solidFill>
              </a:rPr>
              <a:t>hodnota poukážky </a:t>
            </a:r>
            <a:r>
              <a:rPr lang="sk-SK" sz="1800" dirty="0" smtClean="0">
                <a:solidFill>
                  <a:schemeClr val="tx1"/>
                </a:solidFill>
              </a:rPr>
              <a:t>- stanovená </a:t>
            </a:r>
            <a:r>
              <a:rPr lang="sk-SK" sz="1800" dirty="0">
                <a:solidFill>
                  <a:schemeClr val="tx1"/>
                </a:solidFill>
              </a:rPr>
              <a:t>v závislosti od inštalovaného výkonu konkrétneho zariadenia a sadzby za jednotku inštalovaného výkonu (</a:t>
            </a:r>
            <a:r>
              <a:rPr lang="sk-SK" sz="1800" dirty="0" err="1">
                <a:solidFill>
                  <a:schemeClr val="tx1"/>
                </a:solidFill>
              </a:rPr>
              <a:t>kW</a:t>
            </a:r>
            <a:r>
              <a:rPr lang="sk-SK" sz="18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r>
              <a:rPr lang="sk-SK" sz="1800" dirty="0">
                <a:solidFill>
                  <a:schemeClr val="tx1"/>
                </a:solidFill>
              </a:rPr>
              <a:t> </a:t>
            </a:r>
          </a:p>
          <a:p>
            <a:pPr algn="just"/>
            <a:r>
              <a:rPr lang="sk-SK" sz="1800" b="1" dirty="0">
                <a:solidFill>
                  <a:schemeClr val="tx1"/>
                </a:solidFill>
              </a:rPr>
              <a:t>Výšku sadzieb SIEA aktualizuje minimálne raz za kalendárny rok na základe stanovených modelových inštalácií, v závislosti od vývoja cien podporovaných zariadení na využívanie OZE a podľa inštalovaného výkonu </a:t>
            </a:r>
            <a:r>
              <a:rPr lang="sk-SK" sz="1800" b="1" dirty="0" smtClean="0">
                <a:solidFill>
                  <a:schemeClr val="tx1"/>
                </a:solidFill>
              </a:rPr>
              <a:t>zariadení</a:t>
            </a:r>
            <a:endParaRPr lang="sk-SK" sz="1800" b="1" dirty="0">
              <a:solidFill>
                <a:schemeClr val="tx1"/>
              </a:solidFill>
            </a:endParaRPr>
          </a:p>
          <a:p>
            <a:pPr algn="just"/>
            <a:endParaRPr lang="sk-SK" sz="1800" dirty="0">
              <a:solidFill>
                <a:schemeClr val="tx1"/>
              </a:solidFill>
            </a:endParaRPr>
          </a:p>
        </p:txBody>
      </p:sp>
      <p:sp>
        <p:nvSpPr>
          <p:cNvPr id="6" name="Nadpis 9"/>
          <p:cNvSpPr>
            <a:spLocks noGrp="1"/>
          </p:cNvSpPr>
          <p:nvPr>
            <p:ph type="ctrTitle"/>
          </p:nvPr>
        </p:nvSpPr>
        <p:spPr>
          <a:xfrm>
            <a:off x="832048" y="1130649"/>
            <a:ext cx="7772400" cy="714175"/>
          </a:xfrm>
        </p:spPr>
        <p:txBody>
          <a:bodyPr>
            <a:noAutofit/>
          </a:bodyPr>
          <a:lstStyle/>
          <a:p>
            <a:r>
              <a:rPr lang="sk-SK" sz="2800" b="1" cap="all" dirty="0" smtClean="0">
                <a:solidFill>
                  <a:srgbClr val="0070C0"/>
                </a:solidFill>
              </a:rPr>
              <a:t/>
            </a:r>
            <a:br>
              <a:rPr lang="sk-SK" sz="2800" b="1" cap="all" dirty="0" smtClean="0">
                <a:solidFill>
                  <a:srgbClr val="0070C0"/>
                </a:solidFill>
              </a:rPr>
            </a:br>
            <a:r>
              <a:rPr lang="sk-SK" sz="2800" b="1" cap="all" dirty="0" smtClean="0">
                <a:solidFill>
                  <a:srgbClr val="0070C0"/>
                </a:solidFill>
              </a:rPr>
              <a:t>VÝŠKA PRÍSPEVKU</a:t>
            </a:r>
            <a:endParaRPr lang="sk-SK" sz="2800" b="1" cap="al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7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704056" y="1196865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OPRÁVNENÍ ZHOTOVITELIA</a:t>
            </a:r>
            <a:endParaRPr lang="sk-SK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149091"/>
              </p:ext>
            </p:extLst>
          </p:nvPr>
        </p:nvGraphicFramePr>
        <p:xfrm>
          <a:off x="1187623" y="2132856"/>
          <a:ext cx="6840762" cy="309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5843"/>
                <a:gridCol w="2054140"/>
                <a:gridCol w="1980779"/>
              </a:tblGrid>
              <a:tr h="516057"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Ukazovateľ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Hodnota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Merná jednotka</a:t>
                      </a:r>
                      <a:endParaRPr lang="sk-SK" sz="1600" dirty="0"/>
                    </a:p>
                  </a:txBody>
                  <a:tcPr/>
                </a:tc>
              </a:tr>
              <a:tr h="516057">
                <a:tc>
                  <a:txBody>
                    <a:bodyPr/>
                    <a:lstStyle/>
                    <a:p>
                      <a:r>
                        <a:rPr lang="sk-SK" sz="1800" b="1" dirty="0" smtClean="0"/>
                        <a:t>Počet zhotoviteľov</a:t>
                      </a:r>
                      <a:endParaRPr lang="sk-SK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964</a:t>
                      </a:r>
                      <a:endParaRPr lang="sk-S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počet</a:t>
                      </a:r>
                      <a:endParaRPr lang="sk-SK" sz="1800" dirty="0"/>
                    </a:p>
                  </a:txBody>
                  <a:tcPr/>
                </a:tc>
              </a:tr>
              <a:tr h="516057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Kotle na biomasu</a:t>
                      </a:r>
                      <a:endParaRPr lang="sk-SK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205</a:t>
                      </a:r>
                      <a:endParaRPr lang="sk-S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počet</a:t>
                      </a:r>
                    </a:p>
                  </a:txBody>
                  <a:tcPr/>
                </a:tc>
              </a:tr>
              <a:tr h="516057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Tepelné čerpadlá</a:t>
                      </a:r>
                      <a:endParaRPr lang="sk-SK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389</a:t>
                      </a:r>
                      <a:endParaRPr lang="sk-S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počet</a:t>
                      </a:r>
                    </a:p>
                  </a:txBody>
                  <a:tcPr/>
                </a:tc>
              </a:tr>
              <a:tr h="516057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Slnečné kolektory</a:t>
                      </a:r>
                      <a:endParaRPr lang="sk-SK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632</a:t>
                      </a:r>
                      <a:endParaRPr lang="sk-S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počet</a:t>
                      </a:r>
                    </a:p>
                  </a:txBody>
                  <a:tcPr/>
                </a:tc>
              </a:tr>
              <a:tr h="516057">
                <a:tc>
                  <a:txBody>
                    <a:bodyPr/>
                    <a:lstStyle/>
                    <a:p>
                      <a:r>
                        <a:rPr lang="sk-SK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Fotovoltické</a:t>
                      </a: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panely</a:t>
                      </a:r>
                      <a:endParaRPr lang="sk-SK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800" dirty="0" smtClean="0"/>
                        <a:t>681</a:t>
                      </a:r>
                      <a:endParaRPr lang="sk-SK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dirty="0" smtClean="0"/>
                        <a:t>počet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93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-675456"/>
            <a:ext cx="5087472" cy="5299992"/>
          </a:xfrm>
          <a:prstGeom prst="rect">
            <a:avLst/>
          </a:prstGeom>
        </p:spPr>
      </p:pic>
      <p:pic>
        <p:nvPicPr>
          <p:cNvPr id="5" name="Picture 4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11" name="Picture 10" descr="logoOPK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10" name="Nadpis 9"/>
          <p:cNvSpPr>
            <a:spLocks noGrp="1"/>
          </p:cNvSpPr>
          <p:nvPr>
            <p:ph type="ctrTitle"/>
          </p:nvPr>
        </p:nvSpPr>
        <p:spPr>
          <a:xfrm>
            <a:off x="704056" y="1196865"/>
            <a:ext cx="7772400" cy="921804"/>
          </a:xfrm>
        </p:spPr>
        <p:txBody>
          <a:bodyPr>
            <a:noAutofit/>
          </a:bodyPr>
          <a:lstStyle/>
          <a:p>
            <a:r>
              <a:rPr lang="sk-SK" sz="2800" b="1" dirty="0">
                <a:solidFill>
                  <a:srgbClr val="0070C0"/>
                </a:solidFill>
              </a:rPr>
              <a:t>ZOZNAM REGISTROVANÝCH ZARIADENÍ</a:t>
            </a: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062381"/>
              </p:ext>
            </p:extLst>
          </p:nvPr>
        </p:nvGraphicFramePr>
        <p:xfrm>
          <a:off x="1043609" y="2024427"/>
          <a:ext cx="7103695" cy="3558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689"/>
                <a:gridCol w="2133094"/>
                <a:gridCol w="2056912"/>
              </a:tblGrid>
              <a:tr h="416888"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Ukazovateľ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Hodnota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/>
                        <a:t>Merná jednotka</a:t>
                      </a:r>
                      <a:endParaRPr lang="sk-SK" sz="1600" dirty="0"/>
                    </a:p>
                  </a:txBody>
                  <a:tcPr/>
                </a:tc>
              </a:tr>
              <a:tr h="574588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zariadení celkom	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b="1" dirty="0" smtClean="0"/>
                        <a:t>3 486 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b="1" dirty="0" smtClean="0"/>
                        <a:t>počet</a:t>
                      </a:r>
                      <a:endParaRPr lang="sk-SK" sz="1600" b="1" dirty="0"/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pPr algn="l"/>
                      <a:r>
                        <a:rPr lang="sk-SK" sz="1600" b="1" dirty="0" smtClean="0"/>
                        <a:t>z toho: 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600" dirty="0" smtClean="0"/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Kotly na biomasu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740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počet</a:t>
                      </a:r>
                      <a:endParaRPr lang="sk-SK" sz="1600" dirty="0"/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Tepelné čerpadlá	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1 359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/>
                        <a:t>počet</a:t>
                      </a:r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Slnečné kolektory 	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350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/>
                        <a:t>počet</a:t>
                      </a:r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r>
                        <a:rPr lang="sk-SK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Fotovoltické</a:t>
                      </a:r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panely 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 1 036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smtClean="0"/>
                        <a:t>počet</a:t>
                      </a:r>
                    </a:p>
                  </a:txBody>
                  <a:tcPr/>
                </a:tc>
              </a:tr>
              <a:tr h="416888">
                <a:tc>
                  <a:txBody>
                    <a:bodyPr/>
                    <a:lstStyle/>
                    <a:p>
                      <a:r>
                        <a:rPr lang="sk-SK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Veterná turbína</a:t>
                      </a:r>
                      <a:endParaRPr lang="sk-SK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1600" dirty="0" smtClean="0"/>
                        <a:t>1</a:t>
                      </a:r>
                      <a:endParaRPr lang="sk-SK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/>
                        <a:t>počet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7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1729</TotalTime>
  <Words>927</Words>
  <Application>Microsoft Office PowerPoint</Application>
  <PresentationFormat>Prezentácia na obrazovke (4:3)</PresentationFormat>
  <Paragraphs>295</Paragraphs>
  <Slides>34</Slides>
  <Notes>3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34</vt:i4>
      </vt:variant>
    </vt:vector>
  </HeadingPairs>
  <TitlesOfParts>
    <vt:vector size="35" baseType="lpstr">
      <vt:lpstr>Motív Office</vt:lpstr>
      <vt:lpstr>   operačný program  kvalita životného prostredia      NÁRODNÉ PROJEKTY  máj 2018 </vt:lpstr>
      <vt:lpstr>NÁRODNÝ PROJEKT „ZELENÁ DOMÁCNOSTIAM“</vt:lpstr>
      <vt:lpstr>CIEĽ PROJEKTU</vt:lpstr>
      <vt:lpstr> VÝCHODISKOVÝ STAV</vt:lpstr>
      <vt:lpstr> Spôsob realizácie aktivít projektu</vt:lpstr>
      <vt:lpstr>Prezentácia programu PowerPoint</vt:lpstr>
      <vt:lpstr> VÝŠKA PRÍSPEVKU</vt:lpstr>
      <vt:lpstr>OPRÁVNENÍ ZHOTOVITELIA</vt:lpstr>
      <vt:lpstr>ZOZNAM REGISTROVANÝCH ZARIADENÍ</vt:lpstr>
      <vt:lpstr> </vt:lpstr>
      <vt:lpstr>Prezentácia programu PowerPoint</vt:lpstr>
      <vt:lpstr>PODROBNÝ PREHĽAD REALIZÁCIE NP K 7.5.2018</vt:lpstr>
      <vt:lpstr>ČERPANIE K 28.5.2018</vt:lpstr>
      <vt:lpstr>   </vt:lpstr>
      <vt:lpstr> </vt:lpstr>
      <vt:lpstr>NÁRODNÝ PROJEKT „ŽIŤ ENERGIOU“</vt:lpstr>
      <vt:lpstr>CIEĽ PROJEKTU</vt:lpstr>
      <vt:lpstr>VÝCHODISKOVÝ STAV</vt:lpstr>
      <vt:lpstr> Spôsob realizácie aktivít projektu</vt:lpstr>
      <vt:lpstr>Podaktivita 1: Edičná činnosť, tlač a on-line marketing</vt:lpstr>
      <vt:lpstr>Podaktivita 2: Poradenstvo v externom prostredí, komunikácia a propagácia</vt:lpstr>
      <vt:lpstr>Podaktivita 3: Poradenstvo v internom prostredí</vt:lpstr>
      <vt:lpstr>Podaktivita 4: Analýzy, prieskumy, stratégie</vt:lpstr>
      <vt:lpstr>Príklady komunikovaných tém v rámci hlavnej aktivity národného projektu</vt:lpstr>
      <vt:lpstr>Doposiaľ Zrealizované aktivity</vt:lpstr>
      <vt:lpstr>Doposiaľ Zrealizované aktivity</vt:lpstr>
      <vt:lpstr>Plánované aktivity v roku 2018</vt:lpstr>
      <vt:lpstr>   </vt:lpstr>
      <vt:lpstr>   </vt:lpstr>
      <vt:lpstr>NÁRODNÝ PROJEKT „Rozšírenie monitorovania energetickej efektívnosti“</vt:lpstr>
      <vt:lpstr>CIEĽ PROJEKTU</vt:lpstr>
      <vt:lpstr>VÝCHODISKOVÝ STAV</vt:lpstr>
      <vt:lpstr>AKTIVITY PROJEKTU A OČAKÁVANÉ MERATEĽNÉ UKAZOVATELE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Marya</dc:creator>
  <cp:lastModifiedBy>Fiala Michal</cp:lastModifiedBy>
  <cp:revision>96</cp:revision>
  <cp:lastPrinted>2014-10-23T07:24:07Z</cp:lastPrinted>
  <dcterms:created xsi:type="dcterms:W3CDTF">2014-09-16T10:23:01Z</dcterms:created>
  <dcterms:modified xsi:type="dcterms:W3CDTF">2018-05-28T07:35:52Z</dcterms:modified>
</cp:coreProperties>
</file>