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0" r:id="rId2"/>
    <p:sldId id="305" r:id="rId3"/>
    <p:sldId id="307" r:id="rId4"/>
    <p:sldId id="308" r:id="rId5"/>
    <p:sldId id="306" r:id="rId6"/>
    <p:sldId id="311" r:id="rId7"/>
    <p:sldId id="309" r:id="rId8"/>
    <p:sldId id="312" r:id="rId9"/>
    <p:sldId id="259" r:id="rId10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vetoslava Šoltésová" initials="KŠ" lastIdx="0" clrIdx="0">
    <p:extLst>
      <p:ext uri="{19B8F6BF-5375-455C-9EA6-DF929625EA0E}">
        <p15:presenceInfo xmlns:p15="http://schemas.microsoft.com/office/powerpoint/2012/main" userId="Kvetoslava Šoltésová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  <a:srgbClr val="448C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16" autoAdjust="0"/>
    <p:restoredTop sz="94629" autoAdjust="0"/>
  </p:normalViewPr>
  <p:slideViewPr>
    <p:cSldViewPr>
      <p:cViewPr varScale="1">
        <p:scale>
          <a:sx n="81" d="100"/>
          <a:sy n="81" d="100"/>
        </p:scale>
        <p:origin x="1267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A8D26-87AD-48C7-AE2D-F839D54B0AF1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C9A39-50AB-4866-B23F-576B502E34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02801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4934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81602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2972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77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3813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911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6136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53312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912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08289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2473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F745E-5CF1-44A9-BA9D-F38B0069A5FF}" type="datetimeFigureOut">
              <a:rPr lang="sk-SK" smtClean="0"/>
              <a:t>27. 5. 2018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21548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http://www.opzp.s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5" name="Picture 14" descr="symbolOPKZPppt.jpg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17864"/>
            <a:ext cx="5087472" cy="5299992"/>
          </a:xfrm>
          <a:prstGeom prst="rect">
            <a:avLst/>
          </a:prstGeom>
        </p:spPr>
      </p:pic>
      <p:sp>
        <p:nvSpPr>
          <p:cNvPr id="16" name="Nadpis 1"/>
          <p:cNvSpPr>
            <a:spLocks noGrp="1"/>
          </p:cNvSpPr>
          <p:nvPr>
            <p:ph type="ctrTitle"/>
          </p:nvPr>
        </p:nvSpPr>
        <p:spPr>
          <a:xfrm>
            <a:off x="704056" y="1340768"/>
            <a:ext cx="7772400" cy="468052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operačný program </a:t>
            </a:r>
            <a:b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kvalita životného prostredia </a:t>
            </a:r>
            <a:r>
              <a:rPr lang="sk-SK" sz="2000" cap="all" dirty="0" smtClean="0">
                <a:ln w="0"/>
                <a:cs typeface="Arial"/>
              </a:rPr>
              <a:t/>
            </a:r>
            <a:br>
              <a:rPr lang="sk-SK" sz="2000" cap="all" dirty="0" smtClean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b="1" cap="all" dirty="0" err="1" smtClean="0">
                <a:ln w="0"/>
                <a:solidFill>
                  <a:srgbClr val="0070C0"/>
                </a:solidFill>
                <a:cs typeface="Arial"/>
              </a:rPr>
              <a:t>NÁRODNý</a:t>
            </a:r>
            <a:r>
              <a:rPr lang="sk-SK" b="1" cap="all" dirty="0" smtClean="0">
                <a:ln w="0"/>
                <a:solidFill>
                  <a:srgbClr val="0070C0"/>
                </a:solidFill>
                <a:cs typeface="Arial"/>
              </a:rPr>
              <a:t> PROJEKT</a:t>
            </a:r>
            <a:br>
              <a:rPr lang="sk-SK" b="1" cap="all" dirty="0" smtClean="0">
                <a:ln w="0"/>
                <a:solidFill>
                  <a:srgbClr val="0070C0"/>
                </a:solidFill>
                <a:cs typeface="Arial"/>
              </a:rPr>
            </a:br>
            <a:r>
              <a:rPr lang="sk-SK" b="1" cap="all" dirty="0" smtClean="0">
                <a:ln w="0"/>
                <a:solidFill>
                  <a:srgbClr val="0070C0"/>
                </a:solidFill>
                <a:cs typeface="Arial"/>
              </a:rPr>
              <a:t>„odborne o energii“</a:t>
            </a:r>
            <a:r>
              <a:rPr lang="sk-SK" b="1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/>
            </a:r>
            <a:br>
              <a:rPr lang="sk-SK" b="1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sz="3100" b="1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/>
            </a:r>
            <a:br>
              <a:rPr lang="sk-SK" sz="3100" b="1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endParaRPr lang="sk-SK" sz="1800" dirty="0"/>
          </a:p>
        </p:txBody>
      </p:sp>
      <p:grpSp>
        <p:nvGrpSpPr>
          <p:cNvPr id="9" name="Skupina 8"/>
          <p:cNvGrpSpPr/>
          <p:nvPr/>
        </p:nvGrpSpPr>
        <p:grpSpPr>
          <a:xfrm>
            <a:off x="755576" y="188640"/>
            <a:ext cx="7505700" cy="897889"/>
            <a:chOff x="0" y="0"/>
            <a:chExt cx="7506031" cy="898497"/>
          </a:xfrm>
        </p:grpSpPr>
        <p:pic>
          <p:nvPicPr>
            <p:cNvPr id="10" name="Obrázok 9" descr="C:\Users\rakovska\AppData\Local\Microsoft\Windows\Temporary Internet Files\Content.Word\Nový obrázok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3367"/>
              <a:ext cx="5550010" cy="7394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Obrázok 10" descr="C:\Users\rakovska\AppData\Local\Microsoft\Windows\Temporary Internet Files\Content.Word\Nový obrázok.bmp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8306" y="0"/>
              <a:ext cx="1677725" cy="89849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" name="BlokTextu 7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5</a:t>
            </a: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. 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zasadnutie MV OP KŽP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89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256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007488"/>
              </p:ext>
            </p:extLst>
          </p:nvPr>
        </p:nvGraphicFramePr>
        <p:xfrm>
          <a:off x="662465" y="1493582"/>
          <a:ext cx="7855581" cy="5083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327"/>
                <a:gridCol w="720080"/>
                <a:gridCol w="5098174"/>
              </a:tblGrid>
              <a:tr h="423250">
                <a:tc>
                  <a:txBody>
                    <a:bodyPr/>
                    <a:lstStyle/>
                    <a:p>
                      <a:r>
                        <a:rPr lang="sk-SK" sz="1800" b="1" dirty="0" smtClean="0">
                          <a:solidFill>
                            <a:schemeClr val="tx1"/>
                          </a:solidFill>
                        </a:rPr>
                        <a:t>Operačný program: </a:t>
                      </a:r>
                      <a:endParaRPr lang="sk-SK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Kvalita životného prostredia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noFill/>
                  </a:tcPr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sk-SK" sz="1800" b="1" dirty="0" smtClean="0">
                          <a:solidFill>
                            <a:schemeClr val="tx1"/>
                          </a:solidFill>
                        </a:rPr>
                        <a:t>Prioritná os:</a:t>
                      </a:r>
                      <a:endParaRPr lang="sk-SK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k-SK" i="1" dirty="0" smtClean="0"/>
                        <a:t>4.</a:t>
                      </a:r>
                      <a:endParaRPr lang="sk-SK" i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Energeticky efektívne </a:t>
                      </a:r>
                      <a:r>
                        <a:rPr lang="sk-SK" sz="1800" i="1" dirty="0" err="1" smtClean="0">
                          <a:solidFill>
                            <a:schemeClr val="tx1"/>
                          </a:solidFill>
                        </a:rPr>
                        <a:t>nízkouhlíkové</a:t>
                      </a:r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 hospodárstvo vo všetkých sektoroch</a:t>
                      </a:r>
                    </a:p>
                  </a:txBody>
                  <a:tcPr>
                    <a:noFill/>
                  </a:tcPr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sk-SK" sz="1800" b="1" dirty="0" smtClean="0">
                          <a:solidFill>
                            <a:schemeClr val="tx1"/>
                          </a:solidFill>
                        </a:rPr>
                        <a:t>Špecifický cieľ: </a:t>
                      </a:r>
                      <a:endParaRPr lang="sk-SK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4.4.1</a:t>
                      </a:r>
                      <a:endParaRPr lang="sk-SK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Zvyšovanie počtu miestnych plánov a</a:t>
                      </a:r>
                      <a:r>
                        <a:rPr lang="sk-SK" sz="18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opatrení súvisiacich s </a:t>
                      </a:r>
                      <a:r>
                        <a:rPr lang="sk-SK" sz="1800" i="1" dirty="0" err="1" smtClean="0">
                          <a:solidFill>
                            <a:schemeClr val="tx1"/>
                          </a:solidFill>
                        </a:rPr>
                        <a:t>nízkouhlíkovou</a:t>
                      </a:r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8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stratégiou pre všetky typy území</a:t>
                      </a:r>
                    </a:p>
                  </a:txBody>
                  <a:tcPr>
                    <a:noFill/>
                  </a:tcPr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sk-SK" sz="1800" b="1" dirty="0" smtClean="0">
                          <a:solidFill>
                            <a:schemeClr val="tx1"/>
                          </a:solidFill>
                        </a:rPr>
                        <a:t>Aktivita: </a:t>
                      </a:r>
                      <a:endParaRPr lang="sk-SK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dirty="0" smtClean="0"/>
                        <a:t>E.</a:t>
                      </a:r>
                      <a:endParaRPr lang="sk-SK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Zavádzanie systému pravidelného poradenstva a</a:t>
                      </a:r>
                      <a:r>
                        <a:rPr lang="sk-SK" sz="18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zvyšovania informovanosti pre verejný sektor,</a:t>
                      </a:r>
                      <a:r>
                        <a:rPr lang="sk-SK" sz="18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energetických manažérov, audítorov, poskytovateľov energetických služieb</a:t>
                      </a:r>
                      <a:endParaRPr lang="sk-SK" dirty="0"/>
                    </a:p>
                  </a:txBody>
                  <a:tcPr>
                    <a:noFill/>
                  </a:tcPr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sk-SK" sz="1800" b="1" dirty="0" smtClean="0">
                          <a:solidFill>
                            <a:schemeClr val="tx1"/>
                          </a:solidFill>
                        </a:rPr>
                        <a:t>NFP:</a:t>
                      </a:r>
                      <a:endParaRPr lang="sk-SK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8 210 398 EUR</a:t>
                      </a:r>
                      <a:endParaRPr lang="sk-SK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noFill/>
                  </a:tcPr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sk-SK" b="1" i="0" dirty="0" smtClean="0"/>
                        <a:t>Dĺžka trvania projektu:</a:t>
                      </a:r>
                      <a:endParaRPr lang="sk-SK" b="1" i="0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sk-SK" i="1" dirty="0" smtClean="0"/>
                        <a:t>64</a:t>
                      </a:r>
                      <a:r>
                        <a:rPr lang="sk-SK" i="1" baseline="0" dirty="0" smtClean="0"/>
                        <a:t> mesiacov </a:t>
                      </a:r>
                      <a:endParaRPr lang="sk-SK" i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638700">
                <a:tc>
                  <a:txBody>
                    <a:bodyPr/>
                    <a:lstStyle/>
                    <a:p>
                      <a:r>
                        <a:rPr lang="sk-SK" sz="1800" b="1" dirty="0" smtClean="0">
                          <a:solidFill>
                            <a:schemeClr val="tx1"/>
                          </a:solidFill>
                        </a:rPr>
                        <a:t>Oprávnené územie:</a:t>
                      </a:r>
                      <a:endParaRPr lang="sk-SK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i="1" dirty="0" smtClean="0">
                          <a:solidFill>
                            <a:schemeClr val="tx1"/>
                          </a:solidFill>
                        </a:rPr>
                        <a:t>celé územie SR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451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256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588693"/>
              </p:ext>
            </p:extLst>
          </p:nvPr>
        </p:nvGraphicFramePr>
        <p:xfrm>
          <a:off x="662465" y="2201377"/>
          <a:ext cx="785558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5581"/>
              </a:tblGrid>
              <a:tr h="6387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Zriadenie a prevádzka „Centra podpory informačnej platformy“</a:t>
                      </a:r>
                      <a:endParaRPr lang="sk-SK" sz="2000" b="0" i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k-SK" sz="2000" b="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t. j. strategicky a profesionálne pristupovať k energeticky efektívnemu </a:t>
                      </a:r>
                      <a:r>
                        <a:rPr lang="sk-SK" sz="2000" b="0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nízkouhlíkovému</a:t>
                      </a:r>
                      <a:r>
                        <a:rPr lang="sk-SK" sz="20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hospodárstvu vo všetkých sektoroch zabezpečením kontinuálneho poskytovania informácií o </a:t>
                      </a:r>
                      <a:r>
                        <a:rPr lang="sk-SK" sz="2000" b="0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nízkouhlíkových</a:t>
                      </a:r>
                      <a:r>
                        <a:rPr lang="sk-SK" sz="20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opatreniach na viacerých na seba nadväzujúcich úrovniach odbornosti a to najmä pre cieľové skupiny špecialistov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dirty="0" smtClean="0">
                <a:solidFill>
                  <a:srgbClr val="0070C0"/>
                </a:solidFill>
              </a:rPr>
              <a:t>CIEĽ PROJEKTU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3" name="Šípka nadol 2"/>
          <p:cNvSpPr/>
          <p:nvPr/>
        </p:nvSpPr>
        <p:spPr>
          <a:xfrm>
            <a:off x="4230215" y="4426417"/>
            <a:ext cx="720080" cy="964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Nadpis 9"/>
          <p:cNvSpPr txBox="1">
            <a:spLocks/>
          </p:cNvSpPr>
          <p:nvPr/>
        </p:nvSpPr>
        <p:spPr>
          <a:xfrm>
            <a:off x="704055" y="5420382"/>
            <a:ext cx="7772400" cy="9218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 smtClean="0">
                <a:solidFill>
                  <a:srgbClr val="0070C0"/>
                </a:solidFill>
              </a:rPr>
              <a:t>opatrenie súvisiace s </a:t>
            </a:r>
            <a:r>
              <a:rPr lang="sk-SK" sz="2800" b="1" dirty="0" err="1" smtClean="0">
                <a:solidFill>
                  <a:srgbClr val="0070C0"/>
                </a:solidFill>
              </a:rPr>
              <a:t>nízkouhlíkovou</a:t>
            </a:r>
            <a:r>
              <a:rPr lang="sk-SK" sz="2800" b="1" dirty="0" smtClean="0">
                <a:solidFill>
                  <a:srgbClr val="0070C0"/>
                </a:solidFill>
              </a:rPr>
              <a:t> stratégiou</a:t>
            </a:r>
            <a:endParaRPr lang="sk-SK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00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256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907701"/>
              </p:ext>
            </p:extLst>
          </p:nvPr>
        </p:nvGraphicFramePr>
        <p:xfrm>
          <a:off x="613792" y="2014026"/>
          <a:ext cx="7989627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9627"/>
              </a:tblGrid>
              <a:tr h="638700"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sk-SK" sz="20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technici (inštalatéri) v oblasti realizácie opatrení energetickej efektívnosti a využívania obnoviteľných zdrojov energie;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sk-SK" sz="20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projektanti v oblasti realizácie opatrení energetickej efektívnosti a využívania OZE; </a:t>
                      </a:r>
                      <a:r>
                        <a:rPr lang="sk-SK" sz="20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sk-SK" sz="20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poskytovatelia podporných energetických služieb;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sk-SK" sz="20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poskytovatelia energetických služieb s garantovanou úsporou energie;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sk-SK" sz="20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energetickí manažéri (</a:t>
                      </a:r>
                      <a:r>
                        <a:rPr lang="sk-SK" sz="2000" b="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elektroenergetika</a:t>
                      </a:r>
                      <a:r>
                        <a:rPr lang="sk-SK" sz="20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plynárenstvo a tepelná energetika;</a:t>
                      </a:r>
                      <a:r>
                        <a:rPr lang="sk-SK" sz="20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sk-SK" sz="20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energetickí audítori;</a:t>
                      </a:r>
                      <a:r>
                        <a:rPr lang="sk-SK" sz="20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sk-SK" sz="20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odborne spôsobilé osoby na pravidelnú kontrolu vykurovacích systémov a klimatizačných systémov;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sk-SK" sz="20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zamestnanci verejného sektora, ktorí sa zaoberajú používaním energie a </a:t>
                      </a:r>
                      <a:r>
                        <a:rPr lang="sk-SK" sz="2000" b="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nízkouhlíkovými</a:t>
                      </a:r>
                      <a:r>
                        <a:rPr lang="sk-SK" sz="20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opatreniami.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sk-SK" sz="180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err="1" smtClean="0">
                <a:solidFill>
                  <a:srgbClr val="0070C0"/>
                </a:solidFill>
              </a:rPr>
              <a:t>CIEĽové</a:t>
            </a:r>
            <a:r>
              <a:rPr lang="sk-SK" sz="2800" b="1" cap="all" dirty="0" smtClean="0">
                <a:solidFill>
                  <a:srgbClr val="0070C0"/>
                </a:solidFill>
              </a:rPr>
              <a:t> skupiny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63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681366"/>
              </p:ext>
            </p:extLst>
          </p:nvPr>
        </p:nvGraphicFramePr>
        <p:xfrm>
          <a:off x="613792" y="2679052"/>
          <a:ext cx="7855581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311"/>
                <a:gridCol w="5962270"/>
              </a:tblGrid>
              <a:tr h="638700">
                <a:tc>
                  <a:txBody>
                    <a:bodyPr/>
                    <a:lstStyle/>
                    <a:p>
                      <a:r>
                        <a:rPr lang="sk-SK" sz="2000" b="1" dirty="0" smtClean="0">
                          <a:solidFill>
                            <a:schemeClr val="tx1"/>
                          </a:solidFill>
                        </a:rPr>
                        <a:t>Hlavná aktivita: </a:t>
                      </a:r>
                      <a:endParaRPr lang="sk-SK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Zavádzanie systému pravidelného poradenstva a zvyšovania informovanosti pre verejný sektor, energetických manažérov, audítorov, poskytovateľov energetických služieb</a:t>
                      </a:r>
                      <a:endParaRPr lang="sk-SK" sz="2000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3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>aktivity projektu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pic>
        <p:nvPicPr>
          <p:cNvPr id="14" name="Picture 1" descr="symbolOPKZPppt.jpg"/>
          <p:cNvPicPr>
            <a:picLocks noChangeAspect="1"/>
          </p:cNvPicPr>
          <p:nvPr/>
        </p:nvPicPr>
        <p:blipFill>
          <a:blip r:embed="rId4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3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>aktivity projektu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058505"/>
              </p:ext>
            </p:extLst>
          </p:nvPr>
        </p:nvGraphicFramePr>
        <p:xfrm>
          <a:off x="613792" y="2105466"/>
          <a:ext cx="7855581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311"/>
                <a:gridCol w="5962270"/>
              </a:tblGrid>
              <a:tr h="638700">
                <a:tc>
                  <a:txBody>
                    <a:bodyPr/>
                    <a:lstStyle/>
                    <a:p>
                      <a:r>
                        <a:rPr lang="sk-SK" sz="2000" b="1" dirty="0" err="1" smtClean="0">
                          <a:solidFill>
                            <a:schemeClr val="tx1"/>
                          </a:solidFill>
                        </a:rPr>
                        <a:t>Podaktivita</a:t>
                      </a:r>
                      <a:r>
                        <a:rPr lang="sk-SK" sz="2000" b="1" dirty="0" smtClean="0">
                          <a:solidFill>
                            <a:schemeClr val="tx1"/>
                          </a:solidFill>
                        </a:rPr>
                        <a:t> 1:</a:t>
                      </a:r>
                      <a:endParaRPr lang="sk-SK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Zavádzanie systému pravidelného poradenstva a zvyšovania informovanosti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k-SK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vypracovanie analýzy profesijnej odbornej úrovne informovanosti o energeticky efektívnom </a:t>
                      </a:r>
                      <a:r>
                        <a:rPr lang="sk-SK" sz="1800" b="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nízkouhlíkovom</a:t>
                      </a:r>
                      <a:r>
                        <a:rPr lang="sk-SK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hospodárstve,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k-SK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návrh systémov kontinuálneho zvyšovania informovanosti</a:t>
                      </a:r>
                      <a:r>
                        <a:rPr lang="sk-SK" sz="18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 </a:t>
                      </a:r>
                      <a:r>
                        <a:rPr lang="sk-SK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skupiny špecialistov,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k-SK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poskytovanie informácii v elektronickej a tlačenej forme -  zber prezentovanie aktuálnych domácich a zahraničných poznatkov a skúseností na odborných podujatiach,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k-SK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vytváranie prístupných databáz a výpočtových nástrojov použiteľných pre efektívnu aplikáciu </a:t>
                      </a:r>
                      <a:r>
                        <a:rPr lang="sk-SK" sz="1800" b="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nízkouhlíkových</a:t>
                      </a:r>
                      <a:r>
                        <a:rPr lang="sk-SK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opatrení vo fáze navrhovania, realizácie, vyhodnocovania a pod.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k-SK" sz="200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7" name="Picture 1" descr="symbolOPKZPppt.jpg"/>
          <p:cNvPicPr>
            <a:picLocks noChangeAspect="1"/>
          </p:cNvPicPr>
          <p:nvPr/>
        </p:nvPicPr>
        <p:blipFill>
          <a:blip r:embed="rId4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2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417133"/>
              </p:ext>
            </p:extLst>
          </p:nvPr>
        </p:nvGraphicFramePr>
        <p:xfrm>
          <a:off x="662465" y="2118557"/>
          <a:ext cx="7855581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311"/>
                <a:gridCol w="5962270"/>
              </a:tblGrid>
              <a:tr h="6387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dirty="0" err="1" smtClean="0">
                          <a:solidFill>
                            <a:schemeClr val="tx1"/>
                          </a:solidFill>
                        </a:rPr>
                        <a:t>Podaktivita</a:t>
                      </a:r>
                      <a:r>
                        <a:rPr lang="sk-SK" sz="2000" b="1" dirty="0" smtClean="0">
                          <a:solidFill>
                            <a:schemeClr val="tx1"/>
                          </a:solidFill>
                        </a:rPr>
                        <a:t> 2:</a:t>
                      </a:r>
                      <a:endParaRPr lang="sk-SK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sk-SK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k-SK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Vykonanie a vypracovanie energetických auditov vo verejných budovách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k-SK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technická a odborná podpora pri monitorovaní a riadení spotreby energie vo verejných budovách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k-SK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prevádzkové meranie významných spotrebičov energie vo verejnej budove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k-SK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aktívna účasť prevádzkovateľa auditovanej verejnej budovy, aby získal technické skúsenosti na aplikáciu </a:t>
                      </a:r>
                      <a:r>
                        <a:rPr lang="sk-SK" sz="1800" b="0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nízkouhlíkových</a:t>
                      </a:r>
                      <a:r>
                        <a:rPr lang="sk-SK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opatrení, ako aj v oblasti merania a riadenia spotreby energie v budove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k-SK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vypracovanie energetického</a:t>
                      </a:r>
                      <a:r>
                        <a:rPr lang="sk-SK" sz="1800" b="0" i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auditu</a:t>
                      </a:r>
                      <a:endParaRPr lang="sk-SK" sz="1800" b="0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k-SK" sz="1800" b="0" i="1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>aktivity projektu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01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6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>merateľné ukazovatele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194070"/>
              </p:ext>
            </p:extLst>
          </p:nvPr>
        </p:nvGraphicFramePr>
        <p:xfrm>
          <a:off x="1166664" y="2663568"/>
          <a:ext cx="6810672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224"/>
                <a:gridCol w="3689114"/>
                <a:gridCol w="851334"/>
              </a:tblGrid>
              <a:tr h="370840">
                <a:tc>
                  <a:txBody>
                    <a:bodyPr/>
                    <a:lstStyle/>
                    <a:p>
                      <a:r>
                        <a:rPr lang="sk-SK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P0575</a:t>
                      </a:r>
                      <a:endParaRPr lang="sk-SK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k-SK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zavedených systémov kontinuálneho zvyšovania informovanosti</a:t>
                      </a:r>
                    </a:p>
                    <a:p>
                      <a:endParaRPr lang="sk-SK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2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sk-SK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P0160</a:t>
                      </a:r>
                      <a:endParaRPr lang="sk-SK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k-SK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energetických auditov</a:t>
                      </a:r>
                    </a:p>
                    <a:p>
                      <a:endParaRPr lang="sk-SK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2000" b="0" dirty="0" smtClean="0">
                          <a:solidFill>
                            <a:schemeClr val="tx1"/>
                          </a:solidFill>
                        </a:rPr>
                        <a:t>125</a:t>
                      </a:r>
                      <a:endParaRPr lang="sk-SK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P0166</a:t>
                      </a:r>
                      <a:endParaRPr lang="sk-SK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k-SK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informačných materiálov</a:t>
                      </a:r>
                      <a:endParaRPr lang="sk-SK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2000" b="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sk-SK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917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31440"/>
            <a:ext cx="5087472" cy="5299992"/>
          </a:xfrm>
          <a:prstGeom prst="rect">
            <a:avLst/>
          </a:prstGeom>
        </p:spPr>
      </p:pic>
      <p:pic>
        <p:nvPicPr>
          <p:cNvPr id="6" name="Picture 5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8" name="Obdĺžnik 5"/>
          <p:cNvSpPr/>
          <p:nvPr/>
        </p:nvSpPr>
        <p:spPr>
          <a:xfrm>
            <a:off x="-3564" y="2492896"/>
            <a:ext cx="9147564" cy="6955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40000"/>
              </a:lnSpc>
            </a:pPr>
            <a:r>
              <a:rPr lang="sk-SK" sz="2800" b="1" cap="all" spc="0" dirty="0" smtClean="0">
                <a:ln w="0"/>
                <a:solidFill>
                  <a:srgbClr val="55B848"/>
                </a:solidFill>
                <a:effectLst/>
                <a:latin typeface="+mj-lt"/>
                <a:cs typeface="Arial"/>
              </a:rPr>
              <a:t>ĎAKUJEM </a:t>
            </a:r>
            <a:r>
              <a:rPr lang="sk-SK" sz="2800" b="1" cap="all" spc="0" dirty="0" smtClean="0">
                <a:ln w="0"/>
                <a:solidFill>
                  <a:srgbClr val="55B848"/>
                </a:solidFill>
                <a:effectLst/>
                <a:latin typeface="+mj-lt"/>
                <a:cs typeface="Arial"/>
              </a:rPr>
              <a:t>ZA POZORNOSŤ!</a:t>
            </a:r>
            <a:endParaRPr lang="sk-SK" sz="2800" b="1" cap="all" spc="0" dirty="0">
              <a:ln w="0"/>
              <a:solidFill>
                <a:srgbClr val="55B848"/>
              </a:solidFill>
              <a:effectLst/>
              <a:latin typeface="+mj-lt"/>
              <a:cs typeface="Arial"/>
            </a:endParaRPr>
          </a:p>
        </p:txBody>
      </p:sp>
      <p:sp>
        <p:nvSpPr>
          <p:cNvPr id="10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1700" dirty="0" smtClean="0"/>
          </a:p>
          <a:p>
            <a:pPr marL="0" indent="0">
              <a:buFont typeface="Arial" pitchFamily="34" charset="0"/>
              <a:buNone/>
            </a:pPr>
            <a:r>
              <a:rPr lang="sk-SK" sz="1700" dirty="0" smtClean="0"/>
              <a:t>Dr. Ing. Kvetoslava Šoltésová, CSc.</a:t>
            </a:r>
            <a:endParaRPr lang="sk-SK" sz="1700" dirty="0" smtClean="0"/>
          </a:p>
          <a:p>
            <a:pPr marL="0" indent="0">
              <a:spcBef>
                <a:spcPts val="1800"/>
              </a:spcBef>
              <a:buFont typeface="Arial" pitchFamily="34" charset="0"/>
              <a:buNone/>
            </a:pPr>
            <a:r>
              <a:rPr lang="sk-SK" sz="1700" b="1" dirty="0" smtClean="0">
                <a:solidFill>
                  <a:srgbClr val="55B848"/>
                </a:solidFill>
              </a:rPr>
              <a:t>Slovenská inovačná a energetická agentúra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 smtClean="0">
                <a:solidFill>
                  <a:srgbClr val="898989"/>
                </a:solidFill>
              </a:rPr>
              <a:t>Bajkalská  27, 827 99 Bratislava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sk-SK" sz="1700" dirty="0" err="1" smtClean="0">
                <a:solidFill>
                  <a:srgbClr val="898989"/>
                </a:solidFill>
                <a:hlinkClick r:id="rId4"/>
              </a:rPr>
              <a:t>www.siea.ak</a:t>
            </a:r>
            <a:r>
              <a:rPr lang="sk-SK" sz="1700" dirty="0" smtClean="0">
                <a:solidFill>
                  <a:srgbClr val="898989"/>
                </a:solidFill>
                <a:hlinkClick r:id="rId4"/>
              </a:rPr>
              <a:t> , </a:t>
            </a:r>
            <a:r>
              <a:rPr lang="sk-SK" sz="1700" dirty="0" err="1" smtClean="0">
                <a:solidFill>
                  <a:srgbClr val="898989"/>
                </a:solidFill>
                <a:hlinkClick r:id="rId4"/>
              </a:rPr>
              <a:t>www.op-kzp.sk</a:t>
            </a:r>
            <a:r>
              <a:rPr lang="sk-SK" sz="1700" dirty="0" smtClean="0">
                <a:solidFill>
                  <a:srgbClr val="898989"/>
                </a:solidFill>
              </a:rPr>
              <a:t> </a:t>
            </a:r>
            <a:endParaRPr lang="sk-SK" sz="17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buFont typeface="Arial" pitchFamily="34" charset="0"/>
              <a:buNone/>
            </a:pPr>
            <a:endParaRPr lang="sk-SK" sz="1200" b="1" dirty="0" smtClean="0">
              <a:ln w="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" y="515421"/>
            <a:ext cx="8604448" cy="73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29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1803</TotalTime>
  <Words>222</Words>
  <Application>Microsoft Office PowerPoint</Application>
  <PresentationFormat>Prezentácia na obrazovke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2" baseType="lpstr">
      <vt:lpstr>Arial</vt:lpstr>
      <vt:lpstr>Calibri</vt:lpstr>
      <vt:lpstr>Motív Office</vt:lpstr>
      <vt:lpstr>  operačný program  kvalita životného prostredia      NÁRODNý PROJEKT „odborne o energii“  </vt:lpstr>
      <vt:lpstr>Prezentácia programu PowerPoint</vt:lpstr>
      <vt:lpstr>CIEĽ PROJEKTU</vt:lpstr>
      <vt:lpstr>CIEĽové skupiny</vt:lpstr>
      <vt:lpstr>aktivity projektu</vt:lpstr>
      <vt:lpstr>aktivity projektu</vt:lpstr>
      <vt:lpstr>aktivity projektu</vt:lpstr>
      <vt:lpstr>merateľné ukazovatele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Marya</dc:creator>
  <cp:lastModifiedBy>Kvetoslava Šoltésová</cp:lastModifiedBy>
  <cp:revision>103</cp:revision>
  <cp:lastPrinted>2014-10-23T07:24:07Z</cp:lastPrinted>
  <dcterms:created xsi:type="dcterms:W3CDTF">2014-09-16T10:23:01Z</dcterms:created>
  <dcterms:modified xsi:type="dcterms:W3CDTF">2018-05-27T19:15:57Z</dcterms:modified>
</cp:coreProperties>
</file>