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6" r:id="rId2"/>
    <p:sldId id="300" r:id="rId3"/>
    <p:sldId id="373" r:id="rId4"/>
    <p:sldId id="374" r:id="rId5"/>
    <p:sldId id="366" r:id="rId6"/>
    <p:sldId id="375" r:id="rId7"/>
    <p:sldId id="369" r:id="rId8"/>
    <p:sldId id="353" r:id="rId9"/>
    <p:sldId id="363" r:id="rId10"/>
    <p:sldId id="372" r:id="rId11"/>
    <p:sldId id="371" r:id="rId12"/>
    <p:sldId id="370" r:id="rId13"/>
  </p:sldIdLst>
  <p:sldSz cx="12192000" cy="6858000"/>
  <p:notesSz cx="6797675" cy="9926638"/>
  <p:defaultTextStyle>
    <a:defPPr>
      <a:defRPr lang="sk-SK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0D1D3"/>
    <a:srgbClr val="E03137"/>
    <a:srgbClr val="0054A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redný štýl 2 - zvýrazneni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220" autoAdjust="0"/>
    <p:restoredTop sz="94434" autoAdjust="0"/>
  </p:normalViewPr>
  <p:slideViewPr>
    <p:cSldViewPr snapToGrid="0">
      <p:cViewPr varScale="1">
        <p:scale>
          <a:sx n="99" d="100"/>
          <a:sy n="99" d="100"/>
        </p:scale>
        <p:origin x="84" y="34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hlavičky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3" name="Zástupný symbol dátumu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2D7288E6-E93F-404A-A019-2B1BA352361E}" type="datetimeFigureOut">
              <a:rPr lang="sk-SK"/>
              <a:pPr>
                <a:defRPr/>
              </a:pPr>
              <a:t>22. 5. 2018</a:t>
            </a:fld>
            <a:endParaRPr lang="sk-SK"/>
          </a:p>
        </p:txBody>
      </p:sp>
      <p:sp>
        <p:nvSpPr>
          <p:cNvPr id="4" name="Zástupný symbol päty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5" name="Zástupný symbol čísla snímky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1E63E682-62EB-46B5-B4DE-3E27D942BCD2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75707133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hlavičky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3" name="Zástupný symbol dátumu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81F5B54E-3878-4AE6-B397-6C02A5E1DFF3}" type="datetimeFigureOut">
              <a:rPr lang="sk-SK"/>
              <a:pPr>
                <a:defRPr/>
              </a:pPr>
              <a:t>22. 5. 2018</a:t>
            </a:fld>
            <a:endParaRPr lang="sk-SK"/>
          </a:p>
        </p:txBody>
      </p:sp>
      <p:sp>
        <p:nvSpPr>
          <p:cNvPr id="4" name="Zástupný symbol obrazu snímky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sk-SK" noProof="0"/>
          </a:p>
        </p:txBody>
      </p:sp>
      <p:sp>
        <p:nvSpPr>
          <p:cNvPr id="5" name="Zástupný symbol poznámok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k-SK" noProof="0" smtClean="0"/>
              <a:t>Upravte štýl predlohy textu.</a:t>
            </a:r>
          </a:p>
          <a:p>
            <a:pPr lvl="1"/>
            <a:r>
              <a:rPr lang="sk-SK" noProof="0" smtClean="0"/>
              <a:t>Druhá úroveň</a:t>
            </a:r>
          </a:p>
          <a:p>
            <a:pPr lvl="2"/>
            <a:r>
              <a:rPr lang="sk-SK" noProof="0" smtClean="0"/>
              <a:t>Tretia úroveň</a:t>
            </a:r>
          </a:p>
          <a:p>
            <a:pPr lvl="3"/>
            <a:r>
              <a:rPr lang="sk-SK" noProof="0" smtClean="0"/>
              <a:t>Štvrtá úroveň</a:t>
            </a:r>
          </a:p>
          <a:p>
            <a:pPr lvl="4"/>
            <a:r>
              <a:rPr lang="sk-SK" noProof="0" smtClean="0"/>
              <a:t>Piata úroveň</a:t>
            </a:r>
            <a:endParaRPr lang="sk-SK" noProof="0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F0E8BC81-54E0-4532-8182-106DC56D0CF8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05640458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 dirty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0E8BC81-54E0-4532-8182-106DC56D0CF8}" type="slidenum">
              <a:rPr lang="sk-SK" smtClean="0"/>
              <a:pPr>
                <a:defRPr/>
              </a:pPr>
              <a:t>2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5841200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 dirty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0E8BC81-54E0-4532-8182-106DC56D0CF8}" type="slidenum">
              <a:rPr lang="sk-SK" smtClean="0"/>
              <a:pPr>
                <a:defRPr/>
              </a:pPr>
              <a:t>3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8621817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 dirty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0E8BC81-54E0-4532-8182-106DC56D0CF8}" type="slidenum">
              <a:rPr lang="sk-SK" smtClean="0"/>
              <a:pPr>
                <a:defRPr/>
              </a:pPr>
              <a:t>5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6798953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 dirty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0E8BC81-54E0-4532-8182-106DC56D0CF8}" type="slidenum">
              <a:rPr lang="sk-SK" smtClean="0"/>
              <a:pPr>
                <a:defRPr/>
              </a:pPr>
              <a:t>6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74148516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 dirty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0E8BC81-54E0-4532-8182-106DC56D0CF8}" type="slidenum">
              <a:rPr lang="sk-SK" smtClean="0"/>
              <a:pPr>
                <a:defRPr/>
              </a:pPr>
              <a:t>8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3277237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.emf"/><Relationship Id="rId4" Type="http://schemas.openxmlformats.org/officeDocument/2006/relationships/oleObject" Target="../embeddings/oleObject1.bin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ok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351" t="37691" r="62190" b="43768"/>
          <a:stretch>
            <a:fillRect/>
          </a:stretch>
        </p:blipFill>
        <p:spPr bwMode="auto">
          <a:xfrm>
            <a:off x="2884488" y="2279650"/>
            <a:ext cx="1301750" cy="180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Obdĺžnik 4"/>
          <p:cNvSpPr/>
          <p:nvPr userDrawn="1"/>
        </p:nvSpPr>
        <p:spPr>
          <a:xfrm>
            <a:off x="4333875" y="0"/>
            <a:ext cx="53975" cy="3113088"/>
          </a:xfrm>
          <a:prstGeom prst="rect">
            <a:avLst/>
          </a:prstGeom>
          <a:solidFill>
            <a:srgbClr val="D0D1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dirty="0"/>
          </a:p>
        </p:txBody>
      </p:sp>
      <p:sp>
        <p:nvSpPr>
          <p:cNvPr id="6" name="Obdĺžnik 5"/>
          <p:cNvSpPr/>
          <p:nvPr userDrawn="1"/>
        </p:nvSpPr>
        <p:spPr>
          <a:xfrm>
            <a:off x="4333875" y="3113088"/>
            <a:ext cx="53975" cy="619125"/>
          </a:xfrm>
          <a:prstGeom prst="rect">
            <a:avLst/>
          </a:prstGeom>
          <a:solidFill>
            <a:srgbClr val="0054A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dirty="0"/>
          </a:p>
        </p:txBody>
      </p:sp>
      <p:sp>
        <p:nvSpPr>
          <p:cNvPr id="7" name="Obdĺžnik 6"/>
          <p:cNvSpPr/>
          <p:nvPr userDrawn="1"/>
        </p:nvSpPr>
        <p:spPr>
          <a:xfrm>
            <a:off x="4333875" y="3732213"/>
            <a:ext cx="53975" cy="3113087"/>
          </a:xfrm>
          <a:prstGeom prst="rect">
            <a:avLst/>
          </a:prstGeom>
          <a:solidFill>
            <a:srgbClr val="E031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dirty="0"/>
          </a:p>
        </p:txBody>
      </p:sp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4649366" y="2400663"/>
            <a:ext cx="6015612" cy="1334712"/>
          </a:xfrm>
        </p:spPr>
        <p:txBody>
          <a:bodyPr anchor="t">
            <a:normAutofit/>
          </a:bodyPr>
          <a:lstStyle>
            <a:lvl1pPr algn="l">
              <a:lnSpc>
                <a:spcPct val="90000"/>
              </a:lnSpc>
              <a:defRPr sz="3200" cap="all" baseline="0">
                <a:solidFill>
                  <a:srgbClr val="0054A3"/>
                </a:solidFill>
                <a:latin typeface="Calibri" panose="020F0502020204030204" pitchFamily="34" charset="0"/>
              </a:defRPr>
            </a:lvl1pPr>
          </a:lstStyle>
          <a:p>
            <a:r>
              <a:rPr lang="sk-SK" noProof="0" smtClean="0"/>
              <a:t>Upravte štýly predlohy textu</a:t>
            </a:r>
            <a:endParaRPr lang="en-GB" noProof="0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4649366" y="3919607"/>
            <a:ext cx="6015613" cy="1655762"/>
          </a:xfrm>
        </p:spPr>
        <p:txBody>
          <a:bodyPr rtlCol="0">
            <a:normAutofit/>
          </a:bodyPr>
          <a:lstStyle>
            <a:lvl1pPr>
              <a:defRPr lang="sk-SK" sz="2100" i="1" cap="all" baseline="0" dirty="0">
                <a:solidFill>
                  <a:srgbClr val="0054A3"/>
                </a:solidFill>
                <a:latin typeface="Calibri" panose="020F0502020204030204" pitchFamily="34" charset="0"/>
                <a:ea typeface="+mj-ea"/>
                <a:cs typeface="+mj-cs"/>
              </a:defRPr>
            </a:lvl1pPr>
          </a:lstStyle>
          <a:p>
            <a:pPr lvl="0"/>
            <a:r>
              <a:rPr lang="sk-SK" noProof="0" smtClean="0"/>
              <a:t>Upravte štýl predlohy podnadpisov</a:t>
            </a:r>
            <a:endParaRPr lang="en-GB" noProof="0" dirty="0"/>
          </a:p>
        </p:txBody>
      </p:sp>
      <p:sp>
        <p:nvSpPr>
          <p:cNvPr id="8" name="Zástupný symbol dátumu 3"/>
          <p:cNvSpPr>
            <a:spLocks noGrp="1"/>
          </p:cNvSpPr>
          <p:nvPr>
            <p:ph type="dt" sz="half" idx="10"/>
          </p:nvPr>
        </p:nvSpPr>
        <p:spPr>
          <a:xfrm>
            <a:off x="4649788" y="6235700"/>
            <a:ext cx="2743200" cy="36512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sk-SK" dirty="0" smtClean="0"/>
              <a:t>01/07/2017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55323725"/>
      </p:ext>
    </p:extLst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Zástupný symbol obsahu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728" t="38251" r="21689" b="43353"/>
          <a:stretch>
            <a:fillRect/>
          </a:stretch>
        </p:blipFill>
        <p:spPr bwMode="auto">
          <a:xfrm>
            <a:off x="9188450" y="6132513"/>
            <a:ext cx="2389188" cy="62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Obdĺžnik 4"/>
          <p:cNvSpPr/>
          <p:nvPr userDrawn="1"/>
        </p:nvSpPr>
        <p:spPr>
          <a:xfrm rot="16200000">
            <a:off x="6453981" y="-4922043"/>
            <a:ext cx="407987" cy="11068050"/>
          </a:xfrm>
          <a:prstGeom prst="rect">
            <a:avLst/>
          </a:prstGeom>
          <a:solidFill>
            <a:srgbClr val="0455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dirty="0"/>
          </a:p>
        </p:txBody>
      </p:sp>
      <p:sp>
        <p:nvSpPr>
          <p:cNvPr id="6" name="Obdĺžnik 5"/>
          <p:cNvSpPr/>
          <p:nvPr userDrawn="1"/>
        </p:nvSpPr>
        <p:spPr>
          <a:xfrm>
            <a:off x="10202863" y="6338888"/>
            <a:ext cx="1976437" cy="34925"/>
          </a:xfrm>
          <a:prstGeom prst="rect">
            <a:avLst/>
          </a:prstGeom>
          <a:solidFill>
            <a:srgbClr val="E520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dirty="0"/>
          </a:p>
        </p:txBody>
      </p:sp>
      <p:sp>
        <p:nvSpPr>
          <p:cNvPr id="7" name="Obdĺžnik 6"/>
          <p:cNvSpPr/>
          <p:nvPr userDrawn="1"/>
        </p:nvSpPr>
        <p:spPr>
          <a:xfrm>
            <a:off x="9929813" y="6338888"/>
            <a:ext cx="273050" cy="34925"/>
          </a:xfrm>
          <a:prstGeom prst="rect">
            <a:avLst/>
          </a:prstGeom>
          <a:solidFill>
            <a:srgbClr val="0455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dirty="0"/>
          </a:p>
        </p:txBody>
      </p:sp>
      <p:sp>
        <p:nvSpPr>
          <p:cNvPr id="8" name="Obdĺžnik 7"/>
          <p:cNvSpPr/>
          <p:nvPr userDrawn="1"/>
        </p:nvSpPr>
        <p:spPr>
          <a:xfrm>
            <a:off x="9686925" y="6338888"/>
            <a:ext cx="242888" cy="34925"/>
          </a:xfrm>
          <a:prstGeom prst="rect">
            <a:avLst/>
          </a:prstGeom>
          <a:solidFill>
            <a:srgbClr val="D9DB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dirty="0"/>
          </a:p>
        </p:txBody>
      </p:sp>
      <p:sp>
        <p:nvSpPr>
          <p:cNvPr id="9" name="Obdĺžnik 8"/>
          <p:cNvSpPr/>
          <p:nvPr userDrawn="1"/>
        </p:nvSpPr>
        <p:spPr>
          <a:xfrm flipV="1">
            <a:off x="0" y="6340475"/>
            <a:ext cx="9139238" cy="36513"/>
          </a:xfrm>
          <a:prstGeom prst="rect">
            <a:avLst/>
          </a:prstGeom>
          <a:solidFill>
            <a:srgbClr val="E520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dirty="0"/>
          </a:p>
        </p:txBody>
      </p:sp>
      <p:sp>
        <p:nvSpPr>
          <p:cNvPr id="10" name="Obdĺžnik 9"/>
          <p:cNvSpPr/>
          <p:nvPr userDrawn="1"/>
        </p:nvSpPr>
        <p:spPr>
          <a:xfrm rot="16200000">
            <a:off x="950119" y="988219"/>
            <a:ext cx="407988" cy="63500"/>
          </a:xfrm>
          <a:prstGeom prst="rect">
            <a:avLst/>
          </a:prstGeom>
          <a:solidFill>
            <a:srgbClr val="E520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dirty="0"/>
          </a:p>
        </p:txBody>
      </p:sp>
      <p:sp>
        <p:nvSpPr>
          <p:cNvPr id="11" name="Obdĺžnik 10"/>
          <p:cNvSpPr/>
          <p:nvPr userDrawn="1"/>
        </p:nvSpPr>
        <p:spPr>
          <a:xfrm rot="16200000">
            <a:off x="954088" y="171450"/>
            <a:ext cx="407988" cy="65087"/>
          </a:xfrm>
          <a:prstGeom prst="rect">
            <a:avLst/>
          </a:prstGeom>
          <a:solidFill>
            <a:srgbClr val="D9DB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dirty="0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565188" y="411983"/>
            <a:ext cx="10071987" cy="403542"/>
          </a:xfrm>
        </p:spPr>
        <p:txBody>
          <a:bodyPr>
            <a:normAutofit/>
          </a:bodyPr>
          <a:lstStyle>
            <a:lvl1pPr>
              <a:defRPr sz="2100" cap="all" baseline="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sk-SK" noProof="0" smtClean="0"/>
              <a:t>Upravte štýly predlohy textu</a:t>
            </a:r>
            <a:endParaRPr lang="en-GB" noProof="0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1186046" y="1346479"/>
            <a:ext cx="10167753" cy="4830483"/>
          </a:xfrm>
        </p:spPr>
        <p:txBody>
          <a:bodyPr/>
          <a:lstStyle>
            <a:lvl1pPr marL="228600" indent="-228600">
              <a:buClr>
                <a:srgbClr val="E03137"/>
              </a:buClr>
              <a:buFont typeface="Wingdings" panose="05000000000000000000" pitchFamily="2" charset="2"/>
              <a:buChar char="§"/>
              <a:defRPr/>
            </a:lvl1pPr>
            <a:lvl2pPr marL="685800" indent="-228600">
              <a:buClr>
                <a:srgbClr val="E03137"/>
              </a:buClr>
              <a:buFont typeface="Wingdings" panose="05000000000000000000" pitchFamily="2" charset="2"/>
              <a:buChar char="§"/>
              <a:defRPr/>
            </a:lvl2pPr>
            <a:lvl3pPr marL="1143000" indent="-228600">
              <a:buClr>
                <a:srgbClr val="E03137"/>
              </a:buClr>
              <a:buFont typeface="Wingdings" panose="05000000000000000000" pitchFamily="2" charset="2"/>
              <a:buChar char="§"/>
              <a:defRPr/>
            </a:lvl3pPr>
            <a:lvl4pPr marL="1600200" indent="-228600">
              <a:buClr>
                <a:srgbClr val="E03137"/>
              </a:buClr>
              <a:buFont typeface="Wingdings" panose="05000000000000000000" pitchFamily="2" charset="2"/>
              <a:buChar char="§"/>
              <a:defRPr/>
            </a:lvl4pPr>
            <a:lvl5pPr marL="2057400" indent="-228600">
              <a:buClr>
                <a:srgbClr val="E03137"/>
              </a:buClr>
              <a:buFont typeface="Wingdings" panose="05000000000000000000" pitchFamily="2" charset="2"/>
              <a:buChar char="§"/>
              <a:defRPr/>
            </a:lvl5pPr>
          </a:lstStyle>
          <a:p>
            <a:pPr lvl="0"/>
            <a:r>
              <a:rPr lang="en-GB" noProof="0" dirty="0" err="1" smtClean="0"/>
              <a:t>Upravte</a:t>
            </a:r>
            <a:r>
              <a:rPr lang="en-GB" noProof="0" dirty="0" smtClean="0"/>
              <a:t> </a:t>
            </a:r>
            <a:r>
              <a:rPr lang="en-GB" noProof="0" dirty="0" err="1" smtClean="0"/>
              <a:t>štýl</a:t>
            </a:r>
            <a:r>
              <a:rPr lang="en-GB" noProof="0" dirty="0" smtClean="0"/>
              <a:t> </a:t>
            </a:r>
            <a:r>
              <a:rPr lang="en-GB" noProof="0" dirty="0" err="1" smtClean="0"/>
              <a:t>predlohy</a:t>
            </a:r>
            <a:r>
              <a:rPr lang="en-GB" noProof="0" dirty="0" smtClean="0"/>
              <a:t> </a:t>
            </a:r>
            <a:r>
              <a:rPr lang="en-GB" noProof="0" dirty="0" err="1" smtClean="0"/>
              <a:t>textu</a:t>
            </a:r>
            <a:r>
              <a:rPr lang="en-GB" noProof="0" dirty="0" smtClean="0"/>
              <a:t>.</a:t>
            </a:r>
          </a:p>
          <a:p>
            <a:pPr lvl="1"/>
            <a:r>
              <a:rPr lang="en-GB" noProof="0" dirty="0" err="1" smtClean="0"/>
              <a:t>Druhá</a:t>
            </a:r>
            <a:r>
              <a:rPr lang="en-GB" noProof="0" dirty="0" smtClean="0"/>
              <a:t> </a:t>
            </a:r>
            <a:r>
              <a:rPr lang="en-GB" noProof="0" dirty="0" err="1" smtClean="0"/>
              <a:t>úroveň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Tretia</a:t>
            </a:r>
            <a:r>
              <a:rPr lang="en-GB" noProof="0" dirty="0" smtClean="0"/>
              <a:t> </a:t>
            </a:r>
            <a:r>
              <a:rPr lang="en-GB" noProof="0" dirty="0" err="1" smtClean="0"/>
              <a:t>úroveň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Štvrtá</a:t>
            </a:r>
            <a:r>
              <a:rPr lang="en-GB" noProof="0" dirty="0" smtClean="0"/>
              <a:t> </a:t>
            </a:r>
            <a:r>
              <a:rPr lang="en-GB" noProof="0" dirty="0" err="1" smtClean="0"/>
              <a:t>úroveň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Piata</a:t>
            </a:r>
            <a:r>
              <a:rPr lang="en-GB" noProof="0" dirty="0" smtClean="0"/>
              <a:t> </a:t>
            </a:r>
            <a:r>
              <a:rPr lang="en-GB" noProof="0" dirty="0" err="1" smtClean="0"/>
              <a:t>úroveň</a:t>
            </a:r>
            <a:endParaRPr lang="en-GB" noProof="0" dirty="0"/>
          </a:p>
        </p:txBody>
      </p:sp>
      <p:sp>
        <p:nvSpPr>
          <p:cNvPr id="13" name="Zástupný symbol päty 4"/>
          <p:cNvSpPr>
            <a:spLocks noGrp="1"/>
          </p:cNvSpPr>
          <p:nvPr>
            <p:ph type="ftr" sz="quarter" idx="11"/>
          </p:nvPr>
        </p:nvSpPr>
        <p:spPr>
          <a:xfrm>
            <a:off x="2501900" y="6356350"/>
            <a:ext cx="5651500" cy="36512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pt-BR" dirty="0" smtClean="0"/>
              <a:t>Finančná implementácia OP Integrovaná infraštruktúra</a:t>
            </a:r>
            <a:endParaRPr lang="en-GB" dirty="0"/>
          </a:p>
        </p:txBody>
      </p:sp>
      <p:sp>
        <p:nvSpPr>
          <p:cNvPr id="14" name="Zástupný symbol čísla snímky 5"/>
          <p:cNvSpPr>
            <a:spLocks noGrp="1"/>
          </p:cNvSpPr>
          <p:nvPr>
            <p:ph type="sldNum" sz="quarter" idx="12"/>
          </p:nvPr>
        </p:nvSpPr>
        <p:spPr>
          <a:xfrm>
            <a:off x="8340725" y="6356350"/>
            <a:ext cx="79216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334C05-9FBD-4BC6-846E-22F03AE0B791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graphicFrame>
        <p:nvGraphicFramePr>
          <p:cNvPr id="15" name="Object 18"/>
          <p:cNvGraphicFramePr>
            <a:graphicFrameLocks noChangeAspect="1"/>
          </p:cNvGraphicFramePr>
          <p:nvPr userDrawn="1">
            <p:extLst>
              <p:ext uri="{D42A27DB-BD31-4B8C-83A1-F6EECF244321}">
                <p14:modId xmlns:p14="http://schemas.microsoft.com/office/powerpoint/2010/main" val="1198078109"/>
              </p:ext>
            </p:extLst>
          </p:nvPr>
        </p:nvGraphicFramePr>
        <p:xfrm>
          <a:off x="1184276" y="6176962"/>
          <a:ext cx="1599970" cy="61626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89" r:id="rId4" imgW="3321000" imgH="1278000" progId="AcroExch.Document.7">
                  <p:embed/>
                </p:oleObj>
              </mc:Choice>
              <mc:Fallback>
                <p:oleObj r:id="rId4" imgW="3321000" imgH="1278000" progId="AcroExch.Document.7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84276" y="6176962"/>
                        <a:ext cx="1599970" cy="616261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832011495"/>
      </p:ext>
    </p:extLst>
  </p:cSld>
  <p:clrMapOvr>
    <a:masterClrMapping/>
  </p:clrMapOvr>
  <p:transition spd="slow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Zástupný symbol obsahu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728" t="38251" r="21689" b="43353"/>
          <a:stretch>
            <a:fillRect/>
          </a:stretch>
        </p:blipFill>
        <p:spPr bwMode="auto">
          <a:xfrm>
            <a:off x="6934200" y="1120775"/>
            <a:ext cx="4759325" cy="1247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Obdĺžnik 2"/>
          <p:cNvSpPr/>
          <p:nvPr userDrawn="1"/>
        </p:nvSpPr>
        <p:spPr>
          <a:xfrm>
            <a:off x="8834438" y="1541463"/>
            <a:ext cx="3357562" cy="65087"/>
          </a:xfrm>
          <a:prstGeom prst="rect">
            <a:avLst/>
          </a:prstGeom>
          <a:solidFill>
            <a:srgbClr val="E520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sk-SK"/>
          </a:p>
        </p:txBody>
      </p:sp>
      <p:sp>
        <p:nvSpPr>
          <p:cNvPr id="4" name="Obdĺžnik 3"/>
          <p:cNvSpPr/>
          <p:nvPr userDrawn="1"/>
        </p:nvSpPr>
        <p:spPr>
          <a:xfrm>
            <a:off x="8369300" y="1541463"/>
            <a:ext cx="465138" cy="65087"/>
          </a:xfrm>
          <a:prstGeom prst="rect">
            <a:avLst/>
          </a:prstGeom>
          <a:solidFill>
            <a:srgbClr val="0455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sk-SK"/>
          </a:p>
        </p:txBody>
      </p:sp>
      <p:sp>
        <p:nvSpPr>
          <p:cNvPr id="5" name="Obdĺžnik 4"/>
          <p:cNvSpPr/>
          <p:nvPr userDrawn="1"/>
        </p:nvSpPr>
        <p:spPr>
          <a:xfrm>
            <a:off x="7956550" y="1541463"/>
            <a:ext cx="412750" cy="65087"/>
          </a:xfrm>
          <a:prstGeom prst="rect">
            <a:avLst/>
          </a:prstGeom>
          <a:solidFill>
            <a:srgbClr val="D9DB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sk-SK"/>
          </a:p>
        </p:txBody>
      </p:sp>
      <p:sp>
        <p:nvSpPr>
          <p:cNvPr id="6" name="BlokTextu 5"/>
          <p:cNvSpPr txBox="1">
            <a:spLocks noChangeArrowheads="1"/>
          </p:cNvSpPr>
          <p:nvPr userDrawn="1"/>
        </p:nvSpPr>
        <p:spPr bwMode="auto">
          <a:xfrm>
            <a:off x="2816225" y="3659188"/>
            <a:ext cx="6018213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defRPr/>
            </a:pPr>
            <a:r>
              <a:rPr lang="sk-SK" altLang="sk-SK" sz="3200" smtClean="0">
                <a:solidFill>
                  <a:srgbClr val="2F5597"/>
                </a:solidFill>
              </a:rPr>
              <a:t>ĎAKUJEM ZA VAŠU POZORNOSŤ</a:t>
            </a:r>
            <a:endParaRPr lang="sk-SK" altLang="sk-SK" sz="3200" smtClean="0"/>
          </a:p>
        </p:txBody>
      </p:sp>
      <p:sp>
        <p:nvSpPr>
          <p:cNvPr id="7" name="Zástupný symbol dátumu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1192213" cy="36512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sk-SK" dirty="0" smtClean="0"/>
              <a:t>31/05/2017</a:t>
            </a:r>
            <a:endParaRPr lang="sk-SK" dirty="0"/>
          </a:p>
        </p:txBody>
      </p:sp>
      <p:sp>
        <p:nvSpPr>
          <p:cNvPr id="8" name="Zástupný symbol päty 4"/>
          <p:cNvSpPr>
            <a:spLocks noGrp="1"/>
          </p:cNvSpPr>
          <p:nvPr>
            <p:ph type="ftr" sz="quarter" idx="11"/>
          </p:nvPr>
        </p:nvSpPr>
        <p:spPr>
          <a:xfrm>
            <a:off x="2501900" y="6356350"/>
            <a:ext cx="7767638" cy="36512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pt-BR" dirty="0" smtClean="0"/>
              <a:t>Finančná implementácia OP Integrovaná infraštruktúra</a:t>
            </a: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241472964"/>
      </p:ext>
    </p:extLst>
  </p:cSld>
  <p:clrMapOvr>
    <a:masterClrMapping/>
  </p:clrMapOvr>
  <p:transition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Zástupný symbol nadpisu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sk-SK" altLang="sk-SK" smtClean="0"/>
              <a:t>Upravte štýly predlohy textu</a:t>
            </a:r>
          </a:p>
        </p:txBody>
      </p:sp>
      <p:sp>
        <p:nvSpPr>
          <p:cNvPr id="1027" name="Zástupný symbol textu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k-SK" altLang="sk-SK" smtClean="0"/>
              <a:t>Upravte štýl predlohy textu.</a:t>
            </a:r>
          </a:p>
          <a:p>
            <a:pPr lvl="1"/>
            <a:r>
              <a:rPr lang="sk-SK" altLang="sk-SK" smtClean="0"/>
              <a:t>Druhá úroveň</a:t>
            </a:r>
          </a:p>
          <a:p>
            <a:pPr lvl="2"/>
            <a:r>
              <a:rPr lang="sk-SK" altLang="sk-SK" smtClean="0"/>
              <a:t>Tretia úroveň</a:t>
            </a:r>
          </a:p>
          <a:p>
            <a:pPr lvl="3"/>
            <a:r>
              <a:rPr lang="sk-SK" altLang="sk-SK" smtClean="0"/>
              <a:t>Štvrtá úroveň</a:t>
            </a:r>
          </a:p>
          <a:p>
            <a:pPr lvl="4"/>
            <a:r>
              <a:rPr lang="sk-SK" altLang="sk-SK" smtClean="0"/>
              <a:t>Piata úroveň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sk-SK" dirty="0" smtClean="0"/>
              <a:t>31/05/2017</a:t>
            </a:r>
            <a:endParaRPr lang="sk-SK" dirty="0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pt-BR" dirty="0" smtClean="0"/>
              <a:t>Finančná implementácia OP Integrovaná infraštruktúra</a:t>
            </a:r>
            <a:endParaRPr lang="sk-SK" dirty="0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C03DBC5-DA4E-46D9-9460-C2C032EE5A84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</p:sldLayoutIdLst>
  <p:transition spd="slow">
    <p:fade/>
  </p:transition>
  <p:timing>
    <p:tnLst>
      <p:par>
        <p:cTn id="1" dur="indefinite" restart="never" nodeType="tmRoot"/>
      </p:par>
    </p:tnLst>
  </p:timing>
  <p:hf hdr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k-S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4649788" y="2400300"/>
            <a:ext cx="6015037" cy="1335088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pt-BR" dirty="0"/>
              <a:t>Finančná implementácia </a:t>
            </a:r>
            <a:br>
              <a:rPr lang="pt-BR" dirty="0"/>
            </a:br>
            <a:r>
              <a:rPr lang="pt-BR" dirty="0"/>
              <a:t>Operačného programu </a:t>
            </a:r>
            <a:br>
              <a:rPr lang="pt-BR" dirty="0"/>
            </a:br>
            <a:r>
              <a:rPr lang="sk-SK" dirty="0" smtClean="0"/>
              <a:t>Kvalita životného prostredia</a:t>
            </a:r>
            <a:endParaRPr lang="pt-BR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4649788" y="4794250"/>
            <a:ext cx="6015037" cy="781050"/>
          </a:xfrm>
        </p:spPr>
        <p:txBody>
          <a:bodyPr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k-SK" dirty="0" smtClean="0"/>
              <a:t>Monitorovací výbor OP KŽP</a:t>
            </a:r>
            <a:endParaRPr dirty="0" smtClean="0"/>
          </a:p>
          <a:p>
            <a:pPr eaLnBrk="1" fontAlgn="auto" hangingPunct="1">
              <a:spcAft>
                <a:spcPts val="0"/>
              </a:spcAft>
              <a:defRPr/>
            </a:pPr>
            <a:r>
              <a:rPr dirty="0" smtClean="0"/>
              <a:t>29. máj 2018</a:t>
            </a:r>
            <a:endParaRPr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čísla snímky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B037AC-081D-47A7-83E9-F6C22C391E19}" type="slidenum">
              <a:rPr lang="sk-SK" smtClean="0"/>
              <a:pPr>
                <a:defRPr/>
              </a:pPr>
              <a:t>10</a:t>
            </a:fld>
            <a:endParaRPr lang="sk-SK"/>
          </a:p>
        </p:txBody>
      </p:sp>
      <p:sp>
        <p:nvSpPr>
          <p:cNvPr id="5" name="TextBox 1"/>
          <p:cNvSpPr txBox="1">
            <a:spLocks noGrp="1" noChangeArrowheads="1"/>
          </p:cNvSpPr>
          <p:nvPr>
            <p:ph type="title"/>
          </p:nvPr>
        </p:nvSpPr>
        <p:spPr>
          <a:xfrm>
            <a:off x="849312" y="432143"/>
            <a:ext cx="10494963" cy="323165"/>
          </a:xfrm>
          <a:extLst/>
        </p:spPr>
        <p:txBody>
          <a:bodyPr wrap="square" lIns="0" tIns="0" rIns="0" bIns="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lang="pt-BR" altLang="sk-SK" sz="2100" dirty="0">
                <a:solidFill>
                  <a:schemeClr val="bg1"/>
                </a:solidFill>
                <a:latin typeface="+mn-lt"/>
              </a:rPr>
              <a:t>Stav finančnej implementácie OP </a:t>
            </a:r>
            <a:r>
              <a:rPr lang="sk-SK" altLang="sk-SK" sz="2100" dirty="0" smtClean="0">
                <a:solidFill>
                  <a:schemeClr val="bg1"/>
                </a:solidFill>
                <a:latin typeface="+mn-lt"/>
              </a:rPr>
              <a:t>KŽP</a:t>
            </a:r>
            <a:r>
              <a:rPr lang="pt-BR" altLang="sk-SK" sz="2100" dirty="0" smtClean="0">
                <a:solidFill>
                  <a:schemeClr val="bg1"/>
                </a:solidFill>
                <a:latin typeface="+mn-lt"/>
              </a:rPr>
              <a:t> </a:t>
            </a:r>
            <a:r>
              <a:rPr lang="sk-SK" altLang="sk-SK" sz="2100" dirty="0" smtClean="0">
                <a:solidFill>
                  <a:schemeClr val="bg1"/>
                </a:solidFill>
                <a:latin typeface="+mn-lt"/>
              </a:rPr>
              <a:t>voči EK (3)</a:t>
            </a:r>
            <a:endParaRPr lang="en-GB" altLang="sk-SK" sz="21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3" name="Zástupný symbol päty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t-BR" dirty="0"/>
              <a:t>Finančná implementácia OP </a:t>
            </a:r>
            <a:r>
              <a:rPr lang="sk-SK" dirty="0"/>
              <a:t>Kvalita životného prostredia</a:t>
            </a:r>
            <a:endParaRPr lang="en-GB" dirty="0"/>
          </a:p>
        </p:txBody>
      </p:sp>
      <p:sp>
        <p:nvSpPr>
          <p:cNvPr id="8" name="Obdĺžnik 7"/>
          <p:cNvSpPr/>
          <p:nvPr/>
        </p:nvSpPr>
        <p:spPr>
          <a:xfrm>
            <a:off x="696912" y="866956"/>
            <a:ext cx="383353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just">
              <a:spcBef>
                <a:spcPts val="1000"/>
              </a:spcBef>
            </a:pPr>
            <a:r>
              <a:rPr lang="sk-SK" altLang="sk-SK" sz="1200" b="1" kern="0" dirty="0">
                <a:latin typeface="Arial Narrow" panose="020B0606020202030204" pitchFamily="34" charset="0"/>
                <a:cs typeface="Arial" panose="020B0604020202020204" pitchFamily="34" charset="0"/>
              </a:rPr>
              <a:t>Prehľad odoslaných </a:t>
            </a:r>
            <a:r>
              <a:rPr lang="sk-SK" altLang="sk-SK" sz="1200" b="1" kern="0" dirty="0" err="1">
                <a:latin typeface="Arial Narrow" panose="020B0606020202030204" pitchFamily="34" charset="0"/>
                <a:cs typeface="Arial" panose="020B0604020202020204" pitchFamily="34" charset="0"/>
              </a:rPr>
              <a:t>ŽoP</a:t>
            </a:r>
            <a:r>
              <a:rPr lang="sk-SK" altLang="sk-SK" sz="1200" b="1" kern="0" dirty="0">
                <a:latin typeface="Arial Narrow" panose="020B0606020202030204" pitchFamily="34" charset="0"/>
                <a:cs typeface="Arial" panose="020B0604020202020204" pitchFamily="34" charset="0"/>
              </a:rPr>
              <a:t> na EK (stav k </a:t>
            </a:r>
            <a:r>
              <a:rPr lang="sk-SK" altLang="sk-SK" sz="1200" b="1" kern="0" dirty="0" smtClean="0">
                <a:latin typeface="Arial Narrow" panose="020B0606020202030204" pitchFamily="34" charset="0"/>
                <a:cs typeface="Arial" panose="020B0604020202020204" pitchFamily="34" charset="0"/>
              </a:rPr>
              <a:t>30.04.2018</a:t>
            </a:r>
            <a:r>
              <a:rPr lang="sk-SK" altLang="sk-SK" sz="1400" kern="0" dirty="0" smtClean="0">
                <a:latin typeface="Arial Narrow" panose="020B0606020202030204" pitchFamily="34" charset="0"/>
                <a:cs typeface="Arial" panose="020B0604020202020204" pitchFamily="34" charset="0"/>
              </a:rPr>
              <a:t>)</a:t>
            </a:r>
            <a:endParaRPr lang="sk-SK" altLang="sk-SK" sz="1400" kern="0" dirty="0"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11" name="Obdĺžnik 10"/>
          <p:cNvSpPr/>
          <p:nvPr/>
        </p:nvSpPr>
        <p:spPr>
          <a:xfrm>
            <a:off x="1129848" y="4631024"/>
            <a:ext cx="978153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">
              <a:buNone/>
            </a:pPr>
            <a:r>
              <a:rPr lang="sk-SK" sz="900" b="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Zdroj: CO (MF SR)</a:t>
            </a:r>
            <a:endParaRPr lang="sk-SK" sz="900" b="0" i="1" dirty="0">
              <a:solidFill>
                <a:sysClr val="windowText" lastClr="0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10" name="Obdĺžnik 9"/>
          <p:cNvSpPr/>
          <p:nvPr/>
        </p:nvSpPr>
        <p:spPr>
          <a:xfrm>
            <a:off x="10090425" y="942028"/>
            <a:ext cx="1482448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r">
              <a:spcBef>
                <a:spcPts val="1000"/>
              </a:spcBef>
            </a:pPr>
            <a:r>
              <a:rPr lang="sk-SK" altLang="sk-SK" sz="1100" b="1" kern="0" dirty="0" smtClean="0">
                <a:latin typeface="Arial Narrow" panose="020B0606020202030204" pitchFamily="34" charset="0"/>
                <a:cs typeface="Arial" panose="020B0604020202020204" pitchFamily="34" charset="0"/>
              </a:rPr>
              <a:t>v EUR</a:t>
            </a:r>
            <a:endParaRPr lang="sk-SK" altLang="sk-SK" sz="1100" b="1" kern="0" dirty="0"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2" name="Tabuľka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0300092"/>
              </p:ext>
            </p:extLst>
          </p:nvPr>
        </p:nvGraphicFramePr>
        <p:xfrm>
          <a:off x="1247773" y="1163601"/>
          <a:ext cx="10325102" cy="3486472"/>
        </p:xfrm>
        <a:graphic>
          <a:graphicData uri="http://schemas.openxmlformats.org/drawingml/2006/table">
            <a:tbl>
              <a:tblPr/>
              <a:tblGrid>
                <a:gridCol w="996316"/>
                <a:gridCol w="996316"/>
                <a:gridCol w="1292097"/>
                <a:gridCol w="996316"/>
                <a:gridCol w="996316"/>
                <a:gridCol w="1062477"/>
                <a:gridCol w="996316"/>
                <a:gridCol w="996316"/>
                <a:gridCol w="996316"/>
                <a:gridCol w="996316"/>
              </a:tblGrid>
              <a:tr h="887860"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10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P.č</a:t>
                      </a:r>
                      <a:r>
                        <a:rPr lang="sk-SK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.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Kód ŽoP na EK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Typ ŽoP na EK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Fond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Účtovný rok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Deklarovaná suma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Dátum odoslania </a:t>
                      </a:r>
                      <a:b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</a:br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na EK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Uhradená suma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Dátum úhrady z EK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 10 % zádržné v zmysle čl. 130 nariadenia EP a Rady (EÚ) č. 1303/2013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</a:tr>
              <a:tr h="216551">
                <a:tc>
                  <a:txBody>
                    <a:bodyPr/>
                    <a:lstStyle/>
                    <a:p>
                      <a:pPr algn="ctr" fontAlgn="b"/>
                      <a:r>
                        <a:rPr lang="sk-SK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0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3101045001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0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priebežná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0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KF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0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k-SK" sz="10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23 106 395,80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k-SK" sz="10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15.8.2017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k-SK" sz="10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20 795 756,22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k-SK" sz="10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14.9.2017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k-SK" sz="10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2 310 639,58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16551">
                <a:tc>
                  <a:txBody>
                    <a:bodyPr/>
                    <a:lstStyle/>
                    <a:p>
                      <a:pPr algn="ctr" fontAlgn="b"/>
                      <a:r>
                        <a:rPr lang="sk-SK" sz="10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0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3101045002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0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priebežná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0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KF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0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k-SK" sz="10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10 961 944,97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k-SK" sz="10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12.10.2017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k-SK" sz="10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9 865 750,47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k-SK" sz="10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26.10.2017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k-SK" sz="10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1 096 194,50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16551">
                <a:tc>
                  <a:txBody>
                    <a:bodyPr/>
                    <a:lstStyle/>
                    <a:p>
                      <a:pPr algn="ctr" fontAlgn="b"/>
                      <a:r>
                        <a:rPr lang="sk-SK" sz="10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0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3101045003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0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priebežná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0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KF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0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k-SK" sz="10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33 401 416,88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k-SK" sz="10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15.12.2017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k-SK" sz="10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30 061 275,19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k-SK" sz="10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29.12.2017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k-SK" sz="10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3 340 141,69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16551">
                <a:tc>
                  <a:txBody>
                    <a:bodyPr/>
                    <a:lstStyle/>
                    <a:p>
                      <a:pPr algn="ctr" fontAlgn="b"/>
                      <a:r>
                        <a:rPr lang="sk-SK" sz="10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0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3101045004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0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priebežná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0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KF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0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k-SK" sz="10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21 696 103,77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k-SK" sz="10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29.3.2018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k-SK" sz="10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19 526 493,39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k-SK" sz="10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18.4.2018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k-SK" sz="10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2 169 610,38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16551">
                <a:tc>
                  <a:txBody>
                    <a:bodyPr/>
                    <a:lstStyle/>
                    <a:p>
                      <a:pPr algn="ctr" fontAlgn="b"/>
                      <a:r>
                        <a:rPr lang="sk-SK" sz="10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0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3101045005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0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priebežná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0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KF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0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k-SK" sz="10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10 319 772,42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k-SK" sz="10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23.4.2018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k-SK" sz="10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9 287 795,18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k-SK" sz="10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2.5.2018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k-SK" sz="10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1 031 977,24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16551">
                <a:tc>
                  <a:txBody>
                    <a:bodyPr/>
                    <a:lstStyle/>
                    <a:p>
                      <a:pPr algn="ctr" fontAlgn="b"/>
                      <a:r>
                        <a:rPr lang="sk-SK" sz="10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0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3102045001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0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priebežná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0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EFRR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0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k-SK" sz="10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8 723 925,65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k-SK" sz="10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10.8.2017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k-SK" sz="10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7 851 533,09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k-SK" sz="10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14.9.2017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k-SK" sz="10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872 392,57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16551">
                <a:tc>
                  <a:txBody>
                    <a:bodyPr/>
                    <a:lstStyle/>
                    <a:p>
                      <a:pPr algn="ctr" fontAlgn="b"/>
                      <a:r>
                        <a:rPr lang="sk-SK" sz="10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0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3102045002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0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priebežná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0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EFRR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0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k-SK" sz="10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40 570 832,36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k-SK" sz="10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15.12.2017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k-SK" sz="10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36 513 749,12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k-SK" sz="10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29.12.2017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k-SK" sz="10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4 057 083,24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16551">
                <a:tc>
                  <a:txBody>
                    <a:bodyPr/>
                    <a:lstStyle/>
                    <a:p>
                      <a:pPr algn="ctr" fontAlgn="b"/>
                      <a:r>
                        <a:rPr lang="sk-SK" sz="10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0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3102045003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0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priebežná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0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EFRR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0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k-SK" sz="10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9 910 789,82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k-SK" sz="10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25.4.2018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k-SK" sz="10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8 919 710,84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k-SK" sz="10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2.5.2018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k-SK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991 078,98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16551"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Spolu za 4. účtovný rok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k-SK" sz="10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158 691 181,67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0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k-SK" sz="10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142 822 063,50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0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k-SK" sz="10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15 869 118,17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</a:tr>
              <a:tr h="216551">
                <a:tc gridSpan="5">
                  <a:txBody>
                    <a:bodyPr/>
                    <a:lstStyle/>
                    <a:p>
                      <a:pPr algn="l" rtl="0" fontAlgn="ctr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Spolu za KF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FAF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132 325 786,23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FAF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  <a:r>
                        <a:rPr lang="sk-SK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x</a:t>
                      </a:r>
                      <a:endParaRPr lang="sk-SK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FAF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k-SK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119 093 207,60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FAF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  <a:r>
                        <a:rPr lang="sk-SK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x</a:t>
                      </a:r>
                      <a:endParaRPr lang="sk-SK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FAF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13 232 578,63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FAFA"/>
                    </a:solidFill>
                  </a:tcPr>
                </a:tc>
              </a:tr>
              <a:tr h="216551">
                <a:tc gridSpan="5">
                  <a:txBody>
                    <a:bodyPr/>
                    <a:lstStyle/>
                    <a:p>
                      <a:pPr algn="l" rtl="0" fontAlgn="ctr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Spolu za EFRR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FAF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75 688 219,34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FAF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  <a:r>
                        <a:rPr lang="sk-SK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x</a:t>
                      </a:r>
                      <a:endParaRPr lang="sk-SK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FAF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k-SK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68 119 397,40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FAF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  <a:r>
                        <a:rPr lang="sk-SK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x</a:t>
                      </a:r>
                      <a:endParaRPr lang="sk-SK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FAF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7 568 821,94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FAFA"/>
                    </a:solidFill>
                  </a:tcPr>
                </a:tc>
              </a:tr>
              <a:tr h="216551">
                <a:tc gridSpan="5">
                  <a:txBody>
                    <a:bodyPr/>
                    <a:lstStyle/>
                    <a:p>
                      <a:pPr algn="l" fontAlgn="ctr"/>
                      <a:r>
                        <a:rPr lang="sk-SK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SPOLU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E0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208 014 005,57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  <a:r>
                        <a:rPr lang="sk-SK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x</a:t>
                      </a:r>
                      <a:endParaRPr lang="sk-SK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187 212 605,00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  <a:r>
                        <a:rPr lang="sk-SK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x</a:t>
                      </a:r>
                      <a:endParaRPr lang="sk-SK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k-SK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20 801 400,57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E0E3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6006839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čísla snímky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B037AC-081D-47A7-83E9-F6C22C391E19}" type="slidenum">
              <a:rPr lang="sk-SK" smtClean="0"/>
              <a:pPr>
                <a:defRPr/>
              </a:pPr>
              <a:t>11</a:t>
            </a:fld>
            <a:endParaRPr lang="sk-SK"/>
          </a:p>
        </p:txBody>
      </p:sp>
      <p:sp>
        <p:nvSpPr>
          <p:cNvPr id="5" name="TextBox 1"/>
          <p:cNvSpPr txBox="1">
            <a:spLocks noGrp="1" noChangeArrowheads="1"/>
          </p:cNvSpPr>
          <p:nvPr>
            <p:ph type="title"/>
          </p:nvPr>
        </p:nvSpPr>
        <p:spPr>
          <a:xfrm>
            <a:off x="849312" y="432143"/>
            <a:ext cx="10494963" cy="323165"/>
          </a:xfrm>
          <a:extLst/>
        </p:spPr>
        <p:txBody>
          <a:bodyPr wrap="square" lIns="0" tIns="0" rIns="0" bIns="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lang="pt-BR" altLang="sk-SK" sz="2100" dirty="0">
                <a:solidFill>
                  <a:schemeClr val="bg1"/>
                </a:solidFill>
                <a:latin typeface="+mn-lt"/>
              </a:rPr>
              <a:t>Stav finančnej implementácie OP </a:t>
            </a:r>
            <a:r>
              <a:rPr lang="sk-SK" altLang="sk-SK" sz="2100" dirty="0" smtClean="0">
                <a:solidFill>
                  <a:schemeClr val="bg1"/>
                </a:solidFill>
                <a:latin typeface="+mn-lt"/>
              </a:rPr>
              <a:t>KŽP – účtovné roky</a:t>
            </a:r>
            <a:endParaRPr lang="en-GB" altLang="sk-SK" sz="21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3" name="Zástupný symbol päty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t-BR" dirty="0"/>
              <a:t>Finančná implementácia OP </a:t>
            </a:r>
            <a:r>
              <a:rPr lang="sk-SK" dirty="0"/>
              <a:t>Kvalita životného prostredia</a:t>
            </a:r>
            <a:endParaRPr lang="en-GB" dirty="0"/>
          </a:p>
        </p:txBody>
      </p:sp>
      <p:sp>
        <p:nvSpPr>
          <p:cNvPr id="6" name="Obdĺžnik 5"/>
          <p:cNvSpPr/>
          <p:nvPr/>
        </p:nvSpPr>
        <p:spPr>
          <a:xfrm>
            <a:off x="1174697" y="870233"/>
            <a:ext cx="10255704" cy="6006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000" indent="-342000" algn="just">
              <a:spcBef>
                <a:spcPts val="300"/>
              </a:spcBef>
              <a:buFont typeface="Wingdings" panose="05000000000000000000" pitchFamily="2" charset="2"/>
              <a:buChar char="Ø"/>
            </a:pPr>
            <a:r>
              <a:rPr lang="sk-SK" altLang="sk-SK" sz="1400" b="1" kern="0" dirty="0" smtClean="0">
                <a:latin typeface="Arial Narrow" panose="020B0606020202030204" pitchFamily="34" charset="0"/>
                <a:ea typeface="맑은 고딕" panose="020B0503020000020004" pitchFamily="34" charset="-127"/>
                <a:cs typeface="Arial" panose="020B0604020202020204" pitchFamily="34" charset="0"/>
              </a:rPr>
              <a:t>3</a:t>
            </a:r>
            <a:r>
              <a:rPr lang="sk-SK" altLang="sk-SK" sz="1400" b="1" kern="0" dirty="0">
                <a:latin typeface="Arial Narrow" panose="020B0606020202030204" pitchFamily="34" charset="0"/>
                <a:ea typeface="맑은 고딕" panose="020B0503020000020004" pitchFamily="34" charset="-127"/>
                <a:cs typeface="Arial" panose="020B0604020202020204" pitchFamily="34" charset="0"/>
              </a:rPr>
              <a:t>. účtovný rok (01.04.2016 – 31.03.2017, žiadosti o platbu na EK do 30.04.2017):</a:t>
            </a:r>
          </a:p>
          <a:p>
            <a:pPr marL="714375" indent="-176213" algn="just">
              <a:spcBef>
                <a:spcPts val="3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sk-SK" sz="1400" b="1" dirty="0">
                <a:latin typeface="Arial Narrow" panose="020B0606020202030204" pitchFamily="34" charset="0"/>
              </a:rPr>
              <a:t>schválené výdavky na úrovni CO: </a:t>
            </a:r>
            <a:r>
              <a:rPr lang="sk-SK" sz="1400" b="1" dirty="0" smtClean="0">
                <a:latin typeface="Arial Narrow" panose="020B0606020202030204" pitchFamily="34" charset="0"/>
              </a:rPr>
              <a:t>64,90 </a:t>
            </a:r>
            <a:r>
              <a:rPr lang="sk-SK" sz="1400" b="1" dirty="0">
                <a:latin typeface="Arial Narrow" panose="020B0606020202030204" pitchFamily="34" charset="0"/>
              </a:rPr>
              <a:t>mil. EUR</a:t>
            </a:r>
            <a:r>
              <a:rPr lang="sk-SK" sz="1400" dirty="0">
                <a:latin typeface="Arial Narrow" panose="020B0606020202030204" pitchFamily="34" charset="0"/>
              </a:rPr>
              <a:t>, z toho </a:t>
            </a:r>
            <a:r>
              <a:rPr lang="sk-SK" sz="1400" dirty="0" smtClean="0">
                <a:latin typeface="Arial Narrow" panose="020B0606020202030204" pitchFamily="34" charset="0"/>
              </a:rPr>
              <a:t>56,66 </a:t>
            </a:r>
            <a:r>
              <a:rPr lang="sk-SK" sz="1400" dirty="0">
                <a:latin typeface="Arial Narrow" panose="020B0606020202030204" pitchFamily="34" charset="0"/>
              </a:rPr>
              <a:t>mil. EUR (zdroj EÚ) a </a:t>
            </a:r>
            <a:r>
              <a:rPr lang="sk-SK" sz="1400" dirty="0" smtClean="0">
                <a:latin typeface="Arial Narrow" panose="020B0606020202030204" pitchFamily="34" charset="0"/>
              </a:rPr>
              <a:t>8,25 </a:t>
            </a:r>
            <a:r>
              <a:rPr lang="sk-SK" sz="1400" dirty="0">
                <a:latin typeface="Arial Narrow" panose="020B0606020202030204" pitchFamily="34" charset="0"/>
              </a:rPr>
              <a:t>mil. EUR (zdroj ŠR)</a:t>
            </a:r>
          </a:p>
          <a:p>
            <a:pPr marL="714375" indent="-176213" algn="just">
              <a:spcBef>
                <a:spcPts val="3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pl-PL" sz="1400" b="1" dirty="0" smtClean="0">
                <a:latin typeface="Arial Narrow" panose="020B0606020202030204" pitchFamily="34" charset="0"/>
              </a:rPr>
              <a:t>deklarované na EK</a:t>
            </a:r>
            <a:r>
              <a:rPr lang="pl-PL" sz="1400" b="1" dirty="0">
                <a:latin typeface="Arial Narrow" panose="020B0606020202030204" pitchFamily="34" charset="0"/>
              </a:rPr>
              <a:t>: </a:t>
            </a:r>
            <a:r>
              <a:rPr lang="pl-PL" sz="1400" b="1" dirty="0" smtClean="0">
                <a:latin typeface="Arial Narrow" panose="020B0606020202030204" pitchFamily="34" charset="0"/>
              </a:rPr>
              <a:t>6 priebežných žiadostí o platbu v sume 49,32 </a:t>
            </a:r>
            <a:r>
              <a:rPr lang="pl-PL" sz="1400" b="1" dirty="0">
                <a:latin typeface="Arial Narrow" panose="020B0606020202030204" pitchFamily="34" charset="0"/>
              </a:rPr>
              <a:t>mil. EUR </a:t>
            </a:r>
            <a:r>
              <a:rPr lang="pl-PL" sz="1400" dirty="0">
                <a:latin typeface="Arial Narrow" panose="020B0606020202030204" pitchFamily="34" charset="0"/>
              </a:rPr>
              <a:t>za zdroj </a:t>
            </a:r>
            <a:r>
              <a:rPr lang="pl-PL" sz="1400" dirty="0" smtClean="0">
                <a:latin typeface="Arial Narrow" panose="020B0606020202030204" pitchFamily="34" charset="0"/>
              </a:rPr>
              <a:t>EÚ, z toho 3 žiadostí v sume 32,84 mil. EUR za KF a 3 žiadosti v sume 16,48 mil. EUR za EFRR</a:t>
            </a:r>
          </a:p>
          <a:p>
            <a:pPr marL="714375" indent="-176213" algn="just">
              <a:spcBef>
                <a:spcPts val="3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pl-PL" sz="1400" b="1" dirty="0">
                <a:latin typeface="Arial Narrow" panose="020B0606020202030204" pitchFamily="34" charset="0"/>
              </a:rPr>
              <a:t>uhradené z EK: 44,39 mil. EUR, </a:t>
            </a:r>
            <a:r>
              <a:rPr lang="pl-PL" sz="1400" dirty="0">
                <a:latin typeface="Arial Narrow" panose="020B0606020202030204" pitchFamily="34" charset="0"/>
              </a:rPr>
              <a:t>z toho 29,56 za KF a 14,83 za EFRR</a:t>
            </a:r>
          </a:p>
          <a:p>
            <a:pPr marL="714375" indent="-176213" algn="just">
              <a:spcBef>
                <a:spcPts val="3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pl-PL" sz="1400" b="1" dirty="0" smtClean="0">
                <a:latin typeface="Arial Narrow" panose="020B0606020202030204" pitchFamily="34" charset="0"/>
              </a:rPr>
              <a:t>Účty </a:t>
            </a:r>
            <a:r>
              <a:rPr lang="pl-PL" sz="1400" b="1" dirty="0">
                <a:latin typeface="Arial Narrow" panose="020B0606020202030204" pitchFamily="34" charset="0"/>
              </a:rPr>
              <a:t>zaslané na EK </a:t>
            </a:r>
            <a:r>
              <a:rPr lang="pl-PL" sz="1400" b="1" dirty="0" smtClean="0">
                <a:latin typeface="Arial Narrow" panose="020B0606020202030204" pitchFamily="34" charset="0"/>
              </a:rPr>
              <a:t>12.02.2018</a:t>
            </a:r>
            <a:r>
              <a:rPr lang="pl-PL" sz="1400" dirty="0" smtClean="0">
                <a:latin typeface="Arial Narrow" panose="020B0606020202030204" pitchFamily="34" charset="0"/>
              </a:rPr>
              <a:t> </a:t>
            </a:r>
            <a:r>
              <a:rPr lang="pl-PL" sz="1400" dirty="0">
                <a:latin typeface="Arial Narrow" panose="020B0606020202030204" pitchFamily="34" charset="0"/>
              </a:rPr>
              <a:t>v sume </a:t>
            </a:r>
            <a:r>
              <a:rPr lang="pl-PL" sz="1400" b="1" dirty="0" smtClean="0">
                <a:latin typeface="Arial Narrow" panose="020B0606020202030204" pitchFamily="34" charset="0"/>
              </a:rPr>
              <a:t>19,85 </a:t>
            </a:r>
            <a:r>
              <a:rPr lang="pl-PL" sz="1400" b="1" dirty="0">
                <a:latin typeface="Arial Narrow" panose="020B0606020202030204" pitchFamily="34" charset="0"/>
              </a:rPr>
              <a:t>mil. EUR </a:t>
            </a:r>
            <a:r>
              <a:rPr lang="pl-PL" sz="1400" dirty="0">
                <a:latin typeface="Arial Narrow" panose="020B0606020202030204" pitchFamily="34" charset="0"/>
              </a:rPr>
              <a:t>(za fond </a:t>
            </a:r>
            <a:r>
              <a:rPr lang="pl-PL" sz="1400" dirty="0" smtClean="0">
                <a:latin typeface="Arial Narrow" panose="020B0606020202030204" pitchFamily="34" charset="0"/>
              </a:rPr>
              <a:t>KF) </a:t>
            </a:r>
            <a:r>
              <a:rPr lang="pl-PL" sz="1400" dirty="0">
                <a:latin typeface="Arial Narrow" panose="020B0606020202030204" pitchFamily="34" charset="0"/>
              </a:rPr>
              <a:t>a </a:t>
            </a:r>
            <a:r>
              <a:rPr lang="pl-PL" sz="1400" b="1" dirty="0" smtClean="0">
                <a:latin typeface="Arial Narrow" panose="020B0606020202030204" pitchFamily="34" charset="0"/>
              </a:rPr>
              <a:t>16,44 </a:t>
            </a:r>
            <a:r>
              <a:rPr lang="pl-PL" sz="1400" b="1" dirty="0">
                <a:latin typeface="Arial Narrow" panose="020B0606020202030204" pitchFamily="34" charset="0"/>
              </a:rPr>
              <a:t>mil. EUR </a:t>
            </a:r>
            <a:r>
              <a:rPr lang="pl-PL" sz="1400" dirty="0">
                <a:latin typeface="Arial Narrow" panose="020B0606020202030204" pitchFamily="34" charset="0"/>
              </a:rPr>
              <a:t>(za fond EFRR</a:t>
            </a:r>
            <a:r>
              <a:rPr lang="pl-PL" sz="1400" dirty="0" smtClean="0">
                <a:latin typeface="Arial Narrow" panose="020B0606020202030204" pitchFamily="34" charset="0"/>
              </a:rPr>
              <a:t>)</a:t>
            </a:r>
          </a:p>
          <a:p>
            <a:pPr marL="714375" indent="-176213" algn="just">
              <a:spcBef>
                <a:spcPts val="3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pl-PL" sz="1400" b="1" dirty="0">
                <a:latin typeface="Arial Narrow" panose="020B0606020202030204" pitchFamily="34" charset="0"/>
              </a:rPr>
              <a:t>Účty schválené rozhodnutím EK č</a:t>
            </a:r>
            <a:r>
              <a:rPr lang="pl-PL" sz="1400" b="1" dirty="0" smtClean="0">
                <a:latin typeface="Arial Narrow" panose="020B0606020202030204" pitchFamily="34" charset="0"/>
              </a:rPr>
              <a:t>. C(2018</a:t>
            </a:r>
            <a:r>
              <a:rPr lang="pl-PL" sz="1400" b="1" dirty="0">
                <a:latin typeface="Arial Narrow" panose="020B0606020202030204" pitchFamily="34" charset="0"/>
              </a:rPr>
              <a:t>) 2746 zo dňa 27.04.2018</a:t>
            </a:r>
          </a:p>
          <a:p>
            <a:pPr marL="342000" lvl="1" indent="-342000" algn="just">
              <a:spcBef>
                <a:spcPts val="300"/>
              </a:spcBef>
              <a:buClrTx/>
              <a:buSzTx/>
              <a:buFont typeface="Wingdings" pitchFamily="2" charset="2"/>
              <a:buChar char="Ø"/>
            </a:pPr>
            <a:endParaRPr lang="sk-SK" altLang="sk-SK" sz="1400" kern="0" dirty="0" smtClean="0">
              <a:latin typeface="Arial Narrow" panose="020B0606020202030204" pitchFamily="34" charset="0"/>
              <a:ea typeface="맑은 고딕" panose="020B0503020000020004" pitchFamily="34" charset="-127"/>
              <a:cs typeface="Arial" panose="020B0604020202020204" pitchFamily="34" charset="0"/>
            </a:endParaRPr>
          </a:p>
          <a:p>
            <a:pPr marL="342000" lvl="1" indent="-342000" algn="just">
              <a:spcBef>
                <a:spcPts val="300"/>
              </a:spcBef>
              <a:buClrTx/>
              <a:buSzTx/>
              <a:buFont typeface="Wingdings" pitchFamily="2" charset="2"/>
              <a:buChar char="Ø"/>
            </a:pPr>
            <a:r>
              <a:rPr lang="sk-SK" altLang="sk-SK" sz="1400" kern="0" dirty="0" smtClean="0">
                <a:latin typeface="Arial Narrow" panose="020B0606020202030204" pitchFamily="34" charset="0"/>
                <a:ea typeface="맑은 고딕" panose="020B0503020000020004" pitchFamily="34" charset="-127"/>
                <a:cs typeface="Arial" panose="020B0604020202020204" pitchFamily="34" charset="0"/>
              </a:rPr>
              <a:t> </a:t>
            </a:r>
            <a:r>
              <a:rPr lang="sk-SK" altLang="sk-SK" sz="1400" b="1" kern="0" dirty="0" smtClean="0">
                <a:latin typeface="Arial Narrow" panose="020B0606020202030204" pitchFamily="34" charset="0"/>
                <a:ea typeface="맑은 고딕" panose="020B0503020000020004" pitchFamily="34" charset="-127"/>
                <a:cs typeface="Arial" panose="020B0604020202020204" pitchFamily="34" charset="0"/>
              </a:rPr>
              <a:t>4. účtovný rok </a:t>
            </a:r>
            <a:r>
              <a:rPr lang="pl-PL" altLang="sk-SK" sz="1400" b="1" kern="0" dirty="0" smtClean="0">
                <a:latin typeface="Arial Narrow" panose="020B0606020202030204" pitchFamily="34" charset="0"/>
                <a:ea typeface="맑은 고딕" panose="020B0503020000020004" pitchFamily="34" charset="-127"/>
                <a:cs typeface="Arial" panose="020B0604020202020204" pitchFamily="34" charset="0"/>
              </a:rPr>
              <a:t>(01.04.2017 – 31.03.2018, priebežné žiadosti o platbu na EK do 30.04.2018</a:t>
            </a:r>
            <a:r>
              <a:rPr lang="sk-SK" altLang="sk-SK" sz="1400" b="1" kern="0" dirty="0" smtClean="0">
                <a:latin typeface="Arial Narrow" panose="020B0606020202030204" pitchFamily="34" charset="0"/>
                <a:ea typeface="맑은 고딕" panose="020B0503020000020004" pitchFamily="34" charset="-127"/>
                <a:cs typeface="Arial" panose="020B0604020202020204" pitchFamily="34" charset="0"/>
              </a:rPr>
              <a:t>):</a:t>
            </a:r>
          </a:p>
          <a:p>
            <a:pPr marL="714375" indent="-176213" algn="just">
              <a:spcBef>
                <a:spcPts val="3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sk-SK" sz="1400" b="1" dirty="0" smtClean="0">
                <a:latin typeface="Arial Narrow" panose="020B0606020202030204" pitchFamily="34" charset="0"/>
              </a:rPr>
              <a:t>schválené </a:t>
            </a:r>
            <a:r>
              <a:rPr lang="sk-SK" sz="1400" b="1" dirty="0">
                <a:latin typeface="Arial Narrow" panose="020B0606020202030204" pitchFamily="34" charset="0"/>
              </a:rPr>
              <a:t>výdavky na úrovni CO: </a:t>
            </a:r>
            <a:r>
              <a:rPr lang="sk-SK" sz="1400" b="1" dirty="0" smtClean="0">
                <a:latin typeface="Arial Narrow" panose="020B0606020202030204" pitchFamily="34" charset="0"/>
              </a:rPr>
              <a:t>199,30 mil</a:t>
            </a:r>
            <a:r>
              <a:rPr lang="sk-SK" sz="1400" b="1" dirty="0">
                <a:latin typeface="Arial Narrow" panose="020B0606020202030204" pitchFamily="34" charset="0"/>
              </a:rPr>
              <a:t>. EUR</a:t>
            </a:r>
            <a:r>
              <a:rPr lang="sk-SK" sz="1400" dirty="0">
                <a:latin typeface="Arial Narrow" panose="020B0606020202030204" pitchFamily="34" charset="0"/>
              </a:rPr>
              <a:t>, z toho: </a:t>
            </a:r>
            <a:r>
              <a:rPr lang="sk-SK" sz="1400" dirty="0" smtClean="0">
                <a:latin typeface="Arial Narrow" panose="020B0606020202030204" pitchFamily="34" charset="0"/>
              </a:rPr>
              <a:t>168,23 mil</a:t>
            </a:r>
            <a:r>
              <a:rPr lang="sk-SK" sz="1400" dirty="0">
                <a:latin typeface="Arial Narrow" panose="020B0606020202030204" pitchFamily="34" charset="0"/>
              </a:rPr>
              <a:t>. EUR (zdroj EÚ) a </a:t>
            </a:r>
            <a:r>
              <a:rPr lang="sk-SK" sz="1400" dirty="0" smtClean="0">
                <a:latin typeface="Arial Narrow" panose="020B0606020202030204" pitchFamily="34" charset="0"/>
              </a:rPr>
              <a:t>20,18 </a:t>
            </a:r>
            <a:r>
              <a:rPr lang="sk-SK" sz="1400" dirty="0">
                <a:latin typeface="Arial Narrow" panose="020B0606020202030204" pitchFamily="34" charset="0"/>
              </a:rPr>
              <a:t>mil. EUR (zdroj ŠR</a:t>
            </a:r>
            <a:r>
              <a:rPr lang="sk-SK" sz="1400" dirty="0" smtClean="0">
                <a:latin typeface="Arial Narrow" panose="020B0606020202030204" pitchFamily="34" charset="0"/>
              </a:rPr>
              <a:t>)</a:t>
            </a:r>
          </a:p>
          <a:p>
            <a:pPr marL="714375" indent="-176213" algn="just">
              <a:spcBef>
                <a:spcPts val="3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pl-PL" sz="1400" b="1" dirty="0">
                <a:latin typeface="Arial Narrow" panose="020B0606020202030204" pitchFamily="34" charset="0"/>
              </a:rPr>
              <a:t>deklarované na EK: </a:t>
            </a:r>
            <a:r>
              <a:rPr lang="pl-PL" sz="1400" b="1" dirty="0" smtClean="0">
                <a:latin typeface="Arial Narrow" panose="020B0606020202030204" pitchFamily="34" charset="0"/>
              </a:rPr>
              <a:t>8 priebežných </a:t>
            </a:r>
            <a:r>
              <a:rPr lang="pl-PL" sz="1400" b="1" dirty="0">
                <a:latin typeface="Arial Narrow" panose="020B0606020202030204" pitchFamily="34" charset="0"/>
              </a:rPr>
              <a:t>žiadostí o platbu v sume </a:t>
            </a:r>
            <a:r>
              <a:rPr lang="pl-PL" sz="1400" b="1" dirty="0" smtClean="0">
                <a:latin typeface="Arial Narrow" panose="020B0606020202030204" pitchFamily="34" charset="0"/>
              </a:rPr>
              <a:t>158,69 </a:t>
            </a:r>
            <a:r>
              <a:rPr lang="pl-PL" sz="1400" b="1" dirty="0">
                <a:latin typeface="Arial Narrow" panose="020B0606020202030204" pitchFamily="34" charset="0"/>
              </a:rPr>
              <a:t>mil. EUR </a:t>
            </a:r>
            <a:r>
              <a:rPr lang="pl-PL" sz="1400" dirty="0">
                <a:latin typeface="Arial Narrow" panose="020B0606020202030204" pitchFamily="34" charset="0"/>
              </a:rPr>
              <a:t>za zdroj </a:t>
            </a:r>
            <a:r>
              <a:rPr lang="pl-PL" sz="1400" dirty="0" smtClean="0">
                <a:latin typeface="Arial Narrow" panose="020B0606020202030204" pitchFamily="34" charset="0"/>
              </a:rPr>
              <a:t>EÚ, z </a:t>
            </a:r>
            <a:r>
              <a:rPr lang="pl-PL" sz="1400" dirty="0">
                <a:latin typeface="Arial Narrow" panose="020B0606020202030204" pitchFamily="34" charset="0"/>
              </a:rPr>
              <a:t>toho 5 žiadostí v sume </a:t>
            </a:r>
            <a:r>
              <a:rPr lang="pl-PL" sz="1400" dirty="0" smtClean="0">
                <a:latin typeface="Arial Narrow" panose="020B0606020202030204" pitchFamily="34" charset="0"/>
              </a:rPr>
              <a:t>99,49 mil</a:t>
            </a:r>
            <a:r>
              <a:rPr lang="pl-PL" sz="1400" dirty="0">
                <a:latin typeface="Arial Narrow" panose="020B0606020202030204" pitchFamily="34" charset="0"/>
              </a:rPr>
              <a:t>. EUR za KF a </a:t>
            </a:r>
            <a:r>
              <a:rPr lang="pl-PL" sz="1400" dirty="0" smtClean="0">
                <a:latin typeface="Arial Narrow" panose="020B0606020202030204" pitchFamily="34" charset="0"/>
              </a:rPr>
              <a:t>3 </a:t>
            </a:r>
            <a:r>
              <a:rPr lang="pl-PL" sz="1400" dirty="0">
                <a:latin typeface="Arial Narrow" panose="020B0606020202030204" pitchFamily="34" charset="0"/>
              </a:rPr>
              <a:t>žiadosti v sume </a:t>
            </a:r>
            <a:r>
              <a:rPr lang="pl-PL" sz="1400" dirty="0" smtClean="0">
                <a:latin typeface="Arial Narrow" panose="020B0606020202030204" pitchFamily="34" charset="0"/>
              </a:rPr>
              <a:t>59,21 </a:t>
            </a:r>
            <a:r>
              <a:rPr lang="pl-PL" sz="1400" dirty="0">
                <a:latin typeface="Arial Narrow" panose="020B0606020202030204" pitchFamily="34" charset="0"/>
              </a:rPr>
              <a:t>mil. EUR za </a:t>
            </a:r>
            <a:r>
              <a:rPr lang="pl-PL" sz="1400" dirty="0" smtClean="0">
                <a:latin typeface="Arial Narrow" panose="020B0606020202030204" pitchFamily="34" charset="0"/>
              </a:rPr>
              <a:t>EFRR</a:t>
            </a:r>
          </a:p>
          <a:p>
            <a:pPr marL="714375" indent="-176213" algn="just">
              <a:spcBef>
                <a:spcPts val="3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pl-PL" sz="1400" dirty="0" smtClean="0">
                <a:latin typeface="Arial Narrow" panose="020B0606020202030204" pitchFamily="34" charset="0"/>
              </a:rPr>
              <a:t>ďalšie </a:t>
            </a:r>
            <a:r>
              <a:rPr lang="pl-PL" sz="1400" dirty="0">
                <a:latin typeface="Arial Narrow" panose="020B0606020202030204" pitchFamily="34" charset="0"/>
              </a:rPr>
              <a:t>kroky: </a:t>
            </a:r>
          </a:p>
          <a:p>
            <a:pPr marL="1281112" lvl="1" indent="-285750" algn="just">
              <a:spcBef>
                <a:spcPts val="3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pl-PL" sz="1400" dirty="0" smtClean="0">
                <a:latin typeface="Arial Narrow" panose="020B0606020202030204" pitchFamily="34" charset="0"/>
              </a:rPr>
              <a:t>záverečné priebežné žiadosti </a:t>
            </a:r>
            <a:r>
              <a:rPr lang="pl-PL" sz="1400" dirty="0">
                <a:latin typeface="Arial Narrow" panose="020B0606020202030204" pitchFamily="34" charset="0"/>
              </a:rPr>
              <a:t>o platbu na EK (po 01.07.2018)</a:t>
            </a:r>
          </a:p>
          <a:p>
            <a:pPr marL="1281112" lvl="1" indent="-285750" algn="just">
              <a:spcBef>
                <a:spcPts val="3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pl-PL" sz="1400" dirty="0" smtClean="0">
                <a:latin typeface="Arial Narrow" panose="020B0606020202030204" pitchFamily="34" charset="0"/>
              </a:rPr>
              <a:t>Účty </a:t>
            </a:r>
            <a:r>
              <a:rPr lang="pl-PL" sz="1400" dirty="0">
                <a:latin typeface="Arial Narrow" panose="020B0606020202030204" pitchFamily="34" charset="0"/>
              </a:rPr>
              <a:t>na EK za 4. ÚR: 15.02.2019</a:t>
            </a:r>
            <a:r>
              <a:rPr lang="sk-SK" sz="1400" dirty="0">
                <a:latin typeface="Arial Narrow" panose="020B0606020202030204" pitchFamily="34" charset="0"/>
              </a:rPr>
              <a:t> </a:t>
            </a:r>
            <a:endParaRPr lang="sk-SK" sz="1400" dirty="0" smtClean="0">
              <a:latin typeface="Arial Narrow" panose="020B0606020202030204" pitchFamily="34" charset="0"/>
            </a:endParaRPr>
          </a:p>
          <a:p>
            <a:pPr marL="354013" lvl="1" indent="-354013" algn="just">
              <a:spcBef>
                <a:spcPts val="20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endParaRPr lang="sk-SK" sz="1400" b="1" dirty="0" smtClean="0">
              <a:latin typeface="Arial Narrow" panose="020B0606020202030204" pitchFamily="34" charset="0"/>
            </a:endParaRPr>
          </a:p>
          <a:p>
            <a:pPr marL="354013" lvl="1" indent="-354013" algn="just">
              <a:spcBef>
                <a:spcPts val="20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sk-SK" sz="1400" b="1" dirty="0" smtClean="0">
                <a:latin typeface="Arial Narrow" panose="020B0606020202030204" pitchFamily="34" charset="0"/>
              </a:rPr>
              <a:t>5</a:t>
            </a:r>
            <a:r>
              <a:rPr lang="sk-SK" sz="1400" b="1" dirty="0">
                <a:latin typeface="Arial Narrow" panose="020B0606020202030204" pitchFamily="34" charset="0"/>
              </a:rPr>
              <a:t>. </a:t>
            </a:r>
            <a:r>
              <a:rPr lang="sk-SK" altLang="sk-SK" sz="1400" b="1" dirty="0">
                <a:latin typeface="Arial Narrow" panose="020B0606020202030204" pitchFamily="34" charset="0"/>
              </a:rPr>
              <a:t>účtovný rok </a:t>
            </a:r>
            <a:r>
              <a:rPr lang="pl-PL" altLang="sk-SK" sz="1400" b="1" dirty="0">
                <a:latin typeface="Arial Narrow" panose="020B0606020202030204" pitchFamily="34" charset="0"/>
              </a:rPr>
              <a:t>(01.04.2018 – 31.03.2019, priebežné žiadosti o platbu na EK do 30.04.2019</a:t>
            </a:r>
            <a:r>
              <a:rPr lang="sk-SK" altLang="sk-SK" sz="1400" b="1" dirty="0">
                <a:latin typeface="Arial Narrow" panose="020B0606020202030204" pitchFamily="34" charset="0"/>
              </a:rPr>
              <a:t>):</a:t>
            </a:r>
          </a:p>
          <a:p>
            <a:pPr marL="717550" lvl="1" indent="-176213" algn="just" defTabSz="895350">
              <a:spcBef>
                <a:spcPts val="2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sk-SK" sz="1400" b="1" dirty="0">
                <a:latin typeface="Arial Narrow" panose="020B0606020202030204" pitchFamily="34" charset="0"/>
              </a:rPr>
              <a:t>schválené výdavky na úrovni CO: </a:t>
            </a:r>
            <a:r>
              <a:rPr lang="sk-SK" sz="1400" b="1" dirty="0" smtClean="0">
                <a:latin typeface="Arial Narrow" panose="020B0606020202030204" pitchFamily="34" charset="0"/>
              </a:rPr>
              <a:t>25,34 </a:t>
            </a:r>
            <a:r>
              <a:rPr lang="sk-SK" sz="1400" b="1" dirty="0">
                <a:latin typeface="Arial Narrow" panose="020B0606020202030204" pitchFamily="34" charset="0"/>
              </a:rPr>
              <a:t>mil. </a:t>
            </a:r>
            <a:r>
              <a:rPr lang="sk-SK" sz="1400" b="1" dirty="0" smtClean="0">
                <a:latin typeface="Arial Narrow" panose="020B0606020202030204" pitchFamily="34" charset="0"/>
              </a:rPr>
              <a:t>EUR, </a:t>
            </a:r>
            <a:r>
              <a:rPr lang="sk-SK" sz="1400" dirty="0" smtClean="0">
                <a:latin typeface="Arial Narrow" panose="020B0606020202030204" pitchFamily="34" charset="0"/>
              </a:rPr>
              <a:t>z toho: 21,52 mil. EUR (zdroj EÚ) a 2,52 mil. EUR (zdroj ŠR)</a:t>
            </a:r>
          </a:p>
          <a:p>
            <a:pPr marL="717550" lvl="1" indent="-176213" algn="just" defTabSz="895350">
              <a:spcBef>
                <a:spcPts val="2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sk-SK" sz="1400" b="1" dirty="0" smtClean="0">
                <a:latin typeface="Arial Narrow" panose="020B0606020202030204" pitchFamily="34" charset="0"/>
              </a:rPr>
              <a:t>deklarované na EK: až po zaslaní záverečnej priebežnej žiadosti o platbu na EK za 4. účtovný rok</a:t>
            </a:r>
          </a:p>
          <a:p>
            <a:pPr marL="714375" indent="-176213" algn="just">
              <a:spcBef>
                <a:spcPts val="3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pl-PL" sz="1400" dirty="0">
                <a:latin typeface="Arial Narrow" panose="020B0606020202030204" pitchFamily="34" charset="0"/>
              </a:rPr>
              <a:t>ďalšie kroky: </a:t>
            </a:r>
          </a:p>
          <a:p>
            <a:pPr marL="1281112" lvl="1" indent="-285750" algn="just">
              <a:spcBef>
                <a:spcPts val="3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pl-PL" sz="1400" dirty="0" smtClean="0">
                <a:latin typeface="Arial Narrow" panose="020B0606020202030204" pitchFamily="34" charset="0"/>
              </a:rPr>
              <a:t>priebežné </a:t>
            </a:r>
            <a:r>
              <a:rPr lang="pl-PL" sz="1400" dirty="0">
                <a:latin typeface="Arial Narrow" panose="020B0606020202030204" pitchFamily="34" charset="0"/>
              </a:rPr>
              <a:t>žiadosti o platbu na EK </a:t>
            </a:r>
            <a:endParaRPr lang="pl-PL" sz="1400" dirty="0" smtClean="0">
              <a:latin typeface="Arial Narrow" panose="020B0606020202030204" pitchFamily="34" charset="0"/>
            </a:endParaRPr>
          </a:p>
          <a:p>
            <a:pPr marL="1281112" lvl="1" indent="-285750" algn="just">
              <a:spcBef>
                <a:spcPts val="3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pl-PL" sz="1400" dirty="0" smtClean="0">
                <a:latin typeface="Arial Narrow" panose="020B0606020202030204" pitchFamily="34" charset="0"/>
              </a:rPr>
              <a:t>Účty </a:t>
            </a:r>
            <a:r>
              <a:rPr lang="pl-PL" sz="1400" dirty="0">
                <a:latin typeface="Arial Narrow" panose="020B0606020202030204" pitchFamily="34" charset="0"/>
              </a:rPr>
              <a:t>na EK za </a:t>
            </a:r>
            <a:r>
              <a:rPr lang="pl-PL" sz="1400" dirty="0" smtClean="0">
                <a:latin typeface="Arial Narrow" panose="020B0606020202030204" pitchFamily="34" charset="0"/>
              </a:rPr>
              <a:t>5. </a:t>
            </a:r>
            <a:r>
              <a:rPr lang="pl-PL" sz="1400" dirty="0">
                <a:latin typeface="Arial Narrow" panose="020B0606020202030204" pitchFamily="34" charset="0"/>
              </a:rPr>
              <a:t>ÚR: </a:t>
            </a:r>
            <a:r>
              <a:rPr lang="pl-PL" sz="1400" dirty="0" smtClean="0">
                <a:latin typeface="Arial Narrow" panose="020B0606020202030204" pitchFamily="34" charset="0"/>
              </a:rPr>
              <a:t>15.02.2020</a:t>
            </a:r>
            <a:r>
              <a:rPr lang="sk-SK" sz="1400" dirty="0" smtClean="0">
                <a:latin typeface="Arial Narrow" panose="020B0606020202030204" pitchFamily="34" charset="0"/>
              </a:rPr>
              <a:t> </a:t>
            </a:r>
            <a:endParaRPr lang="sk-SK" sz="1400" dirty="0">
              <a:latin typeface="Arial Narrow" panose="020B0606020202030204" pitchFamily="34" charset="0"/>
            </a:endParaRPr>
          </a:p>
          <a:p>
            <a:pPr marL="717550" lvl="1" indent="-176213" algn="just" defTabSz="895350">
              <a:spcBef>
                <a:spcPts val="2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sk-SK" sz="1400" b="1" dirty="0">
              <a:latin typeface="Arial Narrow" panose="020B0606020202030204" pitchFamily="34" charset="0"/>
            </a:endParaRPr>
          </a:p>
          <a:p>
            <a:pPr marL="1281112" lvl="1" indent="-285750" algn="just">
              <a:spcBef>
                <a:spcPts val="3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sk-SK" sz="1400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679092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čísla snímky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B037AC-081D-47A7-83E9-F6C22C391E19}" type="slidenum">
              <a:rPr lang="sk-SK" smtClean="0"/>
              <a:pPr>
                <a:defRPr/>
              </a:pPr>
              <a:t>12</a:t>
            </a:fld>
            <a:endParaRPr lang="sk-SK"/>
          </a:p>
        </p:txBody>
      </p:sp>
      <p:sp>
        <p:nvSpPr>
          <p:cNvPr id="5" name="TextBox 1"/>
          <p:cNvSpPr txBox="1">
            <a:spLocks noGrp="1" noChangeArrowheads="1"/>
          </p:cNvSpPr>
          <p:nvPr>
            <p:ph type="title"/>
          </p:nvPr>
        </p:nvSpPr>
        <p:spPr>
          <a:xfrm>
            <a:off x="849312" y="432143"/>
            <a:ext cx="10494963" cy="323165"/>
          </a:xfrm>
          <a:extLst/>
        </p:spPr>
        <p:txBody>
          <a:bodyPr wrap="square" lIns="0" tIns="0" rIns="0" bIns="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lang="sk-SK" altLang="sk-SK" sz="2100" dirty="0">
                <a:solidFill>
                  <a:schemeClr val="bg1"/>
                </a:solidFill>
              </a:rPr>
              <a:t>Zálohové platby z EK</a:t>
            </a:r>
            <a:endParaRPr lang="en-GB" altLang="sk-SK" sz="21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3" name="Zástupný symbol päty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t-BR" dirty="0"/>
              <a:t>Finančná implementácia OP </a:t>
            </a:r>
            <a:r>
              <a:rPr lang="sk-SK" dirty="0"/>
              <a:t>Kvalita životného prostredia</a:t>
            </a:r>
            <a:endParaRPr lang="en-GB" dirty="0"/>
          </a:p>
        </p:txBody>
      </p:sp>
      <p:sp>
        <p:nvSpPr>
          <p:cNvPr id="7" name="Obdĺžnik 6"/>
          <p:cNvSpPr/>
          <p:nvPr/>
        </p:nvSpPr>
        <p:spPr>
          <a:xfrm>
            <a:off x="1088571" y="1349479"/>
            <a:ext cx="10255704" cy="29388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600"/>
              </a:spcAft>
              <a:buNone/>
            </a:pPr>
            <a:r>
              <a:rPr lang="sk-SK" altLang="sk-SK" sz="1200" kern="0" dirty="0">
                <a:latin typeface="Arial Narrow" panose="020B0606020202030204" pitchFamily="34" charset="0"/>
                <a:cs typeface="Arial" panose="020B0604020202020204" pitchFamily="34" charset="0"/>
              </a:rPr>
              <a:t> </a:t>
            </a:r>
            <a:r>
              <a:rPr lang="sk-SK" sz="1600" b="1" dirty="0">
                <a:latin typeface="Arial Narrow" panose="020B0606020202030204" pitchFamily="34" charset="0"/>
              </a:rPr>
              <a:t>Prijaté zálohové platby: </a:t>
            </a:r>
            <a:r>
              <a:rPr lang="sk-SK" sz="1600" b="1" dirty="0" smtClean="0">
                <a:latin typeface="Arial Narrow" panose="020B0606020202030204" pitchFamily="34" charset="0"/>
              </a:rPr>
              <a:t>165,83 </a:t>
            </a:r>
            <a:r>
              <a:rPr lang="sk-SK" sz="1600" b="1" dirty="0">
                <a:latin typeface="Arial Narrow" panose="020B0606020202030204" pitchFamily="34" charset="0"/>
              </a:rPr>
              <a:t>mil. EUR </a:t>
            </a:r>
          </a:p>
          <a:p>
            <a:pPr marL="742950" lvl="1" indent="-285750" algn="just">
              <a:lnSpc>
                <a:spcPct val="150000"/>
              </a:lnSpc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sk-SK" sz="1600" b="1" dirty="0">
                <a:latin typeface="Arial Narrow" panose="020B0606020202030204" pitchFamily="34" charset="0"/>
              </a:rPr>
              <a:t>3% počiatočná zálohová platba</a:t>
            </a:r>
            <a:r>
              <a:rPr lang="sk-SK" sz="1600" dirty="0">
                <a:latin typeface="Arial Narrow" panose="020B0606020202030204" pitchFamily="34" charset="0"/>
              </a:rPr>
              <a:t> (3 </a:t>
            </a:r>
            <a:r>
              <a:rPr lang="sk-SK" sz="1600" dirty="0" err="1">
                <a:latin typeface="Arial Narrow" panose="020B0606020202030204" pitchFamily="34" charset="0"/>
              </a:rPr>
              <a:t>tranže</a:t>
            </a:r>
            <a:r>
              <a:rPr lang="sk-SK" sz="1600" dirty="0">
                <a:latin typeface="Arial Narrow" panose="020B0606020202030204" pitchFamily="34" charset="0"/>
              </a:rPr>
              <a:t> v rokoch 2014, 2015 a 2016 za </a:t>
            </a:r>
            <a:r>
              <a:rPr lang="sk-SK" sz="1600" dirty="0" smtClean="0">
                <a:latin typeface="Arial Narrow" panose="020B0606020202030204" pitchFamily="34" charset="0"/>
              </a:rPr>
              <a:t>KF </a:t>
            </a:r>
            <a:r>
              <a:rPr lang="sk-SK" sz="1600" dirty="0">
                <a:latin typeface="Arial Narrow" panose="020B0606020202030204" pitchFamily="34" charset="0"/>
              </a:rPr>
              <a:t>a </a:t>
            </a:r>
            <a:r>
              <a:rPr lang="sk-SK" sz="1600" dirty="0" smtClean="0">
                <a:latin typeface="Arial Narrow" panose="020B0606020202030204" pitchFamily="34" charset="0"/>
              </a:rPr>
              <a:t>EFRR) </a:t>
            </a:r>
            <a:r>
              <a:rPr lang="sk-SK" sz="1600" dirty="0">
                <a:latin typeface="Arial Narrow" panose="020B0606020202030204" pitchFamily="34" charset="0"/>
              </a:rPr>
              <a:t>v celkovej výške </a:t>
            </a:r>
            <a:r>
              <a:rPr lang="sk-SK" sz="1600" b="1" dirty="0" smtClean="0">
                <a:latin typeface="Arial Narrow" panose="020B0606020202030204" pitchFamily="34" charset="0"/>
              </a:rPr>
              <a:t>88,44 </a:t>
            </a:r>
            <a:r>
              <a:rPr lang="sk-SK" sz="1600" b="1" dirty="0">
                <a:latin typeface="Arial Narrow" panose="020B0606020202030204" pitchFamily="34" charset="0"/>
              </a:rPr>
              <a:t>mil. </a:t>
            </a:r>
            <a:r>
              <a:rPr lang="sk-SK" sz="1600" b="1" dirty="0" smtClean="0">
                <a:latin typeface="Arial Narrow" panose="020B0606020202030204" pitchFamily="34" charset="0"/>
              </a:rPr>
              <a:t>EUR </a:t>
            </a:r>
            <a:r>
              <a:rPr lang="sk-SK" sz="1600" dirty="0" smtClean="0">
                <a:latin typeface="Arial Narrow" panose="020B0606020202030204" pitchFamily="34" charset="0"/>
              </a:rPr>
              <a:t>(52,48 mil</a:t>
            </a:r>
            <a:r>
              <a:rPr lang="sk-SK" sz="1600" dirty="0">
                <a:latin typeface="Arial Narrow" panose="020B0606020202030204" pitchFamily="34" charset="0"/>
              </a:rPr>
              <a:t>. EUR za KF a </a:t>
            </a:r>
            <a:r>
              <a:rPr lang="sk-SK" sz="1600" dirty="0" smtClean="0">
                <a:latin typeface="Arial Narrow" panose="020B0606020202030204" pitchFamily="34" charset="0"/>
              </a:rPr>
              <a:t>35,96 </a:t>
            </a:r>
            <a:r>
              <a:rPr lang="sk-SK" sz="1600" dirty="0">
                <a:latin typeface="Arial Narrow" panose="020B0606020202030204" pitchFamily="34" charset="0"/>
              </a:rPr>
              <a:t>mil. EUR za </a:t>
            </a:r>
            <a:r>
              <a:rPr lang="sk-SK" sz="1600" dirty="0" smtClean="0">
                <a:latin typeface="Arial Narrow" panose="020B0606020202030204" pitchFamily="34" charset="0"/>
              </a:rPr>
              <a:t>EFRR)</a:t>
            </a:r>
            <a:endParaRPr lang="sk-SK" sz="1600" dirty="0">
              <a:latin typeface="Arial Narrow" panose="020B0606020202030204" pitchFamily="34" charset="0"/>
            </a:endParaRPr>
          </a:p>
          <a:p>
            <a:pPr marL="742950" lvl="1" indent="-285750" algn="just">
              <a:lnSpc>
                <a:spcPct val="150000"/>
              </a:lnSpc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sk-SK" sz="1600" b="1" dirty="0">
                <a:latin typeface="Arial Narrow" panose="020B0606020202030204" pitchFamily="34" charset="0"/>
              </a:rPr>
              <a:t>2 % ročná zálohová platba </a:t>
            </a:r>
            <a:r>
              <a:rPr lang="sk-SK" sz="1600" dirty="0">
                <a:latin typeface="Arial Narrow" panose="020B0606020202030204" pitchFamily="34" charset="0"/>
              </a:rPr>
              <a:t>(v roku 2016) vo výške </a:t>
            </a:r>
            <a:r>
              <a:rPr lang="sk-SK" sz="1600" b="1" dirty="0" smtClean="0">
                <a:latin typeface="Arial Narrow" panose="020B0606020202030204" pitchFamily="34" charset="0"/>
              </a:rPr>
              <a:t>58,96 </a:t>
            </a:r>
            <a:r>
              <a:rPr lang="sk-SK" sz="1600" b="1" dirty="0">
                <a:latin typeface="Arial Narrow" panose="020B0606020202030204" pitchFamily="34" charset="0"/>
              </a:rPr>
              <a:t>mil. EUR</a:t>
            </a:r>
            <a:r>
              <a:rPr lang="sk-SK" sz="1600" dirty="0">
                <a:latin typeface="Arial Narrow" panose="020B0606020202030204" pitchFamily="34" charset="0"/>
              </a:rPr>
              <a:t> </a:t>
            </a:r>
            <a:r>
              <a:rPr lang="sk-SK" sz="1600" dirty="0" smtClean="0">
                <a:latin typeface="Arial Narrow" panose="020B0606020202030204" pitchFamily="34" charset="0"/>
              </a:rPr>
              <a:t>(34,99 </a:t>
            </a:r>
            <a:r>
              <a:rPr lang="sk-SK" sz="1600" dirty="0">
                <a:latin typeface="Arial Narrow" panose="020B0606020202030204" pitchFamily="34" charset="0"/>
              </a:rPr>
              <a:t>mil. EUR za KF a </a:t>
            </a:r>
            <a:r>
              <a:rPr lang="sk-SK" sz="1600" dirty="0" smtClean="0">
                <a:latin typeface="Arial Narrow" panose="020B0606020202030204" pitchFamily="34" charset="0"/>
              </a:rPr>
              <a:t>23,97 </a:t>
            </a:r>
            <a:r>
              <a:rPr lang="sk-SK" sz="1600" dirty="0">
                <a:latin typeface="Arial Narrow" panose="020B0606020202030204" pitchFamily="34" charset="0"/>
              </a:rPr>
              <a:t>mil. EUR za </a:t>
            </a:r>
            <a:r>
              <a:rPr lang="sk-SK" sz="1600" dirty="0" smtClean="0">
                <a:latin typeface="Arial Narrow" panose="020B0606020202030204" pitchFamily="34" charset="0"/>
              </a:rPr>
              <a:t>EFRR)</a:t>
            </a:r>
            <a:endParaRPr lang="sk-SK" sz="1600" dirty="0">
              <a:latin typeface="Arial Narrow" panose="020B0606020202030204" pitchFamily="34" charset="0"/>
            </a:endParaRPr>
          </a:p>
          <a:p>
            <a:pPr marL="1200150" lvl="2" indent="-285750" algn="just">
              <a:lnSpc>
                <a:spcPct val="150000"/>
              </a:lnSpc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sk-SK" sz="1600" dirty="0" smtClean="0">
                <a:latin typeface="Arial Narrow" panose="020B0606020202030204" pitchFamily="34" charset="0"/>
              </a:rPr>
              <a:t>nedeklarované </a:t>
            </a:r>
            <a:r>
              <a:rPr lang="sk-SK" sz="1600" dirty="0">
                <a:latin typeface="Arial Narrow" panose="020B0606020202030204" pitchFamily="34" charset="0"/>
              </a:rPr>
              <a:t>výdavky za 2. účtovný </a:t>
            </a:r>
            <a:r>
              <a:rPr lang="sk-SK" sz="1600" dirty="0" smtClean="0">
                <a:latin typeface="Arial Narrow" panose="020B0606020202030204" pitchFamily="34" charset="0"/>
              </a:rPr>
              <a:t>rok  -  </a:t>
            </a:r>
            <a:r>
              <a:rPr lang="sk-SK" sz="1600" dirty="0" err="1" smtClean="0">
                <a:latin typeface="Arial Narrow" panose="020B0606020202030204" pitchFamily="34" charset="0"/>
              </a:rPr>
              <a:t>off</a:t>
            </a:r>
            <a:r>
              <a:rPr lang="sk-SK" sz="1600" dirty="0" smtClean="0">
                <a:latin typeface="Arial Narrow" panose="020B0606020202030204" pitchFamily="34" charset="0"/>
              </a:rPr>
              <a:t>-set s ročnou </a:t>
            </a:r>
            <a:r>
              <a:rPr lang="sk-SK" sz="1600" dirty="0">
                <a:latin typeface="Arial Narrow" panose="020B0606020202030204" pitchFamily="34" charset="0"/>
              </a:rPr>
              <a:t>zálohovou platbou </a:t>
            </a:r>
            <a:r>
              <a:rPr lang="sk-SK" sz="1600" dirty="0" smtClean="0">
                <a:latin typeface="Arial Narrow" panose="020B0606020202030204" pitchFamily="34" charset="0"/>
              </a:rPr>
              <a:t>za rok 2017</a:t>
            </a:r>
            <a:endParaRPr lang="sk-SK" sz="1600" dirty="0">
              <a:latin typeface="Arial Narrow" panose="020B0606020202030204" pitchFamily="34" charset="0"/>
            </a:endParaRPr>
          </a:p>
          <a:p>
            <a:pPr marL="742950" lvl="1" indent="-285750" algn="just">
              <a:lnSpc>
                <a:spcPct val="150000"/>
              </a:lnSpc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sk-SK" sz="1600" b="1" dirty="0">
                <a:latin typeface="Arial Narrow" panose="020B0606020202030204" pitchFamily="34" charset="0"/>
              </a:rPr>
              <a:t>2,625 % ročná zálohová platba </a:t>
            </a:r>
            <a:r>
              <a:rPr lang="sk-SK" sz="1600" dirty="0">
                <a:latin typeface="Arial Narrow" panose="020B0606020202030204" pitchFamily="34" charset="0"/>
              </a:rPr>
              <a:t>(v roku 2017): </a:t>
            </a:r>
            <a:r>
              <a:rPr lang="sk-SK" sz="1600" b="1" dirty="0" smtClean="0">
                <a:latin typeface="Arial Narrow" panose="020B0606020202030204" pitchFamily="34" charset="0"/>
              </a:rPr>
              <a:t>18,43 </a:t>
            </a:r>
            <a:r>
              <a:rPr lang="sk-SK" sz="1600" b="1" dirty="0">
                <a:latin typeface="Arial Narrow" panose="020B0606020202030204" pitchFamily="34" charset="0"/>
              </a:rPr>
              <a:t>mil. EUR </a:t>
            </a:r>
            <a:r>
              <a:rPr lang="sk-SK" sz="1600" b="1" dirty="0" smtClean="0">
                <a:latin typeface="Arial Narrow" panose="020B0606020202030204" pitchFamily="34" charset="0"/>
              </a:rPr>
              <a:t>(10,93 mil. EUR za KF a 7,49 mil. EUR za EFRR) </a:t>
            </a:r>
            <a:r>
              <a:rPr lang="sk-SK" sz="1600" dirty="0">
                <a:latin typeface="Arial Narrow" panose="020B0606020202030204" pitchFamily="34" charset="0"/>
              </a:rPr>
              <a:t>po znížení o </a:t>
            </a:r>
            <a:r>
              <a:rPr lang="sk-SK" sz="1600" dirty="0" err="1">
                <a:latin typeface="Arial Narrow" panose="020B0606020202030204" pitchFamily="34" charset="0"/>
              </a:rPr>
              <a:t>off</a:t>
            </a:r>
            <a:r>
              <a:rPr lang="sk-SK" sz="1600" dirty="0">
                <a:latin typeface="Arial Narrow" panose="020B0606020202030204" pitchFamily="34" charset="0"/>
              </a:rPr>
              <a:t>-set 2016 </a:t>
            </a:r>
          </a:p>
        </p:txBody>
      </p:sp>
    </p:spTree>
    <p:extLst>
      <p:ext uri="{BB962C8B-B14F-4D97-AF65-F5344CB8AC3E}">
        <p14:creationId xmlns:p14="http://schemas.microsoft.com/office/powerpoint/2010/main" val="52947205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čísla snímky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B037AC-081D-47A7-83E9-F6C22C391E19}" type="slidenum">
              <a:rPr lang="sk-SK" smtClean="0"/>
              <a:pPr>
                <a:defRPr/>
              </a:pPr>
              <a:t>2</a:t>
            </a:fld>
            <a:endParaRPr lang="sk-SK"/>
          </a:p>
        </p:txBody>
      </p:sp>
      <p:sp>
        <p:nvSpPr>
          <p:cNvPr id="5" name="TextBox 1"/>
          <p:cNvSpPr txBox="1">
            <a:spLocks noGrp="1" noChangeArrowheads="1"/>
          </p:cNvSpPr>
          <p:nvPr>
            <p:ph type="title"/>
          </p:nvPr>
        </p:nvSpPr>
        <p:spPr>
          <a:xfrm>
            <a:off x="849313" y="432143"/>
            <a:ext cx="9818687" cy="323165"/>
          </a:xfrm>
          <a:extLst/>
        </p:spPr>
        <p:txBody>
          <a:bodyPr lIns="0" tIns="0" rIns="0" bIns="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lang="sk-SK" sz="2100" dirty="0">
                <a:solidFill>
                  <a:schemeClr val="bg1"/>
                </a:solidFill>
              </a:rPr>
              <a:t>Prehľad finančnej implementácie programov </a:t>
            </a:r>
            <a:r>
              <a:rPr lang="sk-SK" altLang="sk-SK" sz="2100" dirty="0">
                <a:solidFill>
                  <a:schemeClr val="bg1"/>
                </a:solidFill>
              </a:rPr>
              <a:t>PO 2014 - 2020 k</a:t>
            </a:r>
            <a:r>
              <a:rPr lang="sk-SK" altLang="sk-SK" sz="2100" dirty="0" smtClean="0">
                <a:solidFill>
                  <a:schemeClr val="bg1"/>
                </a:solidFill>
                <a:latin typeface="+mn-lt"/>
              </a:rPr>
              <a:t> 21.05.2018</a:t>
            </a:r>
            <a:endParaRPr lang="en-GB" altLang="sk-SK" sz="21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8348" name="Nadpis 1"/>
          <p:cNvSpPr txBox="1">
            <a:spLocks/>
          </p:cNvSpPr>
          <p:nvPr/>
        </p:nvSpPr>
        <p:spPr bwMode="auto">
          <a:xfrm>
            <a:off x="990984" y="5502041"/>
            <a:ext cx="1008063" cy="153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 defTabSz="449263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44926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44926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44926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44926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4926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4926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4926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4926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Font typeface="Times New Roman" panose="02020603050405020304" pitchFamily="18" charset="0"/>
              <a:buNone/>
            </a:pPr>
            <a:r>
              <a:rPr lang="sk-SK" altLang="sk-SK" sz="800" dirty="0" smtClean="0">
                <a:solidFill>
                  <a:srgbClr val="000000"/>
                </a:solidFill>
                <a:latin typeface="Arial Narrow" panose="020B0606020202030204" pitchFamily="34" charset="0"/>
              </a:rPr>
              <a:t>Zdroj: CO (MF SR)</a:t>
            </a:r>
            <a:endParaRPr lang="sk-SK" altLang="sk-SK" sz="800" dirty="0">
              <a:solidFill>
                <a:srgbClr val="0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3" name="Zástupný symbol päty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t-BR" dirty="0" smtClean="0"/>
              <a:t>Finančná implementácia OP </a:t>
            </a:r>
            <a:r>
              <a:rPr lang="sk-SK" dirty="0" smtClean="0"/>
              <a:t>Kvalita životného prostredia</a:t>
            </a:r>
            <a:endParaRPr lang="en-GB" dirty="0"/>
          </a:p>
        </p:txBody>
      </p:sp>
      <p:pic>
        <p:nvPicPr>
          <p:cNvPr id="2" name="Obrázok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5753" y="1214269"/>
            <a:ext cx="10229251" cy="4287772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dirty="0"/>
              <a:t>Stav čerpania na národnej úrovni k </a:t>
            </a:r>
            <a:r>
              <a:rPr lang="pl-PL" dirty="0" smtClean="0"/>
              <a:t>21.5.2018</a:t>
            </a:r>
            <a:endParaRPr lang="sk-SK" dirty="0"/>
          </a:p>
        </p:txBody>
      </p:sp>
      <p:sp>
        <p:nvSpPr>
          <p:cNvPr id="4" name="Zástupný symbol päty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t-BR" dirty="0"/>
              <a:t>Finančná implementácia OP </a:t>
            </a:r>
            <a:r>
              <a:rPr lang="sk-SK" dirty="0"/>
              <a:t>Kvalita životného prostredia</a:t>
            </a:r>
            <a:endParaRPr lang="en-GB" dirty="0"/>
          </a:p>
        </p:txBody>
      </p:sp>
      <p:sp>
        <p:nvSpPr>
          <p:cNvPr id="5" name="Zástupný symbol čísla snímky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334C05-9FBD-4BC6-846E-22F03AE0B791}" type="slidenum">
              <a:rPr lang="en-GB" smtClean="0"/>
              <a:pPr>
                <a:defRPr/>
              </a:pPr>
              <a:t>3</a:t>
            </a:fld>
            <a:endParaRPr lang="en-GB" dirty="0"/>
          </a:p>
        </p:txBody>
      </p:sp>
      <p:sp>
        <p:nvSpPr>
          <p:cNvPr id="7" name="Nadpis 1"/>
          <p:cNvSpPr txBox="1">
            <a:spLocks/>
          </p:cNvSpPr>
          <p:nvPr/>
        </p:nvSpPr>
        <p:spPr bwMode="auto">
          <a:xfrm>
            <a:off x="978313" y="5583710"/>
            <a:ext cx="1008063" cy="153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 defTabSz="449263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44926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44926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44926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44926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4926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4926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4926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4926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Font typeface="Times New Roman" panose="02020603050405020304" pitchFamily="18" charset="0"/>
              <a:buNone/>
            </a:pPr>
            <a:r>
              <a:rPr lang="sk-SK" altLang="sk-SK" sz="800" dirty="0" smtClean="0">
                <a:solidFill>
                  <a:srgbClr val="000000"/>
                </a:solidFill>
                <a:latin typeface="Arial Narrow" panose="020B0606020202030204" pitchFamily="34" charset="0"/>
              </a:rPr>
              <a:t>Zdroj: CO (MF SR)</a:t>
            </a:r>
            <a:endParaRPr lang="sk-SK" altLang="sk-SK" sz="800" dirty="0">
              <a:solidFill>
                <a:srgbClr val="000000"/>
              </a:solidFill>
              <a:latin typeface="Arial Narrow" panose="020B0606020202030204" pitchFamily="34" charset="0"/>
            </a:endParaRPr>
          </a:p>
        </p:txBody>
      </p:sp>
      <p:pic>
        <p:nvPicPr>
          <p:cNvPr id="6" name="Obrázok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2823" y="1228004"/>
            <a:ext cx="10758146" cy="43557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245303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sk-SK" dirty="0"/>
              <a:t>Potreba čerpania k 31.12.2018 (N+3) </a:t>
            </a:r>
            <a:r>
              <a:rPr lang="sk-SK"/>
              <a:t>k </a:t>
            </a:r>
            <a:r>
              <a:rPr lang="sk-SK" smtClean="0"/>
              <a:t>21.05.2018</a:t>
            </a:r>
            <a:endParaRPr lang="sk-SK" dirty="0"/>
          </a:p>
        </p:txBody>
      </p:sp>
      <p:sp>
        <p:nvSpPr>
          <p:cNvPr id="4" name="Zástupný symbol päty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t-BR" dirty="0"/>
              <a:t>Finančná implementácia OP </a:t>
            </a:r>
            <a:r>
              <a:rPr lang="sk-SK" dirty="0"/>
              <a:t>Kvalita životného prostredia</a:t>
            </a:r>
            <a:endParaRPr lang="en-GB" dirty="0"/>
          </a:p>
        </p:txBody>
      </p:sp>
      <p:sp>
        <p:nvSpPr>
          <p:cNvPr id="5" name="Zástupný symbol čísla snímky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334C05-9FBD-4BC6-846E-22F03AE0B791}" type="slidenum">
              <a:rPr lang="en-GB" smtClean="0"/>
              <a:pPr>
                <a:defRPr/>
              </a:pPr>
              <a:t>4</a:t>
            </a:fld>
            <a:endParaRPr lang="en-GB" dirty="0"/>
          </a:p>
        </p:txBody>
      </p:sp>
      <p:sp>
        <p:nvSpPr>
          <p:cNvPr id="9" name="Nadpis 1"/>
          <p:cNvSpPr txBox="1">
            <a:spLocks/>
          </p:cNvSpPr>
          <p:nvPr/>
        </p:nvSpPr>
        <p:spPr bwMode="auto">
          <a:xfrm>
            <a:off x="1061156" y="5904600"/>
            <a:ext cx="1008063" cy="153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 defTabSz="449263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44926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44926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44926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44926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4926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4926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4926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4926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Font typeface="Times New Roman" panose="02020603050405020304" pitchFamily="18" charset="0"/>
              <a:buNone/>
            </a:pPr>
            <a:r>
              <a:rPr lang="sk-SK" altLang="sk-SK" sz="800" dirty="0" smtClean="0">
                <a:solidFill>
                  <a:srgbClr val="000000"/>
                </a:solidFill>
                <a:latin typeface="Arial Narrow" panose="020B0606020202030204" pitchFamily="34" charset="0"/>
              </a:rPr>
              <a:t>Zdroj: CO (MF SR)</a:t>
            </a:r>
            <a:endParaRPr lang="sk-SK" altLang="sk-SK" sz="800" dirty="0">
              <a:solidFill>
                <a:srgbClr val="000000"/>
              </a:solidFill>
              <a:latin typeface="Arial Narrow" panose="020B0606020202030204" pitchFamily="34" charset="0"/>
            </a:endParaRPr>
          </a:p>
        </p:txBody>
      </p:sp>
      <p:pic>
        <p:nvPicPr>
          <p:cNvPr id="6" name="Obrázok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2409" y="1343728"/>
            <a:ext cx="10222649" cy="44911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117482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čísla snímky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B037AC-081D-47A7-83E9-F6C22C391E19}" type="slidenum">
              <a:rPr lang="sk-SK" smtClean="0"/>
              <a:pPr>
                <a:defRPr/>
              </a:pPr>
              <a:t>5</a:t>
            </a:fld>
            <a:endParaRPr lang="sk-SK"/>
          </a:p>
        </p:txBody>
      </p:sp>
      <p:sp>
        <p:nvSpPr>
          <p:cNvPr id="5" name="TextBox 1"/>
          <p:cNvSpPr txBox="1">
            <a:spLocks noGrp="1" noChangeArrowheads="1"/>
          </p:cNvSpPr>
          <p:nvPr>
            <p:ph type="title"/>
          </p:nvPr>
        </p:nvSpPr>
        <p:spPr>
          <a:xfrm>
            <a:off x="849312" y="432142"/>
            <a:ext cx="10494963" cy="323165"/>
          </a:xfrm>
          <a:extLst/>
        </p:spPr>
        <p:txBody>
          <a:bodyPr wrap="square" lIns="0" tIns="0" rIns="0" bIns="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lang="sk-SK" sz="2100" dirty="0">
                <a:solidFill>
                  <a:schemeClr val="bg1"/>
                </a:solidFill>
                <a:latin typeface="+mn-lt"/>
              </a:rPr>
              <a:t>POSUN OD posledného MONITOROVACIEHO VÝBORU </a:t>
            </a:r>
            <a:r>
              <a:rPr lang="sk-SK" sz="2100" dirty="0" smtClean="0">
                <a:solidFill>
                  <a:schemeClr val="bg1"/>
                </a:solidFill>
                <a:latin typeface="+mn-lt"/>
              </a:rPr>
              <a:t>PRE </a:t>
            </a:r>
            <a:r>
              <a:rPr lang="sk-SK" sz="2100" dirty="0" err="1" smtClean="0">
                <a:solidFill>
                  <a:schemeClr val="bg1"/>
                </a:solidFill>
                <a:latin typeface="+mn-lt"/>
              </a:rPr>
              <a:t>Op</a:t>
            </a:r>
            <a:r>
              <a:rPr lang="sk-SK" sz="2100" dirty="0" smtClean="0">
                <a:solidFill>
                  <a:schemeClr val="bg1"/>
                </a:solidFill>
                <a:latin typeface="+mn-lt"/>
              </a:rPr>
              <a:t> KŽP</a:t>
            </a:r>
            <a:endParaRPr lang="en-GB" altLang="sk-SK" sz="21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8348" name="Nadpis 1"/>
          <p:cNvSpPr txBox="1">
            <a:spLocks/>
          </p:cNvSpPr>
          <p:nvPr/>
        </p:nvSpPr>
        <p:spPr bwMode="auto">
          <a:xfrm>
            <a:off x="1058962" y="5896978"/>
            <a:ext cx="1008063" cy="153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 defTabSz="449263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44926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44926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44926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44926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4926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4926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4926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4926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Font typeface="Times New Roman" panose="02020603050405020304" pitchFamily="18" charset="0"/>
              <a:buNone/>
            </a:pPr>
            <a:r>
              <a:rPr lang="sk-SK" altLang="sk-SK" sz="800" dirty="0">
                <a:solidFill>
                  <a:srgbClr val="000000"/>
                </a:solidFill>
                <a:latin typeface="Arial Narrow" panose="020B0606020202030204" pitchFamily="34" charset="0"/>
              </a:rPr>
              <a:t>Zdroj: </a:t>
            </a:r>
            <a:r>
              <a:rPr lang="sk-SK" altLang="sk-SK" sz="800" dirty="0" smtClean="0">
                <a:solidFill>
                  <a:srgbClr val="000000"/>
                </a:solidFill>
                <a:latin typeface="Arial Narrow" panose="020B0606020202030204" pitchFamily="34" charset="0"/>
              </a:rPr>
              <a:t>CO  (MF SR)</a:t>
            </a:r>
            <a:endParaRPr lang="sk-SK" altLang="sk-SK" sz="800" dirty="0">
              <a:solidFill>
                <a:srgbClr val="0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3" name="Zástupný symbol päty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t-BR" dirty="0"/>
              <a:t>Finančná implementácia OP </a:t>
            </a:r>
            <a:r>
              <a:rPr lang="sk-SK" dirty="0"/>
              <a:t>Kvalita životného prostredia</a:t>
            </a:r>
            <a:endParaRPr lang="en-GB" dirty="0"/>
          </a:p>
        </p:txBody>
      </p:sp>
      <p:pic>
        <p:nvPicPr>
          <p:cNvPr id="2" name="Obrázok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3908" y="1166050"/>
            <a:ext cx="10382449" cy="4730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335707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čísla snímky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B037AC-081D-47A7-83E9-F6C22C391E19}" type="slidenum">
              <a:rPr lang="sk-SK" smtClean="0"/>
              <a:pPr>
                <a:defRPr/>
              </a:pPr>
              <a:t>6</a:t>
            </a:fld>
            <a:endParaRPr lang="sk-SK"/>
          </a:p>
        </p:txBody>
      </p:sp>
      <p:sp>
        <p:nvSpPr>
          <p:cNvPr id="5" name="TextBox 1"/>
          <p:cNvSpPr txBox="1">
            <a:spLocks noGrp="1" noChangeArrowheads="1"/>
          </p:cNvSpPr>
          <p:nvPr>
            <p:ph type="title"/>
          </p:nvPr>
        </p:nvSpPr>
        <p:spPr>
          <a:xfrm>
            <a:off x="849312" y="432143"/>
            <a:ext cx="10494963" cy="323165"/>
          </a:xfrm>
          <a:extLst/>
        </p:spPr>
        <p:txBody>
          <a:bodyPr wrap="square" lIns="0" tIns="0" rIns="0" bIns="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lang="sk-SK" altLang="sk-SK" sz="2100" dirty="0" smtClean="0">
                <a:solidFill>
                  <a:schemeClr val="bg1"/>
                </a:solidFill>
              </a:rPr>
              <a:t>Prehľad Predložených SŽP na CO za </a:t>
            </a:r>
            <a:r>
              <a:rPr lang="sk-SK" altLang="sk-SK" sz="2100" dirty="0" err="1" smtClean="0">
                <a:solidFill>
                  <a:schemeClr val="bg1"/>
                </a:solidFill>
              </a:rPr>
              <a:t>op</a:t>
            </a:r>
            <a:r>
              <a:rPr lang="sk-SK" altLang="sk-SK" sz="2100" dirty="0" smtClean="0">
                <a:solidFill>
                  <a:schemeClr val="bg1"/>
                </a:solidFill>
              </a:rPr>
              <a:t> KŽP </a:t>
            </a:r>
            <a:r>
              <a:rPr lang="sk-SK" altLang="sk-SK" sz="2100" dirty="0" smtClean="0">
                <a:solidFill>
                  <a:schemeClr val="bg1"/>
                </a:solidFill>
                <a:latin typeface="+mn-lt"/>
              </a:rPr>
              <a:t>k 21.05.2018</a:t>
            </a:r>
            <a:endParaRPr lang="en-GB" altLang="sk-SK" sz="21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3" name="Zástupný symbol päty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t-BR" dirty="0"/>
              <a:t>Finančná implementácia OP </a:t>
            </a:r>
            <a:r>
              <a:rPr lang="sk-SK" dirty="0"/>
              <a:t>Kvalita životného prostredia</a:t>
            </a:r>
            <a:endParaRPr lang="en-GB" dirty="0"/>
          </a:p>
        </p:txBody>
      </p:sp>
      <p:sp>
        <p:nvSpPr>
          <p:cNvPr id="7" name="Obdĺžnik 6"/>
          <p:cNvSpPr/>
          <p:nvPr/>
        </p:nvSpPr>
        <p:spPr>
          <a:xfrm>
            <a:off x="1355622" y="5869811"/>
            <a:ext cx="10105054" cy="3924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"/>
            <a:r>
              <a:rPr lang="sk-SK" sz="1050" dirty="0">
                <a:latin typeface="Arial Narrow" panose="020B0606020202030204" pitchFamily="34" charset="0"/>
              </a:rPr>
              <a:t>Počet predložených / schválených SŽP:  </a:t>
            </a:r>
            <a:r>
              <a:rPr lang="sk-SK" sz="1050" b="1" dirty="0" smtClean="0">
                <a:latin typeface="Arial Narrow" panose="020B0606020202030204" pitchFamily="34" charset="0"/>
              </a:rPr>
              <a:t>80 / 80</a:t>
            </a:r>
            <a:endParaRPr lang="sk-SK" sz="1050" b="1" dirty="0">
              <a:latin typeface="Arial Narrow" panose="020B0606020202030204" pitchFamily="34" charset="0"/>
            </a:endParaRPr>
          </a:p>
          <a:p>
            <a:pPr fontAlgn="b">
              <a:lnSpc>
                <a:spcPct val="100000"/>
              </a:lnSpc>
            </a:pPr>
            <a:endParaRPr lang="sk-SK" sz="900" dirty="0">
              <a:solidFill>
                <a:sysClr val="windowText" lastClr="0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13" name="BlokTextu 1"/>
          <p:cNvSpPr txBox="1"/>
          <p:nvPr/>
        </p:nvSpPr>
        <p:spPr>
          <a:xfrm>
            <a:off x="11460676" y="934578"/>
            <a:ext cx="810341" cy="223628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sk-SK" sz="1100" b="1" dirty="0">
                <a:latin typeface="Arial Narrow" panose="020B0606020202030204" pitchFamily="34" charset="0"/>
              </a:rPr>
              <a:t>v EUR</a:t>
            </a:r>
          </a:p>
        </p:txBody>
      </p:sp>
      <p:sp>
        <p:nvSpPr>
          <p:cNvPr id="14" name="Obdĺžnik 13"/>
          <p:cNvSpPr/>
          <p:nvPr/>
        </p:nvSpPr>
        <p:spPr>
          <a:xfrm>
            <a:off x="1104351" y="5465622"/>
            <a:ext cx="978153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">
              <a:lnSpc>
                <a:spcPct val="100000"/>
              </a:lnSpc>
              <a:buNone/>
            </a:pPr>
            <a:r>
              <a:rPr lang="sk-SK" sz="90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Zdroj: CO (MF SR)</a:t>
            </a:r>
            <a:endParaRPr lang="sk-SK" sz="900" dirty="0">
              <a:solidFill>
                <a:sysClr val="windowText" lastClr="000000"/>
              </a:solidFill>
              <a:latin typeface="Arial Narrow" panose="020B0606020202030204" pitchFamily="34" charset="0"/>
            </a:endParaRPr>
          </a:p>
        </p:txBody>
      </p:sp>
      <p:pic>
        <p:nvPicPr>
          <p:cNvPr id="2" name="Obrázok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55032" y="1251435"/>
            <a:ext cx="11036968" cy="4214187"/>
          </a:xfrm>
          <a:prstGeom prst="rect">
            <a:avLst/>
          </a:prstGeom>
        </p:spPr>
      </p:pic>
      <p:pic>
        <p:nvPicPr>
          <p:cNvPr id="6" name="Obrázok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61509" y="4951095"/>
            <a:ext cx="4314825" cy="247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516987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160206" y="411983"/>
            <a:ext cx="11031794" cy="403542"/>
          </a:xfrm>
        </p:spPr>
        <p:txBody>
          <a:bodyPr/>
          <a:lstStyle/>
          <a:p>
            <a:pPr algn="ctr"/>
            <a:r>
              <a:rPr lang="sk-SK" dirty="0" smtClean="0"/>
              <a:t>Stav finančnej IMPLEMENTÁCIe </a:t>
            </a:r>
            <a:r>
              <a:rPr lang="sk-SK" dirty="0" err="1" smtClean="0"/>
              <a:t>op</a:t>
            </a:r>
            <a:r>
              <a:rPr lang="sk-SK" dirty="0" smtClean="0"/>
              <a:t> KŽP </a:t>
            </a:r>
            <a:r>
              <a:rPr lang="sk-SK" altLang="sk-SK" dirty="0"/>
              <a:t>k </a:t>
            </a:r>
            <a:r>
              <a:rPr lang="sk-SK" altLang="sk-SK" dirty="0" smtClean="0"/>
              <a:t>21.5.2018</a:t>
            </a:r>
            <a:endParaRPr lang="sk-SK" dirty="0"/>
          </a:p>
        </p:txBody>
      </p:sp>
      <p:sp>
        <p:nvSpPr>
          <p:cNvPr id="4" name="Zástupný symbol päty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t-BR" dirty="0"/>
              <a:t>Finančná implementácia OP </a:t>
            </a:r>
            <a:r>
              <a:rPr lang="sk-SK" dirty="0"/>
              <a:t>Kvalita životného prostredia</a:t>
            </a:r>
            <a:endParaRPr lang="en-GB" dirty="0"/>
          </a:p>
        </p:txBody>
      </p:sp>
      <p:sp>
        <p:nvSpPr>
          <p:cNvPr id="5" name="Zástupný symbol čísla snímky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334C05-9FBD-4BC6-846E-22F03AE0B791}" type="slidenum">
              <a:rPr lang="en-GB" smtClean="0"/>
              <a:pPr>
                <a:defRPr/>
              </a:pPr>
              <a:t>7</a:t>
            </a:fld>
            <a:endParaRPr lang="en-GB" dirty="0"/>
          </a:p>
        </p:txBody>
      </p:sp>
      <p:sp>
        <p:nvSpPr>
          <p:cNvPr id="9" name="Obdĺžnik 8"/>
          <p:cNvSpPr/>
          <p:nvPr/>
        </p:nvSpPr>
        <p:spPr>
          <a:xfrm>
            <a:off x="1899378" y="5767540"/>
            <a:ext cx="978153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">
              <a:lnSpc>
                <a:spcPct val="100000"/>
              </a:lnSpc>
              <a:buNone/>
            </a:pPr>
            <a:r>
              <a:rPr lang="sk-SK" sz="90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Zdroj: CO (MF SR)</a:t>
            </a:r>
            <a:endParaRPr lang="sk-SK" sz="900" dirty="0">
              <a:solidFill>
                <a:sysClr val="windowText" lastClr="000000"/>
              </a:solidFill>
              <a:latin typeface="Arial Narrow" panose="020B0606020202030204" pitchFamily="34" charset="0"/>
            </a:endParaRPr>
          </a:p>
        </p:txBody>
      </p:sp>
      <p:pic>
        <p:nvPicPr>
          <p:cNvPr id="3" name="Obrázok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98653" y="989700"/>
            <a:ext cx="8069374" cy="4777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640557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čísla snímky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B037AC-081D-47A7-83E9-F6C22C391E19}" type="slidenum">
              <a:rPr lang="sk-SK" smtClean="0"/>
              <a:pPr>
                <a:defRPr/>
              </a:pPr>
              <a:t>8</a:t>
            </a:fld>
            <a:endParaRPr lang="sk-SK"/>
          </a:p>
        </p:txBody>
      </p:sp>
      <p:sp>
        <p:nvSpPr>
          <p:cNvPr id="5" name="TextBox 1"/>
          <p:cNvSpPr txBox="1">
            <a:spLocks noGrp="1" noChangeArrowheads="1"/>
          </p:cNvSpPr>
          <p:nvPr>
            <p:ph type="title"/>
          </p:nvPr>
        </p:nvSpPr>
        <p:spPr>
          <a:xfrm>
            <a:off x="849312" y="432143"/>
            <a:ext cx="10494963" cy="323165"/>
          </a:xfrm>
          <a:extLst/>
        </p:spPr>
        <p:txBody>
          <a:bodyPr wrap="square" lIns="0" tIns="0" rIns="0" bIns="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lang="pt-BR" altLang="sk-SK" sz="2100" dirty="0" smtClean="0">
                <a:solidFill>
                  <a:schemeClr val="bg1"/>
                </a:solidFill>
                <a:latin typeface="+mn-lt"/>
              </a:rPr>
              <a:t>Stav finančnej implementácie OP </a:t>
            </a:r>
            <a:r>
              <a:rPr lang="sk-SK" altLang="sk-SK" sz="2100" dirty="0" smtClean="0">
                <a:solidFill>
                  <a:schemeClr val="bg1"/>
                </a:solidFill>
                <a:latin typeface="+mn-lt"/>
              </a:rPr>
              <a:t>KŽP</a:t>
            </a:r>
            <a:r>
              <a:rPr lang="pt-BR" altLang="sk-SK" sz="2100" dirty="0" smtClean="0">
                <a:solidFill>
                  <a:schemeClr val="bg1"/>
                </a:solidFill>
                <a:latin typeface="+mn-lt"/>
              </a:rPr>
              <a:t> </a:t>
            </a:r>
            <a:r>
              <a:rPr lang="sk-SK" altLang="sk-SK" sz="2100" dirty="0" smtClean="0">
                <a:solidFill>
                  <a:schemeClr val="bg1"/>
                </a:solidFill>
                <a:latin typeface="+mn-lt"/>
              </a:rPr>
              <a:t>voči EK (1)</a:t>
            </a:r>
            <a:endParaRPr lang="en-GB" altLang="sk-SK" sz="21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3" name="Zástupný symbol päty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t-BR" dirty="0"/>
              <a:t>Finančná implementácia OP </a:t>
            </a:r>
            <a:r>
              <a:rPr lang="sk-SK" dirty="0"/>
              <a:t>Kvalita životného prostredia</a:t>
            </a:r>
            <a:endParaRPr lang="en-GB" dirty="0"/>
          </a:p>
        </p:txBody>
      </p:sp>
      <p:sp>
        <p:nvSpPr>
          <p:cNvPr id="6" name="Obdĺžnik 5"/>
          <p:cNvSpPr/>
          <p:nvPr/>
        </p:nvSpPr>
        <p:spPr>
          <a:xfrm>
            <a:off x="1167946" y="1321733"/>
            <a:ext cx="1025570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ts val="0"/>
              </a:spcBef>
              <a:spcAft>
                <a:spcPts val="600"/>
              </a:spcAft>
            </a:pPr>
            <a:r>
              <a:rPr lang="sk-SK" altLang="sk-SK" sz="1600" b="1" kern="0" dirty="0" smtClean="0">
                <a:latin typeface="Arial Narrow" panose="020B0606020202030204" pitchFamily="34" charset="0"/>
                <a:cs typeface="Arial" panose="020B0604020202020204" pitchFamily="34" charset="0"/>
              </a:rPr>
              <a:t>Deklarované výdavky na EK</a:t>
            </a:r>
          </a:p>
          <a:p>
            <a:pPr marL="342000" indent="-342000" algn="just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sk-SK" altLang="sk-SK" sz="1600" b="1" kern="0" dirty="0" smtClean="0">
                <a:latin typeface="Arial Narrow" panose="020B0606020202030204" pitchFamily="34" charset="0"/>
                <a:cs typeface="Arial" panose="020B0604020202020204" pitchFamily="34" charset="0"/>
              </a:rPr>
              <a:t>výška deklarovaných výdavkov v ŽoP na EK: 208,01 mil. EUR (</a:t>
            </a:r>
            <a:r>
              <a:rPr lang="sk-SK" altLang="sk-SK" sz="1600" b="1" kern="0" dirty="0">
                <a:latin typeface="Arial Narrow" panose="020B0606020202030204" pitchFamily="34" charset="0"/>
                <a:cs typeface="Arial" panose="020B0604020202020204" pitchFamily="34" charset="0"/>
              </a:rPr>
              <a:t>EÚ zdroj</a:t>
            </a:r>
            <a:r>
              <a:rPr lang="sk-SK" altLang="sk-SK" sz="1600" b="1" kern="0" dirty="0" smtClean="0">
                <a:latin typeface="Arial Narrow" panose="020B0606020202030204" pitchFamily="34" charset="0"/>
                <a:cs typeface="Arial" panose="020B0604020202020204" pitchFamily="34" charset="0"/>
              </a:rPr>
              <a:t>)</a:t>
            </a:r>
            <a:endParaRPr lang="sk-SK" altLang="sk-SK" sz="1600" b="1" kern="0" dirty="0">
              <a:latin typeface="Arial Narrow" panose="020B0606020202030204" pitchFamily="34" charset="0"/>
              <a:cs typeface="Arial" panose="020B0604020202020204" pitchFamily="34" charset="0"/>
            </a:endParaRPr>
          </a:p>
          <a:p>
            <a:pPr marL="742950" lvl="1" indent="-285750" algn="just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sk-SK" altLang="sk-SK" sz="1600" kern="0" dirty="0" smtClean="0">
                <a:latin typeface="Arial Narrow" panose="020B0606020202030204" pitchFamily="34" charset="0"/>
                <a:cs typeface="Arial" panose="020B0604020202020204" pitchFamily="34" charset="0"/>
              </a:rPr>
              <a:t>KF: 132,33 mil. EUR</a:t>
            </a:r>
            <a:endParaRPr lang="sk-SK" altLang="sk-SK" sz="1600" kern="0" dirty="0">
              <a:latin typeface="Arial Narrow" panose="020B0606020202030204" pitchFamily="34" charset="0"/>
              <a:cs typeface="Arial" panose="020B0604020202020204" pitchFamily="34" charset="0"/>
            </a:endParaRPr>
          </a:p>
          <a:p>
            <a:pPr marL="742950" lvl="1" indent="-285750" algn="just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sk-SK" altLang="sk-SK" sz="1600" kern="0" dirty="0" smtClean="0">
                <a:latin typeface="Arial Narrow" panose="020B0606020202030204" pitchFamily="34" charset="0"/>
                <a:cs typeface="Arial" panose="020B0604020202020204" pitchFamily="34" charset="0"/>
              </a:rPr>
              <a:t>EFRR: 75,69 mil. EUR</a:t>
            </a:r>
          </a:p>
          <a:p>
            <a:pPr marL="342000" indent="-342000" algn="just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sk-SK" altLang="sk-SK" sz="1600" b="1" kern="0" dirty="0">
                <a:latin typeface="Arial Narrow" panose="020B0606020202030204" pitchFamily="34" charset="0"/>
                <a:cs typeface="Arial" panose="020B0604020202020204" pitchFamily="34" charset="0"/>
              </a:rPr>
              <a:t>výška deklarovaných výdavkov </a:t>
            </a:r>
            <a:r>
              <a:rPr lang="sk-SK" altLang="sk-SK" sz="1600" b="1" kern="0" dirty="0" smtClean="0">
                <a:latin typeface="Arial Narrow" panose="020B0606020202030204" pitchFamily="34" charset="0"/>
                <a:cs typeface="Arial" panose="020B0604020202020204" pitchFamily="34" charset="0"/>
              </a:rPr>
              <a:t>po zohľadnení Účtov </a:t>
            </a:r>
            <a:r>
              <a:rPr lang="sk-SK" altLang="sk-SK" sz="1600" b="1" kern="0" dirty="0">
                <a:latin typeface="Arial Narrow" panose="020B0606020202030204" pitchFamily="34" charset="0"/>
                <a:cs typeface="Arial" panose="020B0604020202020204" pitchFamily="34" charset="0"/>
              </a:rPr>
              <a:t>za 3. účtovný rok: </a:t>
            </a:r>
            <a:r>
              <a:rPr lang="sk-SK" altLang="sk-SK" sz="1600" b="1" kern="0" dirty="0" smtClean="0">
                <a:latin typeface="Arial Narrow" panose="020B0606020202030204" pitchFamily="34" charset="0"/>
                <a:cs typeface="Arial" panose="020B0604020202020204" pitchFamily="34" charset="0"/>
              </a:rPr>
              <a:t>194,98 </a:t>
            </a:r>
            <a:r>
              <a:rPr lang="sk-SK" altLang="sk-SK" sz="1600" b="1" kern="0" dirty="0">
                <a:latin typeface="Arial Narrow" panose="020B0606020202030204" pitchFamily="34" charset="0"/>
                <a:cs typeface="Arial" panose="020B0604020202020204" pitchFamily="34" charset="0"/>
              </a:rPr>
              <a:t>mil. </a:t>
            </a:r>
            <a:r>
              <a:rPr lang="sk-SK" altLang="sk-SK" sz="1600" b="1" kern="0" dirty="0" smtClean="0">
                <a:latin typeface="Arial Narrow" panose="020B0606020202030204" pitchFamily="34" charset="0"/>
                <a:cs typeface="Arial" panose="020B0604020202020204" pitchFamily="34" charset="0"/>
              </a:rPr>
              <a:t>EUR (</a:t>
            </a:r>
            <a:r>
              <a:rPr lang="sk-SK" altLang="sk-SK" sz="1600" b="1" kern="0" dirty="0">
                <a:latin typeface="Arial Narrow" panose="020B0606020202030204" pitchFamily="34" charset="0"/>
                <a:cs typeface="Arial" panose="020B0604020202020204" pitchFamily="34" charset="0"/>
              </a:rPr>
              <a:t>EÚ zdroj</a:t>
            </a:r>
            <a:r>
              <a:rPr lang="sk-SK" altLang="sk-SK" sz="1600" b="1" kern="0" dirty="0" smtClean="0">
                <a:latin typeface="Arial Narrow" panose="020B0606020202030204" pitchFamily="34" charset="0"/>
                <a:cs typeface="Arial" panose="020B0604020202020204" pitchFamily="34" charset="0"/>
              </a:rPr>
              <a:t>)</a:t>
            </a:r>
            <a:endParaRPr lang="sk-SK" altLang="sk-SK" sz="1600" b="1" kern="0" dirty="0">
              <a:latin typeface="Arial Narrow" panose="020B0606020202030204" pitchFamily="34" charset="0"/>
              <a:cs typeface="Arial" panose="020B0604020202020204" pitchFamily="34" charset="0"/>
            </a:endParaRPr>
          </a:p>
          <a:p>
            <a:pPr marL="742950" lvl="1" indent="-285750" algn="just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sk-SK" altLang="sk-SK" sz="1600" kern="0" dirty="0">
                <a:latin typeface="Arial Narrow" panose="020B0606020202030204" pitchFamily="34" charset="0"/>
                <a:cs typeface="Arial" panose="020B0604020202020204" pitchFamily="34" charset="0"/>
              </a:rPr>
              <a:t>KF: </a:t>
            </a:r>
            <a:r>
              <a:rPr lang="sk-SK" altLang="sk-SK" sz="1600" kern="0" dirty="0" smtClean="0">
                <a:latin typeface="Arial Narrow" panose="020B0606020202030204" pitchFamily="34" charset="0"/>
                <a:cs typeface="Arial" panose="020B0604020202020204" pitchFamily="34" charset="0"/>
              </a:rPr>
              <a:t>119,33 </a:t>
            </a:r>
            <a:r>
              <a:rPr lang="sk-SK" altLang="sk-SK" sz="1600" kern="0" dirty="0">
                <a:latin typeface="Arial Narrow" panose="020B0606020202030204" pitchFamily="34" charset="0"/>
                <a:cs typeface="Arial" panose="020B0604020202020204" pitchFamily="34" charset="0"/>
              </a:rPr>
              <a:t>mil. EUR</a:t>
            </a:r>
          </a:p>
          <a:p>
            <a:pPr marL="742950" lvl="1" indent="-285750" algn="just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sk-SK" altLang="sk-SK" sz="1600" kern="0" dirty="0">
                <a:latin typeface="Arial Narrow" panose="020B0606020202030204" pitchFamily="34" charset="0"/>
                <a:cs typeface="Arial" panose="020B0604020202020204" pitchFamily="34" charset="0"/>
              </a:rPr>
              <a:t>EFRR: </a:t>
            </a:r>
            <a:r>
              <a:rPr lang="sk-SK" altLang="sk-SK" sz="1600" kern="0" dirty="0" smtClean="0">
                <a:latin typeface="Arial Narrow" panose="020B0606020202030204" pitchFamily="34" charset="0"/>
                <a:cs typeface="Arial" panose="020B0604020202020204" pitchFamily="34" charset="0"/>
              </a:rPr>
              <a:t>75,65 </a:t>
            </a:r>
            <a:r>
              <a:rPr lang="sk-SK" altLang="sk-SK" sz="1600" kern="0" dirty="0">
                <a:latin typeface="Arial Narrow" panose="020B0606020202030204" pitchFamily="34" charset="0"/>
                <a:cs typeface="Arial" panose="020B0604020202020204" pitchFamily="34" charset="0"/>
              </a:rPr>
              <a:t>mil. EUR</a:t>
            </a:r>
          </a:p>
          <a:p>
            <a:pPr marL="342000" lvl="1" indent="-342000" algn="just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sk-SK" altLang="sk-SK" sz="1600" kern="0" dirty="0" smtClean="0">
                <a:latin typeface="Arial Narrow" panose="020B0606020202030204" pitchFamily="34" charset="0"/>
                <a:cs typeface="Arial" panose="020B0604020202020204" pitchFamily="34" charset="0"/>
              </a:rPr>
              <a:t>aktuálne </a:t>
            </a:r>
            <a:r>
              <a:rPr lang="sk-SK" altLang="sk-SK" sz="1600" b="1" kern="0" dirty="0">
                <a:latin typeface="Arial Narrow" panose="020B0606020202030204" pitchFamily="34" charset="0"/>
                <a:cs typeface="Arial" panose="020B0604020202020204" pitchFamily="34" charset="0"/>
              </a:rPr>
              <a:t>čerpanie voči EK </a:t>
            </a:r>
            <a:r>
              <a:rPr lang="sk-SK" altLang="sk-SK" sz="1600" kern="0" dirty="0">
                <a:latin typeface="Arial Narrow" panose="020B0606020202030204" pitchFamily="34" charset="0"/>
                <a:cs typeface="Arial" panose="020B0604020202020204" pitchFamily="34" charset="0"/>
              </a:rPr>
              <a:t>z celkovej alokácie 2014 – 2020: </a:t>
            </a:r>
            <a:r>
              <a:rPr lang="sk-SK" altLang="sk-SK" sz="1600" b="1" kern="0" dirty="0" smtClean="0">
                <a:latin typeface="Arial Narrow" panose="020B0606020202030204" pitchFamily="34" charset="0"/>
                <a:cs typeface="Arial" panose="020B0604020202020204" pitchFamily="34" charset="0"/>
              </a:rPr>
              <a:t>6,21 </a:t>
            </a:r>
            <a:r>
              <a:rPr lang="sk-SK" altLang="sk-SK" sz="1600" b="1" kern="0" dirty="0">
                <a:latin typeface="Arial Narrow" panose="020B0606020202030204" pitchFamily="34" charset="0"/>
                <a:cs typeface="Arial" panose="020B0604020202020204" pitchFamily="34" charset="0"/>
              </a:rPr>
              <a:t>%</a:t>
            </a:r>
            <a:endParaRPr lang="sk-SK" altLang="sk-SK" sz="1600" b="1" kern="0" dirty="0" smtClean="0">
              <a:latin typeface="Arial Narrow" panose="020B0606020202030204" pitchFamily="34" charset="0"/>
              <a:cs typeface="Arial" panose="020B0604020202020204" pitchFamily="34" charset="0"/>
            </a:endParaRPr>
          </a:p>
          <a:p>
            <a:pPr marL="342000" lvl="1" indent="-342000" algn="just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sk-SK" altLang="sk-SK" sz="1600" kern="0" dirty="0" smtClean="0">
                <a:latin typeface="Arial Narrow" panose="020B0606020202030204" pitchFamily="34" charset="0"/>
                <a:cs typeface="Arial" panose="020B0604020202020204" pitchFamily="34" charset="0"/>
              </a:rPr>
              <a:t>pravidlo n+3 (voči záväzku 2014) splnené na 100 %</a:t>
            </a:r>
          </a:p>
          <a:p>
            <a:pPr marL="342000" lvl="1" indent="-342000" algn="just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sk-SK" altLang="sk-SK" sz="1600" kern="0" dirty="0">
                <a:latin typeface="Arial Narrow" panose="020B0606020202030204" pitchFamily="34" charset="0"/>
                <a:cs typeface="Arial" panose="020B0604020202020204" pitchFamily="34" charset="0"/>
              </a:rPr>
              <a:t>aktuálne sa čerpá záväzok </a:t>
            </a:r>
            <a:r>
              <a:rPr lang="sk-SK" altLang="sk-SK" sz="1600" kern="0" dirty="0" smtClean="0">
                <a:latin typeface="Arial Narrow" panose="020B0606020202030204" pitchFamily="34" charset="0"/>
                <a:cs typeface="Arial" panose="020B0604020202020204" pitchFamily="34" charset="0"/>
              </a:rPr>
              <a:t>2015, </a:t>
            </a:r>
            <a:r>
              <a:rPr lang="sk-SK" altLang="sk-SK" sz="1600" kern="0" dirty="0">
                <a:latin typeface="Arial Narrow" panose="020B0606020202030204" pitchFamily="34" charset="0"/>
                <a:cs typeface="Arial" panose="020B0604020202020204" pitchFamily="34" charset="0"/>
              </a:rPr>
              <a:t>ktorý je k </a:t>
            </a:r>
            <a:r>
              <a:rPr lang="sk-SK" altLang="sk-SK" sz="1600" kern="0" dirty="0" smtClean="0">
                <a:latin typeface="Arial Narrow" panose="020B0606020202030204" pitchFamily="34" charset="0"/>
                <a:cs typeface="Arial" panose="020B0604020202020204" pitchFamily="34" charset="0"/>
              </a:rPr>
              <a:t>25.05.2018 </a:t>
            </a:r>
            <a:r>
              <a:rPr lang="sk-SK" altLang="sk-SK" sz="1600" kern="0" dirty="0">
                <a:latin typeface="Arial Narrow" panose="020B0606020202030204" pitchFamily="34" charset="0"/>
                <a:cs typeface="Arial" panose="020B0604020202020204" pitchFamily="34" charset="0"/>
              </a:rPr>
              <a:t>vyčerpaný na </a:t>
            </a:r>
            <a:r>
              <a:rPr lang="sk-SK" altLang="sk-SK" sz="1600" kern="0" dirty="0" smtClean="0">
                <a:latin typeface="Arial Narrow" panose="020B0606020202030204" pitchFamily="34" charset="0"/>
                <a:cs typeface="Arial" panose="020B0604020202020204" pitchFamily="34" charset="0"/>
              </a:rPr>
              <a:t>22,42 %; 234,86 </a:t>
            </a:r>
            <a:r>
              <a:rPr lang="sk-SK" altLang="sk-SK" sz="1600" kern="0" dirty="0">
                <a:latin typeface="Arial Narrow" panose="020B0606020202030204" pitchFamily="34" charset="0"/>
                <a:cs typeface="Arial" panose="020B0604020202020204" pitchFamily="34" charset="0"/>
              </a:rPr>
              <a:t>mil. EUR je potrebné deklarovať EK </a:t>
            </a:r>
            <a:r>
              <a:rPr lang="sk-SK" altLang="sk-SK" sz="1600" kern="0" dirty="0" smtClean="0">
                <a:latin typeface="Arial Narrow" panose="020B0606020202030204" pitchFamily="34" charset="0"/>
                <a:cs typeface="Arial" panose="020B0604020202020204" pitchFamily="34" charset="0"/>
              </a:rPr>
              <a:t>do 31.12.2018</a:t>
            </a:r>
          </a:p>
          <a:p>
            <a:pPr marL="0" lvl="1" algn="just">
              <a:spcBef>
                <a:spcPts val="0"/>
              </a:spcBef>
              <a:spcAft>
                <a:spcPts val="600"/>
              </a:spcAft>
            </a:pPr>
            <a:endParaRPr lang="sk-SK" altLang="sk-SK" sz="1400" kern="0" dirty="0" smtClean="0"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11" name="Obdĺžnik 10"/>
          <p:cNvSpPr/>
          <p:nvPr/>
        </p:nvSpPr>
        <p:spPr>
          <a:xfrm>
            <a:off x="1167946" y="6052879"/>
            <a:ext cx="978153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">
              <a:buNone/>
            </a:pPr>
            <a:r>
              <a:rPr lang="sk-SK" sz="900" b="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Zdroj: CO (MF SR)</a:t>
            </a:r>
            <a:endParaRPr lang="sk-SK" sz="900" b="0" i="1" dirty="0">
              <a:solidFill>
                <a:sysClr val="windowText" lastClr="000000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431438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čísla snímky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B037AC-081D-47A7-83E9-F6C22C391E19}" type="slidenum">
              <a:rPr lang="sk-SK" smtClean="0"/>
              <a:pPr>
                <a:defRPr/>
              </a:pPr>
              <a:t>9</a:t>
            </a:fld>
            <a:endParaRPr lang="sk-SK"/>
          </a:p>
        </p:txBody>
      </p:sp>
      <p:sp>
        <p:nvSpPr>
          <p:cNvPr id="5" name="TextBox 1"/>
          <p:cNvSpPr txBox="1">
            <a:spLocks noGrp="1" noChangeArrowheads="1"/>
          </p:cNvSpPr>
          <p:nvPr>
            <p:ph type="title"/>
          </p:nvPr>
        </p:nvSpPr>
        <p:spPr>
          <a:xfrm>
            <a:off x="849312" y="432143"/>
            <a:ext cx="10494963" cy="323165"/>
          </a:xfrm>
          <a:extLst/>
        </p:spPr>
        <p:txBody>
          <a:bodyPr wrap="square" lIns="0" tIns="0" rIns="0" bIns="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lang="pt-BR" altLang="sk-SK" sz="2100" dirty="0">
                <a:solidFill>
                  <a:schemeClr val="bg1"/>
                </a:solidFill>
                <a:latin typeface="+mn-lt"/>
              </a:rPr>
              <a:t>Stav finančnej implementácie OP </a:t>
            </a:r>
            <a:r>
              <a:rPr lang="sk-SK" altLang="sk-SK" sz="2100" dirty="0" smtClean="0">
                <a:solidFill>
                  <a:schemeClr val="bg1"/>
                </a:solidFill>
                <a:latin typeface="+mn-lt"/>
              </a:rPr>
              <a:t>KŽP</a:t>
            </a:r>
            <a:r>
              <a:rPr lang="pt-BR" altLang="sk-SK" sz="2100" dirty="0" smtClean="0">
                <a:solidFill>
                  <a:schemeClr val="bg1"/>
                </a:solidFill>
                <a:latin typeface="+mn-lt"/>
              </a:rPr>
              <a:t> </a:t>
            </a:r>
            <a:r>
              <a:rPr lang="sk-SK" altLang="sk-SK" sz="2100" dirty="0" smtClean="0">
                <a:solidFill>
                  <a:schemeClr val="bg1"/>
                </a:solidFill>
                <a:latin typeface="+mn-lt"/>
              </a:rPr>
              <a:t>voči EK (2)</a:t>
            </a:r>
            <a:endParaRPr lang="en-GB" altLang="sk-SK" sz="21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3" name="Zástupný symbol päty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t-BR" dirty="0"/>
              <a:t>Finančná implementácia OP </a:t>
            </a:r>
            <a:r>
              <a:rPr lang="sk-SK" dirty="0"/>
              <a:t>Kvalita životného prostredia</a:t>
            </a:r>
            <a:endParaRPr lang="en-GB" dirty="0"/>
          </a:p>
        </p:txBody>
      </p:sp>
      <p:sp>
        <p:nvSpPr>
          <p:cNvPr id="8" name="Obdĺžnik 7"/>
          <p:cNvSpPr/>
          <p:nvPr/>
        </p:nvSpPr>
        <p:spPr>
          <a:xfrm>
            <a:off x="696912" y="866956"/>
            <a:ext cx="383353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just">
              <a:spcBef>
                <a:spcPts val="1000"/>
              </a:spcBef>
            </a:pPr>
            <a:r>
              <a:rPr lang="sk-SK" altLang="sk-SK" sz="1200" b="1" kern="0" dirty="0">
                <a:latin typeface="Arial Narrow" panose="020B0606020202030204" pitchFamily="34" charset="0"/>
                <a:cs typeface="Arial" panose="020B0604020202020204" pitchFamily="34" charset="0"/>
              </a:rPr>
              <a:t>Prehľad odoslaných </a:t>
            </a:r>
            <a:r>
              <a:rPr lang="sk-SK" altLang="sk-SK" sz="1200" b="1" kern="0" dirty="0" err="1">
                <a:latin typeface="Arial Narrow" panose="020B0606020202030204" pitchFamily="34" charset="0"/>
                <a:cs typeface="Arial" panose="020B0604020202020204" pitchFamily="34" charset="0"/>
              </a:rPr>
              <a:t>ŽoP</a:t>
            </a:r>
            <a:r>
              <a:rPr lang="sk-SK" altLang="sk-SK" sz="1200" b="1" kern="0" dirty="0">
                <a:latin typeface="Arial Narrow" panose="020B0606020202030204" pitchFamily="34" charset="0"/>
                <a:cs typeface="Arial" panose="020B0604020202020204" pitchFamily="34" charset="0"/>
              </a:rPr>
              <a:t> na EK (stav k </a:t>
            </a:r>
            <a:r>
              <a:rPr lang="sk-SK" altLang="sk-SK" sz="1200" b="1" kern="0" dirty="0" smtClean="0">
                <a:latin typeface="Arial Narrow" panose="020B0606020202030204" pitchFamily="34" charset="0"/>
                <a:cs typeface="Arial" panose="020B0604020202020204" pitchFamily="34" charset="0"/>
              </a:rPr>
              <a:t>30.04.2018</a:t>
            </a:r>
            <a:r>
              <a:rPr lang="sk-SK" altLang="sk-SK" sz="1400" kern="0" dirty="0" smtClean="0">
                <a:latin typeface="Arial Narrow" panose="020B0606020202030204" pitchFamily="34" charset="0"/>
                <a:cs typeface="Arial" panose="020B0604020202020204" pitchFamily="34" charset="0"/>
              </a:rPr>
              <a:t>)</a:t>
            </a:r>
            <a:endParaRPr lang="sk-SK" altLang="sk-SK" sz="1400" kern="0" dirty="0"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11" name="Obdĺžnik 10"/>
          <p:cNvSpPr/>
          <p:nvPr/>
        </p:nvSpPr>
        <p:spPr>
          <a:xfrm>
            <a:off x="1139271" y="5551743"/>
            <a:ext cx="978153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">
              <a:buNone/>
            </a:pPr>
            <a:r>
              <a:rPr lang="sk-SK" sz="900" b="0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Zdroj: CO (MF SR)</a:t>
            </a:r>
            <a:endParaRPr lang="sk-SK" sz="900" b="0" i="1" dirty="0">
              <a:solidFill>
                <a:sysClr val="windowText" lastClr="000000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6" name="Tabuľk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7179221"/>
              </p:ext>
            </p:extLst>
          </p:nvPr>
        </p:nvGraphicFramePr>
        <p:xfrm>
          <a:off x="1229323" y="1238444"/>
          <a:ext cx="10401301" cy="4286917"/>
        </p:xfrm>
        <a:graphic>
          <a:graphicData uri="http://schemas.openxmlformats.org/drawingml/2006/table">
            <a:tbl>
              <a:tblPr/>
              <a:tblGrid>
                <a:gridCol w="997652"/>
                <a:gridCol w="997652"/>
                <a:gridCol w="1293830"/>
                <a:gridCol w="997652"/>
                <a:gridCol w="1060005"/>
                <a:gridCol w="1063902"/>
                <a:gridCol w="997652"/>
                <a:gridCol w="997652"/>
                <a:gridCol w="997652"/>
                <a:gridCol w="997652"/>
              </a:tblGrid>
              <a:tr h="920227"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10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P.č</a:t>
                      </a:r>
                      <a:r>
                        <a:rPr lang="sk-SK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.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Kód ŽoP na EK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Typ ŽoP na EK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Fond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Účtovný rok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Deklarovaná suma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Dátum odoslania </a:t>
                      </a:r>
                      <a:br>
                        <a:rPr lang="sk-SK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</a:br>
                      <a:r>
                        <a:rPr lang="sk-SK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na EK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Uhradená suma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Dátum úhrady z EK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 10 % zádržné v zmysle čl. 130 nariadenia EP a Rady (EÚ) č. 1303/2013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</a:tr>
              <a:tr h="224446"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10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1.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sk-SK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3101026001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0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záverečná priebežná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0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KF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sk-SK" sz="10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sk-SK" sz="10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0,00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sk-SK" sz="10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29.7.2016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sk-SK" sz="10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0,00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sk-SK" sz="10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3.8.2016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sk-SK" sz="10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0,00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24446"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2.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sk-SK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3102026001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záverečná priebežná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EFRR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sk-SK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sk-SK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0,00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sk-SK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29.7.2016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sk-SK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0,00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sk-SK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3.8.2016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sk-SK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0,00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24446">
                <a:tc gridSpan="5"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pl-PL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Spolu za </a:t>
                      </a:r>
                      <a:r>
                        <a:rPr lang="pl-PL" sz="10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2. </a:t>
                      </a:r>
                      <a:r>
                        <a:rPr lang="pl-PL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účtovný rok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sk-SK"/>
                    </a:p>
                  </a:txBody>
                  <a:tcPr>
                    <a:lnL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sk-SK"/>
                    </a:p>
                  </a:txBody>
                  <a:tcPr>
                    <a:lnL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sk-SK"/>
                    </a:p>
                  </a:txBody>
                  <a:tcPr>
                    <a:lnL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sk-SK"/>
                    </a:p>
                  </a:txBody>
                  <a:tcPr>
                    <a:lnL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sk-SK" sz="10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0,00</a:t>
                      </a:r>
                      <a:endParaRPr lang="sk-SK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sk-SK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sk-SK" sz="10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0,00</a:t>
                      </a:r>
                      <a:endParaRPr lang="sk-SK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sk-SK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sk-SK" sz="10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0,00</a:t>
                      </a:r>
                      <a:endParaRPr lang="sk-SK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24446"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3.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sk-SK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3101035001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priebežná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KF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sk-SK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7 398 641,86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sk-SK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15.12.2016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sk-SK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6 658 777,67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sk-SK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27.12.2016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sk-SK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739 864,19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24446"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10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4.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sk-SK" sz="10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3101035002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0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priebežná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0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KF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0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sk-SK" sz="10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13 414 367,99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sk-SK" sz="10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16.12.2016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sk-SK" sz="10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12 072 931,19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sk-SK" sz="10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27.12.2016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sk-SK" sz="10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1 341 436,80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24446"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10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5.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sk-SK" sz="10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3101035003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priebežná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0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KF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sk-SK" sz="10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12 027 142,54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sk-SK" sz="10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28.4.2017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sk-SK" sz="10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10 824 428,29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sk-SK" sz="10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24.5.2017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sk-SK" sz="10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1 202 714,25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24446"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10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6.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sk-SK" sz="10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3102035001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0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priebežná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0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EFRR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0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sk-SK" sz="10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7 557 485,15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sk-SK" sz="10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15.12.2016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sk-SK" sz="10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6 801 736,64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sk-SK" sz="10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23.12.2016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sk-SK" sz="10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755 748,52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24446"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10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7.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sk-SK" sz="10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3102035002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0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priebežná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0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EFRR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0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sk-SK" sz="10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6 348 989,51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sk-SK" sz="10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16.12.2016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sk-SK" sz="10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5 714 090,56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sk-SK" sz="10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29.12.2016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sk-SK" sz="10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634 898,95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24446"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8.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sk-SK" sz="10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3102035003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0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priebežná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0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EFRR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0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sk-SK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2 576 196,85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sk-SK" sz="10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28.4.2017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sk-SK" sz="10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2 318 577,16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sk-SK" sz="10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30.5.2017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sk-SK" sz="10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257 619,70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24446"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9.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0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3101036001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0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záverečná priebežná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0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KF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0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sk-SK" sz="10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0,00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k-SK" sz="10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7.7.2017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sk-SK" sz="10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0,00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k-SK" sz="10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14.7.2017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sk-SK" sz="10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0,00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24446"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10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10.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0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3102036001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0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záverečná priebežná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0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EFRR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0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sk-SK" sz="10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0,00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k-SK" sz="10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7.7.2017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sk-SK" sz="10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0,00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k-SK" sz="10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14.7.2017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sk-SK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0,00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24446"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pl-P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Spolu za 3. účtovný rok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k-SK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49 322 823,90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k-SK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44 390 541,50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k-SK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4 932 282,40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</a:tr>
              <a:tr h="224446">
                <a:tc rowSpan="3" gridSpan="3">
                  <a:txBody>
                    <a:bodyPr/>
                    <a:lstStyle/>
                    <a:p>
                      <a:pPr algn="ctr" fontAlgn="ctr"/>
                      <a:r>
                        <a:rPr lang="sk-SK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Účty </a:t>
                      </a:r>
                      <a:r>
                        <a:rPr lang="sk-SK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U31003</a:t>
                      </a:r>
                      <a:endParaRPr lang="sk-SK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 rowSpan="3" h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KF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k-SK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19 845 366,76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sk-SK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12.2.2018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sk-SK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sk-SK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sk-SK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</a:tr>
              <a:tr h="224446">
                <a:tc gridSpan="3" v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10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EFRR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k-SK" sz="10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16 442 549,89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sk-SK" sz="10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12.2.2018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sk-SK" sz="10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sk-SK" sz="10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sk-SK" sz="10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</a:tr>
              <a:tr h="224446">
                <a:tc gridSpan="3" v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Spolu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k-SK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36 287 916,65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sk-SK" sz="10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sk-SK" sz="10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sk-SK" sz="10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sk-SK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54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</a:tr>
            </a:tbl>
          </a:graphicData>
        </a:graphic>
      </p:graphicFrame>
      <p:sp>
        <p:nvSpPr>
          <p:cNvPr id="9" name="Obdĺžnik 8"/>
          <p:cNvSpPr/>
          <p:nvPr/>
        </p:nvSpPr>
        <p:spPr>
          <a:xfrm>
            <a:off x="10148176" y="1010067"/>
            <a:ext cx="1482448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r">
              <a:spcBef>
                <a:spcPts val="1000"/>
              </a:spcBef>
            </a:pPr>
            <a:r>
              <a:rPr lang="sk-SK" altLang="sk-SK" sz="1100" b="1" kern="0" dirty="0" smtClean="0">
                <a:latin typeface="Arial Narrow" panose="020B0606020202030204" pitchFamily="34" charset="0"/>
                <a:cs typeface="Arial" panose="020B0604020202020204" pitchFamily="34" charset="0"/>
              </a:rPr>
              <a:t>v EUR</a:t>
            </a:r>
            <a:endParaRPr lang="sk-SK" altLang="sk-SK" sz="1100" b="1" kern="0" dirty="0"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72607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3684</TotalTime>
  <Words>1321</Words>
  <Application>Microsoft Office PowerPoint</Application>
  <PresentationFormat>Širokouhlá</PresentationFormat>
  <Paragraphs>349</Paragraphs>
  <Slides>12</Slides>
  <Notes>5</Notes>
  <HiddenSlides>0</HiddenSlides>
  <MMClips>0</MMClips>
  <ScaleCrop>false</ScaleCrop>
  <HeadingPairs>
    <vt:vector size="8" baseType="variant">
      <vt:variant>
        <vt:lpstr>Použité písma</vt:lpstr>
      </vt:variant>
      <vt:variant>
        <vt:i4>7</vt:i4>
      </vt:variant>
      <vt:variant>
        <vt:lpstr>Motív</vt:lpstr>
      </vt:variant>
      <vt:variant>
        <vt:i4>1</vt:i4>
      </vt:variant>
      <vt:variant>
        <vt:lpstr>Vložené servery OLE</vt:lpstr>
      </vt:variant>
      <vt:variant>
        <vt:i4>1</vt:i4>
      </vt:variant>
      <vt:variant>
        <vt:lpstr>Nadpisy snímok</vt:lpstr>
      </vt:variant>
      <vt:variant>
        <vt:i4>12</vt:i4>
      </vt:variant>
    </vt:vector>
  </HeadingPairs>
  <TitlesOfParts>
    <vt:vector size="21" baseType="lpstr">
      <vt:lpstr>맑은 고딕</vt:lpstr>
      <vt:lpstr>Arial</vt:lpstr>
      <vt:lpstr>Arial Narrow</vt:lpstr>
      <vt:lpstr>Calibri</vt:lpstr>
      <vt:lpstr>Calibri Light</vt:lpstr>
      <vt:lpstr>Times New Roman</vt:lpstr>
      <vt:lpstr>Wingdings</vt:lpstr>
      <vt:lpstr>Motív Office</vt:lpstr>
      <vt:lpstr>AcroExch.Document.7</vt:lpstr>
      <vt:lpstr>Finančná implementácia  Operačného programu  Kvalita životného prostredia</vt:lpstr>
      <vt:lpstr>Prehľad finančnej implementácie programov PO 2014 - 2020 k 21.05.2018</vt:lpstr>
      <vt:lpstr>Stav čerpania na národnej úrovni k 21.5.2018</vt:lpstr>
      <vt:lpstr>Potreba čerpania k 31.12.2018 (N+3) k 21.05.2018</vt:lpstr>
      <vt:lpstr>POSUN OD posledného MONITOROVACIEHO VÝBORU PRE Op KŽP</vt:lpstr>
      <vt:lpstr>Prehľad Predložených SŽP na CO za op KŽP k 21.05.2018</vt:lpstr>
      <vt:lpstr>Stav finančnej IMPLEMENTÁCIe op KŽP k 21.5.2018</vt:lpstr>
      <vt:lpstr>Stav finančnej implementácie OP KŽP voči EK (1)</vt:lpstr>
      <vt:lpstr>Stav finančnej implementácie OP KŽP voči EK (2)</vt:lpstr>
      <vt:lpstr>Stav finančnej implementácie OP KŽP voči EK (3)</vt:lpstr>
      <vt:lpstr>Stav finančnej implementácie OP KŽP – účtovné roky</vt:lpstr>
      <vt:lpstr>Zálohové platby z EK</vt:lpstr>
    </vt:vector>
  </TitlesOfParts>
  <Company>Ministerstvo financií SR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Prezentácia programu PowerPoint</dc:title>
  <dc:creator>Polonyi Martin</dc:creator>
  <cp:lastModifiedBy>Bella Radoslav</cp:lastModifiedBy>
  <cp:revision>300</cp:revision>
  <cp:lastPrinted>2018-05-21T09:18:31Z</cp:lastPrinted>
  <dcterms:created xsi:type="dcterms:W3CDTF">2016-06-21T08:16:05Z</dcterms:created>
  <dcterms:modified xsi:type="dcterms:W3CDTF">2018-05-22T14:14:25Z</dcterms:modified>
</cp:coreProperties>
</file>