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3" r:id="rId6"/>
    <p:sldId id="277" r:id="rId7"/>
    <p:sldId id="278" r:id="rId8"/>
    <p:sldId id="269" r:id="rId9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434" autoAdjust="0"/>
  </p:normalViewPr>
  <p:slideViewPr>
    <p:cSldViewPr snapToGrid="0">
      <p:cViewPr varScale="1">
        <p:scale>
          <a:sx n="110" d="100"/>
          <a:sy n="110" d="100"/>
        </p:scale>
        <p:origin x="162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28. 5. 2018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3092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70006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05199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2611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949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/>
              <a:t>OPERAČNÝ PROGRAM</a:t>
            </a:r>
            <a:br>
              <a:rPr lang="sk-SK" dirty="0"/>
            </a:br>
            <a:r>
              <a:rPr lang="sk-SK" dirty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/>
              <a:t>NÁZOV PREZENTÁCIE</a:t>
            </a:r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r>
              <a:rPr lang="sk-SK" dirty="0"/>
              <a:t>DEŇ – MESIAC - ROK</a:t>
            </a:r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kovania.sk/Rokovanie.aspx/BodRokovaniaDetail?idMaterial=2727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wrm.eu/measures-catalogu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678759" y="1593095"/>
            <a:ext cx="764471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u="sng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Zámer národného projektu </a:t>
            </a:r>
          </a:p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Slovenská agentúra životného prostredia</a:t>
            </a:r>
          </a:p>
          <a:p>
            <a:pPr algn="ctr"/>
            <a:endParaRPr lang="sk-SK" sz="3200" b="1" dirty="0"/>
          </a:p>
          <a:p>
            <a:pPr algn="ctr"/>
            <a:r>
              <a:rPr lang="sk-SK" sz="24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Informačný program o nepriaznivých dôsledkoch zmeny klímy a možnostiach proaktívnej adaptácie - Akčný plán na riešenie dôsledkov sucha a nedostatku vody H2ODNOTA JE VODA 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5. 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359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ZÁKLADNÉ INFORMÁCIE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88867"/>
              </p:ext>
            </p:extLst>
          </p:nvPr>
        </p:nvGraphicFramePr>
        <p:xfrm>
          <a:off x="856343" y="3726656"/>
          <a:ext cx="7112000" cy="19048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0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16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33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Prioritná os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2. adaptácia na nepriaznivé dôsledky zmeny klímy so zameraním na ochranu pred povodňami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3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Investičná priorita 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2.1. podpora investícií na prispôsobovanie sa zmene klímy vrátane ekosystémových prístupov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3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Špecifický cieľ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2.1.1. Zníženie rizika povodní a negatívnych dôsledkov zmeny klímy, aktivita F.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1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Miesto realizácie projektu (na úrovni kraja)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Celé územie SR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3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Identifikácia hlavných cieľových skupín (ak relevantné)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Obyvatelia SR, subjekty verejnej správy, subjekty súkromného sektora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BlokTextu 5"/>
          <p:cNvSpPr txBox="1"/>
          <p:nvPr/>
        </p:nvSpPr>
        <p:spPr>
          <a:xfrm>
            <a:off x="1520294" y="1813925"/>
            <a:ext cx="67528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Dôvody predloženia zámeru národného projektu Slovenskou agentúrou životného prostredia (bez partnera)</a:t>
            </a:r>
          </a:p>
          <a:p>
            <a:pPr marL="285750" indent="-285750">
              <a:buFontTx/>
              <a:buChar char="-"/>
            </a:pPr>
            <a:r>
              <a:rPr lang="sk-SK" dirty="0"/>
              <a:t>SAŽP ako žiadateľ</a:t>
            </a:r>
            <a:r>
              <a:rPr lang="en-US" dirty="0"/>
              <a:t>/</a:t>
            </a:r>
            <a:r>
              <a:rPr lang="sk-SK" dirty="0"/>
              <a:t>prijímateľ uvedený priamo v OP </a:t>
            </a:r>
          </a:p>
          <a:p>
            <a:pPr marL="285750" indent="-285750">
              <a:buFontTx/>
              <a:buChar char="-"/>
            </a:pPr>
            <a:r>
              <a:rPr lang="sk-SK" dirty="0"/>
              <a:t>efektívnejší spôsob napĺňania cieľov OP</a:t>
            </a:r>
          </a:p>
          <a:p>
            <a:pPr marL="285750" indent="-285750">
              <a:buFontTx/>
              <a:buChar char="-"/>
            </a:pPr>
            <a:r>
              <a:rPr lang="sk-SK" dirty="0"/>
              <a:t>efektívnejšie a hospodárnejšie využitie finančných prostriedkov</a:t>
            </a:r>
          </a:p>
          <a:p>
            <a:pPr marL="285750" indent="-285750">
              <a:buFontTx/>
              <a:buChar char="-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455260" y="1371080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5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PREDPOKLADANÝ</a:t>
            </a:r>
            <a:r>
              <a:rPr kumimoji="0" lang="pl-PL" sz="2500" b="1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ČASOVÝ A FINANČNÝ RÁMEC</a:t>
            </a:r>
            <a:r>
              <a:rPr kumimoji="0" lang="pl-PL" sz="25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pl-PL" sz="25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655279"/>
              </p:ext>
            </p:extLst>
          </p:nvPr>
        </p:nvGraphicFramePr>
        <p:xfrm>
          <a:off x="1477099" y="2061868"/>
          <a:ext cx="6200957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4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462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Dátum vyhlásenia vyzvania vo formáte Mesiac/Rok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9</a:t>
                      </a:r>
                      <a:r>
                        <a:rPr lang="en-US" sz="1200">
                          <a:effectLst/>
                        </a:rPr>
                        <a:t>/2018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Uveďte plánovaný štvrťrok podpísania zmluvy o NFP s prijímateľom 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4.štvrťrok 2018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Uveďte plánovaný štvrťrok  spustenia realizácie projektu 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2.štvrťrok 2018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Predpokladaná doba realizácie projektu v mesiacoch 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36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419149"/>
              </p:ext>
            </p:extLst>
          </p:nvPr>
        </p:nvGraphicFramePr>
        <p:xfrm>
          <a:off x="1462586" y="4339772"/>
          <a:ext cx="6157414" cy="11821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46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027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33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Alokácia na vyzvanie (zdroj EÚ a ŠR)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2 500 000,00 EUR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Celkové oprávnené výdavky projektu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2 500 000,00 EUR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2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>
                          <a:effectLst/>
                        </a:rPr>
                        <a:t>Vlastné zdroje prijímateľa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0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406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obsahu 2"/>
          <p:cNvSpPr txBox="1">
            <a:spLocks/>
          </p:cNvSpPr>
          <p:nvPr/>
        </p:nvSpPr>
        <p:spPr>
          <a:xfrm>
            <a:off x="525979" y="1727019"/>
            <a:ext cx="8229600" cy="5247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sz="2400" dirty="0"/>
              <a:t>Východiskové dokumenty na regionálnej, národnej a európskej úrovni, ktoré priamo súvisia s realizáciou NP: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sz="1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sk-SK" altLang="sk-SK" sz="1800" dirty="0"/>
              <a:t>Akčný plán na riešenie dôsledkov sucha a nedostatku vody H2ODNOTA JE VODA schválený vládou SR </a:t>
            </a:r>
            <a:r>
              <a:rPr lang="sk-SK" altLang="sk-SK" sz="1800" dirty="0">
                <a:hlinkClick r:id="rId3"/>
              </a:rPr>
              <a:t>http://www.rokovania.sk/Rokovanie.aspx/BodRokovaniaDetail?idMaterial=27274</a:t>
            </a:r>
            <a:r>
              <a:rPr lang="sk-SK" altLang="sk-SK" sz="1800" dirty="0"/>
              <a:t> („ďalej len Akčný plán“)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sk-SK" altLang="sk-SK" sz="18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sk-SK" altLang="sk-SK" sz="1800" dirty="0"/>
              <a:t>OP KŽP, PO2, IP 1 ŠC 2.1.1., oprávnená aktivita F. Informačné programy o nepriaznivých dôsledkoch zmeny klímy a možnostiach proaktívnej adaptácie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sk-SK" altLang="sk-SK" sz="1800" dirty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sk-SK" altLang="sk-SK" sz="1800" dirty="0"/>
              <a:t>EÚ: </a:t>
            </a:r>
            <a:r>
              <a:rPr lang="sk-SK" sz="1800" dirty="0"/>
              <a:t>Rámcová smernica o vode 2000/60/ES, Smernica o hodnotení a manažmente povodňových rizík 2007/60/ES, Stratégia EÚ pre adaptáciu na zmenu klímy, Koncepcia na ochranu vodných zdrojov Európy COM(2012)673 a závery Rady o udržateľnom hospodárení s vodami (17. október 2016) </a:t>
            </a:r>
            <a:endParaRPr lang="sk-SK" altLang="sk-SK" sz="1800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525979" y="1006939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V</a:t>
            </a:r>
            <a:r>
              <a:rPr lang="sk-SK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ÝCHODISKÁ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794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1884804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sk-SK" sz="2500" dirty="0"/>
              <a:t>        </a:t>
            </a:r>
          </a:p>
          <a:p>
            <a:pPr>
              <a:defRPr/>
            </a:pPr>
            <a:r>
              <a:rPr lang="sk-SK" sz="2500" dirty="0"/>
              <a:t>Všetkým občanom SR, subjektom verejnej správy a subjektom súkromného sektora priniesť mediálnou informačnou kampaňou problematiku sucha a upriamiť pozornosť na tento fenomén odkazmi na informačné zdroje, kde budú jednoducho formulované preventívne opatrenia vychádzajúce z Akčného plánu a dostupné možnosti riešení.</a:t>
            </a:r>
          </a:p>
          <a:p>
            <a:pPr marL="0" indent="0">
              <a:buNone/>
              <a:defRPr/>
            </a:pPr>
            <a:endParaRPr lang="sk-SK" sz="2500" dirty="0"/>
          </a:p>
          <a:p>
            <a:pPr>
              <a:defRPr/>
            </a:pPr>
            <a:r>
              <a:rPr lang="sk-SK" sz="2500" dirty="0"/>
              <a:t>Vodné zdroje sú na Slovensku nerovnomerne rozložené v čase a priestore. Zmena klímy prinesie zvýšený výskyt extrémnych javov aj vo forme sucha a nedostatku vody. Je preto potrebné pripraviť sa na tieto zmeny prípravou, realizáciou a prevádzkou konkrétnych preventívnych opatrení v celej krajine, vrátane zvyšovania povedomia verejnosti o možnostiach proaktívneho predchádzania následkov sucha.</a:t>
            </a:r>
          </a:p>
          <a:p>
            <a:pPr>
              <a:defRPr/>
            </a:pPr>
            <a:endParaRPr lang="sk-SK" sz="2500" dirty="0"/>
          </a:p>
          <a:p>
            <a:pPr>
              <a:defRPr/>
            </a:pPr>
            <a:r>
              <a:rPr lang="sk-SK" sz="2500" dirty="0"/>
              <a:t>Preventívne opatrení, zamerané na zadržiavanie vody v krajine vychádzajú z katalógu EÚ, ktorý popisuje prírode blízke opatrenia na zadržiavanie vody v krajine </a:t>
            </a:r>
            <a:r>
              <a:rPr lang="sk-SK" sz="2500" dirty="0">
                <a:solidFill>
                  <a:srgbClr val="FFC000"/>
                </a:solidFill>
                <a:hlinkClick r:id="rId3"/>
              </a:rPr>
              <a:t>http://nwrm.eu/measures-catalogue</a:t>
            </a:r>
            <a:endParaRPr lang="sk-SK" sz="2500" dirty="0">
              <a:solidFill>
                <a:srgbClr val="FFC000"/>
              </a:solidFill>
            </a:endParaRPr>
          </a:p>
          <a:p>
            <a:pPr marL="0" indent="0">
              <a:buNone/>
              <a:defRPr/>
            </a:pPr>
            <a:endParaRPr lang="sk-SK" sz="1800" dirty="0"/>
          </a:p>
          <a:p>
            <a:pPr marL="0" indent="0">
              <a:buNone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</a:endParaRPr>
          </a:p>
          <a:p>
            <a:pPr marL="0" indent="0">
              <a:buNone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467544" y="116472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PROBLÉMOVÉ A PRIORITNÉ OBLASTI RIEŠENÉ ZÁMEROM NP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81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2031256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k-SK" sz="1900" dirty="0"/>
              <a:t>príspevková organizácia zriadená MŽP SR s celoslovenskou pôsobnosťou zabezpečujúca plnenie odborných úloh odvetví starostlivosti o životné prostredie v súlade s princípom trvalo udržateľného rozvoja</a:t>
            </a:r>
          </a:p>
          <a:p>
            <a:pPr lvl="0"/>
            <a:r>
              <a:rPr lang="sk-SK" sz="1900" dirty="0"/>
              <a:t>pracoviská v Banskej Bystrici, Prievidzi, Bratislave, Žiline a Zemianskej Olči s vyše 260 administratívnymi kapacitami (ďalej len „AK“) z čoho limit 120 AK má agentúra v súvislosti s činnosťou sprostredkovateľského orgánu pre OP KŽP </a:t>
            </a:r>
          </a:p>
          <a:p>
            <a:pPr lvl="0"/>
            <a:r>
              <a:rPr lang="sk-SK" sz="1900" dirty="0"/>
              <a:t>držiteľom certifikátov systému manažérstva kvality podľa požiadaviek ISO 9001:2015 a systému manažérstva </a:t>
            </a:r>
            <a:r>
              <a:rPr lang="sk-SK" sz="1900" dirty="0" err="1"/>
              <a:t>environmentu</a:t>
            </a:r>
            <a:r>
              <a:rPr lang="sk-SK" sz="1900" dirty="0"/>
              <a:t> podľa požiadaviek ISO 14001:2015 s platnosťou do 20.09.2020. </a:t>
            </a:r>
          </a:p>
          <a:p>
            <a:pPr lvl="0"/>
            <a:r>
              <a:rPr lang="sk-SK" sz="1900" dirty="0"/>
              <a:t>žiadateľ o NFP v sume takmer 24 mil. EUR, NP,  Zlepšovanie informovanosti a poskytovanie poradenstva v oblasti zlepšovania kvality životného prostredia na Slovensku</a:t>
            </a:r>
          </a:p>
          <a:p>
            <a:pPr lvl="0"/>
            <a:r>
              <a:rPr lang="sk-SK" sz="1900" dirty="0"/>
              <a:t>prijímateľ NFP v sume 7 mil. EUR, NP, Podpora biodiverzity prvkami zelenej infraštruktúry v obciach Slovenska – Zelené obce Slovenska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200" b="1" i="0" u="none" strike="noStrike" kern="1200" cap="none" spc="0" normalizeH="0" baseline="0" noProof="0" dirty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467544" y="106499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ADMINISTRATÍVNA, FINANČNÁ A PREVÁDZKOVÁ KAPACITA Slovenskej agentúry životného prostredia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5961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obsahu 2"/>
          <p:cNvSpPr txBox="1">
            <a:spLocks/>
          </p:cNvSpPr>
          <p:nvPr/>
        </p:nvSpPr>
        <p:spPr>
          <a:xfrm>
            <a:off x="467544" y="2031256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/>
              <a:ea typeface="+mn-ea"/>
              <a:cs typeface="Tahoma" pitchFamily="34" charset="0"/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467544" y="852216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MERATEĽNÝ UKAZOVATEĽ A ROZPOČET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272060"/>
              </p:ext>
            </p:extLst>
          </p:nvPr>
        </p:nvGraphicFramePr>
        <p:xfrm>
          <a:off x="1059541" y="1385642"/>
          <a:ext cx="6920229" cy="18928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341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57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54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48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2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9150" algn="l"/>
                        </a:tabLst>
                      </a:pPr>
                      <a:r>
                        <a:rPr lang="sk-SK" sz="1200" dirty="0">
                          <a:effectLst/>
                        </a:rPr>
                        <a:t>Cieľ  národného projektu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9150" algn="l"/>
                        </a:tabLst>
                      </a:pPr>
                      <a:r>
                        <a:rPr lang="sk-SK" sz="1200">
                          <a:effectLst/>
                        </a:rPr>
                        <a:t>Merateľný ukazovateľ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9150" algn="l"/>
                        </a:tabLst>
                      </a:pPr>
                      <a:r>
                        <a:rPr lang="sk-SK" sz="1200" dirty="0">
                          <a:effectLst/>
                        </a:rPr>
                        <a:t>Aktivita projektu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819150" algn="l"/>
                        </a:tabLst>
                      </a:pPr>
                      <a:r>
                        <a:rPr lang="sk-SK" sz="1200">
                          <a:effectLst/>
                        </a:rPr>
                        <a:t>Súvisiaci programový ukazovateľ</a:t>
                      </a:r>
                      <a:endParaRPr lang="sk-SK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08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informovať o nepriaznivých dôsledkoch zmeny klímy a možnostiach proaktívnej adaptácie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Počet zrealizovaných informačných aktivít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Informačná kampaň s najvyšším zásahom sledovanosti v TV, rádio, rozhlas, online, internet, sociálne siete a printové médiá 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k-SK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200" dirty="0">
                          <a:effectLst/>
                        </a:rPr>
                        <a:t>O0178</a:t>
                      </a:r>
                      <a:endParaRPr lang="sk-SK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78" marR="49178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217919"/>
              </p:ext>
            </p:extLst>
          </p:nvPr>
        </p:nvGraphicFramePr>
        <p:xfrm>
          <a:off x="1059541" y="3251908"/>
          <a:ext cx="6879772" cy="420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95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34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767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06381">
                <a:tc gridSpan="3"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Indikatívna výška finančných prostriedkov určených na realizáciu národného projektu a ich výstižné zdôvodnenie</a:t>
                      </a:r>
                    </a:p>
                  </a:txBody>
                  <a:tcPr marL="33363" marR="33363" marT="0" marB="0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9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Predpokladané finančné prostriedky na hlavné aktivity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Celková suma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408 000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Uveďte plánované vecné vymedzenie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3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Aktivita 1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3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skupina výdavkov 518 </a:t>
                      </a: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služby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2 362 000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Kreatívny návrh, produkcia, TV, rozhlas, online a printová komunikácia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6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skupina výdavkov 521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mzdové výdavky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 odborný personál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3777543333"/>
                  </a:ext>
                </a:extLst>
              </a:tr>
              <a:tr h="246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skupina výdavkov 112, 512 MTZ, cestovné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náhrady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cestovné náhrady, školenia, materiálno-technické zabezpečenie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2303759301"/>
                  </a:ext>
                </a:extLst>
              </a:tr>
              <a:tr h="459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Predpokladané finančné prostriedky na podporné aktivity 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Celková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suma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63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skupina výdavkov </a:t>
                      </a: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521 mzdové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výdavky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projektový </a:t>
                      </a: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manažér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9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skupina výdavkov 112, 512 MTZ, cestovné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náhrady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</a:t>
                      </a: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Cestovné, školenia, MTZ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9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Podporné aktivity SPOLU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3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CELKOM</a:t>
                      </a: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sk-SK" sz="12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500 000</a:t>
                      </a:r>
                      <a:endParaRPr lang="sk-SK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3363" marR="333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3363" marR="33363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171825" y="34813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839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dirty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Slovenská</a:t>
            </a:r>
            <a:r>
              <a:rPr kumimoji="0" lang="sk-SK" sz="1700" b="1" i="0" u="none" strike="noStrike" kern="1200" cap="none" spc="0" normalizeH="0" noProof="0" dirty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agentúra životného prostredia</a:t>
            </a:r>
            <a:endParaRPr kumimoji="0" lang="sk-SK" sz="1700" b="1" i="0" u="none" strike="noStrike" kern="1200" cap="none" spc="0" normalizeH="0" baseline="0" noProof="0" dirty="0">
              <a:ln>
                <a:noFill/>
              </a:ln>
              <a:solidFill>
                <a:srgbClr val="55B84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sk-SK" sz="1700" dirty="0">
                <a:solidFill>
                  <a:srgbClr val="898989"/>
                </a:solidFill>
              </a:rPr>
              <a:t>Tajovského 28, 975 90 Banská Bystrica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www.sazp.sk</a:t>
            </a:r>
            <a:endParaRPr kumimoji="0" lang="sk-SK" sz="1700" b="1" i="0" u="none" strike="noStrike" kern="1200" cap="none" spc="0" normalizeH="0" baseline="0" noProof="0" dirty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3032</TotalTime>
  <Words>368</Words>
  <Application>Microsoft Office PowerPoint</Application>
  <PresentationFormat>Prezentácia na obrazovke (4:3)</PresentationFormat>
  <Paragraphs>139</Paragraphs>
  <Slides>8</Slides>
  <Notes>7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Myriad Pro</vt:lpstr>
      <vt:lpstr>Tahoma</vt:lpstr>
      <vt:lpstr>Times New Roman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Rolínová Jana</cp:lastModifiedBy>
  <cp:revision>274</cp:revision>
  <cp:lastPrinted>2017-01-23T18:33:45Z</cp:lastPrinted>
  <dcterms:created xsi:type="dcterms:W3CDTF">2016-11-04T09:30:49Z</dcterms:created>
  <dcterms:modified xsi:type="dcterms:W3CDTF">2018-05-28T10:36:59Z</dcterms:modified>
</cp:coreProperties>
</file>