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19"/>
  </p:notesMasterIdLst>
  <p:handoutMasterIdLst>
    <p:handoutMasterId r:id="rId20"/>
  </p:handoutMasterIdLst>
  <p:sldIdLst>
    <p:sldId id="256" r:id="rId2"/>
    <p:sldId id="257" r:id="rId3"/>
    <p:sldId id="270" r:id="rId4"/>
    <p:sldId id="271" r:id="rId5"/>
    <p:sldId id="272" r:id="rId6"/>
    <p:sldId id="273" r:id="rId7"/>
    <p:sldId id="274" r:id="rId8"/>
    <p:sldId id="275" r:id="rId9"/>
    <p:sldId id="276" r:id="rId10"/>
    <p:sldId id="277" r:id="rId11"/>
    <p:sldId id="278" r:id="rId12"/>
    <p:sldId id="279" r:id="rId13"/>
    <p:sldId id="281" r:id="rId14"/>
    <p:sldId id="282" r:id="rId15"/>
    <p:sldId id="283" r:id="rId16"/>
    <p:sldId id="284" r:id="rId17"/>
    <p:sldId id="269" r:id="rId18"/>
  </p:sldIdLst>
  <p:sldSz cx="9144000" cy="6858000" type="screen4x3"/>
  <p:notesSz cx="6724650" cy="987425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55B8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štýlu, bez mrie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vetlý štýl 1 - zvýrazneni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3" autoAdjust="0"/>
    <p:restoredTop sz="95167" autoAdjust="0"/>
  </p:normalViewPr>
  <p:slideViewPr>
    <p:cSldViewPr snapToGrid="0">
      <p:cViewPr varScale="1">
        <p:scale>
          <a:sx n="107" d="100"/>
          <a:sy n="107" d="100"/>
        </p:scale>
        <p:origin x="163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2" d="100"/>
          <a:sy n="82" d="100"/>
        </p:scale>
        <p:origin x="399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14015" cy="495427"/>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09079" y="0"/>
            <a:ext cx="2914015" cy="495427"/>
          </a:xfrm>
          <a:prstGeom prst="rect">
            <a:avLst/>
          </a:prstGeom>
        </p:spPr>
        <p:txBody>
          <a:bodyPr vert="horz" lIns="91440" tIns="45720" rIns="91440" bIns="45720" rtlCol="0"/>
          <a:lstStyle>
            <a:lvl1pPr algn="r">
              <a:defRPr sz="1200"/>
            </a:lvl1pPr>
          </a:lstStyle>
          <a:p>
            <a:fld id="{CE87BEDB-97B9-41C8-856C-FADE51A5C186}" type="datetimeFigureOut">
              <a:rPr lang="sk-SK" smtClean="0"/>
              <a:pPr/>
              <a:t>29. 5. 2018</a:t>
            </a:fld>
            <a:endParaRPr lang="sk-SK"/>
          </a:p>
        </p:txBody>
      </p:sp>
      <p:sp>
        <p:nvSpPr>
          <p:cNvPr id="4" name="Zástupný symbol päty 3"/>
          <p:cNvSpPr>
            <a:spLocks noGrp="1"/>
          </p:cNvSpPr>
          <p:nvPr>
            <p:ph type="ftr" sz="quarter" idx="2"/>
          </p:nvPr>
        </p:nvSpPr>
        <p:spPr>
          <a:xfrm>
            <a:off x="0" y="9378824"/>
            <a:ext cx="2914015" cy="495426"/>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09079" y="9378824"/>
            <a:ext cx="2914015" cy="495426"/>
          </a:xfrm>
          <a:prstGeom prst="rect">
            <a:avLst/>
          </a:prstGeom>
        </p:spPr>
        <p:txBody>
          <a:bodyPr vert="horz" lIns="91440" tIns="45720" rIns="91440" bIns="45720" rtlCol="0" anchor="b"/>
          <a:lstStyle>
            <a:lvl1pPr algn="r">
              <a:defRPr sz="1200"/>
            </a:lvl1pPr>
          </a:lstStyle>
          <a:p>
            <a:fld id="{E41DF8AA-CDB8-4208-8219-7369B1F29475}" type="slidenum">
              <a:rPr lang="sk-SK" smtClean="0"/>
              <a:pPr/>
              <a:t>‹#›</a:t>
            </a:fld>
            <a:endParaRPr lang="sk-SK"/>
          </a:p>
        </p:txBody>
      </p:sp>
    </p:spTree>
    <p:extLst>
      <p:ext uri="{BB962C8B-B14F-4D97-AF65-F5344CB8AC3E}">
        <p14:creationId xmlns:p14="http://schemas.microsoft.com/office/powerpoint/2010/main" val="1543763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14650" cy="495300"/>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08413" y="0"/>
            <a:ext cx="2914650" cy="495300"/>
          </a:xfrm>
          <a:prstGeom prst="rect">
            <a:avLst/>
          </a:prstGeom>
        </p:spPr>
        <p:txBody>
          <a:bodyPr vert="horz" lIns="91440" tIns="45720" rIns="91440" bIns="45720" rtlCol="0"/>
          <a:lstStyle>
            <a:lvl1pPr algn="r">
              <a:defRPr sz="1200"/>
            </a:lvl1pPr>
          </a:lstStyle>
          <a:p>
            <a:fld id="{9698E061-749C-456F-B9C5-DC3B0F3283DD}" type="datetimeFigureOut">
              <a:rPr lang="sk-SK" smtClean="0"/>
              <a:t>29. 5. 2018</a:t>
            </a:fld>
            <a:endParaRPr lang="sk-SK"/>
          </a:p>
        </p:txBody>
      </p:sp>
      <p:sp>
        <p:nvSpPr>
          <p:cNvPr id="4" name="Zástupný symbol obrazu snímky 3"/>
          <p:cNvSpPr>
            <a:spLocks noGrp="1" noRot="1" noChangeAspect="1"/>
          </p:cNvSpPr>
          <p:nvPr>
            <p:ph type="sldImg" idx="2"/>
          </p:nvPr>
        </p:nvSpPr>
        <p:spPr>
          <a:xfrm>
            <a:off x="1141413" y="1235075"/>
            <a:ext cx="4441825" cy="3332163"/>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73100" y="4751388"/>
            <a:ext cx="5378450" cy="3889375"/>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9378950"/>
            <a:ext cx="2914650" cy="495300"/>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08413" y="9378950"/>
            <a:ext cx="2914650" cy="495300"/>
          </a:xfrm>
          <a:prstGeom prst="rect">
            <a:avLst/>
          </a:prstGeom>
        </p:spPr>
        <p:txBody>
          <a:bodyPr vert="horz" lIns="91440" tIns="45720" rIns="91440" bIns="45720" rtlCol="0" anchor="b"/>
          <a:lstStyle>
            <a:lvl1pPr algn="r">
              <a:defRPr sz="1200"/>
            </a:lvl1pPr>
          </a:lstStyle>
          <a:p>
            <a:fld id="{8DE3909D-69CC-4A62-9683-E840E2318B7B}" type="slidenum">
              <a:rPr lang="sk-SK" smtClean="0"/>
              <a:t>‹#›</a:t>
            </a:fld>
            <a:endParaRPr lang="sk-SK"/>
          </a:p>
        </p:txBody>
      </p:sp>
    </p:spTree>
    <p:extLst>
      <p:ext uri="{BB962C8B-B14F-4D97-AF65-F5344CB8AC3E}">
        <p14:creationId xmlns:p14="http://schemas.microsoft.com/office/powerpoint/2010/main" val="3295993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a:t>
            </a:fld>
            <a:endParaRPr lang="sk-SK"/>
          </a:p>
        </p:txBody>
      </p:sp>
    </p:spTree>
    <p:extLst>
      <p:ext uri="{BB962C8B-B14F-4D97-AF65-F5344CB8AC3E}">
        <p14:creationId xmlns:p14="http://schemas.microsoft.com/office/powerpoint/2010/main" val="2777857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10</a:t>
            </a:fld>
            <a:endParaRPr lang="sk-SK"/>
          </a:p>
        </p:txBody>
      </p:sp>
    </p:spTree>
    <p:extLst>
      <p:ext uri="{BB962C8B-B14F-4D97-AF65-F5344CB8AC3E}">
        <p14:creationId xmlns:p14="http://schemas.microsoft.com/office/powerpoint/2010/main" val="3334385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11</a:t>
            </a:fld>
            <a:endParaRPr lang="sk-SK"/>
          </a:p>
        </p:txBody>
      </p:sp>
    </p:spTree>
    <p:extLst>
      <p:ext uri="{BB962C8B-B14F-4D97-AF65-F5344CB8AC3E}">
        <p14:creationId xmlns:p14="http://schemas.microsoft.com/office/powerpoint/2010/main" val="1709061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12</a:t>
            </a:fld>
            <a:endParaRPr lang="sk-SK"/>
          </a:p>
        </p:txBody>
      </p:sp>
    </p:spTree>
    <p:extLst>
      <p:ext uri="{BB962C8B-B14F-4D97-AF65-F5344CB8AC3E}">
        <p14:creationId xmlns:p14="http://schemas.microsoft.com/office/powerpoint/2010/main" val="4044178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13</a:t>
            </a:fld>
            <a:endParaRPr lang="sk-SK"/>
          </a:p>
        </p:txBody>
      </p:sp>
    </p:spTree>
    <p:extLst>
      <p:ext uri="{BB962C8B-B14F-4D97-AF65-F5344CB8AC3E}">
        <p14:creationId xmlns:p14="http://schemas.microsoft.com/office/powerpoint/2010/main" val="3443987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15</a:t>
            </a:fld>
            <a:endParaRPr lang="sk-SK"/>
          </a:p>
        </p:txBody>
      </p:sp>
    </p:spTree>
    <p:extLst>
      <p:ext uri="{BB962C8B-B14F-4D97-AF65-F5344CB8AC3E}">
        <p14:creationId xmlns:p14="http://schemas.microsoft.com/office/powerpoint/2010/main" val="2650565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16</a:t>
            </a:fld>
            <a:endParaRPr lang="sk-SK"/>
          </a:p>
        </p:txBody>
      </p:sp>
    </p:spTree>
    <p:extLst>
      <p:ext uri="{BB962C8B-B14F-4D97-AF65-F5344CB8AC3E}">
        <p14:creationId xmlns:p14="http://schemas.microsoft.com/office/powerpoint/2010/main" val="2761377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2</a:t>
            </a:fld>
            <a:endParaRPr lang="sk-SK"/>
          </a:p>
        </p:txBody>
      </p:sp>
    </p:spTree>
    <p:extLst>
      <p:ext uri="{BB962C8B-B14F-4D97-AF65-F5344CB8AC3E}">
        <p14:creationId xmlns:p14="http://schemas.microsoft.com/office/powerpoint/2010/main" val="777047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3</a:t>
            </a:fld>
            <a:endParaRPr lang="sk-SK"/>
          </a:p>
        </p:txBody>
      </p:sp>
    </p:spTree>
    <p:extLst>
      <p:ext uri="{BB962C8B-B14F-4D97-AF65-F5344CB8AC3E}">
        <p14:creationId xmlns:p14="http://schemas.microsoft.com/office/powerpoint/2010/main" val="601424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4</a:t>
            </a:fld>
            <a:endParaRPr lang="sk-SK"/>
          </a:p>
        </p:txBody>
      </p:sp>
    </p:spTree>
    <p:extLst>
      <p:ext uri="{BB962C8B-B14F-4D97-AF65-F5344CB8AC3E}">
        <p14:creationId xmlns:p14="http://schemas.microsoft.com/office/powerpoint/2010/main" val="1745747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5</a:t>
            </a:fld>
            <a:endParaRPr lang="sk-SK"/>
          </a:p>
        </p:txBody>
      </p:sp>
    </p:spTree>
    <p:extLst>
      <p:ext uri="{BB962C8B-B14F-4D97-AF65-F5344CB8AC3E}">
        <p14:creationId xmlns:p14="http://schemas.microsoft.com/office/powerpoint/2010/main" val="1043371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6</a:t>
            </a:fld>
            <a:endParaRPr lang="sk-SK"/>
          </a:p>
        </p:txBody>
      </p:sp>
    </p:spTree>
    <p:extLst>
      <p:ext uri="{BB962C8B-B14F-4D97-AF65-F5344CB8AC3E}">
        <p14:creationId xmlns:p14="http://schemas.microsoft.com/office/powerpoint/2010/main" val="521354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7</a:t>
            </a:fld>
            <a:endParaRPr lang="sk-SK"/>
          </a:p>
        </p:txBody>
      </p:sp>
    </p:spTree>
    <p:extLst>
      <p:ext uri="{BB962C8B-B14F-4D97-AF65-F5344CB8AC3E}">
        <p14:creationId xmlns:p14="http://schemas.microsoft.com/office/powerpoint/2010/main" val="3508016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8</a:t>
            </a:fld>
            <a:endParaRPr lang="sk-SK"/>
          </a:p>
        </p:txBody>
      </p:sp>
    </p:spTree>
    <p:extLst>
      <p:ext uri="{BB962C8B-B14F-4D97-AF65-F5344CB8AC3E}">
        <p14:creationId xmlns:p14="http://schemas.microsoft.com/office/powerpoint/2010/main" val="533065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dirty="0"/>
          </a:p>
        </p:txBody>
      </p:sp>
      <p:sp>
        <p:nvSpPr>
          <p:cNvPr id="4" name="Zástupný symbol čísla snímky 3"/>
          <p:cNvSpPr>
            <a:spLocks noGrp="1"/>
          </p:cNvSpPr>
          <p:nvPr>
            <p:ph type="sldNum" sz="quarter" idx="10"/>
          </p:nvPr>
        </p:nvSpPr>
        <p:spPr/>
        <p:txBody>
          <a:bodyPr/>
          <a:lstStyle/>
          <a:p>
            <a:fld id="{8DE3909D-69CC-4A62-9683-E840E2318B7B}" type="slidenum">
              <a:rPr lang="sk-SK" smtClean="0"/>
              <a:t>9</a:t>
            </a:fld>
            <a:endParaRPr lang="sk-SK"/>
          </a:p>
        </p:txBody>
      </p:sp>
    </p:spTree>
    <p:extLst>
      <p:ext uri="{BB962C8B-B14F-4D97-AF65-F5344CB8AC3E}">
        <p14:creationId xmlns:p14="http://schemas.microsoft.com/office/powerpoint/2010/main" val="40264707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á snímka">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47007" y="1730828"/>
            <a:ext cx="7772400" cy="1608365"/>
          </a:xfrm>
        </p:spPr>
        <p:txBody>
          <a:bodyPr anchor="b">
            <a:normAutofit/>
          </a:bodyPr>
          <a:lstStyle>
            <a:lvl1pPr algn="ctr">
              <a:defRPr sz="1400">
                <a:solidFill>
                  <a:schemeClr val="tx1"/>
                </a:solidFill>
              </a:defRPr>
            </a:lvl1pPr>
          </a:lstStyle>
          <a:p>
            <a:endParaRPr lang="en-US" dirty="0"/>
          </a:p>
        </p:txBody>
      </p:sp>
    </p:spTree>
    <p:extLst>
      <p:ext uri="{BB962C8B-B14F-4D97-AF65-F5344CB8AC3E}">
        <p14:creationId xmlns:p14="http://schemas.microsoft.com/office/powerpoint/2010/main" val="16693314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en nadp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9665" y="1921612"/>
            <a:ext cx="7886700" cy="1325563"/>
          </a:xfrm>
        </p:spPr>
        <p:txBody>
          <a:bodyPr/>
          <a:lstStyle/>
          <a:p>
            <a:r>
              <a:rPr lang="sk-SK" dirty="0" smtClean="0"/>
              <a:t>Upravte štýly predlohy textu</a:t>
            </a:r>
            <a:endParaRPr lang="en-US" dirty="0"/>
          </a:p>
        </p:txBody>
      </p:sp>
    </p:spTree>
    <p:extLst>
      <p:ext uri="{BB962C8B-B14F-4D97-AF65-F5344CB8AC3E}">
        <p14:creationId xmlns:p14="http://schemas.microsoft.com/office/powerpoint/2010/main" val="23076061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a">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530679" y="2191034"/>
            <a:ext cx="7886700" cy="1325563"/>
          </a:xfrm>
        </p:spPr>
        <p:txBody>
          <a:bodyPr/>
          <a:lstStyle>
            <a:lvl1pPr>
              <a:defRPr/>
            </a:lvl1pPr>
          </a:lstStyle>
          <a:p>
            <a:r>
              <a:rPr lang="sk-SK" dirty="0" smtClean="0"/>
              <a:t>ĎAKUJEME ZA POZORNOSŤ!</a:t>
            </a:r>
            <a:endParaRPr lang="en-US" dirty="0"/>
          </a:p>
        </p:txBody>
      </p:sp>
      <p:sp>
        <p:nvSpPr>
          <p:cNvPr id="6" name="Title 1"/>
          <p:cNvSpPr txBox="1">
            <a:spLocks/>
          </p:cNvSpPr>
          <p:nvPr userDrawn="1"/>
        </p:nvSpPr>
        <p:spPr>
          <a:xfrm>
            <a:off x="620485" y="4338824"/>
            <a:ext cx="2441123" cy="66095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55B848"/>
                </a:solidFill>
                <a:latin typeface="Myriad Pro" panose="020B0503030403020204" pitchFamily="34" charset="0"/>
                <a:ea typeface="+mj-ea"/>
                <a:cs typeface="+mj-cs"/>
              </a:defRPr>
            </a:lvl1pPr>
          </a:lstStyle>
          <a:p>
            <a:pPr algn="l"/>
            <a:r>
              <a:rPr lang="sk-SK" sz="1400" dirty="0" smtClean="0">
                <a:solidFill>
                  <a:schemeClr val="tx1"/>
                </a:solidFill>
              </a:rPr>
              <a:t>Meno Priezvisko</a:t>
            </a:r>
            <a:endParaRPr lang="en-US" sz="1400" dirty="0">
              <a:solidFill>
                <a:schemeClr val="tx1"/>
              </a:solidFill>
            </a:endParaRPr>
          </a:p>
        </p:txBody>
      </p:sp>
    </p:spTree>
    <p:extLst>
      <p:ext uri="{BB962C8B-B14F-4D97-AF65-F5344CB8AC3E}">
        <p14:creationId xmlns:p14="http://schemas.microsoft.com/office/powerpoint/2010/main" val="11240598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652191"/>
            <a:ext cx="7886700" cy="1325563"/>
          </a:xfrm>
          <a:prstGeom prst="rect">
            <a:avLst/>
          </a:prstGeom>
        </p:spPr>
        <p:txBody>
          <a:bodyPr vert="horz" lIns="91440" tIns="45720" rIns="91440" bIns="45720" rtlCol="0" anchor="ctr">
            <a:normAutofit/>
          </a:bodyPr>
          <a:lstStyle/>
          <a:p>
            <a:r>
              <a:rPr lang="sk-SK" dirty="0" smtClean="0"/>
              <a:t>OPERAČNÝ PROGRAM</a:t>
            </a:r>
            <a:br>
              <a:rPr lang="sk-SK" dirty="0" smtClean="0"/>
            </a:br>
            <a:r>
              <a:rPr lang="sk-SK" dirty="0" smtClean="0"/>
              <a:t>KVALITA ŽIVOTNÉHO PROSTREDIA</a:t>
            </a:r>
            <a:endParaRPr lang="en-US" dirty="0"/>
          </a:p>
        </p:txBody>
      </p:sp>
      <p:sp>
        <p:nvSpPr>
          <p:cNvPr id="3" name="Text Placeholder 2"/>
          <p:cNvSpPr>
            <a:spLocks noGrp="1"/>
          </p:cNvSpPr>
          <p:nvPr>
            <p:ph type="body" idx="1"/>
          </p:nvPr>
        </p:nvSpPr>
        <p:spPr>
          <a:xfrm>
            <a:off x="628650" y="3510642"/>
            <a:ext cx="7886700" cy="2261507"/>
          </a:xfrm>
          <a:prstGeom prst="rect">
            <a:avLst/>
          </a:prstGeom>
        </p:spPr>
        <p:txBody>
          <a:bodyPr vert="horz" lIns="91440" tIns="45720" rIns="91440" bIns="45720" rtlCol="0">
            <a:normAutofit/>
          </a:bodyPr>
          <a:lstStyle/>
          <a:p>
            <a:pPr lvl="0"/>
            <a:r>
              <a:rPr lang="sk-SK" dirty="0" smtClean="0"/>
              <a:t>NÁZOV PREZENTÁCIE</a:t>
            </a:r>
          </a:p>
          <a:p>
            <a:pPr lvl="0"/>
            <a:endParaRPr lang="sk-SK" dirty="0" smtClean="0"/>
          </a:p>
          <a:p>
            <a:pPr lvl="0"/>
            <a:endParaRPr lang="sk-SK" dirty="0" smtClean="0"/>
          </a:p>
          <a:p>
            <a:pPr lvl="0"/>
            <a:r>
              <a:rPr lang="sk-SK" dirty="0" smtClean="0"/>
              <a:t>DEŇ – MESIAC - ROK</a:t>
            </a:r>
          </a:p>
          <a:p>
            <a:pPr lvl="0"/>
            <a:endParaRPr lang="sk-SK" dirty="0" smtClean="0"/>
          </a:p>
          <a:p>
            <a:pPr lvl="0"/>
            <a:endParaRPr lang="sk-SK" dirty="0" smtClean="0"/>
          </a:p>
          <a:p>
            <a:pPr lvl="0"/>
            <a:endParaRPr lang="sk-SK" dirty="0" smtClean="0"/>
          </a:p>
          <a:p>
            <a:pPr lvl="0"/>
            <a:endParaRPr lang="sk-SK" dirty="0" smtClean="0"/>
          </a:p>
          <a:p>
            <a:pPr lvl="0"/>
            <a:endParaRPr lang="sk-SK" dirty="0" smtClean="0"/>
          </a:p>
        </p:txBody>
      </p:sp>
    </p:spTree>
    <p:extLst>
      <p:ext uri="{BB962C8B-B14F-4D97-AF65-F5344CB8AC3E}">
        <p14:creationId xmlns:p14="http://schemas.microsoft.com/office/powerpoint/2010/main" val="1446874656"/>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7" r:id="rId3"/>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4000" kern="1200">
          <a:solidFill>
            <a:srgbClr val="55B848"/>
          </a:solidFill>
          <a:latin typeface="Myriad Pro" panose="020B0503030403020204" pitchFamily="34" charset="0"/>
          <a:ea typeface="+mj-ea"/>
          <a:cs typeface="+mj-cs"/>
        </a:defRPr>
      </a:lvl1pPr>
    </p:titleStyle>
    <p:bodyStyle>
      <a:lvl1pPr marL="0" indent="0" algn="ctr" defTabSz="914400" rtl="0" eaLnBrk="1" latinLnBrk="0" hangingPunct="1">
        <a:lnSpc>
          <a:spcPct val="90000"/>
        </a:lnSpc>
        <a:spcBef>
          <a:spcPts val="1000"/>
        </a:spcBef>
        <a:buFont typeface="Arial" panose="020B0604020202020204" pitchFamily="34" charset="0"/>
        <a:buNone/>
        <a:defRPr sz="2800" kern="1200" baseline="0">
          <a:solidFill>
            <a:schemeClr val="tx1"/>
          </a:solidFill>
          <a:latin typeface="Myriad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op-kzp.sk/" TargetMode="External"/><Relationship Id="rId2" Type="http://schemas.openxmlformats.org/officeDocument/2006/relationships/hyperlink" Target="http://www.minzp.sk/" TargetMode="External"/><Relationship Id="rId1" Type="http://schemas.openxmlformats.org/officeDocument/2006/relationships/slideLayout" Target="../slideLayouts/slideLayout2.xml"/><Relationship Id="rId4" Type="http://schemas.openxmlformats.org/officeDocument/2006/relationships/hyperlink" Target="http://www.enviroportal.sk/"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opzp.s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 name="BlokTextu 4"/>
          <p:cNvSpPr txBox="1"/>
          <p:nvPr/>
        </p:nvSpPr>
        <p:spPr>
          <a:xfrm>
            <a:off x="6319391" y="5127900"/>
            <a:ext cx="2672210" cy="907941"/>
          </a:xfrm>
          <a:prstGeom prst="rect">
            <a:avLst/>
          </a:prstGeom>
          <a:noFill/>
        </p:spPr>
        <p:txBody>
          <a:bodyPr wrap="square" rtlCol="0">
            <a:spAutoFit/>
          </a:bodyPr>
          <a:lstStyle/>
          <a:p>
            <a:r>
              <a:rPr lang="sk-SK" sz="1600" b="1" dirty="0">
                <a:solidFill>
                  <a:prstClr val="white">
                    <a:lumMod val="50000"/>
                  </a:prstClr>
                </a:solidFill>
              </a:rPr>
              <a:t>5</a:t>
            </a:r>
            <a:r>
              <a:rPr lang="sk-SK" sz="1600" b="1" dirty="0" smtClean="0">
                <a:solidFill>
                  <a:prstClr val="white">
                    <a:lumMod val="50000"/>
                  </a:prstClr>
                </a:solidFill>
              </a:rPr>
              <a:t>. </a:t>
            </a:r>
            <a:r>
              <a:rPr lang="sk-SK" sz="1600" b="1" dirty="0">
                <a:solidFill>
                  <a:prstClr val="white">
                    <a:lumMod val="50000"/>
                  </a:prstClr>
                </a:solidFill>
              </a:rPr>
              <a:t>zasadnutie MV OP KŽP</a:t>
            </a:r>
            <a:br>
              <a:rPr lang="sk-SK" sz="1600" b="1" dirty="0">
                <a:solidFill>
                  <a:prstClr val="white">
                    <a:lumMod val="50000"/>
                  </a:prstClr>
                </a:solidFill>
              </a:rPr>
            </a:br>
            <a:r>
              <a:rPr lang="sk-SK" sz="1600" b="1" dirty="0" smtClean="0">
                <a:solidFill>
                  <a:prstClr val="white">
                    <a:lumMod val="50000"/>
                  </a:prstClr>
                </a:solidFill>
              </a:rPr>
              <a:t>29. mája 2018</a:t>
            </a:r>
            <a:r>
              <a:rPr lang="sk-SK" sz="1600" b="1" dirty="0">
                <a:solidFill>
                  <a:prstClr val="white">
                    <a:lumMod val="50000"/>
                  </a:prstClr>
                </a:solidFill>
              </a:rPr>
              <a:t/>
            </a:r>
            <a:br>
              <a:rPr lang="sk-SK" sz="1600" b="1" dirty="0">
                <a:solidFill>
                  <a:prstClr val="white">
                    <a:lumMod val="50000"/>
                  </a:prstClr>
                </a:solidFill>
              </a:rPr>
            </a:br>
            <a:r>
              <a:rPr lang="sk-SK" sz="1600" b="1" dirty="0">
                <a:solidFill>
                  <a:prstClr val="white">
                    <a:lumMod val="50000"/>
                  </a:prstClr>
                </a:solidFill>
              </a:rPr>
              <a:t>Bratislava</a:t>
            </a:r>
            <a:endParaRPr lang="sk-SK" sz="1600" dirty="0">
              <a:solidFill>
                <a:prstClr val="black"/>
              </a:solidFill>
            </a:endParaRPr>
          </a:p>
          <a:p>
            <a:pPr algn="ctr"/>
            <a:endParaRPr lang="sk-SK" sz="500" dirty="0">
              <a:solidFill>
                <a:schemeClr val="bg1">
                  <a:lumMod val="50000"/>
                </a:schemeClr>
              </a:solidFill>
              <a:latin typeface="Arial" panose="020B0604020202020204" pitchFamily="34" charset="0"/>
              <a:cs typeface="Arial" panose="020B0604020202020204" pitchFamily="34" charset="0"/>
            </a:endParaRPr>
          </a:p>
        </p:txBody>
      </p:sp>
      <p:sp>
        <p:nvSpPr>
          <p:cNvPr id="3" name="Obdĺžnik 2"/>
          <p:cNvSpPr/>
          <p:nvPr/>
        </p:nvSpPr>
        <p:spPr>
          <a:xfrm>
            <a:off x="699247" y="2227801"/>
            <a:ext cx="6373906" cy="2523768"/>
          </a:xfrm>
          <a:prstGeom prst="rect">
            <a:avLst/>
          </a:prstGeom>
        </p:spPr>
        <p:txBody>
          <a:bodyPr wrap="square">
            <a:spAutoFit/>
          </a:bodyPr>
          <a:lstStyle/>
          <a:p>
            <a:r>
              <a:rPr lang="sk-SK" sz="3200" b="1" dirty="0">
                <a:solidFill>
                  <a:schemeClr val="accent1">
                    <a:lumMod val="75000"/>
                  </a:schemeClr>
                </a:solidFill>
              </a:rPr>
              <a:t>Návrh zmeny Operačného programu </a:t>
            </a:r>
            <a:br>
              <a:rPr lang="sk-SK" sz="3200" b="1" dirty="0">
                <a:solidFill>
                  <a:schemeClr val="accent1">
                    <a:lumMod val="75000"/>
                  </a:schemeClr>
                </a:solidFill>
              </a:rPr>
            </a:br>
            <a:r>
              <a:rPr lang="sk-SK" sz="3200" b="1" dirty="0">
                <a:solidFill>
                  <a:schemeClr val="accent1">
                    <a:lumMod val="75000"/>
                  </a:schemeClr>
                </a:solidFill>
              </a:rPr>
              <a:t>Kvalita životného prostredia</a:t>
            </a:r>
            <a:br>
              <a:rPr lang="sk-SK" sz="3200" b="1" dirty="0">
                <a:solidFill>
                  <a:schemeClr val="accent1">
                    <a:lumMod val="75000"/>
                  </a:schemeClr>
                </a:solidFill>
              </a:rPr>
            </a:br>
            <a:r>
              <a:rPr lang="sk-SK" sz="800" b="1" dirty="0">
                <a:solidFill>
                  <a:schemeClr val="accent1">
                    <a:lumMod val="75000"/>
                  </a:schemeClr>
                </a:solidFill>
              </a:rPr>
              <a:t/>
            </a:r>
            <a:br>
              <a:rPr lang="sk-SK" sz="800" b="1" dirty="0">
                <a:solidFill>
                  <a:schemeClr val="accent1">
                    <a:lumMod val="75000"/>
                  </a:schemeClr>
                </a:solidFill>
              </a:rPr>
            </a:br>
            <a:r>
              <a:rPr lang="sk-SK" sz="1600" dirty="0">
                <a:solidFill>
                  <a:schemeClr val="accent1">
                    <a:lumMod val="75000"/>
                  </a:schemeClr>
                </a:solidFill>
              </a:rPr>
              <a:t>(verzia 7)</a:t>
            </a:r>
            <a:br>
              <a:rPr lang="sk-SK" sz="1600" dirty="0">
                <a:solidFill>
                  <a:schemeClr val="accent1">
                    <a:lumMod val="75000"/>
                  </a:schemeClr>
                </a:solidFill>
              </a:rPr>
            </a:br>
            <a:r>
              <a:rPr lang="sk-SK" sz="1400" b="1" dirty="0">
                <a:solidFill>
                  <a:schemeClr val="accent1">
                    <a:lumMod val="75000"/>
                  </a:schemeClr>
                </a:solidFill>
              </a:rPr>
              <a:t/>
            </a:r>
            <a:br>
              <a:rPr lang="sk-SK" sz="1400" b="1" dirty="0">
                <a:solidFill>
                  <a:schemeClr val="accent1">
                    <a:lumMod val="75000"/>
                  </a:schemeClr>
                </a:solidFill>
              </a:rPr>
            </a:br>
            <a:r>
              <a:rPr lang="sk-SK" sz="1000" b="1" dirty="0">
                <a:solidFill>
                  <a:schemeClr val="accent1">
                    <a:lumMod val="75000"/>
                  </a:schemeClr>
                </a:solidFill>
              </a:rPr>
              <a:t/>
            </a:r>
            <a:br>
              <a:rPr lang="sk-SK" sz="1000" b="1" dirty="0">
                <a:solidFill>
                  <a:schemeClr val="accent1">
                    <a:lumMod val="75000"/>
                  </a:schemeClr>
                </a:solidFill>
              </a:rPr>
            </a:br>
            <a:r>
              <a:rPr lang="sk-SK" sz="1000" b="1" dirty="0">
                <a:solidFill>
                  <a:schemeClr val="accent1">
                    <a:lumMod val="75000"/>
                  </a:schemeClr>
                </a:solidFill>
              </a:rPr>
              <a:t/>
            </a:r>
            <a:br>
              <a:rPr lang="sk-SK" sz="1000" b="1" dirty="0">
                <a:solidFill>
                  <a:schemeClr val="accent1">
                    <a:lumMod val="75000"/>
                  </a:schemeClr>
                </a:solidFill>
              </a:rPr>
            </a:br>
            <a:r>
              <a:rPr lang="sk-SK" dirty="0"/>
              <a:t>Sekcia environmentálnych programov a projektov</a:t>
            </a:r>
            <a:br>
              <a:rPr lang="sk-SK" dirty="0"/>
            </a:br>
            <a:r>
              <a:rPr lang="sk-SK" dirty="0"/>
              <a:t>Riadiaci orgán</a:t>
            </a:r>
          </a:p>
        </p:txBody>
      </p:sp>
    </p:spTree>
    <p:extLst>
      <p:ext uri="{BB962C8B-B14F-4D97-AF65-F5344CB8AC3E}">
        <p14:creationId xmlns:p14="http://schemas.microsoft.com/office/powerpoint/2010/main" val="1093002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dĺžnik 5"/>
          <p:cNvSpPr/>
          <p:nvPr/>
        </p:nvSpPr>
        <p:spPr>
          <a:xfrm>
            <a:off x="230439" y="1028832"/>
            <a:ext cx="8653585" cy="1046440"/>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10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60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2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Adaptácia na nepriaznivé dôsledky zmeny klímy so zameraním na ochranu 	pred povodňami </a:t>
            </a:r>
          </a:p>
        </p:txBody>
      </p:sp>
      <p:graphicFrame>
        <p:nvGraphicFramePr>
          <p:cNvPr id="4" name="Tabuľka 3"/>
          <p:cNvGraphicFramePr>
            <a:graphicFrameLocks noGrp="1"/>
          </p:cNvGraphicFramePr>
          <p:nvPr>
            <p:extLst>
              <p:ext uri="{D42A27DB-BD31-4B8C-83A1-F6EECF244321}">
                <p14:modId xmlns:p14="http://schemas.microsoft.com/office/powerpoint/2010/main" val="377297548"/>
              </p:ext>
            </p:extLst>
          </p:nvPr>
        </p:nvGraphicFramePr>
        <p:xfrm>
          <a:off x="265681" y="2075272"/>
          <a:ext cx="8743848" cy="1676400"/>
        </p:xfrm>
        <a:graphic>
          <a:graphicData uri="http://schemas.openxmlformats.org/drawingml/2006/table">
            <a:tbl>
              <a:tblPr firstRow="1" bandRow="1"/>
              <a:tblGrid>
                <a:gridCol w="743432"/>
                <a:gridCol w="3078793"/>
                <a:gridCol w="1210235"/>
                <a:gridCol w="1210235"/>
                <a:gridCol w="1264024"/>
                <a:gridCol w="1237129"/>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ID</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Ukazovateľ</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F0002</a:t>
                      </a:r>
                      <a:endParaRPr lang="sk-SK" sz="14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Celková suma oprávnených výdavkov po ich certifikácii certifikačným orgánom a predložení žiadostí o platby Európskej komisii</a:t>
                      </a:r>
                      <a:endParaRPr lang="sk-SK" sz="14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rgbClr val="C00000"/>
                          </a:solidFill>
                          <a:latin typeface="+mn-lt"/>
                          <a:ea typeface="+mn-ea"/>
                          <a:cs typeface="+mn-cs"/>
                        </a:rPr>
                        <a:t>118 000 000 €</a:t>
                      </a:r>
                      <a:endParaRPr lang="sk-SK" sz="1400" kern="1200" dirty="0">
                        <a:solidFill>
                          <a:srgbClr val="C00000"/>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rgbClr val="005C2A"/>
                          </a:solidFill>
                          <a:latin typeface="+mn-lt"/>
                          <a:ea typeface="+mn-ea"/>
                          <a:cs typeface="+mn-cs"/>
                        </a:rPr>
                        <a:t>108 000 000 €</a:t>
                      </a:r>
                      <a:endParaRPr lang="sk-SK" sz="140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rgbClr val="C00000"/>
                          </a:solidFill>
                          <a:latin typeface="+mn-lt"/>
                          <a:ea typeface="+mn-ea"/>
                          <a:cs typeface="+mn-cs"/>
                        </a:rPr>
                        <a:t>493 348 543 €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rgbClr val="005C2A"/>
                          </a:solidFill>
                          <a:latin typeface="+mn-lt"/>
                          <a:ea typeface="+mn-ea"/>
                          <a:cs typeface="+mn-cs"/>
                        </a:rPr>
                        <a:t>453 247 685 €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r>
            </a:tbl>
          </a:graphicData>
        </a:graphic>
      </p:graphicFrame>
      <p:sp>
        <p:nvSpPr>
          <p:cNvPr id="5" name="Obdĺžnik 4"/>
          <p:cNvSpPr/>
          <p:nvPr/>
        </p:nvSpPr>
        <p:spPr>
          <a:xfrm>
            <a:off x="4743776" y="3950210"/>
            <a:ext cx="4050600" cy="1015663"/>
          </a:xfrm>
          <a:prstGeom prst="rect">
            <a:avLst/>
          </a:prstGeom>
        </p:spPr>
        <p:txBody>
          <a:bodyPr wrap="square">
            <a:spAutoFit/>
          </a:bodyPr>
          <a:lstStyle/>
          <a:p>
            <a:pPr>
              <a:spcAft>
                <a:spcPts val="600"/>
              </a:spcAft>
            </a:pPr>
            <a:r>
              <a:rPr lang="sk-SK" sz="1400" dirty="0">
                <a:ea typeface="Tahoma" pitchFamily="34" charset="0"/>
                <a:cs typeface="Tahoma" pitchFamily="34" charset="0"/>
              </a:rPr>
              <a:t>zníženie alokácie o </a:t>
            </a:r>
            <a:r>
              <a:rPr lang="sk-SK" sz="1400" b="1" dirty="0">
                <a:ea typeface="Tahoma" pitchFamily="34" charset="0"/>
                <a:cs typeface="Tahoma" pitchFamily="34" charset="0"/>
              </a:rPr>
              <a:t>40,1 mil. € (EÚ zdroj + ŠR) </a:t>
            </a:r>
            <a:r>
              <a:rPr lang="sk-SK" sz="1400" dirty="0">
                <a:ea typeface="Tahoma" pitchFamily="34" charset="0"/>
                <a:cs typeface="Tahoma" pitchFamily="34" charset="0"/>
              </a:rPr>
              <a:t>v dôsledku presunu voľných prostriedkov vo výške </a:t>
            </a:r>
            <a:r>
              <a:rPr lang="sk-SK" sz="1400" dirty="0" smtClean="0">
                <a:ea typeface="Tahoma" pitchFamily="34" charset="0"/>
                <a:cs typeface="Tahoma" pitchFamily="34" charset="0"/>
              </a:rPr>
              <a:t>EÚ zdroja 34 </a:t>
            </a:r>
            <a:r>
              <a:rPr lang="sk-SK" sz="1400" dirty="0">
                <a:ea typeface="Tahoma" pitchFamily="34" charset="0"/>
                <a:cs typeface="Tahoma" pitchFamily="34" charset="0"/>
              </a:rPr>
              <a:t>085 729 </a:t>
            </a:r>
            <a:r>
              <a:rPr lang="sk-SK" sz="1400" dirty="0" smtClean="0">
                <a:ea typeface="Tahoma" pitchFamily="34" charset="0"/>
                <a:cs typeface="Tahoma" pitchFamily="34" charset="0"/>
              </a:rPr>
              <a:t>€ z </a:t>
            </a:r>
            <a:r>
              <a:rPr lang="sk-SK" sz="1400" dirty="0">
                <a:ea typeface="Tahoma" pitchFamily="34" charset="0"/>
                <a:cs typeface="Tahoma" pitchFamily="34" charset="0"/>
              </a:rPr>
              <a:t>PO 2 do </a:t>
            </a:r>
            <a:r>
              <a:rPr lang="sk-SK" sz="1400" dirty="0" smtClean="0">
                <a:ea typeface="Tahoma" pitchFamily="34" charset="0"/>
                <a:cs typeface="Tahoma" pitchFamily="34" charset="0"/>
              </a:rPr>
              <a:t>PO1, ktorý predstavuje podiel </a:t>
            </a:r>
            <a:r>
              <a:rPr lang="sk-SK" b="1" dirty="0" smtClean="0">
                <a:ea typeface="Tahoma" pitchFamily="34" charset="0"/>
                <a:cs typeface="Tahoma" pitchFamily="34" charset="0"/>
              </a:rPr>
              <a:t>8,5 %</a:t>
            </a:r>
            <a:r>
              <a:rPr lang="sk-SK" sz="1500" dirty="0" smtClean="0">
                <a:ea typeface="Tahoma" pitchFamily="34" charset="0"/>
                <a:cs typeface="Tahoma" pitchFamily="34" charset="0"/>
              </a:rPr>
              <a:t> </a:t>
            </a:r>
          </a:p>
        </p:txBody>
      </p:sp>
      <p:sp>
        <p:nvSpPr>
          <p:cNvPr id="8" name="Ovál 7"/>
          <p:cNvSpPr/>
          <p:nvPr/>
        </p:nvSpPr>
        <p:spPr>
          <a:xfrm>
            <a:off x="5276678" y="2756683"/>
            <a:ext cx="1295400" cy="376929"/>
          </a:xfrm>
          <a:prstGeom prst="ellipse">
            <a:avLst/>
          </a:prstGeom>
          <a:noFill/>
          <a:ln w="12700" cap="flat" cmpd="sng" algn="ctr">
            <a:solidFill>
              <a:srgbClr val="4A66A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9" name="Ovál 8"/>
          <p:cNvSpPr/>
          <p:nvPr/>
        </p:nvSpPr>
        <p:spPr>
          <a:xfrm>
            <a:off x="7714129" y="2756683"/>
            <a:ext cx="1295400" cy="376929"/>
          </a:xfrm>
          <a:prstGeom prst="ellipse">
            <a:avLst/>
          </a:prstGeom>
          <a:noFill/>
          <a:ln w="12700" cap="flat" cmpd="sng" algn="ctr">
            <a:solidFill>
              <a:srgbClr val="4A66A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0" name="Obdĺžnik 9"/>
          <p:cNvSpPr/>
          <p:nvPr/>
        </p:nvSpPr>
        <p:spPr>
          <a:xfrm>
            <a:off x="1813008" y="3954067"/>
            <a:ext cx="2930768" cy="369332"/>
          </a:xfrm>
          <a:prstGeom prst="rect">
            <a:avLst/>
          </a:prstGeom>
        </p:spPr>
        <p:txBody>
          <a:bodyPr wrap="square">
            <a:spAutoFit/>
          </a:bodyPr>
          <a:lstStyle/>
          <a:p>
            <a:pPr algn="just">
              <a:spcAft>
                <a:spcPts val="600"/>
              </a:spcAft>
            </a:pPr>
            <a:r>
              <a:rPr lang="sk-SK" sz="1400" dirty="0">
                <a:ea typeface="Tahoma" pitchFamily="34" charset="0"/>
                <a:cs typeface="Tahoma" pitchFamily="34" charset="0"/>
              </a:rPr>
              <a:t>p</a:t>
            </a:r>
            <a:r>
              <a:rPr lang="sk-SK" sz="1400" dirty="0" smtClean="0">
                <a:ea typeface="Tahoma" pitchFamily="34" charset="0"/>
                <a:cs typeface="Tahoma" pitchFamily="34" charset="0"/>
              </a:rPr>
              <a:t>omerné zníženie alokácie o </a:t>
            </a:r>
            <a:r>
              <a:rPr lang="sk-SK" b="1" dirty="0" smtClean="0">
                <a:ea typeface="Tahoma" pitchFamily="34" charset="0"/>
                <a:cs typeface="Tahoma" pitchFamily="34" charset="0"/>
              </a:rPr>
              <a:t>8,5 %</a:t>
            </a:r>
            <a:endParaRPr lang="sk-SK" b="1" dirty="0">
              <a:ea typeface="Tahoma" pitchFamily="34" charset="0"/>
              <a:cs typeface="Tahoma" pitchFamily="34" charset="0"/>
            </a:endParaRPr>
          </a:p>
        </p:txBody>
      </p:sp>
      <p:cxnSp>
        <p:nvCxnSpPr>
          <p:cNvPr id="11" name="Rovná spojovacia šípka 10"/>
          <p:cNvCxnSpPr/>
          <p:nvPr/>
        </p:nvCxnSpPr>
        <p:spPr>
          <a:xfrm flipV="1">
            <a:off x="4240306" y="3133613"/>
            <a:ext cx="1246094" cy="816597"/>
          </a:xfrm>
          <a:prstGeom prst="straightConnector1">
            <a:avLst/>
          </a:prstGeom>
          <a:noFill/>
          <a:ln w="6350" cap="flat" cmpd="sng" algn="ctr">
            <a:solidFill>
              <a:srgbClr val="4A66AC"/>
            </a:solidFill>
            <a:prstDash val="solid"/>
            <a:miter lim="800000"/>
            <a:tailEnd type="triangle"/>
          </a:ln>
          <a:effectLst/>
        </p:spPr>
      </p:cxnSp>
      <p:cxnSp>
        <p:nvCxnSpPr>
          <p:cNvPr id="12" name="Rovná spojovacia šípka 11"/>
          <p:cNvCxnSpPr/>
          <p:nvPr/>
        </p:nvCxnSpPr>
        <p:spPr>
          <a:xfrm flipV="1">
            <a:off x="6911788" y="3133613"/>
            <a:ext cx="1171590" cy="816597"/>
          </a:xfrm>
          <a:prstGeom prst="straightConnector1">
            <a:avLst/>
          </a:prstGeom>
          <a:noFill/>
          <a:ln w="6350" cap="flat" cmpd="sng" algn="ctr">
            <a:solidFill>
              <a:srgbClr val="4A66AC"/>
            </a:solidFill>
            <a:prstDash val="solid"/>
            <a:miter lim="800000"/>
            <a:tailEnd type="triangle"/>
          </a:ln>
          <a:effectLst/>
        </p:spPr>
      </p:cxnSp>
      <p:sp>
        <p:nvSpPr>
          <p:cNvPr id="13" name="Obdĺžnik 12"/>
          <p:cNvSpPr/>
          <p:nvPr/>
        </p:nvSpPr>
        <p:spPr>
          <a:xfrm>
            <a:off x="230440" y="5152723"/>
            <a:ext cx="8779090" cy="1000274"/>
          </a:xfrm>
          <a:prstGeom prst="rect">
            <a:avLst/>
          </a:prstGeom>
        </p:spPr>
        <p:txBody>
          <a:bodyPr wrap="square">
            <a:spAutoFit/>
          </a:bodyPr>
          <a:lstStyle/>
          <a:p>
            <a:pPr algn="just">
              <a:spcAft>
                <a:spcPts val="600"/>
              </a:spcAft>
            </a:pPr>
            <a:r>
              <a:rPr lang="sk-SK" sz="1500" u="sng" dirty="0" smtClean="0">
                <a:ea typeface="Tahoma" pitchFamily="34" charset="0"/>
                <a:cs typeface="Tahoma" pitchFamily="34" charset="0"/>
              </a:rPr>
              <a:t>+ </a:t>
            </a:r>
            <a:r>
              <a:rPr lang="sk-SK" sz="1500" b="1" u="sng" dirty="0" smtClean="0">
                <a:ea typeface="Tahoma" pitchFamily="34" charset="0"/>
                <a:cs typeface="Tahoma" pitchFamily="34" charset="0"/>
              </a:rPr>
              <a:t>úprava </a:t>
            </a:r>
            <a:r>
              <a:rPr lang="sk-SK" sz="1500" b="1" u="sng" dirty="0">
                <a:ea typeface="Tahoma" pitchFamily="34" charset="0"/>
                <a:cs typeface="Tahoma" pitchFamily="34" charset="0"/>
              </a:rPr>
              <a:t>textovej časti OP </a:t>
            </a:r>
            <a:r>
              <a:rPr lang="sk-SK" sz="1500" b="1" u="sng" dirty="0" smtClean="0">
                <a:ea typeface="Tahoma" pitchFamily="34" charset="0"/>
                <a:cs typeface="Tahoma" pitchFamily="34" charset="0"/>
              </a:rPr>
              <a:t>KŽP</a:t>
            </a:r>
            <a:r>
              <a:rPr lang="sk-SK" sz="1500" dirty="0" smtClean="0">
                <a:ea typeface="Tahoma" pitchFamily="34" charset="0"/>
                <a:cs typeface="Tahoma" pitchFamily="34" charset="0"/>
              </a:rPr>
              <a:t>: vypustenie ŠC </a:t>
            </a:r>
            <a:r>
              <a:rPr lang="sk-SK" sz="1500" dirty="0">
                <a:ea typeface="Tahoma" pitchFamily="34" charset="0"/>
                <a:cs typeface="Tahoma" pitchFamily="34" charset="0"/>
              </a:rPr>
              <a:t>2.1.2: Zlepšenie účinnosti sanácie, revitalizácie a zabezpečenia úložísk ťažobného odpadu a úpravu ďalších relevantných častí OP KŽP týkajúcich sa úložísk ťažobného odpadu. </a:t>
            </a:r>
            <a:endParaRPr lang="sk-SK" sz="1500" dirty="0" smtClean="0">
              <a:ea typeface="Tahoma" pitchFamily="34" charset="0"/>
              <a:cs typeface="Tahoma" pitchFamily="34" charset="0"/>
            </a:endParaRPr>
          </a:p>
          <a:p>
            <a:pPr algn="just">
              <a:spcAft>
                <a:spcPts val="600"/>
              </a:spcAft>
            </a:pPr>
            <a:r>
              <a:rPr lang="sk-SK" sz="1200" i="1" dirty="0" err="1" smtClean="0">
                <a:ea typeface="Tahoma" pitchFamily="34" charset="0"/>
                <a:cs typeface="Tahoma" pitchFamily="34" charset="0"/>
              </a:rPr>
              <a:t>Pozn</a:t>
            </a:r>
            <a:r>
              <a:rPr lang="sk-SK" sz="1200" i="1" dirty="0" smtClean="0">
                <a:ea typeface="Tahoma" pitchFamily="34" charset="0"/>
                <a:cs typeface="Tahoma" pitchFamily="34" charset="0"/>
              </a:rPr>
              <a:t>: Na </a:t>
            </a:r>
            <a:r>
              <a:rPr lang="sk-SK" sz="1200" i="1" dirty="0">
                <a:ea typeface="Tahoma" pitchFamily="34" charset="0"/>
                <a:cs typeface="Tahoma" pitchFamily="34" charset="0"/>
              </a:rPr>
              <a:t>Slovensku existujú prípady úložísk ťažobného kontaminovaného odpadu, ktoré boli práve z dôvodu ich kontaminácie zaradené medzi environmentálne záťaže, a teda v tomto prípade je </a:t>
            </a:r>
            <a:r>
              <a:rPr lang="sk-SK" sz="1200" i="1" dirty="0" smtClean="0">
                <a:ea typeface="Tahoma" pitchFamily="34" charset="0"/>
                <a:cs typeface="Tahoma" pitchFamily="34" charset="0"/>
              </a:rPr>
              <a:t>možné ich </a:t>
            </a:r>
            <a:r>
              <a:rPr lang="sk-SK" sz="1200" i="1" dirty="0" err="1" smtClean="0">
                <a:ea typeface="Tahoma" pitchFamily="34" charset="0"/>
                <a:cs typeface="Tahoma" pitchFamily="34" charset="0"/>
              </a:rPr>
              <a:t>sanovať</a:t>
            </a:r>
            <a:r>
              <a:rPr lang="sk-SK" sz="1200" i="1" dirty="0" smtClean="0">
                <a:ea typeface="Tahoma" pitchFamily="34" charset="0"/>
                <a:cs typeface="Tahoma" pitchFamily="34" charset="0"/>
              </a:rPr>
              <a:t> v </a:t>
            </a:r>
            <a:r>
              <a:rPr lang="sk-SK" sz="1200" i="1" dirty="0">
                <a:ea typeface="Tahoma" pitchFamily="34" charset="0"/>
                <a:cs typeface="Tahoma" pitchFamily="34" charset="0"/>
              </a:rPr>
              <a:t>rámci PO </a:t>
            </a:r>
            <a:r>
              <a:rPr lang="sk-SK" sz="1200" i="1" dirty="0" smtClean="0">
                <a:ea typeface="Tahoma" pitchFamily="34" charset="0"/>
                <a:cs typeface="Tahoma" pitchFamily="34" charset="0"/>
              </a:rPr>
              <a:t>1.</a:t>
            </a:r>
            <a:endParaRPr lang="sk-SK" sz="1200" i="1" dirty="0">
              <a:ea typeface="Tahoma" pitchFamily="34" charset="0"/>
              <a:cs typeface="Tahoma" pitchFamily="34" charset="0"/>
            </a:endParaRPr>
          </a:p>
        </p:txBody>
      </p:sp>
    </p:spTree>
    <p:extLst>
      <p:ext uri="{BB962C8B-B14F-4D97-AF65-F5344CB8AC3E}">
        <p14:creationId xmlns:p14="http://schemas.microsoft.com/office/powerpoint/2010/main" val="17245827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dĺžnik 9"/>
          <p:cNvSpPr/>
          <p:nvPr/>
        </p:nvSpPr>
        <p:spPr>
          <a:xfrm>
            <a:off x="203545" y="1172267"/>
            <a:ext cx="8689444" cy="1046440"/>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10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60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3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Podpora riadenia rizík, riadenia mimoriadnych udalostí a odolnosti proti 	mimoriadnym udalostiam ovplyvnených zmenou klímy</a:t>
            </a:r>
          </a:p>
        </p:txBody>
      </p:sp>
      <p:graphicFrame>
        <p:nvGraphicFramePr>
          <p:cNvPr id="11" name="Tabuľka 10"/>
          <p:cNvGraphicFramePr>
            <a:graphicFrameLocks noGrp="1"/>
          </p:cNvGraphicFramePr>
          <p:nvPr>
            <p:extLst>
              <p:ext uri="{D42A27DB-BD31-4B8C-83A1-F6EECF244321}">
                <p14:modId xmlns:p14="http://schemas.microsoft.com/office/powerpoint/2010/main" val="1398144564"/>
              </p:ext>
            </p:extLst>
          </p:nvPr>
        </p:nvGraphicFramePr>
        <p:xfrm>
          <a:off x="287082" y="3369958"/>
          <a:ext cx="8605906" cy="1676400"/>
        </p:xfrm>
        <a:graphic>
          <a:graphicData uri="http://schemas.openxmlformats.org/drawingml/2006/table">
            <a:tbl>
              <a:tblPr firstRow="1" bandRow="1"/>
              <a:tblGrid>
                <a:gridCol w="743432"/>
                <a:gridCol w="3057392"/>
                <a:gridCol w="1174376"/>
                <a:gridCol w="1174377"/>
                <a:gridCol w="1210235"/>
                <a:gridCol w="1246094"/>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ID</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Ukazovateľ</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F0002</a:t>
                      </a:r>
                      <a:endParaRPr lang="sk-SK" sz="14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Celková suma oprávnených výdavkov po ich certifikácii certifikačným orgánom a predložení žiadostí o platby Európskej komisii</a:t>
                      </a:r>
                      <a:endParaRPr lang="sk-SK" sz="14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rgbClr val="C00000"/>
                          </a:solidFill>
                          <a:latin typeface="+mn-lt"/>
                          <a:ea typeface="+mn-ea"/>
                          <a:cs typeface="+mn-cs"/>
                        </a:rPr>
                        <a:t>74 603 549 €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rgbClr val="005C2A"/>
                          </a:solidFill>
                          <a:latin typeface="+mn-lt"/>
                          <a:ea typeface="+mn-ea"/>
                          <a:cs typeface="+mn-cs"/>
                        </a:rPr>
                        <a:t>47 000 000 €</a:t>
                      </a:r>
                    </a:p>
                    <a:p>
                      <a:endParaRPr lang="sk-SK" sz="140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306 942 790 €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chemeClr val="bg2">
                              <a:lumMod val="25000"/>
                            </a:schemeClr>
                          </a:solidFill>
                          <a:latin typeface="+mn-lt"/>
                          <a:ea typeface="+mn-ea"/>
                          <a:cs typeface="+mn-cs"/>
                        </a:rPr>
                        <a:t>306 942 790 €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k-SK" sz="1400" kern="1200" dirty="0" smtClean="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r>
            </a:tbl>
          </a:graphicData>
        </a:graphic>
      </p:graphicFrame>
      <p:sp>
        <p:nvSpPr>
          <p:cNvPr id="12" name="Obdĺžnik 11"/>
          <p:cNvSpPr/>
          <p:nvPr/>
        </p:nvSpPr>
        <p:spPr>
          <a:xfrm>
            <a:off x="203544" y="2431239"/>
            <a:ext cx="8689444" cy="938719"/>
          </a:xfrm>
          <a:prstGeom prst="rect">
            <a:avLst/>
          </a:prstGeom>
        </p:spPr>
        <p:txBody>
          <a:bodyPr wrap="square">
            <a:spAutoFit/>
          </a:bodyPr>
          <a:lstStyle/>
          <a:p>
            <a:pPr algn="just">
              <a:spcAft>
                <a:spcPts val="600"/>
              </a:spcAft>
            </a:pPr>
            <a:r>
              <a:rPr lang="sk-SK" b="1" dirty="0">
                <a:ea typeface="Tahoma" pitchFamily="34" charset="0"/>
                <a:cs typeface="Tahoma" pitchFamily="34" charset="0"/>
              </a:rPr>
              <a:t>Zdôvodnenie </a:t>
            </a:r>
            <a:r>
              <a:rPr lang="sk-SK" b="1" dirty="0" smtClean="0">
                <a:ea typeface="Tahoma" pitchFamily="34" charset="0"/>
                <a:cs typeface="Tahoma" pitchFamily="34" charset="0"/>
              </a:rPr>
              <a:t>návrhu</a:t>
            </a:r>
          </a:p>
          <a:p>
            <a:pPr marL="285750" indent="-285750" algn="just">
              <a:spcAft>
                <a:spcPts val="600"/>
              </a:spcAft>
              <a:buFont typeface="Wingdings" panose="05000000000000000000" pitchFamily="2" charset="2"/>
              <a:buChar char="Ø"/>
            </a:pPr>
            <a:r>
              <a:rPr lang="sk-SK" sz="1600" dirty="0">
                <a:ea typeface="Tahoma" pitchFamily="34" charset="0"/>
                <a:cs typeface="Tahoma" pitchFamily="34" charset="0"/>
              </a:rPr>
              <a:t>n</a:t>
            </a:r>
            <a:r>
              <a:rPr lang="sk-SK" sz="1600" dirty="0" smtClean="0">
                <a:ea typeface="Tahoma" pitchFamily="34" charset="0"/>
                <a:cs typeface="Tahoma" pitchFamily="34" charset="0"/>
              </a:rPr>
              <a:t>áročný proces </a:t>
            </a:r>
            <a:r>
              <a:rPr lang="sk-SK" sz="1600" dirty="0">
                <a:ea typeface="Tahoma" pitchFamily="34" charset="0"/>
                <a:cs typeface="Tahoma" pitchFamily="34" charset="0"/>
              </a:rPr>
              <a:t>verejného obstarávania vzhľadom na špecifickosť obstarávaných komodít (externé faktory</a:t>
            </a:r>
            <a:r>
              <a:rPr lang="sk-SK" sz="1600" dirty="0" smtClean="0">
                <a:ea typeface="Tahoma" pitchFamily="34" charset="0"/>
                <a:cs typeface="Tahoma" pitchFamily="34" charset="0"/>
              </a:rPr>
              <a:t>)</a:t>
            </a:r>
          </a:p>
        </p:txBody>
      </p:sp>
      <p:sp>
        <p:nvSpPr>
          <p:cNvPr id="13" name="Obdĺžnik 12"/>
          <p:cNvSpPr/>
          <p:nvPr/>
        </p:nvSpPr>
        <p:spPr>
          <a:xfrm>
            <a:off x="287082" y="5431079"/>
            <a:ext cx="8605906" cy="553998"/>
          </a:xfrm>
          <a:prstGeom prst="rect">
            <a:avLst/>
          </a:prstGeom>
        </p:spPr>
        <p:txBody>
          <a:bodyPr wrap="square">
            <a:spAutoFit/>
          </a:bodyPr>
          <a:lstStyle/>
          <a:p>
            <a:pPr>
              <a:spcAft>
                <a:spcPts val="600"/>
              </a:spcAft>
            </a:pPr>
            <a:r>
              <a:rPr lang="sk-SK" sz="1500" i="1" dirty="0">
                <a:ea typeface="Tahoma" pitchFamily="34" charset="0"/>
                <a:cs typeface="Tahoma" pitchFamily="34" charset="0"/>
              </a:rPr>
              <a:t>Bližšie informácie k tejto zmene poskytne Ministerstvo vnútra SR ako sprostredkovateľský orgán pre </a:t>
            </a:r>
            <a:r>
              <a:rPr lang="sk-SK" sz="1500" i="1" dirty="0" smtClean="0">
                <a:ea typeface="Tahoma" pitchFamily="34" charset="0"/>
                <a:cs typeface="Tahoma" pitchFamily="34" charset="0"/>
              </a:rPr>
              <a:t>ŠC </a:t>
            </a:r>
            <a:r>
              <a:rPr lang="sk-SK" sz="1500" i="1" dirty="0">
                <a:ea typeface="Tahoma" pitchFamily="34" charset="0"/>
                <a:cs typeface="Tahoma" pitchFamily="34" charset="0"/>
              </a:rPr>
              <a:t>3.1.1 a ŠC 3.1.3.</a:t>
            </a:r>
          </a:p>
        </p:txBody>
      </p:sp>
    </p:spTree>
    <p:extLst>
      <p:ext uri="{BB962C8B-B14F-4D97-AF65-F5344CB8AC3E}">
        <p14:creationId xmlns:p14="http://schemas.microsoft.com/office/powerpoint/2010/main" val="1633957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ĺžnik 3"/>
          <p:cNvSpPr/>
          <p:nvPr/>
        </p:nvSpPr>
        <p:spPr>
          <a:xfrm>
            <a:off x="185615" y="1091585"/>
            <a:ext cx="8680479" cy="800219"/>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10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60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4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Energeticky efektívne </a:t>
            </a:r>
            <a:r>
              <a:rPr kumimoji="0" lang="sk-SK" sz="1600" b="1" i="0" u="none" strike="noStrike" kern="0" cap="all" spc="0" normalizeH="0" baseline="0" noProof="0" dirty="0" err="1" smtClean="0">
                <a:ln>
                  <a:noFill/>
                </a:ln>
                <a:solidFill>
                  <a:srgbClr val="0070C0"/>
                </a:solidFill>
                <a:effectLst/>
                <a:uLnTx/>
                <a:uFillTx/>
                <a:ea typeface="Tahoma" pitchFamily="34" charset="0"/>
                <a:cs typeface="Tahoma" pitchFamily="34" charset="0"/>
              </a:rPr>
              <a:t>nízkouhlíkové</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 hospodárstvo vo všetkých sektoroch</a:t>
            </a:r>
          </a:p>
        </p:txBody>
      </p:sp>
      <p:graphicFrame>
        <p:nvGraphicFramePr>
          <p:cNvPr id="5" name="Tabuľka 4"/>
          <p:cNvGraphicFramePr>
            <a:graphicFrameLocks noGrp="1"/>
          </p:cNvGraphicFramePr>
          <p:nvPr>
            <p:extLst>
              <p:ext uri="{D42A27DB-BD31-4B8C-83A1-F6EECF244321}">
                <p14:modId xmlns:p14="http://schemas.microsoft.com/office/powerpoint/2010/main" val="3583121416"/>
              </p:ext>
            </p:extLst>
          </p:nvPr>
        </p:nvGraphicFramePr>
        <p:xfrm>
          <a:off x="260599" y="3167302"/>
          <a:ext cx="8731001" cy="1676400"/>
        </p:xfrm>
        <a:graphic>
          <a:graphicData uri="http://schemas.openxmlformats.org/drawingml/2006/table">
            <a:tbl>
              <a:tblPr firstRow="1" bandRow="1"/>
              <a:tblGrid>
                <a:gridCol w="662766"/>
                <a:gridCol w="2913529"/>
                <a:gridCol w="1228165"/>
                <a:gridCol w="1210235"/>
                <a:gridCol w="1362635"/>
                <a:gridCol w="1353671"/>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ID</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Ukazovateľ</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F0002</a:t>
                      </a:r>
                      <a:endParaRPr lang="sk-SK" sz="14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Celková suma oprávnených výdavkov po ich certifikácii certifikačným orgánom a predložení žiadostí o platby Európskej komisii</a:t>
                      </a:r>
                      <a:endParaRPr lang="sk-SK" sz="14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rgbClr val="C00000"/>
                          </a:solidFill>
                          <a:latin typeface="+mn-lt"/>
                          <a:ea typeface="+mn-ea"/>
                          <a:cs typeface="+mn-cs"/>
                        </a:rPr>
                        <a:t>368 242 931 €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rgbClr val="005C2A"/>
                          </a:solidFill>
                          <a:latin typeface="+mn-lt"/>
                          <a:ea typeface="+mn-ea"/>
                          <a:cs typeface="+mn-cs"/>
                        </a:rPr>
                        <a:t>285 242 931 €</a:t>
                      </a:r>
                    </a:p>
                    <a:p>
                      <a:endParaRPr lang="sk-SK" sz="140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kern="1200" dirty="0" smtClean="0">
                          <a:solidFill>
                            <a:schemeClr val="bg2">
                              <a:lumMod val="25000"/>
                            </a:schemeClr>
                          </a:solidFill>
                          <a:latin typeface="+mn-lt"/>
                          <a:ea typeface="+mn-ea"/>
                          <a:cs typeface="+mn-cs"/>
                        </a:rPr>
                        <a:t>1 187 880 423 €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chemeClr val="bg2">
                              <a:lumMod val="25000"/>
                            </a:schemeClr>
                          </a:solidFill>
                          <a:latin typeface="+mn-lt"/>
                          <a:ea typeface="+mn-ea"/>
                          <a:cs typeface="+mn-cs"/>
                        </a:rPr>
                        <a:t>1 187 880 423 €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r>
            </a:tbl>
          </a:graphicData>
        </a:graphic>
      </p:graphicFrame>
      <p:sp>
        <p:nvSpPr>
          <p:cNvPr id="8" name="Obdĺžnik 7"/>
          <p:cNvSpPr/>
          <p:nvPr/>
        </p:nvSpPr>
        <p:spPr>
          <a:xfrm>
            <a:off x="168681" y="2170186"/>
            <a:ext cx="8697413" cy="938719"/>
          </a:xfrm>
          <a:prstGeom prst="rect">
            <a:avLst/>
          </a:prstGeom>
        </p:spPr>
        <p:txBody>
          <a:bodyPr wrap="square">
            <a:spAutoFit/>
          </a:bodyPr>
          <a:lstStyle/>
          <a:p>
            <a:pPr algn="just">
              <a:spcAft>
                <a:spcPts val="600"/>
              </a:spcAft>
            </a:pPr>
            <a:r>
              <a:rPr lang="sk-SK" b="1" dirty="0">
                <a:ea typeface="Tahoma" pitchFamily="34" charset="0"/>
                <a:cs typeface="Tahoma" pitchFamily="34" charset="0"/>
              </a:rPr>
              <a:t>Zdôvodnenie </a:t>
            </a:r>
            <a:r>
              <a:rPr lang="sk-SK" b="1" dirty="0" smtClean="0">
                <a:ea typeface="Tahoma" pitchFamily="34" charset="0"/>
                <a:cs typeface="Tahoma" pitchFamily="34" charset="0"/>
              </a:rPr>
              <a:t>návrhu</a:t>
            </a:r>
          </a:p>
          <a:p>
            <a:pPr marL="285750" indent="-285750" algn="just">
              <a:spcAft>
                <a:spcPts val="600"/>
              </a:spcAft>
              <a:buFont typeface="Wingdings" panose="05000000000000000000" pitchFamily="2" charset="2"/>
              <a:buChar char="Ø"/>
            </a:pPr>
            <a:r>
              <a:rPr lang="sk-SK" sz="1600" dirty="0" smtClean="0">
                <a:ea typeface="Tahoma" pitchFamily="34" charset="0"/>
                <a:cs typeface="Tahoma" pitchFamily="34" charset="0"/>
              </a:rPr>
              <a:t>obmedzenia </a:t>
            </a:r>
            <a:r>
              <a:rPr lang="sk-SK" sz="1600" dirty="0">
                <a:ea typeface="Tahoma" pitchFamily="34" charset="0"/>
                <a:cs typeface="Tahoma" pitchFamily="34" charset="0"/>
              </a:rPr>
              <a:t>na národnej úrovní </a:t>
            </a:r>
            <a:r>
              <a:rPr lang="sk-SK" sz="1600" dirty="0" smtClean="0">
                <a:ea typeface="Tahoma" pitchFamily="34" charset="0"/>
                <a:cs typeface="Tahoma" pitchFamily="34" charset="0"/>
              </a:rPr>
              <a:t>súvisiace so „stop-stavom“ pripájania </a:t>
            </a:r>
            <a:r>
              <a:rPr lang="sk-SK" sz="1600" dirty="0">
                <a:ea typeface="Tahoma" pitchFamily="34" charset="0"/>
                <a:cs typeface="Tahoma" pitchFamily="34" charset="0"/>
              </a:rPr>
              <a:t>nových zdrojov elektriny do distribučných sústav </a:t>
            </a:r>
            <a:r>
              <a:rPr lang="sk-SK" sz="1600" dirty="0" smtClean="0">
                <a:ea typeface="Tahoma" pitchFamily="34" charset="0"/>
                <a:cs typeface="Tahoma" pitchFamily="34" charset="0"/>
              </a:rPr>
              <a:t>SR</a:t>
            </a:r>
            <a:endParaRPr lang="sk-SK" sz="1600" dirty="0">
              <a:ea typeface="Tahoma" pitchFamily="34" charset="0"/>
              <a:cs typeface="Tahoma" pitchFamily="34" charset="0"/>
            </a:endParaRPr>
          </a:p>
        </p:txBody>
      </p:sp>
      <p:sp>
        <p:nvSpPr>
          <p:cNvPr id="9" name="Obdĺžnik 8"/>
          <p:cNvSpPr/>
          <p:nvPr/>
        </p:nvSpPr>
        <p:spPr>
          <a:xfrm>
            <a:off x="226732" y="5492728"/>
            <a:ext cx="8639362" cy="553998"/>
          </a:xfrm>
          <a:prstGeom prst="rect">
            <a:avLst/>
          </a:prstGeom>
        </p:spPr>
        <p:txBody>
          <a:bodyPr wrap="square">
            <a:spAutoFit/>
          </a:bodyPr>
          <a:lstStyle/>
          <a:p>
            <a:pPr algn="just">
              <a:spcAft>
                <a:spcPts val="600"/>
              </a:spcAft>
            </a:pPr>
            <a:r>
              <a:rPr lang="sk-SK" sz="1500" i="1" dirty="0">
                <a:ea typeface="Tahoma" pitchFamily="34" charset="0"/>
                <a:cs typeface="Tahoma" pitchFamily="34" charset="0"/>
              </a:rPr>
              <a:t>Bližšie informácie k tejto, ako aj ďalším zmenám v rámci PO 4, poskytne Slovenská inovačná a energetická agentúra ako sprostredkovateľský orgán pre túto prioritnú os.</a:t>
            </a:r>
          </a:p>
        </p:txBody>
      </p:sp>
    </p:spTree>
    <p:extLst>
      <p:ext uri="{BB962C8B-B14F-4D97-AF65-F5344CB8AC3E}">
        <p14:creationId xmlns:p14="http://schemas.microsoft.com/office/powerpoint/2010/main" val="1811801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uľka 2"/>
          <p:cNvGraphicFramePr>
            <a:graphicFrameLocks noGrp="1"/>
          </p:cNvGraphicFramePr>
          <p:nvPr>
            <p:extLst>
              <p:ext uri="{D42A27DB-BD31-4B8C-83A1-F6EECF244321}">
                <p14:modId xmlns:p14="http://schemas.microsoft.com/office/powerpoint/2010/main" val="69825132"/>
              </p:ext>
            </p:extLst>
          </p:nvPr>
        </p:nvGraphicFramePr>
        <p:xfrm>
          <a:off x="343149" y="1802870"/>
          <a:ext cx="8496734" cy="4878077"/>
        </p:xfrm>
        <a:graphic>
          <a:graphicData uri="http://schemas.openxmlformats.org/drawingml/2006/table">
            <a:tbl>
              <a:tblPr firstRow="1" bandRow="1"/>
              <a:tblGrid>
                <a:gridCol w="3959910"/>
                <a:gridCol w="385482"/>
                <a:gridCol w="4151342"/>
              </a:tblGrid>
              <a:tr h="39796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Pripomienka</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Vyhodnotenie</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spcAft>
                          <a:spcPts val="300"/>
                        </a:spcAft>
                      </a:pPr>
                      <a:r>
                        <a:rPr lang="sk-SK" sz="1400" b="1" dirty="0" smtClean="0">
                          <a:solidFill>
                            <a:schemeClr val="tx1"/>
                          </a:solidFill>
                        </a:rPr>
                        <a:t>(1) Slovenský</a:t>
                      </a:r>
                      <a:r>
                        <a:rPr lang="sk-SK" sz="1400" b="1" baseline="0" dirty="0" smtClean="0">
                          <a:solidFill>
                            <a:schemeClr val="tx1"/>
                          </a:solidFill>
                        </a:rPr>
                        <a:t> zväz výrobcov tepla</a:t>
                      </a:r>
                    </a:p>
                    <a:p>
                      <a:pPr>
                        <a:spcAft>
                          <a:spcPts val="300"/>
                        </a:spcAft>
                      </a:pPr>
                      <a:r>
                        <a:rPr lang="sk-SK" sz="1400" dirty="0" smtClean="0">
                          <a:solidFill>
                            <a:schemeClr val="tx1"/>
                          </a:solidFill>
                        </a:rPr>
                        <a:t>Návrh Zmeny OP KŽP, ktorý spočíva v doplnení PO4 Energeticky efektívne </a:t>
                      </a:r>
                      <a:r>
                        <a:rPr lang="sk-SK" sz="1400" dirty="0" err="1" smtClean="0">
                          <a:solidFill>
                            <a:schemeClr val="tx1"/>
                          </a:solidFill>
                        </a:rPr>
                        <a:t>nízkouhlíkové</a:t>
                      </a:r>
                      <a:r>
                        <a:rPr lang="sk-SK" sz="1400" dirty="0" smtClean="0">
                          <a:solidFill>
                            <a:schemeClr val="tx1"/>
                          </a:solidFill>
                        </a:rPr>
                        <a:t> hospodárstvo vo všetkých sektoroch, Špecifický cieľ 4.1.1 Zvýšenie podielu OZE na hrubej konečnej energetickej spotrebe SR,  aktivitu B. o </a:t>
                      </a:r>
                      <a:r>
                        <a:rPr lang="sk-SK" sz="1400" dirty="0" err="1" smtClean="0">
                          <a:solidFill>
                            <a:schemeClr val="tx1"/>
                          </a:solidFill>
                        </a:rPr>
                        <a:t>podaktivitu</a:t>
                      </a:r>
                      <a:r>
                        <a:rPr lang="sk-SK" sz="1400" dirty="0" smtClean="0">
                          <a:solidFill>
                            <a:schemeClr val="tx1"/>
                          </a:solidFill>
                        </a:rPr>
                        <a:t> „</a:t>
                      </a:r>
                      <a:r>
                        <a:rPr lang="sk-SK" sz="1400" i="1" dirty="0" smtClean="0">
                          <a:solidFill>
                            <a:schemeClr val="tx1"/>
                          </a:solidFill>
                        </a:rPr>
                        <a:t>Výstavba zariadení na využitie slnečnej energie“</a:t>
                      </a:r>
                      <a:r>
                        <a:rPr lang="sk-SK" sz="1400" dirty="0" smtClean="0">
                          <a:solidFill>
                            <a:schemeClr val="tx1"/>
                          </a:solidFill>
                        </a:rPr>
                        <a:t>.</a:t>
                      </a:r>
                    </a:p>
                    <a:p>
                      <a:r>
                        <a:rPr lang="sk-SK" sz="1400" dirty="0" smtClean="0">
                          <a:solidFill>
                            <a:schemeClr val="tx1"/>
                          </a:solidFill>
                        </a:rPr>
                        <a:t>Zdôvodnenie pripomienky sa odvoláva na</a:t>
                      </a:r>
                      <a:r>
                        <a:rPr lang="sk-SK" sz="1400" baseline="0" dirty="0" smtClean="0">
                          <a:solidFill>
                            <a:schemeClr val="tx1"/>
                          </a:solidFill>
                        </a:rPr>
                        <a:t> medziročný pokles podielu OZE na hrubej konečnej energetickej spotrebe SR a poukazuje na výhody implementácie OZE v systémoch centralizovaného zásobovania teplom (CZT).</a:t>
                      </a:r>
                      <a:endParaRPr lang="sk-SK" sz="140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alpha val="48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ČA</a:t>
                      </a:r>
                      <a:endParaRPr lang="sk-SK" sz="140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alpha val="48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V rámci ŠC 4.1.1, kap. 2.4.2.2 Oprávnené aktivity, bola „Aktivita B. Výstavba zariadení na...“ doplnená o </a:t>
                      </a:r>
                      <a:r>
                        <a:rPr lang="sk-SK" sz="1400" dirty="0" err="1" smtClean="0">
                          <a:solidFill>
                            <a:schemeClr val="tx1"/>
                          </a:solidFill>
                        </a:rPr>
                        <a:t>podaktivitu</a:t>
                      </a:r>
                      <a:r>
                        <a:rPr lang="sk-SK" sz="1400" dirty="0" smtClean="0">
                          <a:solidFill>
                            <a:schemeClr val="tx1"/>
                          </a:solidFill>
                        </a:rPr>
                        <a:t> „</a:t>
                      </a:r>
                      <a:r>
                        <a:rPr lang="sk-SK" sz="1400" b="1" dirty="0" smtClean="0">
                          <a:solidFill>
                            <a:schemeClr val="tx1"/>
                          </a:solidFill>
                        </a:rPr>
                        <a:t>využitie slnečnej energie na výrobu tepla“</a:t>
                      </a:r>
                      <a:r>
                        <a:rPr lang="sk-SK" sz="1400" dirty="0" smtClean="0">
                          <a:solidFill>
                            <a:schemeClr val="tx1"/>
                          </a:solidFill>
                        </a:rPr>
                        <a:t>.</a:t>
                      </a:r>
                    </a:p>
                    <a:p>
                      <a:endParaRPr lang="sk-SK" sz="1400" dirty="0" smtClean="0">
                        <a:solidFill>
                          <a:schemeClr val="tx1"/>
                        </a:solidFill>
                      </a:endParaRPr>
                    </a:p>
                    <a:p>
                      <a:r>
                        <a:rPr lang="sk-SK" sz="1400" u="sng" dirty="0" smtClean="0">
                          <a:solidFill>
                            <a:schemeClr val="tx1"/>
                          </a:solidFill>
                        </a:rPr>
                        <a:t>Zdôvodnenie</a:t>
                      </a:r>
                    </a:p>
                    <a:p>
                      <a:r>
                        <a:rPr lang="sk-SK" sz="1400" dirty="0" smtClean="0">
                          <a:solidFill>
                            <a:schemeClr val="tx1"/>
                          </a:solidFill>
                        </a:rPr>
                        <a:t>Vzhľadom na zameranie ŠC 4.1.1, ktorého predmetom je prioritne podpora zariadení na výrobu tepla, ako aj pretrvávajúci „stop-stav“ pripájania nových zariadení do distribučnej sústavy SR, sa navrhuje podporiť aj zariadenia na využitie slnečnej energie, ale len za účelom výroby tepla.</a:t>
                      </a:r>
                      <a:endParaRPr lang="sk-SK" sz="140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alpha val="48000"/>
                      </a:srgbClr>
                    </a:solidFill>
                  </a:tcPr>
                </a:tc>
              </a:tr>
              <a:tr h="1752152">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spcAft>
                          <a:spcPts val="300"/>
                        </a:spcAft>
                      </a:pPr>
                      <a:r>
                        <a:rPr lang="sk-SK" sz="1400" b="1" dirty="0" smtClean="0">
                          <a:solidFill>
                            <a:schemeClr val="tx1"/>
                          </a:solidFill>
                        </a:rPr>
                        <a:t>(2) MF SR/</a:t>
                      </a:r>
                      <a:r>
                        <a:rPr lang="sk-SK" sz="1400" b="1" baseline="0" dirty="0" smtClean="0">
                          <a:solidFill>
                            <a:schemeClr val="tx1"/>
                          </a:solidFill>
                        </a:rPr>
                        <a:t> Certifikačný orgán</a:t>
                      </a:r>
                    </a:p>
                    <a:p>
                      <a:r>
                        <a:rPr lang="sk-SK" sz="1400" u="sng" dirty="0" smtClean="0">
                          <a:solidFill>
                            <a:schemeClr val="tx1"/>
                          </a:solidFill>
                        </a:rPr>
                        <a:t>Obyčajná</a:t>
                      </a:r>
                      <a:r>
                        <a:rPr lang="sk-SK" sz="1400" u="sng" baseline="0" dirty="0" smtClean="0">
                          <a:solidFill>
                            <a:schemeClr val="tx1"/>
                          </a:solidFill>
                        </a:rPr>
                        <a:t> pripomienka </a:t>
                      </a:r>
                      <a:r>
                        <a:rPr lang="sk-SK" sz="1400" baseline="0" dirty="0" smtClean="0">
                          <a:solidFill>
                            <a:schemeClr val="tx1"/>
                          </a:solidFill>
                        </a:rPr>
                        <a:t>k </a:t>
                      </a:r>
                      <a:r>
                        <a:rPr lang="sk-SK" sz="1400" dirty="0" smtClean="0">
                          <a:solidFill>
                            <a:schemeClr val="tx1"/>
                          </a:solidFill>
                        </a:rPr>
                        <a:t>Podkladu pre Monitorovací výboru k bodu č. 5 Návrh zmeny OP KŽP</a:t>
                      </a:r>
                    </a:p>
                    <a:p>
                      <a:r>
                        <a:rPr lang="sk-SK" sz="1400" dirty="0" smtClean="0">
                          <a:solidFill>
                            <a:schemeClr val="tx1"/>
                          </a:solidFill>
                        </a:rPr>
                        <a:t>- str. 17, Navrhované zmeny znenia OP KŽP, tabuľková časť – k presunu finančných prostriedkov v PO3 z národných zdrojov do súkromných odporúčame doplniť dôvod presunu.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A</a:t>
                      </a:r>
                      <a:endParaRPr lang="sk-SK" sz="140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Doplnené v zmysle pripomienky.</a:t>
                      </a:r>
                      <a:endParaRPr lang="sk-SK" sz="1400" dirty="0">
                        <a:solidFill>
                          <a:schemeClr val="tx1"/>
                        </a:solidFill>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r>
            </a:tbl>
          </a:graphicData>
        </a:graphic>
      </p:graphicFrame>
      <p:sp>
        <p:nvSpPr>
          <p:cNvPr id="4" name="Obdĺžnik 3"/>
          <p:cNvSpPr/>
          <p:nvPr/>
        </p:nvSpPr>
        <p:spPr>
          <a:xfrm>
            <a:off x="266297" y="1145373"/>
            <a:ext cx="8617727" cy="661720"/>
          </a:xfrm>
          <a:prstGeom prst="rect">
            <a:avLst/>
          </a:prstGeom>
        </p:spPr>
        <p:txBody>
          <a:bodyPr wrap="square">
            <a:spAutoFit/>
          </a:bodyPr>
          <a:lstStyle/>
          <a:p>
            <a:pPr>
              <a:spcBef>
                <a:spcPts val="600"/>
              </a:spcBef>
            </a:pPr>
            <a:r>
              <a:rPr lang="sk-SK" sz="2000" b="1" cap="all" dirty="0" smtClean="0">
                <a:solidFill>
                  <a:prstClr val="white">
                    <a:lumMod val="50000"/>
                  </a:prstClr>
                </a:solidFill>
                <a:ea typeface="Tahoma" pitchFamily="34" charset="0"/>
                <a:cs typeface="Tahoma" pitchFamily="34" charset="0"/>
              </a:rPr>
              <a:t>Vyhodnotenie pripomienok členov MV Pre OP KŽP</a:t>
            </a:r>
          </a:p>
          <a:p>
            <a:pPr>
              <a:spcBef>
                <a:spcPts val="600"/>
              </a:spcBef>
            </a:pPr>
            <a:r>
              <a:rPr lang="sk-SK" sz="1200" b="1" dirty="0" smtClean="0">
                <a:ea typeface="Tahoma" pitchFamily="34" charset="0"/>
                <a:cs typeface="Tahoma" pitchFamily="34" charset="0"/>
              </a:rPr>
              <a:t>Počet pripomienok/z toho zásadných: 2/1</a:t>
            </a:r>
            <a:endParaRPr lang="sk-SK" sz="1200" b="1" dirty="0">
              <a:ea typeface="Tahoma" pitchFamily="34" charset="0"/>
              <a:cs typeface="Tahoma" pitchFamily="34" charset="0"/>
            </a:endParaRPr>
          </a:p>
        </p:txBody>
      </p:sp>
    </p:spTree>
    <p:extLst>
      <p:ext uri="{BB962C8B-B14F-4D97-AF65-F5344CB8AC3E}">
        <p14:creationId xmlns:p14="http://schemas.microsoft.com/office/powerpoint/2010/main" val="1518907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76069" y="1336638"/>
            <a:ext cx="7886700" cy="878541"/>
          </a:xfrm>
        </p:spPr>
        <p:txBody>
          <a:bodyPr>
            <a:normAutofit fontScale="90000"/>
          </a:bodyPr>
          <a:lstStyle/>
          <a:p>
            <a:r>
              <a:rPr lang="sk-SK" sz="2000" b="1" cap="all" dirty="0" err="1" smtClean="0">
                <a:solidFill>
                  <a:prstClr val="white">
                    <a:lumMod val="50000"/>
                  </a:prstClr>
                </a:solidFill>
                <a:latin typeface="+mn-lt"/>
                <a:ea typeface="Tahoma" pitchFamily="34" charset="0"/>
                <a:cs typeface="Tahoma" pitchFamily="34" charset="0"/>
              </a:rPr>
              <a:t>poSUDZOVANIE</a:t>
            </a:r>
            <a:r>
              <a:rPr lang="sk-SK" sz="2000" b="1" cap="all" dirty="0" smtClean="0">
                <a:solidFill>
                  <a:prstClr val="white">
                    <a:lumMod val="50000"/>
                  </a:prstClr>
                </a:solidFill>
                <a:latin typeface="+mn-lt"/>
                <a:ea typeface="Tahoma" pitchFamily="34" charset="0"/>
                <a:cs typeface="Tahoma" pitchFamily="34" charset="0"/>
              </a:rPr>
              <a:t> NÁVRHU ZMENY OP KŽP Z HĽADISKA PREDPOKLADANÝCH VPLYVOV NA ŽIVIOTNÉ PROSTREDIE  (</a:t>
            </a:r>
            <a:r>
              <a:rPr lang="sk-SK" sz="2000" b="1" cap="all" dirty="0" err="1" smtClean="0">
                <a:solidFill>
                  <a:prstClr val="white">
                    <a:lumMod val="50000"/>
                  </a:prstClr>
                </a:solidFill>
                <a:latin typeface="+mn-lt"/>
                <a:ea typeface="Tahoma" pitchFamily="34" charset="0"/>
                <a:cs typeface="Tahoma" pitchFamily="34" charset="0"/>
              </a:rPr>
              <a:t>Sea</a:t>
            </a:r>
            <a:r>
              <a:rPr lang="sk-SK" sz="2000" b="1" cap="all" dirty="0" smtClean="0">
                <a:solidFill>
                  <a:prstClr val="white">
                    <a:lumMod val="50000"/>
                  </a:prstClr>
                </a:solidFill>
                <a:latin typeface="+mn-lt"/>
                <a:ea typeface="Tahoma" pitchFamily="34" charset="0"/>
                <a:cs typeface="Tahoma" pitchFamily="34" charset="0"/>
              </a:rPr>
              <a:t>)</a:t>
            </a:r>
            <a:r>
              <a:rPr lang="sk-SK" sz="2000" b="1" cap="all" dirty="0">
                <a:solidFill>
                  <a:prstClr val="white">
                    <a:lumMod val="50000"/>
                  </a:prstClr>
                </a:solidFill>
                <a:latin typeface="+mn-lt"/>
                <a:ea typeface="Tahoma" pitchFamily="34" charset="0"/>
                <a:cs typeface="Tahoma" pitchFamily="34" charset="0"/>
              </a:rPr>
              <a:t/>
            </a:r>
            <a:br>
              <a:rPr lang="sk-SK" sz="2000" b="1" cap="all" dirty="0">
                <a:solidFill>
                  <a:prstClr val="white">
                    <a:lumMod val="50000"/>
                  </a:prstClr>
                </a:solidFill>
                <a:latin typeface="+mn-lt"/>
                <a:ea typeface="Tahoma" pitchFamily="34" charset="0"/>
                <a:cs typeface="Tahoma" pitchFamily="34" charset="0"/>
              </a:rPr>
            </a:br>
            <a:endParaRPr lang="en-GB" sz="2000" dirty="0">
              <a:latin typeface="+mn-lt"/>
            </a:endParaRPr>
          </a:p>
        </p:txBody>
      </p:sp>
      <p:sp>
        <p:nvSpPr>
          <p:cNvPr id="3" name="Obdĺžnik 2"/>
          <p:cNvSpPr/>
          <p:nvPr/>
        </p:nvSpPr>
        <p:spPr>
          <a:xfrm>
            <a:off x="376069" y="2049006"/>
            <a:ext cx="7826189" cy="3831818"/>
          </a:xfrm>
          <a:prstGeom prst="rect">
            <a:avLst/>
          </a:prstGeom>
        </p:spPr>
        <p:txBody>
          <a:bodyPr wrap="square">
            <a:spAutoFit/>
          </a:bodyPr>
          <a:lstStyle/>
          <a:p>
            <a:endParaRPr lang="sk-SK" dirty="0" smtClean="0"/>
          </a:p>
          <a:p>
            <a:pPr marL="285750" indent="-285750" algn="just">
              <a:buFont typeface="Arial" panose="020B0604020202020204" pitchFamily="34" charset="0"/>
              <a:buChar char="•"/>
            </a:pPr>
            <a:r>
              <a:rPr lang="sk-SK" sz="1500" dirty="0" smtClean="0"/>
              <a:t>Oznámenie o strategickom dokumente s celoštátnym dosahom spolu s návrhom upraveného znenia OP KŽP – verzia 7 v režime sledovania zmien podľa § 6 ods. 1 zákona bolo zverejnené  dňa 03. 05. 2018 na webovom sídle MŽP SR </a:t>
            </a:r>
            <a:r>
              <a:rPr lang="sk-SK" sz="1500" u="sng" dirty="0" smtClean="0">
                <a:hlinkClick r:id="rId2"/>
              </a:rPr>
              <a:t>www.minzp.sk</a:t>
            </a:r>
            <a:r>
              <a:rPr lang="sk-SK" sz="1500" dirty="0" smtClean="0"/>
              <a:t>, operačného programu </a:t>
            </a:r>
            <a:r>
              <a:rPr lang="sk-SK" sz="1500" u="sng" dirty="0" smtClean="0">
                <a:hlinkClick r:id="rId3"/>
              </a:rPr>
              <a:t>www.op-kzp.sk</a:t>
            </a:r>
            <a:r>
              <a:rPr lang="sk-SK" sz="1500" dirty="0" smtClean="0"/>
              <a:t>, ako aj prostredníctvom Informačného portálu MŽP SR </a:t>
            </a:r>
            <a:r>
              <a:rPr lang="sk-SK" sz="1500" u="sng" dirty="0" smtClean="0">
                <a:hlinkClick r:id="rId4"/>
              </a:rPr>
              <a:t>www.enviroportal.sk</a:t>
            </a:r>
            <a:r>
              <a:rPr lang="sk-SK" sz="1500" dirty="0" smtClean="0"/>
              <a:t> dňa </a:t>
            </a:r>
            <a:br>
              <a:rPr lang="sk-SK" sz="1500" dirty="0" smtClean="0"/>
            </a:br>
            <a:r>
              <a:rPr lang="sk-SK" sz="1500" dirty="0" smtClean="0"/>
              <a:t>02. 05. 2018. O zverejnení uvedeného oznámenia, ako aj o spôsobe a termíne na zaslanie stanoviska k nemu, bola informovaná taktiež široká verejnosť, a to prostredníctvom informácie publikovanej v hromadnom informačnom prostriedku celoštátneho charakteru – denníku SME, dňa 03. 05. 2018. </a:t>
            </a:r>
          </a:p>
          <a:p>
            <a:pPr marL="285750" indent="-285750" algn="just">
              <a:buFont typeface="Arial" panose="020B0604020202020204" pitchFamily="34" charset="0"/>
              <a:buChar char="•"/>
            </a:pPr>
            <a:r>
              <a:rPr lang="sk-SK" sz="1500" dirty="0" smtClean="0"/>
              <a:t>V</a:t>
            </a:r>
            <a:r>
              <a:rPr lang="sk-SK" sz="1500" dirty="0"/>
              <a:t> priebehu zisťovacieho konania bolo k strategickému dokumentu „Zmena Operačného programu Kvalita životného prostredia (verzia 7)“ doručené stanovisko zo strany jedného subjektu, a </a:t>
            </a:r>
            <a:r>
              <a:rPr lang="sk-SK" sz="1500" dirty="0" smtClean="0"/>
              <a:t>to</a:t>
            </a:r>
            <a:r>
              <a:rPr lang="sk-SK" sz="1500" dirty="0"/>
              <a:t> </a:t>
            </a:r>
            <a:r>
              <a:rPr lang="sk-SK" sz="1500" dirty="0" smtClean="0"/>
              <a:t>Slovenského </a:t>
            </a:r>
            <a:r>
              <a:rPr lang="sk-SK" sz="1500" dirty="0"/>
              <a:t>plynárenského priemyslu – distribúcia, a. s</a:t>
            </a:r>
            <a:r>
              <a:rPr lang="sk-SK" sz="1500" dirty="0" smtClean="0"/>
              <a:t>.</a:t>
            </a:r>
          </a:p>
          <a:p>
            <a:pPr marL="285750" indent="-285750" algn="just">
              <a:buFont typeface="Arial" panose="020B0604020202020204" pitchFamily="34" charset="0"/>
              <a:buChar char="•"/>
            </a:pPr>
            <a:r>
              <a:rPr lang="sk-SK" sz="1500" dirty="0"/>
              <a:t>Zisťovacie konanie bolo ukončené vydaním  rozhodnutia č. 28920/2018; 7218/2018-7.1; 29035/2018 zo dňa 24. mája 2018, že navrhovaná zmena OP KŽP sa nebude posudzovať podľa zákona. </a:t>
            </a:r>
          </a:p>
          <a:p>
            <a:pPr marL="285750" indent="-285750">
              <a:buFont typeface="Arial" panose="020B0604020202020204" pitchFamily="34" charset="0"/>
              <a:buChar char="•"/>
            </a:pPr>
            <a:endParaRPr lang="en-GB" sz="1500" dirty="0"/>
          </a:p>
        </p:txBody>
      </p:sp>
    </p:spTree>
    <p:extLst>
      <p:ext uri="{BB962C8B-B14F-4D97-AF65-F5344CB8AC3E}">
        <p14:creationId xmlns:p14="http://schemas.microsoft.com/office/powerpoint/2010/main" val="2508383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ĺžnik 3"/>
          <p:cNvSpPr/>
          <p:nvPr/>
        </p:nvSpPr>
        <p:spPr>
          <a:xfrm>
            <a:off x="266297" y="1145373"/>
            <a:ext cx="8617727" cy="661720"/>
          </a:xfrm>
          <a:prstGeom prst="rect">
            <a:avLst/>
          </a:prstGeom>
        </p:spPr>
        <p:txBody>
          <a:bodyPr wrap="square">
            <a:spAutoFit/>
          </a:bodyPr>
          <a:lstStyle/>
          <a:p>
            <a:pPr>
              <a:spcBef>
                <a:spcPts val="600"/>
              </a:spcBef>
            </a:pPr>
            <a:r>
              <a:rPr lang="sk-SK" sz="2000" b="1" cap="all" dirty="0" smtClean="0">
                <a:solidFill>
                  <a:prstClr val="white">
                    <a:lumMod val="50000"/>
                  </a:prstClr>
                </a:solidFill>
                <a:ea typeface="Tahoma" pitchFamily="34" charset="0"/>
                <a:cs typeface="Tahoma" pitchFamily="34" charset="0"/>
              </a:rPr>
              <a:t>Vyhodnotenie pripomienok vznesených v rámci procesu </a:t>
            </a:r>
            <a:r>
              <a:rPr lang="sk-SK" sz="2000" b="1" cap="all" dirty="0" err="1" smtClean="0">
                <a:solidFill>
                  <a:prstClr val="white">
                    <a:lumMod val="50000"/>
                  </a:prstClr>
                </a:solidFill>
                <a:ea typeface="Tahoma" pitchFamily="34" charset="0"/>
                <a:cs typeface="Tahoma" pitchFamily="34" charset="0"/>
              </a:rPr>
              <a:t>Sea</a:t>
            </a:r>
            <a:endParaRPr lang="sk-SK" sz="2000" b="1" cap="all" dirty="0" smtClean="0">
              <a:solidFill>
                <a:prstClr val="white">
                  <a:lumMod val="50000"/>
                </a:prstClr>
              </a:solidFill>
              <a:ea typeface="Tahoma" pitchFamily="34" charset="0"/>
              <a:cs typeface="Tahoma" pitchFamily="34" charset="0"/>
            </a:endParaRPr>
          </a:p>
          <a:p>
            <a:pPr>
              <a:spcBef>
                <a:spcPts val="600"/>
              </a:spcBef>
            </a:pPr>
            <a:r>
              <a:rPr lang="sk-SK" sz="1200" b="1" dirty="0" smtClean="0">
                <a:ea typeface="Tahoma" pitchFamily="34" charset="0"/>
                <a:cs typeface="Tahoma" pitchFamily="34" charset="0"/>
              </a:rPr>
              <a:t>Počet pripomienok/z toho zásadných: 2/2</a:t>
            </a:r>
            <a:endParaRPr lang="sk-SK" sz="1200" b="1" dirty="0">
              <a:ea typeface="Tahoma" pitchFamily="34" charset="0"/>
              <a:cs typeface="Tahoma" pitchFamily="34" charset="0"/>
            </a:endParaRPr>
          </a:p>
        </p:txBody>
      </p:sp>
      <p:graphicFrame>
        <p:nvGraphicFramePr>
          <p:cNvPr id="5" name="Tabuľka 4"/>
          <p:cNvGraphicFramePr>
            <a:graphicFrameLocks noGrp="1"/>
          </p:cNvGraphicFramePr>
          <p:nvPr>
            <p:extLst>
              <p:ext uri="{D42A27DB-BD31-4B8C-83A1-F6EECF244321}">
                <p14:modId xmlns:p14="http://schemas.microsoft.com/office/powerpoint/2010/main" val="3314568921"/>
              </p:ext>
            </p:extLst>
          </p:nvPr>
        </p:nvGraphicFramePr>
        <p:xfrm>
          <a:off x="343149" y="1820800"/>
          <a:ext cx="8496734" cy="3339285"/>
        </p:xfrm>
        <a:graphic>
          <a:graphicData uri="http://schemas.openxmlformats.org/drawingml/2006/table">
            <a:tbl>
              <a:tblPr firstRow="1" bandRow="1"/>
              <a:tblGrid>
                <a:gridCol w="4210922"/>
                <a:gridCol w="394447"/>
                <a:gridCol w="3891365"/>
              </a:tblGrid>
              <a:tr h="39796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Pripomienka</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Vyhodnotenie</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2729753">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spcAft>
                          <a:spcPts val="300"/>
                        </a:spcAft>
                      </a:pPr>
                      <a:r>
                        <a:rPr lang="sk-SK" sz="1400" b="1" dirty="0" smtClean="0">
                          <a:solidFill>
                            <a:schemeClr val="tx1"/>
                          </a:solidFill>
                        </a:rPr>
                        <a:t>(1)</a:t>
                      </a:r>
                      <a:r>
                        <a:rPr lang="sk-SK" sz="1400" b="1" baseline="0" dirty="0" smtClean="0">
                          <a:solidFill>
                            <a:schemeClr val="tx1"/>
                          </a:solidFill>
                        </a:rPr>
                        <a:t> </a:t>
                      </a:r>
                      <a:r>
                        <a:rPr lang="sk-SK" sz="1400" b="1" dirty="0" smtClean="0">
                          <a:solidFill>
                            <a:schemeClr val="tx1"/>
                          </a:solidFill>
                        </a:rPr>
                        <a:t>SPP-distribúcia</a:t>
                      </a:r>
                      <a:r>
                        <a:rPr lang="sk-SK" sz="1400" b="1" baseline="0" dirty="0" smtClean="0">
                          <a:solidFill>
                            <a:schemeClr val="tx1"/>
                          </a:solidFill>
                        </a:rPr>
                        <a:t> a. s</a:t>
                      </a:r>
                      <a:r>
                        <a:rPr lang="sk-SK" sz="1400" baseline="0" dirty="0" smtClean="0">
                          <a:solidFill>
                            <a:schemeClr val="tx1"/>
                          </a:solidFill>
                        </a:rPr>
                        <a:t>.  </a:t>
                      </a:r>
                    </a:p>
                    <a:p>
                      <a:pPr>
                        <a:spcAft>
                          <a:spcPts val="300"/>
                        </a:spcAft>
                      </a:pPr>
                      <a:r>
                        <a:rPr lang="sk-SK" sz="1400" dirty="0" smtClean="0">
                          <a:solidFill>
                            <a:schemeClr val="tx1"/>
                          </a:solidFill>
                        </a:rPr>
                        <a:t>V ŠC 4.1.1 Zvýšenie podielu OZE na hrubej konečnej energetickej spotrebe SR, v aktivite C doplniť do vety </a:t>
                      </a:r>
                      <a:r>
                        <a:rPr lang="sk-SK" sz="1400" i="1" dirty="0" smtClean="0">
                          <a:solidFill>
                            <a:schemeClr val="tx1"/>
                          </a:solidFill>
                        </a:rPr>
                        <a:t>„Podporu na kotly na spaľovanie biomasy bude možné využiť len v lokalitách, kde nie je možnosť pripojenia rodinného domu k systému centralizovaného zásobovania teplom a kotlom na biomasu sa nahradí kotol na fosílne palivá.“ </a:t>
                      </a:r>
                      <a:r>
                        <a:rPr lang="sk-SK" sz="1400" dirty="0" smtClean="0">
                          <a:solidFill>
                            <a:schemeClr val="tx1"/>
                          </a:solidFill>
                        </a:rPr>
                        <a:t>slovo „</a:t>
                      </a:r>
                      <a:r>
                        <a:rPr lang="sk-SK" sz="1400" b="1" i="1" dirty="0" smtClean="0">
                          <a:solidFill>
                            <a:schemeClr val="tx1"/>
                          </a:solidFill>
                        </a:rPr>
                        <a:t>tuhé</a:t>
                      </a:r>
                      <a:r>
                        <a:rPr lang="sk-SK" sz="1400" i="1" dirty="0" smtClean="0">
                          <a:solidFill>
                            <a:schemeClr val="tx1"/>
                          </a:solidFill>
                        </a:rPr>
                        <a:t>“ </a:t>
                      </a:r>
                      <a:r>
                        <a:rPr lang="sk-SK" sz="1400" dirty="0" smtClean="0">
                          <a:solidFill>
                            <a:schemeClr val="tx1"/>
                          </a:solidFill>
                        </a:rPr>
                        <a:t>pred slovné spojenie </a:t>
                      </a:r>
                      <a:r>
                        <a:rPr lang="sk-SK" sz="1400" i="1" dirty="0" smtClean="0">
                          <a:solidFill>
                            <a:schemeClr val="tx1"/>
                          </a:solidFill>
                        </a:rPr>
                        <a:t>„fosílne palivá</a:t>
                      </a:r>
                      <a:r>
                        <a:rPr lang="sk-SK" sz="1400" dirty="0" smtClean="0">
                          <a:solidFill>
                            <a:schemeClr val="tx1"/>
                          </a:solidFill>
                        </a:rPr>
                        <a:t>“. </a:t>
                      </a:r>
                    </a:p>
                    <a:p>
                      <a:r>
                        <a:rPr lang="sk-SK" sz="1400" dirty="0" smtClean="0">
                          <a:solidFill>
                            <a:schemeClr val="tx1"/>
                          </a:solidFill>
                        </a:rPr>
                        <a:t>Uvedená formulácia zabráni poskytovať podporu pri zámene kotlov na zemný plyn za kotle na biomasu. </a:t>
                      </a:r>
                    </a:p>
                    <a:p>
                      <a:r>
                        <a:rPr lang="sk-SK" sz="1400" dirty="0" smtClean="0">
                          <a:solidFill>
                            <a:schemeClr val="tx1"/>
                          </a:solidFill>
                        </a:rPr>
                        <a:t>Zdôvodnenie</a:t>
                      </a:r>
                      <a:r>
                        <a:rPr lang="sk-SK" sz="1400" baseline="0" dirty="0" smtClean="0">
                          <a:solidFill>
                            <a:schemeClr val="tx1"/>
                          </a:solidFill>
                        </a:rPr>
                        <a:t> pripomienky sa odvoláva na zhoršenie kvality ovzdušia v SR.</a:t>
                      </a:r>
                      <a:endParaRPr lang="sk-SK" sz="140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alpha val="49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A</a:t>
                      </a:r>
                      <a:endParaRPr lang="sk-SK" sz="140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alpha val="49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Doplnené v zmysle pripomienky.</a:t>
                      </a:r>
                      <a:endParaRPr lang="sk-SK" sz="1400" dirty="0">
                        <a:solidFill>
                          <a:schemeClr val="tx1"/>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alpha val="49000"/>
                      </a:srgbClr>
                    </a:solidFill>
                  </a:tcPr>
                </a:tc>
              </a:tr>
            </a:tbl>
          </a:graphicData>
        </a:graphic>
      </p:graphicFrame>
    </p:spTree>
    <p:extLst>
      <p:ext uri="{BB962C8B-B14F-4D97-AF65-F5344CB8AC3E}">
        <p14:creationId xmlns:p14="http://schemas.microsoft.com/office/powerpoint/2010/main" val="9617205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uľka 4"/>
          <p:cNvGraphicFramePr>
            <a:graphicFrameLocks noGrp="1"/>
          </p:cNvGraphicFramePr>
          <p:nvPr>
            <p:extLst>
              <p:ext uri="{D42A27DB-BD31-4B8C-83A1-F6EECF244321}">
                <p14:modId xmlns:p14="http://schemas.microsoft.com/office/powerpoint/2010/main" val="1967390075"/>
              </p:ext>
            </p:extLst>
          </p:nvPr>
        </p:nvGraphicFramePr>
        <p:xfrm>
          <a:off x="152649" y="1165480"/>
          <a:ext cx="8884672" cy="5427165"/>
        </p:xfrm>
        <a:graphic>
          <a:graphicData uri="http://schemas.openxmlformats.org/drawingml/2006/table">
            <a:tbl>
              <a:tblPr firstRow="1" bandRow="1"/>
              <a:tblGrid>
                <a:gridCol w="1794270"/>
                <a:gridCol w="454809"/>
                <a:gridCol w="6635593"/>
              </a:tblGrid>
              <a:tr h="397965">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Pripomienka</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Vyhodnotenie</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spcAft>
                          <a:spcPts val="300"/>
                        </a:spcAft>
                      </a:pPr>
                      <a:r>
                        <a:rPr lang="sk-SK" sz="1400" b="1" dirty="0" smtClean="0">
                          <a:solidFill>
                            <a:schemeClr val="tx1"/>
                          </a:solidFill>
                        </a:rPr>
                        <a:t>(2)</a:t>
                      </a:r>
                    </a:p>
                    <a:p>
                      <a:pPr>
                        <a:spcAft>
                          <a:spcPts val="300"/>
                        </a:spcAft>
                      </a:pPr>
                      <a:r>
                        <a:rPr lang="sk-SK" sz="1400" b="1" dirty="0" smtClean="0">
                          <a:solidFill>
                            <a:schemeClr val="tx1"/>
                          </a:solidFill>
                        </a:rPr>
                        <a:t> SPP-distribúcia a. s.</a:t>
                      </a:r>
                    </a:p>
                    <a:p>
                      <a:r>
                        <a:rPr lang="sk-SK" sz="1400" dirty="0" smtClean="0">
                          <a:solidFill>
                            <a:schemeClr val="tx1"/>
                          </a:solidFill>
                        </a:rPr>
                        <a:t>V programovom dokumente zaviesť všeobecné pravidlo </a:t>
                      </a:r>
                      <a:r>
                        <a:rPr lang="sk-SK" sz="1400" b="1" dirty="0" smtClean="0">
                          <a:solidFill>
                            <a:schemeClr val="tx1"/>
                          </a:solidFill>
                        </a:rPr>
                        <a:t>zákazu podpory projektov, pri ktorých by došlo k zvýšeniu emisií znečisťujúcich látok do ovzdušia v porovnaní so súčasným stavom v predmetnej lokalite. </a:t>
                      </a:r>
                      <a:endParaRPr lang="sk-SK" sz="1400" b="1" dirty="0">
                        <a:solidFill>
                          <a:schemeClr val="tx1"/>
                        </a:solidFill>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400" dirty="0" smtClean="0">
                          <a:solidFill>
                            <a:schemeClr val="tx1"/>
                          </a:solidFill>
                        </a:rPr>
                        <a:t>ČA</a:t>
                      </a:r>
                      <a:endParaRPr lang="sk-SK" sz="1400" dirty="0">
                        <a:solidFill>
                          <a:schemeClr val="tx1"/>
                        </a:solidFill>
                      </a:endParaRP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200" dirty="0" smtClean="0">
                          <a:solidFill>
                            <a:schemeClr val="tx1"/>
                          </a:solidFill>
                          <a:latin typeface="+mn-lt"/>
                        </a:rPr>
                        <a:t>Predmetná požiadavka uvedená v pripomienke, je už v rámci OP KŽP zabezpečená viacerými spôsobmi, a to diferencovane v závislosti od charakteru podporovaných aktivít. Pripomienka</a:t>
                      </a:r>
                      <a:r>
                        <a:rPr lang="sk-SK" sz="1200" baseline="0" dirty="0" smtClean="0">
                          <a:solidFill>
                            <a:schemeClr val="tx1"/>
                          </a:solidFill>
                          <a:latin typeface="+mn-lt"/>
                        </a:rPr>
                        <a:t> je preto</a:t>
                      </a:r>
                      <a:r>
                        <a:rPr lang="sk-SK" sz="1200" dirty="0" smtClean="0">
                          <a:solidFill>
                            <a:schemeClr val="tx1"/>
                          </a:solidFill>
                          <a:latin typeface="+mn-lt"/>
                        </a:rPr>
                        <a:t> považovaná za čiastočne akceptovanú aj napriek tomu, že nie sú vykonané ďalšie doplnenia textu OP KŽP. </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200" i="1" kern="1200" dirty="0" smtClean="0">
                          <a:solidFill>
                            <a:schemeClr val="tx1"/>
                          </a:solidFill>
                          <a:effectLst/>
                          <a:latin typeface="Calibri" panose="020F0502020204030204"/>
                          <a:ea typeface="+mn-ea"/>
                          <a:cs typeface="+mn-cs"/>
                        </a:rPr>
                        <a:t>V prvom rade je potrebné uviesť, že projekty podporované z OP KŽP, ktorých predmetom je budovanie nového zdroja/ technológie, sú posudzované v zmysle zákona o posudzovaní vplyvov na životné prostredie a výsledky tohto posúdenia sú prílohou žiadosti o nenávratný finančný príspevok. Z uvedeného vyplýva, že sa posudzuje vplyv na všetky zložky životného prostredia, vrátane ovzdušia, a v prípade potreby je žiadateľ povinný prijať nápravné / preventívne opatrenia na zamedzenie zhoršeniu stavu životného prostredia. Osobitne vo vzťahu k ochrane ovzdušia je všeobecná podmienka, požadovaná zo strany SPP - distribúcia, už v súčasnosti v rámci OP KŽP zabezpečená viacerými spôsobmi, a to diferencovane v závislosti od charakteru podporovaných aktivít. Podporované projekty musia byť v súlade s Programami na zlepšenie kvality ovzdušia, Akčnými plánmi na zlepšenie kvality ovzdušia, Stratégiou pre redukciu PM</a:t>
                      </a:r>
                      <a:r>
                        <a:rPr lang="sk-SK" sz="1200" i="1" kern="1200" baseline="-25000" dirty="0" smtClean="0">
                          <a:solidFill>
                            <a:schemeClr val="tx1"/>
                          </a:solidFill>
                          <a:effectLst/>
                          <a:latin typeface="Calibri" panose="020F0502020204030204"/>
                          <a:ea typeface="+mn-ea"/>
                          <a:cs typeface="+mn-cs"/>
                        </a:rPr>
                        <a:t>10</a:t>
                      </a:r>
                      <a:r>
                        <a:rPr lang="sk-SK" sz="1200" i="1" kern="1200" dirty="0" smtClean="0">
                          <a:solidFill>
                            <a:schemeClr val="tx1"/>
                          </a:solidFill>
                          <a:effectLst/>
                          <a:latin typeface="Calibri" panose="020F0502020204030204"/>
                          <a:ea typeface="+mn-ea"/>
                          <a:cs typeface="+mn-cs"/>
                        </a:rPr>
                        <a:t>. Tiež musia spĺňať požiadavky nad rámec platnej európskej a národnej legislatívy v oblasti ochrany ovzdušia, ako aj noriem EÚ. Uvedené je upravené buď vo všeobecných alebo osobitných zásadách výberu projektov v rámci PO 1 a PO 4, kde môžu byť takéto projekty podporované. Zároveň navrhovaná formulácia, vzťahujúca sa k stavu znečisťovania ovzdušia v predmetnej lokalite, je otázna z hľadiska jej praktického uplatňovania a overovania v procese implementácie projektov, keďže stav znečistenia ovzdušia v danej lokalite je ovplyvňovaný celým súborom zdrojov znečistenia (vrátane malých), ktoré svojou prevádzkou môžu spôsobiť zvýšenie emisií znečisťujúcich látok do ovzdušia. Ustanovením navrhovanej všeobecnej podmienky do OP KŽP by sa tak prenášala na potenciálneho prijímateľa pomoci zodpovednosť za zabezpečenie / zachovanie kvality ovzdušia, ktoré môže byť zhoršené práve vplyvom iných zdrojov v jeho okolí, na ktoré on nemá dosah. V takomto prípade nie je možné explicitne vyhodnotiť, ktoré zariadenie spôsobilo zhoršenie stavu ovzdušia. Vzhľadom na vyššie uvedené skutočnosti je však zrejmé, že aj napriek tomu, že v texte OP KŽP sa v nadväznosti na pripomienku SPP – distribúcia nevykonávajú dodatočné úpravy, znenie OP KŽP, ako aj požiadavky na náležitosti predkladaných žiadostí o nenávratný finančný príspevok zahŕňajú mechanizmy zamerané na obmedzovanie znečisťovania ovzdušia emisiami.</a:t>
                      </a:r>
                      <a:endParaRPr lang="sk-SK" sz="1200" kern="1200" dirty="0" smtClean="0">
                        <a:solidFill>
                          <a:schemeClr val="tx1"/>
                        </a:solidFill>
                        <a:effectLst/>
                        <a:latin typeface="Calibri" panose="020F0502020204030204"/>
                        <a:ea typeface="+mn-ea"/>
                        <a:cs typeface="+mn-cs"/>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297FD5">
                        <a:tint val="20000"/>
                      </a:srgbClr>
                    </a:solidFill>
                  </a:tcPr>
                </a:tc>
              </a:tr>
            </a:tbl>
          </a:graphicData>
        </a:graphic>
      </p:graphicFrame>
    </p:spTree>
    <p:extLst>
      <p:ext uri="{BB962C8B-B14F-4D97-AF65-F5344CB8AC3E}">
        <p14:creationId xmlns:p14="http://schemas.microsoft.com/office/powerpoint/2010/main" val="22162166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obsahu 2"/>
          <p:cNvSpPr txBox="1">
            <a:spLocks/>
          </p:cNvSpPr>
          <p:nvPr/>
        </p:nvSpPr>
        <p:spPr>
          <a:xfrm>
            <a:off x="457200" y="1268760"/>
            <a:ext cx="8229600" cy="4896544"/>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rgbClr val="55B848"/>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rgbClr val="448CCA"/>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sk-SK" sz="3000" b="1" i="0" u="none" strike="noStrike" kern="1200" cap="none" spc="0" normalizeH="0" baseline="0" noProof="0" dirty="0" smtClean="0">
                <a:ln>
                  <a:noFill/>
                </a:ln>
                <a:solidFill>
                  <a:srgbClr val="0070C0"/>
                </a:solidFill>
                <a:effectLst/>
                <a:uLnTx/>
                <a:uFillTx/>
                <a:latin typeface="Calibri"/>
                <a:ea typeface="+mn-ea"/>
                <a:cs typeface="+mn-cs"/>
              </a:rPr>
              <a:t>ĎAKUJEM ZA POZORNOSŤ</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24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1700" b="0" i="0" u="none" strike="noStrike" kern="1200" cap="none" spc="0" normalizeH="0" baseline="0" noProof="0" dirty="0" smtClean="0">
              <a:ln>
                <a:noFill/>
              </a:ln>
              <a:solidFill>
                <a:sysClr val="windowText" lastClr="000000"/>
              </a:solidFill>
              <a:effectLst/>
              <a:uLnTx/>
              <a:uFillTx/>
              <a:latin typeface="Calibri"/>
              <a:ea typeface="+mn-ea"/>
              <a:cs typeface="+mn-cs"/>
            </a:endParaRPr>
          </a:p>
          <a:p>
            <a:pPr marL="0" marR="0" lvl="0" indent="0" algn="l" defTabSz="914400" rtl="0" eaLnBrk="1" fontAlgn="auto" latinLnBrk="0" hangingPunct="1">
              <a:lnSpc>
                <a:spcPct val="100000"/>
              </a:lnSpc>
              <a:spcBef>
                <a:spcPts val="1800"/>
              </a:spcBef>
              <a:spcAft>
                <a:spcPts val="0"/>
              </a:spcAft>
              <a:buClrTx/>
              <a:buSzTx/>
              <a:buFont typeface="Arial" pitchFamily="34" charset="0"/>
              <a:buNone/>
              <a:tabLst/>
              <a:defRPr/>
            </a:pPr>
            <a:r>
              <a:rPr kumimoji="0" lang="sk-SK" sz="1700" b="1" i="0" u="none" strike="noStrike" kern="1200" cap="none" spc="0" normalizeH="0" baseline="0" noProof="0" dirty="0" smtClean="0">
                <a:ln>
                  <a:noFill/>
                </a:ln>
                <a:solidFill>
                  <a:srgbClr val="55B848"/>
                </a:solidFill>
                <a:effectLst/>
                <a:uLnTx/>
                <a:uFillTx/>
                <a:latin typeface="Calibri"/>
                <a:ea typeface="+mn-ea"/>
                <a:cs typeface="+mn-cs"/>
              </a:rPr>
              <a:t>MINISTERSTVO ŽIVOTNÉHO PROSTREDIA SR</a:t>
            </a:r>
          </a:p>
          <a:p>
            <a:pPr marL="0" marR="0" lvl="0" indent="0" algn="l" defTabSz="914400" rtl="0" eaLnBrk="1" fontAlgn="auto" latinLnBrk="0" hangingPunct="1">
              <a:lnSpc>
                <a:spcPct val="110000"/>
              </a:lnSpc>
              <a:spcBef>
                <a:spcPts val="0"/>
              </a:spcBef>
              <a:spcAft>
                <a:spcPts val="0"/>
              </a:spcAft>
              <a:buClrTx/>
              <a:buSzTx/>
              <a:buFont typeface="Arial" pitchFamily="34" charset="0"/>
              <a:buNone/>
              <a:tabLst/>
              <a:defRPr/>
            </a:pPr>
            <a:r>
              <a:rPr kumimoji="0" lang="sk-SK" sz="1700" b="0" i="0" u="none" strike="noStrike" kern="1200" cap="none" spc="0" normalizeH="0" baseline="0" noProof="0" dirty="0" smtClean="0">
                <a:ln>
                  <a:noFill/>
                </a:ln>
                <a:solidFill>
                  <a:srgbClr val="898989"/>
                </a:solidFill>
                <a:effectLst/>
                <a:uLnTx/>
                <a:uFillTx/>
                <a:latin typeface="Calibri"/>
                <a:ea typeface="+mn-ea"/>
                <a:cs typeface="+mn-cs"/>
              </a:rPr>
              <a:t>Nám. Ľ. Štúra 1,  812 35 Bratislava</a:t>
            </a:r>
          </a:p>
          <a:p>
            <a:pPr marL="0" marR="0" lvl="0" indent="0" algn="l" defTabSz="914400" rtl="0" eaLnBrk="1" fontAlgn="auto" latinLnBrk="0" hangingPunct="1">
              <a:lnSpc>
                <a:spcPct val="110000"/>
              </a:lnSpc>
              <a:spcBef>
                <a:spcPts val="0"/>
              </a:spcBef>
              <a:spcAft>
                <a:spcPts val="0"/>
              </a:spcAft>
              <a:buClrTx/>
              <a:buSzTx/>
              <a:buFont typeface="Arial" pitchFamily="34" charset="0"/>
              <a:buNone/>
              <a:tabLst/>
              <a:defRPr/>
            </a:pPr>
            <a:r>
              <a:rPr kumimoji="0" lang="sk-SK" sz="1700" b="0" i="0" u="none" strike="noStrike" kern="1200" cap="none" spc="0" normalizeH="0" baseline="0" noProof="0" dirty="0" smtClean="0">
                <a:ln>
                  <a:noFill/>
                </a:ln>
                <a:solidFill>
                  <a:srgbClr val="898989"/>
                </a:solidFill>
                <a:effectLst/>
                <a:uLnTx/>
                <a:uFillTx/>
                <a:latin typeface="Calibri"/>
                <a:ea typeface="+mn-ea"/>
                <a:cs typeface="+mn-cs"/>
              </a:rPr>
              <a:t>Pracovisko: Karloveská 2, 841 04 Bratislava	</a:t>
            </a:r>
          </a:p>
          <a:p>
            <a:pPr marL="0" marR="0" lvl="0" indent="0" algn="l" defTabSz="914400" rtl="0" eaLnBrk="1" fontAlgn="auto" latinLnBrk="0" hangingPunct="1">
              <a:lnSpc>
                <a:spcPct val="110000"/>
              </a:lnSpc>
              <a:spcBef>
                <a:spcPts val="0"/>
              </a:spcBef>
              <a:spcAft>
                <a:spcPts val="0"/>
              </a:spcAft>
              <a:buClrTx/>
              <a:buSzTx/>
              <a:buFont typeface="Arial" pitchFamily="34" charset="0"/>
              <a:buNone/>
              <a:tabLst/>
              <a:defRPr/>
            </a:pPr>
            <a:r>
              <a:rPr kumimoji="0" lang="sk-SK" sz="1700" b="0" i="0" u="none" strike="noStrike" kern="1200" cap="none" spc="0" normalizeH="0" baseline="0" noProof="0" dirty="0" smtClean="0">
                <a:ln>
                  <a:noFill/>
                </a:ln>
                <a:solidFill>
                  <a:srgbClr val="898989"/>
                </a:solidFill>
                <a:effectLst/>
                <a:uLnTx/>
                <a:uFillTx/>
                <a:latin typeface="Calibri"/>
                <a:ea typeface="+mn-ea"/>
                <a:cs typeface="+mn-cs"/>
                <a:hlinkClick r:id="rId2"/>
              </a:rPr>
              <a:t>www.minzp.sk , www.op-kzp.sk</a:t>
            </a:r>
            <a:r>
              <a:rPr kumimoji="0" lang="sk-SK" sz="1700" b="0" i="0" u="none" strike="noStrike" kern="1200" cap="none" spc="0" normalizeH="0" baseline="0" noProof="0" dirty="0" smtClean="0">
                <a:ln>
                  <a:noFill/>
                </a:ln>
                <a:solidFill>
                  <a:srgbClr val="898989"/>
                </a:solidFill>
                <a:effectLst/>
                <a:uLnTx/>
                <a:uFillTx/>
                <a:latin typeface="Calibri"/>
                <a:ea typeface="+mn-ea"/>
                <a:cs typeface="+mn-cs"/>
              </a:rPr>
              <a:t> </a:t>
            </a:r>
            <a:endParaRPr kumimoji="0" lang="sk-SK" sz="1700" b="1" i="0" u="none" strike="noStrike" kern="1200" cap="none" spc="0" normalizeH="0" baseline="0" noProof="0" dirty="0" smtClean="0">
              <a:ln w="0"/>
              <a:solidFill>
                <a:sysClr val="window" lastClr="FFFFFF">
                  <a:lumMod val="65000"/>
                </a:sysClr>
              </a:solidFill>
              <a:effectLst/>
              <a:uLnTx/>
              <a:uFillTx/>
              <a:latin typeface="Calibri"/>
              <a:ea typeface="+mn-ea"/>
              <a:cs typeface="Arial"/>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k-SK" sz="1200" b="1" i="0" u="none" strike="noStrike" kern="1200" cap="none" spc="0" normalizeH="0" baseline="0" noProof="0" dirty="0" smtClean="0">
              <a:ln w="0"/>
              <a:solidFill>
                <a:sysClr val="window" lastClr="FFFFFF">
                  <a:lumMod val="50000"/>
                </a:sysClr>
              </a:solidFill>
              <a:effectLst>
                <a:outerShdw blurRad="38100" dist="38100" dir="2700000" algn="tl">
                  <a:srgbClr val="000000">
                    <a:alpha val="43137"/>
                  </a:srgbClr>
                </a:outerShdw>
              </a:effectLst>
              <a:uLnTx/>
              <a:uFillTx/>
              <a:latin typeface="Calibri"/>
              <a:ea typeface="+mn-ea"/>
              <a:cs typeface="Arial"/>
            </a:endParaRPr>
          </a:p>
        </p:txBody>
      </p:sp>
    </p:spTree>
    <p:extLst>
      <p:ext uri="{BB962C8B-B14F-4D97-AF65-F5344CB8AC3E}">
        <p14:creationId xmlns:p14="http://schemas.microsoft.com/office/powerpoint/2010/main" val="16753000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dĺžnik 12"/>
          <p:cNvSpPr/>
          <p:nvPr/>
        </p:nvSpPr>
        <p:spPr>
          <a:xfrm>
            <a:off x="595352" y="1093643"/>
            <a:ext cx="8319246" cy="400110"/>
          </a:xfrm>
          <a:prstGeom prst="rect">
            <a:avLst/>
          </a:prstGeom>
        </p:spPr>
        <p:txBody>
          <a:bodyPr wrap="square">
            <a:spAutoFit/>
          </a:bodyPr>
          <a:lstStyle/>
          <a:p>
            <a:pPr lvl="0">
              <a:spcBef>
                <a:spcPts val="600"/>
              </a:spcBef>
            </a:pPr>
            <a:r>
              <a:rPr lang="sk-SK" sz="2000" b="1" cap="all" dirty="0" smtClean="0">
                <a:solidFill>
                  <a:schemeClr val="bg1">
                    <a:lumMod val="50000"/>
                  </a:schemeClr>
                </a:solidFill>
                <a:ea typeface="Tahoma" pitchFamily="34" charset="0"/>
                <a:cs typeface="Tahoma" pitchFamily="34" charset="0"/>
              </a:rPr>
              <a:t>Vecný a Časový harmonogram</a:t>
            </a:r>
            <a:endParaRPr lang="sk-SK" sz="2000" b="1" cap="all" dirty="0">
              <a:solidFill>
                <a:schemeClr val="bg1">
                  <a:lumMod val="50000"/>
                </a:schemeClr>
              </a:solidFill>
              <a:ea typeface="Tahoma" pitchFamily="34" charset="0"/>
              <a:cs typeface="Tahoma" pitchFamily="34" charset="0"/>
            </a:endParaRPr>
          </a:p>
        </p:txBody>
      </p:sp>
      <p:graphicFrame>
        <p:nvGraphicFramePr>
          <p:cNvPr id="14" name="Tabuľka 13"/>
          <p:cNvGraphicFramePr>
            <a:graphicFrameLocks noGrp="1"/>
          </p:cNvGraphicFramePr>
          <p:nvPr>
            <p:extLst>
              <p:ext uri="{D42A27DB-BD31-4B8C-83A1-F6EECF244321}">
                <p14:modId xmlns:p14="http://schemas.microsoft.com/office/powerpoint/2010/main" val="3218619004"/>
              </p:ext>
            </p:extLst>
          </p:nvPr>
        </p:nvGraphicFramePr>
        <p:xfrm>
          <a:off x="595352" y="1493753"/>
          <a:ext cx="8319246" cy="4725890"/>
        </p:xfrm>
        <a:graphic>
          <a:graphicData uri="http://schemas.openxmlformats.org/drawingml/2006/table">
            <a:tbl>
              <a:tblPr firstRow="1" bandRow="1">
                <a:tableStyleId>{3B4B98B0-60AC-42C2-AFA5-B58CD77FA1E5}</a:tableStyleId>
              </a:tblPr>
              <a:tblGrid>
                <a:gridCol w="6535270"/>
                <a:gridCol w="1783976"/>
              </a:tblGrid>
              <a:tr h="460553">
                <a:tc>
                  <a:txBody>
                    <a:bodyPr/>
                    <a:lstStyle/>
                    <a:p>
                      <a:pPr algn="l"/>
                      <a:r>
                        <a:rPr lang="sk-SK" sz="2000" dirty="0" smtClean="0">
                          <a:solidFill>
                            <a:srgbClr val="0070C0"/>
                          </a:solidFill>
                        </a:rPr>
                        <a:t>Aktivita</a:t>
                      </a:r>
                      <a:endParaRPr lang="sk-SK" sz="2000" b="1" dirty="0">
                        <a:solidFill>
                          <a:srgbClr val="0070C0"/>
                        </a:solidFill>
                      </a:endParaRPr>
                    </a:p>
                  </a:txBody>
                  <a:tcPr/>
                </a:tc>
                <a:tc>
                  <a:txBody>
                    <a:bodyPr/>
                    <a:lstStyle/>
                    <a:p>
                      <a:pPr algn="r"/>
                      <a:r>
                        <a:rPr lang="sk-SK" sz="2000" dirty="0" smtClean="0">
                          <a:solidFill>
                            <a:srgbClr val="0070C0"/>
                          </a:solidFill>
                        </a:rPr>
                        <a:t>Termín</a:t>
                      </a:r>
                      <a:endParaRPr lang="sk-SK" sz="2000" b="1" dirty="0">
                        <a:solidFill>
                          <a:srgbClr val="0070C0"/>
                        </a:solidFill>
                      </a:endParaRPr>
                    </a:p>
                  </a:txBody>
                  <a:tcPr/>
                </a:tc>
              </a:tr>
              <a:tr h="541867">
                <a:tc>
                  <a:txBody>
                    <a:bodyPr/>
                    <a:lstStyle/>
                    <a:p>
                      <a:r>
                        <a:rPr lang="sk-SK" sz="1500" kern="1200" dirty="0" smtClean="0"/>
                        <a:t>Stretnutie so</a:t>
                      </a:r>
                      <a:r>
                        <a:rPr lang="sk-SK" sz="1500" kern="1200" baseline="0" dirty="0" smtClean="0"/>
                        <a:t> zástupcami Európskej komisie, z ktorého vyplynuli odporúčania </a:t>
                      </a:r>
                    </a:p>
                    <a:p>
                      <a:r>
                        <a:rPr lang="sk-SK" sz="1500" kern="1200" baseline="0" dirty="0" smtClean="0"/>
                        <a:t>k navrhovanej zmene OP KŽP</a:t>
                      </a:r>
                      <a:endParaRPr lang="sk-SK" sz="1500" b="0" kern="1200" dirty="0">
                        <a:solidFill>
                          <a:schemeClr val="tx1"/>
                        </a:solidFill>
                        <a:latin typeface="+mn-lt"/>
                        <a:ea typeface="+mn-ea"/>
                        <a:cs typeface="+mn-cs"/>
                      </a:endParaRPr>
                    </a:p>
                  </a:txBody>
                  <a:tcPr marL="68580" marR="68580" marT="0" marB="0"/>
                </a:tc>
                <a:tc>
                  <a:txBody>
                    <a:bodyPr/>
                    <a:lstStyle/>
                    <a:p>
                      <a:pPr marL="285750" indent="-285750" algn="r">
                        <a:buFont typeface="Wingdings" panose="05000000000000000000" pitchFamily="2" charset="2"/>
                        <a:buChar char="ü"/>
                      </a:pPr>
                      <a:r>
                        <a:rPr lang="sk-SK" sz="1600" kern="1200" dirty="0" smtClean="0"/>
                        <a:t>26.01.2018  </a:t>
                      </a:r>
                      <a:endParaRPr lang="sk-SK" sz="1600" b="0" kern="1200" dirty="0" smtClean="0">
                        <a:solidFill>
                          <a:schemeClr val="tx1"/>
                        </a:solidFill>
                        <a:latin typeface="+mn-lt"/>
                        <a:ea typeface="+mn-ea"/>
                        <a:cs typeface="+mn-cs"/>
                      </a:endParaRPr>
                    </a:p>
                  </a:txBody>
                  <a:tcPr marL="68580" marR="68580" marT="0" marB="0"/>
                </a:tc>
              </a:tr>
              <a:tr h="550333">
                <a:tc>
                  <a:txBody>
                    <a:bodyPr/>
                    <a:lstStyle/>
                    <a:p>
                      <a:r>
                        <a:rPr lang="sk-SK" sz="1500" kern="1200" dirty="0" smtClean="0"/>
                        <a:t>Predloženie zmeny OP KŽP na predbežné vyjadrenie Európskej</a:t>
                      </a:r>
                      <a:r>
                        <a:rPr lang="sk-SK" sz="1500" kern="1200" baseline="0" dirty="0" smtClean="0"/>
                        <a:t> komisii</a:t>
                      </a:r>
                      <a:endParaRPr lang="sk-SK" sz="1500" b="0" kern="1200" dirty="0">
                        <a:solidFill>
                          <a:schemeClr val="tx1"/>
                        </a:solidFill>
                        <a:latin typeface="+mn-lt"/>
                        <a:ea typeface="+mn-ea"/>
                        <a:cs typeface="+mn-cs"/>
                      </a:endParaRPr>
                    </a:p>
                  </a:txBody>
                  <a:tcPr marL="68580" marR="68580" marT="0" marB="0"/>
                </a:tc>
                <a:tc>
                  <a:txBody>
                    <a:bodyPr/>
                    <a:lstStyle/>
                    <a:p>
                      <a:pPr marL="285750" indent="-285750" algn="r">
                        <a:buFont typeface="Wingdings" panose="05000000000000000000" pitchFamily="2" charset="2"/>
                        <a:buChar char="ü"/>
                      </a:pPr>
                      <a:r>
                        <a:rPr lang="sk-SK" sz="1600" kern="1200" dirty="0" smtClean="0"/>
                        <a:t>20.02.2018</a:t>
                      </a:r>
                    </a:p>
                    <a:p>
                      <a:pPr marL="285750" indent="-285750" algn="r">
                        <a:buFont typeface="Wingdings" panose="05000000000000000000" pitchFamily="2" charset="2"/>
                        <a:buChar char="ü"/>
                      </a:pPr>
                      <a:r>
                        <a:rPr lang="sk-SK" sz="1600" kern="1200" dirty="0" smtClean="0"/>
                        <a:t>22.04.2018</a:t>
                      </a:r>
                      <a:endParaRPr lang="sk-SK" sz="1600" b="0" kern="1200" dirty="0" smtClean="0">
                        <a:solidFill>
                          <a:schemeClr val="tx1"/>
                        </a:solidFill>
                        <a:latin typeface="+mn-lt"/>
                        <a:ea typeface="+mn-ea"/>
                        <a:cs typeface="+mn-cs"/>
                      </a:endParaRPr>
                    </a:p>
                  </a:txBody>
                  <a:tcPr marL="68580" marR="68580" marT="0" marB="0"/>
                </a:tc>
              </a:tr>
              <a:tr h="228600">
                <a:tc>
                  <a:txBody>
                    <a:bodyPr/>
                    <a:lstStyle/>
                    <a:p>
                      <a:r>
                        <a:rPr lang="sk-SK" sz="1500" kern="1200" dirty="0" smtClean="0"/>
                        <a:t>Zverejnenie oznámenia o </a:t>
                      </a:r>
                      <a:r>
                        <a:rPr lang="pl-PL" sz="1500" kern="1200" dirty="0" smtClean="0"/>
                        <a:t>zmene strategického dokumentu s celoštátnym dosahom (SEA)</a:t>
                      </a:r>
                      <a:endParaRPr lang="sk-SK" sz="1500" b="0" kern="1200" dirty="0">
                        <a:solidFill>
                          <a:schemeClr val="tx1"/>
                        </a:solidFill>
                        <a:latin typeface="+mn-lt"/>
                        <a:ea typeface="+mn-ea"/>
                        <a:cs typeface="+mn-cs"/>
                      </a:endParaRPr>
                    </a:p>
                  </a:txBody>
                  <a:tcPr marL="68580" marR="68580" marT="0" marB="0"/>
                </a:tc>
                <a:tc>
                  <a:txBody>
                    <a:bodyPr/>
                    <a:lstStyle/>
                    <a:p>
                      <a:pPr marL="285750" indent="-285750" algn="r">
                        <a:buFont typeface="Wingdings" panose="05000000000000000000" pitchFamily="2" charset="2"/>
                        <a:buChar char="ü"/>
                      </a:pPr>
                      <a:r>
                        <a:rPr lang="sk-SK" sz="1600" kern="1200" dirty="0" smtClean="0"/>
                        <a:t>03.05.2018</a:t>
                      </a:r>
                      <a:endParaRPr lang="sk-SK" sz="1600" b="0" kern="1200" dirty="0">
                        <a:solidFill>
                          <a:schemeClr val="tx1"/>
                        </a:solidFill>
                        <a:latin typeface="+mn-lt"/>
                        <a:ea typeface="+mn-ea"/>
                        <a:cs typeface="+mn-cs"/>
                      </a:endParaRPr>
                    </a:p>
                  </a:txBody>
                  <a:tcPr marL="68580" marR="68580" marT="0" marB="0"/>
                </a:tc>
              </a:tr>
              <a:tr h="228600">
                <a:tc>
                  <a:txBody>
                    <a:bodyPr/>
                    <a:lstStyle/>
                    <a:p>
                      <a:r>
                        <a:rPr lang="sk-SK" sz="1500" b="0" kern="1200" dirty="0" smtClean="0">
                          <a:solidFill>
                            <a:schemeClr val="tx1"/>
                          </a:solidFill>
                          <a:latin typeface="+mn-lt"/>
                          <a:ea typeface="+mn-ea"/>
                          <a:cs typeface="+mn-cs"/>
                        </a:rPr>
                        <a:t>Vydanie rozhodnutia o výsledku</a:t>
                      </a:r>
                      <a:r>
                        <a:rPr lang="sk-SK" sz="1500" b="0" kern="1200" baseline="0" dirty="0" smtClean="0">
                          <a:solidFill>
                            <a:schemeClr val="tx1"/>
                          </a:solidFill>
                          <a:latin typeface="+mn-lt"/>
                          <a:ea typeface="+mn-ea"/>
                          <a:cs typeface="+mn-cs"/>
                        </a:rPr>
                        <a:t> zisťovacieho konania o zmene strategického dokumentu (SEA)</a:t>
                      </a:r>
                      <a:endParaRPr lang="sk-SK" sz="1500" b="0" kern="1200" dirty="0">
                        <a:solidFill>
                          <a:schemeClr val="tx1"/>
                        </a:solidFill>
                        <a:latin typeface="+mn-lt"/>
                        <a:ea typeface="+mn-ea"/>
                        <a:cs typeface="+mn-cs"/>
                      </a:endParaRPr>
                    </a:p>
                  </a:txBody>
                  <a:tcPr marL="68580" marR="68580" marT="0" marB="0"/>
                </a:tc>
                <a:tc>
                  <a:txBody>
                    <a:bodyPr/>
                    <a:lstStyle/>
                    <a:p>
                      <a:pPr marL="285750" indent="-285750" algn="r">
                        <a:buFont typeface="Wingdings" panose="05000000000000000000" pitchFamily="2" charset="2"/>
                        <a:buChar char="ü"/>
                      </a:pPr>
                      <a:r>
                        <a:rPr lang="sk-SK" sz="1600" b="0" kern="1200" dirty="0" smtClean="0">
                          <a:solidFill>
                            <a:schemeClr val="tx1"/>
                          </a:solidFill>
                          <a:latin typeface="+mn-lt"/>
                          <a:ea typeface="+mn-ea"/>
                          <a:cs typeface="+mn-cs"/>
                        </a:rPr>
                        <a:t>24.05.2018</a:t>
                      </a:r>
                      <a:endParaRPr lang="sk-SK" sz="1600" b="0" kern="1200" dirty="0">
                        <a:solidFill>
                          <a:schemeClr val="tx1"/>
                        </a:solidFill>
                        <a:latin typeface="+mn-lt"/>
                        <a:ea typeface="+mn-ea"/>
                        <a:cs typeface="+mn-cs"/>
                      </a:endParaRPr>
                    </a:p>
                  </a:txBody>
                  <a:tcPr marL="68580" marR="68580" marT="0" marB="0"/>
                </a:tc>
              </a:tr>
              <a:tr h="575733">
                <a:tc>
                  <a:txBody>
                    <a:bodyPr/>
                    <a:lstStyle/>
                    <a:p>
                      <a:pPr>
                        <a:lnSpc>
                          <a:spcPct val="107000"/>
                        </a:lnSpc>
                        <a:spcAft>
                          <a:spcPts val="0"/>
                        </a:spcAft>
                      </a:pPr>
                      <a:r>
                        <a:rPr lang="sk-SK" sz="1500" b="1" kern="1200" dirty="0" smtClean="0"/>
                        <a:t>Predloženie zmeny </a:t>
                      </a:r>
                      <a:r>
                        <a:rPr lang="sk-SK" sz="1500" b="1" kern="1200" dirty="0"/>
                        <a:t>OP KŽP na schválenie Monitorovaciemu výboru pre OP KŽP </a:t>
                      </a:r>
                      <a:endParaRPr lang="sk-SK" sz="1500" b="1" kern="1200" dirty="0" smtClean="0"/>
                    </a:p>
                    <a:p>
                      <a:pPr>
                        <a:lnSpc>
                          <a:spcPct val="107000"/>
                        </a:lnSpc>
                        <a:spcAft>
                          <a:spcPts val="0"/>
                        </a:spcAft>
                      </a:pPr>
                      <a:r>
                        <a:rPr lang="sk-SK" sz="1500" b="1" kern="1200" dirty="0" smtClean="0"/>
                        <a:t>(v súlade s čl.</a:t>
                      </a:r>
                      <a:r>
                        <a:rPr lang="sk-SK" sz="1500" b="1" kern="1200" baseline="0" dirty="0" smtClean="0"/>
                        <a:t> 3 ods. 3 písm. f) štatútu MV)</a:t>
                      </a:r>
                      <a:endParaRPr lang="sk-SK" sz="1500" b="1" i="1" kern="1200" dirty="0" smtClean="0">
                        <a:solidFill>
                          <a:srgbClr val="00B050"/>
                        </a:solidFill>
                        <a:latin typeface="+mn-lt"/>
                        <a:ea typeface="+mn-ea"/>
                        <a:cs typeface="+mn-cs"/>
                      </a:endParaRPr>
                    </a:p>
                  </a:txBody>
                  <a:tcPr marL="68580" marR="68580" marT="0" marB="0"/>
                </a:tc>
                <a:tc>
                  <a:txBody>
                    <a:bodyPr/>
                    <a:lstStyle/>
                    <a:p>
                      <a:pPr algn="r">
                        <a:lnSpc>
                          <a:spcPct val="107000"/>
                        </a:lnSpc>
                        <a:spcAft>
                          <a:spcPts val="0"/>
                        </a:spcAft>
                      </a:pPr>
                      <a:r>
                        <a:rPr lang="sk-SK" sz="1600" b="1" kern="1200" dirty="0" smtClean="0"/>
                        <a:t>29.05.2018</a:t>
                      </a:r>
                      <a:endParaRPr lang="sk-SK" sz="1600" b="1" kern="1200" dirty="0">
                        <a:solidFill>
                          <a:srgbClr val="00B050"/>
                        </a:solidFill>
                        <a:latin typeface="+mn-lt"/>
                        <a:ea typeface="+mn-ea"/>
                        <a:cs typeface="+mn-cs"/>
                      </a:endParaRPr>
                    </a:p>
                  </a:txBody>
                  <a:tcPr marL="68580" marR="68580" marT="0" marB="0"/>
                </a:tc>
              </a:tr>
              <a:tr h="370840">
                <a:tc>
                  <a:txBody>
                    <a:bodyPr/>
                    <a:lstStyle/>
                    <a:p>
                      <a:pPr>
                        <a:lnSpc>
                          <a:spcPct val="107000"/>
                        </a:lnSpc>
                        <a:spcAft>
                          <a:spcPts val="0"/>
                        </a:spcAft>
                      </a:pPr>
                      <a:r>
                        <a:rPr lang="sk-SK" sz="1500" kern="1200" dirty="0"/>
                        <a:t>Predloženie zmeny OP KŽP na rokovanie vlády SR na schválenie</a:t>
                      </a:r>
                      <a:endParaRPr lang="sk-SK" sz="1500" b="0" kern="1200" dirty="0">
                        <a:solidFill>
                          <a:schemeClr val="tx1"/>
                        </a:solidFill>
                        <a:latin typeface="+mn-lt"/>
                        <a:ea typeface="+mn-ea"/>
                        <a:cs typeface="+mn-cs"/>
                      </a:endParaRPr>
                    </a:p>
                  </a:txBody>
                  <a:tcPr marL="68580" marR="68580" marT="0" marB="0"/>
                </a:tc>
                <a:tc>
                  <a:txBody>
                    <a:bodyPr/>
                    <a:lstStyle/>
                    <a:p>
                      <a:pPr algn="r">
                        <a:lnSpc>
                          <a:spcPct val="107000"/>
                        </a:lnSpc>
                        <a:spcAft>
                          <a:spcPts val="0"/>
                        </a:spcAft>
                      </a:pPr>
                      <a:r>
                        <a:rPr lang="sk-SK" sz="1600" kern="1200" dirty="0" smtClean="0"/>
                        <a:t>27.06.2018</a:t>
                      </a:r>
                      <a:endParaRPr lang="sk-SK" sz="1600" b="0" kern="1200" dirty="0">
                        <a:solidFill>
                          <a:schemeClr val="tx1"/>
                        </a:solidFill>
                        <a:latin typeface="+mn-lt"/>
                        <a:ea typeface="+mn-ea"/>
                        <a:cs typeface="+mn-cs"/>
                      </a:endParaRPr>
                    </a:p>
                  </a:txBody>
                  <a:tcPr marL="68580" marR="68580" marT="0" marB="0"/>
                </a:tc>
              </a:tr>
              <a:tr h="822960">
                <a:tc>
                  <a:txBody>
                    <a:bodyPr/>
                    <a:lstStyle/>
                    <a:p>
                      <a:pPr>
                        <a:lnSpc>
                          <a:spcPct val="100000"/>
                        </a:lnSpc>
                        <a:spcAft>
                          <a:spcPts val="0"/>
                        </a:spcAft>
                      </a:pPr>
                      <a:r>
                        <a:rPr lang="sk-SK" sz="1500" kern="1200" dirty="0"/>
                        <a:t>Predloženie zmeny OP KŽP na schválenie </a:t>
                      </a:r>
                      <a:r>
                        <a:rPr lang="sk-SK" sz="1500" kern="1200" dirty="0" smtClean="0"/>
                        <a:t>Európskej komisii </a:t>
                      </a:r>
                      <a:r>
                        <a:rPr lang="sk-SK" sz="1500" kern="1200" dirty="0"/>
                        <a:t>cez systém SFC2014 spolu </a:t>
                      </a:r>
                      <a:r>
                        <a:rPr lang="sk-SK" sz="1500" kern="1200" dirty="0" smtClean="0"/>
                        <a:t>s </a:t>
                      </a:r>
                      <a:r>
                        <a:rPr lang="sk-SK" sz="1500" kern="1200" dirty="0"/>
                        <a:t>informáciou o výsledku zisťovacieho konania o zmene strategického dokumentu (SEA) a uznesením z rokovania vlády SR</a:t>
                      </a:r>
                      <a:endParaRPr lang="sk-SK" sz="1500" b="0" kern="1200" dirty="0">
                        <a:solidFill>
                          <a:schemeClr val="tx1"/>
                        </a:solidFill>
                        <a:latin typeface="+mn-lt"/>
                        <a:ea typeface="+mn-ea"/>
                        <a:cs typeface="+mn-cs"/>
                      </a:endParaRPr>
                    </a:p>
                  </a:txBody>
                  <a:tcPr marL="68580" marR="68580" marT="0" marB="0"/>
                </a:tc>
                <a:tc>
                  <a:txBody>
                    <a:bodyPr/>
                    <a:lstStyle/>
                    <a:p>
                      <a:pPr algn="r">
                        <a:lnSpc>
                          <a:spcPct val="107000"/>
                        </a:lnSpc>
                        <a:spcAft>
                          <a:spcPts val="0"/>
                        </a:spcAft>
                      </a:pPr>
                      <a:r>
                        <a:rPr lang="sk-SK" sz="1600" kern="1200" dirty="0" smtClean="0"/>
                        <a:t>29.06.2018</a:t>
                      </a:r>
                      <a:endParaRPr lang="sk-SK" sz="1600" b="0" kern="1200" dirty="0">
                        <a:solidFill>
                          <a:schemeClr val="tx1"/>
                        </a:solidFill>
                        <a:latin typeface="+mn-lt"/>
                        <a:ea typeface="+mn-ea"/>
                        <a:cs typeface="+mn-cs"/>
                      </a:endParaRPr>
                    </a:p>
                  </a:txBody>
                  <a:tcPr marL="68580" marR="68580" marT="0" marB="0"/>
                </a:tc>
              </a:tr>
              <a:tr h="407352">
                <a:tc>
                  <a:txBody>
                    <a:bodyPr/>
                    <a:lstStyle/>
                    <a:p>
                      <a:pPr>
                        <a:lnSpc>
                          <a:spcPct val="107000"/>
                        </a:lnSpc>
                        <a:spcAft>
                          <a:spcPts val="0"/>
                        </a:spcAft>
                      </a:pPr>
                      <a:r>
                        <a:rPr lang="sk-SK" sz="1500" kern="1200" dirty="0" smtClean="0"/>
                        <a:t>Posudzovanie a prijatie rozhodnutia o žiadosti o zmenu OP KŽP Európskou komisiou</a:t>
                      </a:r>
                      <a:endParaRPr lang="sk-SK" sz="1500" b="0" kern="1200" dirty="0">
                        <a:solidFill>
                          <a:schemeClr val="tx1"/>
                        </a:solidFill>
                        <a:latin typeface="+mn-lt"/>
                        <a:ea typeface="+mn-ea"/>
                        <a:cs typeface="+mn-cs"/>
                      </a:endParaRPr>
                    </a:p>
                  </a:txBody>
                  <a:tcPr marL="68580" marR="68580" marT="0" marB="0"/>
                </a:tc>
                <a:tc>
                  <a:txBody>
                    <a:bodyPr/>
                    <a:lstStyle/>
                    <a:p>
                      <a:pPr marL="0" marR="0" lvl="0" indent="0" algn="r" defTabSz="914400" rtl="0" eaLnBrk="1" fontAlgn="auto" latinLnBrk="0" hangingPunct="1">
                        <a:lnSpc>
                          <a:spcPct val="107000"/>
                        </a:lnSpc>
                        <a:spcBef>
                          <a:spcPts val="0"/>
                        </a:spcBef>
                        <a:spcAft>
                          <a:spcPts val="0"/>
                        </a:spcAft>
                        <a:buClrTx/>
                        <a:buSzTx/>
                        <a:buFontTx/>
                        <a:buNone/>
                        <a:tabLst/>
                        <a:defRPr/>
                      </a:pPr>
                      <a:r>
                        <a:rPr lang="sk-SK" sz="1600" kern="1200" dirty="0" smtClean="0"/>
                        <a:t>do konca roka 2018</a:t>
                      </a:r>
                      <a:endParaRPr lang="sk-SK" sz="1600" b="0" kern="1200" dirty="0" smtClean="0">
                        <a:solidFill>
                          <a:schemeClr val="tx1"/>
                        </a:solidFill>
                        <a:latin typeface="+mn-lt"/>
                        <a:ea typeface="+mn-ea"/>
                        <a:cs typeface="+mn-cs"/>
                      </a:endParaRPr>
                    </a:p>
                  </a:txBody>
                  <a:tcPr marL="68580" marR="68580" marT="0" marB="0"/>
                </a:tc>
              </a:tr>
            </a:tbl>
          </a:graphicData>
        </a:graphic>
      </p:graphicFrame>
      <p:sp>
        <p:nvSpPr>
          <p:cNvPr id="15" name="Šípka doprava 14"/>
          <p:cNvSpPr/>
          <p:nvPr/>
        </p:nvSpPr>
        <p:spPr>
          <a:xfrm>
            <a:off x="39937" y="4109817"/>
            <a:ext cx="498235" cy="170664"/>
          </a:xfrm>
          <a:prstGeom prst="rightArrow">
            <a:avLst/>
          </a:prstGeom>
          <a:solidFill>
            <a:srgbClr val="ACCBF9">
              <a:lumMod val="50000"/>
            </a:srgbClr>
          </a:solidFill>
          <a:ln w="12700" cap="flat" cmpd="sng" algn="ctr">
            <a:solidFill>
              <a:srgbClr val="4A66A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982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aoblený obdĺžnik 3"/>
          <p:cNvSpPr/>
          <p:nvPr/>
        </p:nvSpPr>
        <p:spPr>
          <a:xfrm>
            <a:off x="188406" y="1557371"/>
            <a:ext cx="8709064" cy="674842"/>
          </a:xfrm>
          <a:prstGeom prst="roundRect">
            <a:avLst/>
          </a:prstGeom>
          <a:solidFill>
            <a:srgbClr val="629DD1">
              <a:lumMod val="20000"/>
              <a:lumOff val="80000"/>
            </a:srgbClr>
          </a:solidFill>
          <a:ln w="12700" cap="flat" cmpd="sng" algn="ctr">
            <a:solidFill>
              <a:srgbClr val="4A66A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Obdĺžnik 4"/>
          <p:cNvSpPr/>
          <p:nvPr/>
        </p:nvSpPr>
        <p:spPr>
          <a:xfrm>
            <a:off x="323922" y="1134839"/>
            <a:ext cx="8438033" cy="4909036"/>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Hlavný cieľ</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1000" b="1" i="0" u="none" strike="noStrike" kern="0" cap="none" spc="0" normalizeH="0" baseline="0" noProof="0" dirty="0" smtClean="0">
              <a:ln>
                <a:noFill/>
              </a:ln>
              <a:solidFill>
                <a:srgbClr val="4A66AC">
                  <a:lumMod val="75000"/>
                </a:srgbClr>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sk-SK" sz="1600" b="1" i="1" u="none" strike="noStrike" kern="0" cap="none" spc="0" normalizeH="0" baseline="0" noProof="0" dirty="0" smtClean="0">
                <a:ln>
                  <a:noFill/>
                </a:ln>
                <a:effectLst/>
                <a:uLnTx/>
                <a:uFillTx/>
              </a:rPr>
              <a:t>Cieľom navrhovanej </a:t>
            </a:r>
            <a:r>
              <a:rPr kumimoji="0" lang="sk-SK" sz="1600" b="1" i="1" u="none" strike="noStrike" kern="0" cap="none" spc="0" normalizeH="0" baseline="0" noProof="0" dirty="0">
                <a:ln>
                  <a:noFill/>
                </a:ln>
                <a:effectLst/>
                <a:uLnTx/>
                <a:uFillTx/>
              </a:rPr>
              <a:t>zmeny OP KŽP je vytvoriť vhodné podmienky pre čo najefektívnejšie využitie finančných prostriedkov programu a dosiahnutie jeho cieľov</a:t>
            </a:r>
            <a:r>
              <a:rPr kumimoji="0" lang="sk-SK" sz="1600" b="1" i="0" u="none" strike="noStrike" kern="0" cap="none" spc="0" normalizeH="0" baseline="0" noProof="0" dirty="0">
                <a:ln>
                  <a:noFill/>
                </a:ln>
                <a:effectLst/>
                <a:uLnTx/>
                <a:uFillTx/>
              </a:rPr>
              <a:t>, </a:t>
            </a:r>
            <a:r>
              <a:rPr kumimoji="0" lang="sk-SK" sz="1600" b="0" i="0" u="none" strike="noStrike" kern="0" cap="none" spc="0" normalizeH="0" baseline="0" noProof="0" dirty="0" smtClean="0">
                <a:ln>
                  <a:noFill/>
                </a:ln>
                <a:effectLst/>
                <a:uLnTx/>
                <a:uFillTx/>
              </a:rPr>
              <a:t>a </a:t>
            </a:r>
            <a:r>
              <a:rPr kumimoji="0" lang="sk-SK" sz="1600" b="0" i="0" u="none" strike="noStrike" kern="0" cap="none" spc="0" normalizeH="0" baseline="0" noProof="0" dirty="0">
                <a:ln>
                  <a:noFill/>
                </a:ln>
                <a:effectLst/>
                <a:uLnTx/>
                <a:uFillTx/>
              </a:rPr>
              <a:t>to </a:t>
            </a:r>
            <a:r>
              <a:rPr kumimoji="0" lang="sk-SK" sz="1600" b="0" i="0" u="none" strike="noStrike" kern="0" cap="none" spc="0" normalizeH="0" baseline="0" noProof="0" dirty="0" smtClean="0">
                <a:ln>
                  <a:noFill/>
                </a:ln>
                <a:effectLst/>
                <a:uLnTx/>
                <a:uFillTx/>
              </a:rPr>
              <a:t>najmä:</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sk-SK" sz="1000" b="0" i="0" u="none" strike="noStrike" kern="0" cap="none" spc="0" normalizeH="0" baseline="0" noProof="0" dirty="0" smtClean="0">
              <a:ln>
                <a:noFill/>
              </a:ln>
              <a:effectLst/>
              <a:uLnTx/>
              <a:uFillTx/>
            </a:endParaRPr>
          </a:p>
          <a:p>
            <a:pPr marR="0" lvl="0" defTabSz="914400" eaLnBrk="1" fontAlgn="auto" latinLnBrk="0" hangingPunct="1">
              <a:lnSpc>
                <a:spcPct val="100000"/>
              </a:lnSpc>
              <a:spcBef>
                <a:spcPts val="0"/>
              </a:spcBef>
              <a:spcAft>
                <a:spcPts val="0"/>
              </a:spcAft>
              <a:buClrTx/>
              <a:buSzTx/>
              <a:tabLst/>
              <a:defRPr/>
            </a:pPr>
            <a:endParaRPr kumimoji="0" lang="sk-SK" sz="800" b="1" i="0" u="none" strike="noStrike" kern="0" cap="all" spc="0" normalizeH="0" baseline="0" noProof="0" dirty="0">
              <a:ln>
                <a:noFill/>
              </a:ln>
              <a:effectLst/>
              <a:uLnTx/>
              <a:uFillTx/>
            </a:endParaRPr>
          </a:p>
          <a:p>
            <a:pPr marL="285750" marR="0" lvl="0" indent="-285750" algn="just" defTabSz="914400" eaLnBrk="1" fontAlgn="auto" latinLnBrk="0" hangingPunct="1">
              <a:lnSpc>
                <a:spcPct val="100000"/>
              </a:lnSpc>
              <a:spcBef>
                <a:spcPts val="0"/>
              </a:spcBef>
              <a:spcAft>
                <a:spcPts val="600"/>
              </a:spcAft>
              <a:buClrTx/>
              <a:buSzTx/>
              <a:buFont typeface="Wingdings" panose="05000000000000000000" pitchFamily="2" charset="2"/>
              <a:buChar char="ü"/>
              <a:tabLst/>
              <a:defRPr/>
            </a:pPr>
            <a:r>
              <a:rPr kumimoji="0" lang="sk-SK" sz="1600" b="1" i="0" u="none" strike="noStrike" kern="0" cap="none" spc="0" normalizeH="0" baseline="0" noProof="0" dirty="0" smtClean="0">
                <a:ln>
                  <a:noFill/>
                </a:ln>
                <a:effectLst/>
                <a:uLnTx/>
                <a:uFillTx/>
              </a:rPr>
              <a:t>úpravou </a:t>
            </a:r>
            <a:r>
              <a:rPr kumimoji="0" lang="sk-SK" sz="1600" b="1" i="0" u="none" strike="noStrike" kern="0" cap="none" spc="0" normalizeH="0" baseline="0" noProof="0" dirty="0">
                <a:ln>
                  <a:noFill/>
                </a:ln>
                <a:effectLst/>
                <a:uLnTx/>
                <a:uFillTx/>
              </a:rPr>
              <a:t>čiastkových cieľov ukazovateľov výkonnostného rámca pre rok 2018, </a:t>
            </a:r>
            <a:r>
              <a:rPr kumimoji="0" lang="sk-SK" sz="1600" b="0" i="0" u="none" strike="noStrike" kern="0" cap="none" spc="0" normalizeH="0" baseline="0" noProof="0" dirty="0">
                <a:ln>
                  <a:noFill/>
                </a:ln>
                <a:effectLst/>
                <a:uLnTx/>
                <a:uFillTx/>
              </a:rPr>
              <a:t>ktorých plnenie bolo limitované objektívnymi externými faktormi mimo dosahu RO pre OP KŽP a sprostredkovateľských orgánov, a tým ohrozuje získanie výkonnostnej </a:t>
            </a:r>
            <a:r>
              <a:rPr kumimoji="0" lang="sk-SK" sz="1600" b="0" i="0" u="none" strike="noStrike" kern="0" cap="none" spc="0" normalizeH="0" baseline="0" noProof="0" dirty="0" smtClean="0">
                <a:ln>
                  <a:noFill/>
                </a:ln>
                <a:effectLst/>
                <a:uLnTx/>
                <a:uFillTx/>
              </a:rPr>
              <a:t>rezervy;</a:t>
            </a:r>
          </a:p>
          <a:p>
            <a:pPr marL="271463" marR="0" lvl="0" indent="0" algn="just" defTabSz="914400" eaLnBrk="1" fontAlgn="auto" latinLnBrk="0" hangingPunct="1">
              <a:lnSpc>
                <a:spcPct val="100000"/>
              </a:lnSpc>
              <a:spcBef>
                <a:spcPts val="0"/>
              </a:spcBef>
              <a:spcAft>
                <a:spcPts val="600"/>
              </a:spcAft>
              <a:buClrTx/>
              <a:buSzTx/>
              <a:buFontTx/>
              <a:buNone/>
              <a:tabLst/>
              <a:defRPr/>
            </a:pPr>
            <a:r>
              <a:rPr kumimoji="0" lang="sk-SK" sz="1400" b="0" i="1" u="none" strike="noStrike" kern="0" cap="none" spc="0" normalizeH="0" baseline="0" noProof="0" dirty="0" smtClean="0">
                <a:ln>
                  <a:noFill/>
                </a:ln>
                <a:effectLst/>
                <a:uLnTx/>
                <a:uFillTx/>
              </a:rPr>
              <a:t>Úprava v zmysle článku </a:t>
            </a:r>
            <a:r>
              <a:rPr kumimoji="0" lang="sk-SK" sz="1400" b="0" i="1" u="none" strike="noStrike" kern="0" cap="none" spc="0" normalizeH="0" baseline="0" noProof="0" dirty="0">
                <a:ln>
                  <a:noFill/>
                </a:ln>
                <a:effectLst/>
                <a:uLnTx/>
                <a:uFillTx/>
              </a:rPr>
              <a:t>5 ods. 6 vykonávacieho nariadenia Komisie (EÚ) č. 215/2014, keďže sa ukázalo, že informácie, z ktorých sa pri stanovovaní týchto ukazovateľov a ich hodnôt vychádzalo, boli založené na nesprávnych predpokladoch, ktoré viedli k nadhodnoteniu zámerov alebo čiastkových cieľov, čo sa môže považovať za riadne odôvodnený prípad v zmysle odseku 5 prílohy II k nariadeniu (</a:t>
            </a:r>
            <a:r>
              <a:rPr kumimoji="0" lang="sk-SK" sz="1400" b="0" i="1" u="none" strike="noStrike" kern="0" cap="none" spc="0" normalizeH="0" baseline="0" noProof="0" dirty="0" smtClean="0">
                <a:ln>
                  <a:noFill/>
                </a:ln>
                <a:effectLst/>
                <a:uLnTx/>
                <a:uFillTx/>
              </a:rPr>
              <a:t>EÚ) č</a:t>
            </a:r>
            <a:r>
              <a:rPr kumimoji="0" lang="sk-SK" sz="1400" b="0" i="1" u="none" strike="noStrike" kern="0" cap="none" spc="0" normalizeH="0" baseline="0" noProof="0" dirty="0">
                <a:ln>
                  <a:noFill/>
                </a:ln>
                <a:effectLst/>
                <a:uLnTx/>
                <a:uFillTx/>
              </a:rPr>
              <a:t>. 1303/2013.</a:t>
            </a:r>
          </a:p>
          <a:p>
            <a:pPr marL="285750" marR="0" lvl="0" indent="-285750" algn="just" defTabSz="914400" eaLnBrk="1" fontAlgn="auto" latinLnBrk="0" hangingPunct="1">
              <a:lnSpc>
                <a:spcPct val="100000"/>
              </a:lnSpc>
              <a:spcBef>
                <a:spcPts val="0"/>
              </a:spcBef>
              <a:spcAft>
                <a:spcPts val="600"/>
              </a:spcAft>
              <a:buClrTx/>
              <a:buSzTx/>
              <a:buFont typeface="Wingdings" panose="05000000000000000000" pitchFamily="2" charset="2"/>
              <a:buChar char="ü"/>
              <a:tabLst/>
              <a:defRPr/>
            </a:pPr>
            <a:r>
              <a:rPr kumimoji="0" lang="sk-SK" sz="1600" b="1" i="0" u="none" strike="noStrike" kern="0" cap="none" spc="0" normalizeH="0" baseline="0" noProof="0" dirty="0" err="1" smtClean="0">
                <a:ln>
                  <a:noFill/>
                </a:ln>
                <a:effectLst/>
                <a:uLnTx/>
                <a:uFillTx/>
              </a:rPr>
              <a:t>realokáciou</a:t>
            </a:r>
            <a:r>
              <a:rPr kumimoji="0" lang="sk-SK" sz="1600" b="1" i="0" u="none" strike="noStrike" kern="0" cap="none" spc="0" normalizeH="0" baseline="0" noProof="0" dirty="0" smtClean="0">
                <a:ln>
                  <a:noFill/>
                </a:ln>
                <a:effectLst/>
                <a:uLnTx/>
                <a:uFillTx/>
              </a:rPr>
              <a:t> </a:t>
            </a:r>
            <a:r>
              <a:rPr kumimoji="0" lang="sk-SK" sz="1600" b="1" i="0" u="none" strike="noStrike" kern="0" cap="none" spc="0" normalizeH="0" baseline="0" noProof="0" dirty="0">
                <a:ln>
                  <a:noFill/>
                </a:ln>
                <a:effectLst/>
                <a:uLnTx/>
                <a:uFillTx/>
              </a:rPr>
              <a:t>časti zdrojov z PO 2, a to aktuálne disponibilných finančných prostriedkov, </a:t>
            </a:r>
            <a:r>
              <a:rPr kumimoji="0" lang="sk-SK" sz="1600" b="1" i="0" u="none" strike="noStrike" kern="0" cap="none" spc="0" normalizeH="0" baseline="0" noProof="0" dirty="0" smtClean="0">
                <a:ln>
                  <a:noFill/>
                </a:ln>
                <a:effectLst/>
                <a:uLnTx/>
                <a:uFillTx/>
              </a:rPr>
              <a:t>(</a:t>
            </a:r>
            <a:r>
              <a:rPr kumimoji="0" lang="sk-SK" sz="1600" b="1" i="0" u="none" strike="noStrike" kern="0" cap="none" spc="0" normalizeH="0" baseline="0" noProof="0" dirty="0">
                <a:ln>
                  <a:noFill/>
                </a:ln>
                <a:effectLst/>
                <a:uLnTx/>
                <a:uFillTx/>
              </a:rPr>
              <a:t>pôvodne určených na podporu aktivity zameranej na rekultiváciu uzavretých úložísk a opustených úložísk ťažobného odpadu) do PO 1 na aktivitu sanácie environmentálnych </a:t>
            </a:r>
            <a:r>
              <a:rPr kumimoji="0" lang="sk-SK" sz="1600" b="1" i="0" u="none" strike="noStrike" kern="0" cap="none" spc="0" normalizeH="0" baseline="0" noProof="0" dirty="0" smtClean="0">
                <a:ln>
                  <a:noFill/>
                </a:ln>
                <a:effectLst/>
                <a:uLnTx/>
                <a:uFillTx/>
              </a:rPr>
              <a:t>záťaží, </a:t>
            </a:r>
            <a:r>
              <a:rPr kumimoji="0" lang="sk-SK" sz="1600" b="0" i="0" u="none" strike="noStrike" kern="0" cap="none" spc="0" normalizeH="0" baseline="0" noProof="0" dirty="0" smtClean="0">
                <a:ln>
                  <a:noFill/>
                </a:ln>
                <a:effectLst/>
                <a:uLnTx/>
                <a:uFillTx/>
              </a:rPr>
              <a:t> táto zmena reflektuje </a:t>
            </a:r>
            <a:r>
              <a:rPr kumimoji="0" lang="sk-SK" sz="1600" b="0" i="0" u="none" strike="noStrike" kern="0" cap="none" spc="0" normalizeH="0" baseline="0" noProof="0" dirty="0">
                <a:ln>
                  <a:noFill/>
                </a:ln>
                <a:effectLst/>
                <a:uLnTx/>
                <a:uFillTx/>
              </a:rPr>
              <a:t>na potrebu zabezpečiť finančné zdroje na sanáciu </a:t>
            </a:r>
            <a:r>
              <a:rPr kumimoji="0" lang="sk-SK" sz="1600" b="0" i="0" u="none" strike="noStrike" kern="0" cap="none" spc="0" normalizeH="0" baseline="0" noProof="0" dirty="0" err="1" smtClean="0">
                <a:ln>
                  <a:noFill/>
                </a:ln>
                <a:effectLst/>
                <a:uLnTx/>
                <a:uFillTx/>
              </a:rPr>
              <a:t>environm</a:t>
            </a:r>
            <a:r>
              <a:rPr kumimoji="0" lang="sk-SK" sz="1600" b="0" i="0" u="none" strike="noStrike" kern="0" cap="none" spc="0" normalizeH="0" baseline="0" noProof="0" dirty="0" smtClean="0">
                <a:ln>
                  <a:noFill/>
                </a:ln>
                <a:effectLst/>
                <a:uLnTx/>
                <a:uFillTx/>
              </a:rPr>
              <a:t>. </a:t>
            </a:r>
            <a:r>
              <a:rPr kumimoji="0" lang="sk-SK" sz="1600" b="0" i="0" u="none" strike="noStrike" kern="0" cap="none" spc="0" normalizeH="0" baseline="0" noProof="0" dirty="0">
                <a:ln>
                  <a:noFill/>
                </a:ln>
                <a:effectLst/>
                <a:uLnTx/>
                <a:uFillTx/>
              </a:rPr>
              <a:t>záťaže </a:t>
            </a:r>
            <a:r>
              <a:rPr kumimoji="0" lang="sk-SK" sz="1600" b="0" i="0" u="none" strike="noStrike" kern="0" cap="none" spc="0" normalizeH="0" baseline="0" noProof="0" dirty="0" smtClean="0">
                <a:ln>
                  <a:noFill/>
                </a:ln>
                <a:effectLst/>
                <a:uLnTx/>
                <a:uFillTx/>
              </a:rPr>
              <a:t>– toxickej skládky </a:t>
            </a:r>
            <a:r>
              <a:rPr kumimoji="0" lang="sk-SK" sz="1600" b="0" i="0" u="none" strike="noStrike" kern="0" cap="none" spc="0" normalizeH="0" baseline="0" noProof="0" dirty="0">
                <a:ln>
                  <a:noFill/>
                </a:ln>
                <a:effectLst/>
                <a:uLnTx/>
                <a:uFillTx/>
              </a:rPr>
              <a:t>priemyselného odpadu v Bratislave </a:t>
            </a:r>
            <a:r>
              <a:rPr kumimoji="0" lang="sk-SK" sz="1600" b="0" i="0" u="none" strike="noStrike" kern="0" cap="none" spc="0" normalizeH="0" baseline="0" noProof="0" dirty="0" smtClean="0">
                <a:ln>
                  <a:noFill/>
                </a:ln>
                <a:effectLst/>
                <a:uLnTx/>
                <a:uFillTx/>
              </a:rPr>
              <a:t>– Vrakuni (v zodpovednosti MŽP SR).</a:t>
            </a:r>
          </a:p>
          <a:p>
            <a:pPr marL="285750" marR="0" lvl="0" indent="-285750" algn="just" defTabSz="914400" eaLnBrk="1" fontAlgn="auto" latinLnBrk="0" hangingPunct="1">
              <a:lnSpc>
                <a:spcPct val="100000"/>
              </a:lnSpc>
              <a:spcBef>
                <a:spcPts val="0"/>
              </a:spcBef>
              <a:buClrTx/>
              <a:buSzTx/>
              <a:buFont typeface="Wingdings" panose="05000000000000000000" pitchFamily="2" charset="2"/>
              <a:buChar char="ü"/>
              <a:tabLst/>
              <a:defRPr/>
            </a:pPr>
            <a:endParaRPr kumimoji="0" lang="sk-SK" sz="800" b="0" i="0" u="none" strike="noStrike" kern="0" cap="none" spc="0" normalizeH="0" baseline="0" noProof="0" dirty="0">
              <a:ln>
                <a:noFill/>
              </a:ln>
              <a:effectLst/>
              <a:uLnTx/>
              <a:uFillTx/>
            </a:endParaRPr>
          </a:p>
          <a:p>
            <a:pPr marL="271463" marR="0" lvl="0" indent="0" algn="just" defTabSz="914400" eaLnBrk="1" fontAlgn="auto" latinLnBrk="0" hangingPunct="1">
              <a:lnSpc>
                <a:spcPct val="100000"/>
              </a:lnSpc>
              <a:spcBef>
                <a:spcPts val="0"/>
              </a:spcBef>
              <a:spcAft>
                <a:spcPts val="0"/>
              </a:spcAft>
              <a:buClrTx/>
              <a:buSzTx/>
              <a:buFontTx/>
              <a:buNone/>
              <a:tabLst/>
              <a:defRPr/>
            </a:pPr>
            <a:r>
              <a:rPr kumimoji="0" lang="sk-SK" sz="1400" b="0" i="1" u="none" strike="noStrike" kern="0" cap="none" spc="0" normalizeH="0" baseline="0" noProof="0" dirty="0" smtClean="0">
                <a:ln>
                  <a:noFill/>
                </a:ln>
                <a:effectLst/>
                <a:uLnTx/>
                <a:uFillTx/>
              </a:rPr>
              <a:t>Návrh zmeny OP KŽP je vypracovaný v súlade s článkom 30 ods. 1 a čl. 96 odsek 10 nariadenia (EÚ) </a:t>
            </a:r>
          </a:p>
          <a:p>
            <a:pPr marL="271463" marR="0" lvl="0" indent="0" algn="just" defTabSz="914400" eaLnBrk="1" fontAlgn="auto" latinLnBrk="0" hangingPunct="1">
              <a:lnSpc>
                <a:spcPct val="100000"/>
              </a:lnSpc>
              <a:spcBef>
                <a:spcPts val="0"/>
              </a:spcBef>
              <a:spcAft>
                <a:spcPts val="0"/>
              </a:spcAft>
              <a:buClrTx/>
              <a:buSzTx/>
              <a:buFontTx/>
              <a:buNone/>
              <a:tabLst/>
              <a:defRPr/>
            </a:pPr>
            <a:r>
              <a:rPr kumimoji="0" lang="sk-SK" sz="1400" b="0" i="1" u="none" strike="noStrike" kern="0" cap="none" spc="0" normalizeH="0" baseline="0" noProof="0" dirty="0" smtClean="0">
                <a:ln>
                  <a:noFill/>
                </a:ln>
                <a:effectLst/>
                <a:uLnTx/>
                <a:uFillTx/>
              </a:rPr>
              <a:t>č. 1303/2013 </a:t>
            </a:r>
          </a:p>
        </p:txBody>
      </p:sp>
    </p:spTree>
    <p:extLst>
      <p:ext uri="{BB962C8B-B14F-4D97-AF65-F5344CB8AC3E}">
        <p14:creationId xmlns:p14="http://schemas.microsoft.com/office/powerpoint/2010/main" val="562109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dĺžnik 5"/>
          <p:cNvSpPr/>
          <p:nvPr/>
        </p:nvSpPr>
        <p:spPr>
          <a:xfrm>
            <a:off x="311120" y="1163302"/>
            <a:ext cx="8393609" cy="4960332"/>
          </a:xfrm>
          <a:prstGeom prst="rect">
            <a:avLst/>
          </a:prstGeom>
        </p:spPr>
        <p:txBody>
          <a:bodyPr wrap="square">
            <a:spAutoFit/>
          </a:bodyPr>
          <a:lstStyle/>
          <a:p>
            <a:pPr>
              <a:spcBef>
                <a:spcPts val="600"/>
              </a:spcBef>
            </a:pPr>
            <a:r>
              <a:rPr lang="sk-SK" sz="2000" b="1" cap="all" dirty="0" smtClean="0">
                <a:solidFill>
                  <a:schemeClr val="bg1">
                    <a:lumMod val="50000"/>
                  </a:schemeClr>
                </a:solidFill>
                <a:ea typeface="Tahoma" pitchFamily="34" charset="0"/>
                <a:cs typeface="Tahoma" pitchFamily="34" charset="0"/>
              </a:rPr>
              <a:t>PREHĽAD navrhovaných úprav</a:t>
            </a:r>
            <a:endParaRPr lang="sk-SK" sz="2000" b="1" cap="all" dirty="0">
              <a:solidFill>
                <a:schemeClr val="bg1">
                  <a:lumMod val="50000"/>
                </a:schemeClr>
              </a:solidFill>
              <a:ea typeface="Tahoma" pitchFamily="34" charset="0"/>
              <a:cs typeface="Tahoma" pitchFamily="34" charset="0"/>
            </a:endParaRPr>
          </a:p>
          <a:p>
            <a:pPr>
              <a:defRPr/>
            </a:pPr>
            <a:endParaRPr lang="sk-SK" sz="1000" b="1" kern="0" dirty="0" smtClean="0">
              <a:solidFill>
                <a:srgbClr val="4A66AC">
                  <a:lumMod val="75000"/>
                </a:srgbClr>
              </a:solidFill>
            </a:endParaRPr>
          </a:p>
          <a:p>
            <a:pPr>
              <a:defRPr/>
            </a:pPr>
            <a:endParaRPr lang="sk-SK" sz="1000" b="1" kern="0" dirty="0" smtClean="0">
              <a:solidFill>
                <a:srgbClr val="4A66AC">
                  <a:lumMod val="75000"/>
                </a:srgbClr>
              </a:solidFill>
            </a:endParaRPr>
          </a:p>
          <a:p>
            <a:pPr marL="285750" indent="-285750" algn="just">
              <a:spcAft>
                <a:spcPts val="600"/>
              </a:spcAft>
              <a:buFont typeface="Courier New" panose="02070309020205020404" pitchFamily="49" charset="0"/>
              <a:buChar char="o"/>
              <a:defRPr/>
            </a:pPr>
            <a:r>
              <a:rPr lang="sk-SK" sz="1600" b="1" i="1" kern="0" dirty="0" smtClean="0"/>
              <a:t>Úpravy </a:t>
            </a:r>
            <a:r>
              <a:rPr lang="sk-SK" sz="1600" b="1" i="1" kern="0" dirty="0"/>
              <a:t>týkajúce sa hodnôt ukazovateľov výkonnostného rámca </a:t>
            </a:r>
          </a:p>
          <a:p>
            <a:pPr marL="271463" algn="just">
              <a:spcAft>
                <a:spcPts val="800"/>
              </a:spcAft>
              <a:defRPr/>
            </a:pPr>
            <a:r>
              <a:rPr lang="sk-SK" sz="1500" kern="0" dirty="0" smtClean="0"/>
              <a:t>Predovšetkým úpravy hodnôt </a:t>
            </a:r>
            <a:r>
              <a:rPr lang="sk-SK" sz="1500" kern="0" dirty="0"/>
              <a:t>čiastkových cieľov finančného ukazovateľa výkonnostného rámca jednotlivých prioritných osí </a:t>
            </a:r>
            <a:r>
              <a:rPr lang="sk-SK" sz="1500" kern="0" dirty="0" smtClean="0"/>
              <a:t>OP KŽP (zmeny </a:t>
            </a:r>
            <a:r>
              <a:rPr lang="sk-SK" sz="1500" kern="0" dirty="0"/>
              <a:t>hodnôt čiastkových cieľov ukazovateľov výstupu zahrnutých do výkonnostného rámca sa navrhujú len v obmedzenej </a:t>
            </a:r>
            <a:r>
              <a:rPr lang="sk-SK" sz="1500" kern="0" dirty="0" smtClean="0"/>
              <a:t>miere).</a:t>
            </a:r>
            <a:endParaRPr lang="sk-SK" sz="1500" kern="0" dirty="0"/>
          </a:p>
          <a:p>
            <a:pPr marL="171450" indent="-171450" algn="just">
              <a:spcAft>
                <a:spcPts val="600"/>
              </a:spcAft>
              <a:buFont typeface="Courier New" panose="02070309020205020404" pitchFamily="49" charset="0"/>
              <a:buChar char="o"/>
              <a:defRPr/>
            </a:pPr>
            <a:r>
              <a:rPr lang="sk-SK" sz="1600" i="1" kern="0" dirty="0" smtClean="0"/>
              <a:t>  </a:t>
            </a:r>
            <a:r>
              <a:rPr lang="sk-SK" sz="1600" b="1" i="1" kern="0" dirty="0" smtClean="0"/>
              <a:t>Úpravy </a:t>
            </a:r>
            <a:r>
              <a:rPr lang="sk-SK" sz="1600" b="1" i="1" kern="0" dirty="0"/>
              <a:t>finančného plánu</a:t>
            </a:r>
          </a:p>
          <a:p>
            <a:pPr marL="271463" algn="just">
              <a:spcAft>
                <a:spcPts val="800"/>
              </a:spcAft>
              <a:defRPr/>
            </a:pPr>
            <a:r>
              <a:rPr lang="sk-SK" sz="1500" kern="0" dirty="0" smtClean="0"/>
              <a:t>Zmeny </a:t>
            </a:r>
            <a:r>
              <a:rPr lang="sk-SK" sz="1500" kern="0" dirty="0"/>
              <a:t>vyplývajúce z presunu disponibilných zdrojov PO 2 do PO </a:t>
            </a:r>
            <a:r>
              <a:rPr lang="sk-SK" sz="1500" kern="0" dirty="0" smtClean="0"/>
              <a:t>1, čím zároveň </a:t>
            </a:r>
            <a:r>
              <a:rPr lang="sk-SK" sz="1500" kern="0" dirty="0"/>
              <a:t>dochádza k zmene miery spolufinancovania v rámci </a:t>
            </a:r>
            <a:r>
              <a:rPr lang="sk-SK" sz="1500" kern="0" dirty="0" smtClean="0"/>
              <a:t>PO 1</a:t>
            </a:r>
            <a:r>
              <a:rPr lang="sk-SK" sz="1500" kern="0" dirty="0"/>
              <a:t>. </a:t>
            </a:r>
            <a:r>
              <a:rPr lang="sk-SK" sz="1500" kern="0" dirty="0" smtClean="0"/>
              <a:t>Zníženie sumy </a:t>
            </a:r>
            <a:r>
              <a:rPr lang="sk-SK" sz="1500" kern="0" dirty="0"/>
              <a:t>národných verejných zdrojov a </a:t>
            </a:r>
            <a:r>
              <a:rPr lang="sk-SK" sz="1500" kern="0" dirty="0" smtClean="0"/>
              <a:t>zvýšenie sumy </a:t>
            </a:r>
            <a:r>
              <a:rPr lang="sk-SK" sz="1500" kern="0" dirty="0"/>
              <a:t>národných súkromných </a:t>
            </a:r>
            <a:r>
              <a:rPr lang="sk-SK" sz="1500" kern="0" dirty="0" smtClean="0"/>
              <a:t>zdrojov v </a:t>
            </a:r>
            <a:r>
              <a:rPr lang="sk-SK" sz="1500" kern="0" dirty="0"/>
              <a:t>prípade spolufinancovania z národných zdrojov </a:t>
            </a:r>
            <a:r>
              <a:rPr lang="sk-SK" sz="1500" kern="0" dirty="0" smtClean="0"/>
              <a:t>v rámci PO 3. </a:t>
            </a:r>
            <a:r>
              <a:rPr lang="sk-SK" sz="1500" kern="0" dirty="0"/>
              <a:t>Zmena </a:t>
            </a:r>
            <a:r>
              <a:rPr lang="sk-SK" sz="1500" kern="0" dirty="0" smtClean="0"/>
              <a:t>na </a:t>
            </a:r>
            <a:r>
              <a:rPr lang="sk-SK" sz="1500" kern="0" dirty="0"/>
              <a:t>úrovni indikatívnej alokácie na podporu cieľov zmeny klímy </a:t>
            </a:r>
            <a:r>
              <a:rPr lang="sk-SK" sz="1500" kern="0" dirty="0" smtClean="0"/>
              <a:t>v </a:t>
            </a:r>
            <a:r>
              <a:rPr lang="sk-SK" sz="1500" kern="0" dirty="0"/>
              <a:t>rámci PO 1 a PO 2.</a:t>
            </a:r>
          </a:p>
          <a:p>
            <a:pPr marL="171450" lvl="0" indent="-171450" algn="just">
              <a:spcAft>
                <a:spcPts val="600"/>
              </a:spcAft>
              <a:buFont typeface="Courier New" panose="02070309020205020404" pitchFamily="49" charset="0"/>
              <a:buChar char="o"/>
            </a:pPr>
            <a:r>
              <a:rPr lang="sk-SK" sz="1600" b="1" i="1" kern="0" dirty="0" smtClean="0"/>
              <a:t>  Ostatné </a:t>
            </a:r>
            <a:r>
              <a:rPr lang="sk-SK" sz="1600" b="1" i="1" kern="0" dirty="0"/>
              <a:t>úpravy mimo výkonnostného rámca</a:t>
            </a:r>
          </a:p>
          <a:p>
            <a:pPr marL="271463" algn="just"/>
            <a:r>
              <a:rPr lang="sk-SK" sz="1500" kern="0" dirty="0" smtClean="0"/>
              <a:t>Zmeny </a:t>
            </a:r>
            <a:r>
              <a:rPr lang="sk-SK" sz="1500" kern="0" dirty="0"/>
              <a:t>vyplývajúce z procesu prípravy Výročnej správy o vykonávaní OP KŽP za rok 2017 a pripomienok </a:t>
            </a:r>
            <a:r>
              <a:rPr lang="sk-SK" sz="1500" kern="0" dirty="0" smtClean="0"/>
              <a:t>EK </a:t>
            </a:r>
            <a:r>
              <a:rPr lang="sk-SK" sz="1500" kern="0" dirty="0"/>
              <a:t>k Výročnej správe o vykonávaní OP KŽP za rok </a:t>
            </a:r>
            <a:r>
              <a:rPr lang="sk-SK" sz="1500" kern="0" dirty="0" smtClean="0"/>
              <a:t>2016 (napr</a:t>
            </a:r>
            <a:r>
              <a:rPr lang="sk-SK" sz="1500" kern="0" dirty="0"/>
              <a:t>. </a:t>
            </a:r>
            <a:r>
              <a:rPr lang="sk-SK" sz="1500" kern="0" dirty="0" smtClean="0"/>
              <a:t>zmeny na úrovni výsledkových ukazovateľov, úpravy </a:t>
            </a:r>
            <a:r>
              <a:rPr lang="sk-SK" sz="1500" kern="0" dirty="0"/>
              <a:t>mernej jednotky</a:t>
            </a:r>
            <a:r>
              <a:rPr lang="sk-SK" sz="1500" kern="0" dirty="0" smtClean="0"/>
              <a:t>, </a:t>
            </a:r>
            <a:r>
              <a:rPr lang="sk-SK" sz="1500" kern="0" dirty="0"/>
              <a:t>zdroja údajov na základe skúseností s </a:t>
            </a:r>
            <a:r>
              <a:rPr lang="sk-SK" sz="1500" kern="0" dirty="0" smtClean="0"/>
              <a:t>vykazovaním a pod.), a z</a:t>
            </a:r>
            <a:r>
              <a:rPr lang="sk-SK" sz="1500" kern="0" dirty="0"/>
              <a:t> doterajšej implementácie programu </a:t>
            </a:r>
            <a:r>
              <a:rPr lang="sk-SK" sz="1500" kern="0" dirty="0" smtClean="0"/>
              <a:t>(napr. zmena </a:t>
            </a:r>
            <a:r>
              <a:rPr lang="sk-SK" sz="1500" kern="0" dirty="0" err="1" smtClean="0"/>
              <a:t>prioritizácie</a:t>
            </a:r>
            <a:r>
              <a:rPr lang="sk-SK" sz="1500" kern="0" dirty="0" smtClean="0"/>
              <a:t> podporovaných aktivít v rámci PO 4 atď.).</a:t>
            </a:r>
            <a:endParaRPr lang="sk-SK" sz="1500" kern="0" dirty="0"/>
          </a:p>
          <a:p>
            <a:pPr marL="285750" indent="-285750">
              <a:spcAft>
                <a:spcPts val="600"/>
              </a:spcAft>
              <a:buFont typeface="Wingdings" panose="05000000000000000000" pitchFamily="2" charset="2"/>
              <a:buChar char="ü"/>
              <a:defRPr/>
            </a:pPr>
            <a:endParaRPr lang="sk-SK" sz="1000" kern="0" dirty="0">
              <a:solidFill>
                <a:srgbClr val="4A66AC">
                  <a:lumMod val="75000"/>
                </a:srgbClr>
              </a:solidFill>
            </a:endParaRPr>
          </a:p>
        </p:txBody>
      </p:sp>
    </p:spTree>
    <p:extLst>
      <p:ext uri="{BB962C8B-B14F-4D97-AF65-F5344CB8AC3E}">
        <p14:creationId xmlns:p14="http://schemas.microsoft.com/office/powerpoint/2010/main" val="1232921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ĺžnik 2"/>
          <p:cNvSpPr/>
          <p:nvPr/>
        </p:nvSpPr>
        <p:spPr>
          <a:xfrm>
            <a:off x="257334" y="1158319"/>
            <a:ext cx="8447396" cy="5144998"/>
          </a:xfrm>
          <a:prstGeom prst="rect">
            <a:avLst/>
          </a:prstGeom>
        </p:spPr>
        <p:txBody>
          <a:bodyPr wrap="square">
            <a:spAutoFit/>
          </a:bodyPr>
          <a:lstStyle/>
          <a:p>
            <a:pPr marL="0" marR="0" lvl="0" indent="0" algn="just"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sk-SK" sz="8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1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Udržateľné využívanie prírodných zdrojov prostredníctvom rozvoja 	environmentálnej infraštruktúry </a:t>
            </a:r>
          </a:p>
          <a:p>
            <a:pPr marL="0" marR="0" lvl="0" indent="0" algn="just" defTabSz="914400" eaLnBrk="1" fontAlgn="auto" latinLnBrk="0" hangingPunct="1">
              <a:lnSpc>
                <a:spcPct val="100000"/>
              </a:lnSpc>
              <a:spcBef>
                <a:spcPts val="0"/>
              </a:spcBef>
              <a:spcAft>
                <a:spcPts val="600"/>
              </a:spcAft>
              <a:buClrTx/>
              <a:buSzTx/>
              <a:buFontTx/>
              <a:buNone/>
              <a:tabLst/>
              <a:defRPr/>
            </a:pPr>
            <a:endParaRPr kumimoji="0" lang="sk-SK" sz="800" b="1" i="0" u="none" strike="noStrike" kern="0" cap="all" spc="0" normalizeH="0" baseline="0" noProof="0" dirty="0" smtClean="0">
              <a:ln>
                <a:noFill/>
              </a:ln>
              <a:solidFill>
                <a:srgbClr val="ACCBF9">
                  <a:lumMod val="25000"/>
                </a:srgbClr>
              </a:solidFill>
              <a:effectLst/>
              <a:uLnTx/>
              <a:uFillTx/>
              <a:ea typeface="Tahoma" pitchFamily="34" charset="0"/>
              <a:cs typeface="Tahoma" pitchFamily="34" charset="0"/>
            </a:endParaRPr>
          </a:p>
          <a:p>
            <a:pPr marL="0" marR="0" lvl="0" indent="0" algn="just" defTabSz="914400" eaLnBrk="1" fontAlgn="auto" latinLnBrk="0" hangingPunct="1">
              <a:lnSpc>
                <a:spcPct val="100000"/>
              </a:lnSpc>
              <a:spcBef>
                <a:spcPts val="0"/>
              </a:spcBef>
              <a:spcAft>
                <a:spcPts val="600"/>
              </a:spcAft>
              <a:buClrTx/>
              <a:buSzTx/>
              <a:buFontTx/>
              <a:buNone/>
              <a:tabLst/>
              <a:defRPr/>
            </a:pPr>
            <a:r>
              <a:rPr kumimoji="0" lang="sk-SK" sz="1800" b="1" i="0" u="none" strike="noStrike" kern="0" cap="none" spc="0" normalizeH="0" baseline="0" noProof="0" dirty="0" smtClean="0">
                <a:ln>
                  <a:noFill/>
                </a:ln>
                <a:effectLst/>
                <a:uLnTx/>
                <a:uFillTx/>
                <a:ea typeface="Tahoma" pitchFamily="34" charset="0"/>
                <a:cs typeface="Tahoma" pitchFamily="34" charset="0"/>
              </a:rPr>
              <a:t>Zdôvodnenie návrhu</a:t>
            </a:r>
          </a:p>
          <a:p>
            <a:pPr marL="285750" marR="0" lvl="0" indent="-285750" algn="just" defTabSz="914400" eaLnBrk="1" fontAlgn="auto" latinLnBrk="0" hangingPunct="1">
              <a:lnSpc>
                <a:spcPct val="100000"/>
              </a:lnSpc>
              <a:spcBef>
                <a:spcPts val="0"/>
              </a:spcBef>
              <a:spcAft>
                <a:spcPts val="800"/>
              </a:spcAft>
              <a:buClrTx/>
              <a:buSzTx/>
              <a:buFont typeface="Wingdings" panose="05000000000000000000" pitchFamily="2" charset="2"/>
              <a:buChar char="Ø"/>
              <a:tabLst/>
              <a:defRPr/>
            </a:pPr>
            <a:r>
              <a:rPr kumimoji="0" lang="sk-SK" sz="1500" b="1" i="0" u="none" strike="noStrike" kern="0" cap="none" spc="0" normalizeH="0" baseline="0" noProof="0" dirty="0" smtClean="0">
                <a:ln>
                  <a:noFill/>
                </a:ln>
                <a:effectLst/>
                <a:uLnTx/>
                <a:uFillTx/>
                <a:ea typeface="Tahoma" pitchFamily="34" charset="0"/>
                <a:cs typeface="Tahoma" pitchFamily="34" charset="0"/>
              </a:rPr>
              <a:t>náročný proces komunikácie s EK (12/2014 – 08/2017) vo veci riešenia schémy štátnej pomoci na sanáciu environmentálnych záťaží v prípadoch, keď povinnosť sanácie prechádza na štát</a:t>
            </a:r>
            <a:r>
              <a:rPr kumimoji="0" lang="sk-SK" sz="1500" b="0" i="0" u="none" strike="noStrike" kern="0" cap="none" spc="0" normalizeH="0" baseline="0" noProof="0" dirty="0" smtClean="0">
                <a:ln>
                  <a:noFill/>
                </a:ln>
                <a:effectLst/>
                <a:uLnTx/>
                <a:uFillTx/>
                <a:ea typeface="Tahoma" pitchFamily="34" charset="0"/>
                <a:cs typeface="Tahoma" pitchFamily="34" charset="0"/>
              </a:rPr>
              <a:t>, ktorý bránil riadnej príprave, predloženiu a následnej realizácii projektov sanácie environmentálnych záťaží – riešením bolo podradenie schémy štátnej pomoci na sanáciu environmentálnych záťaží v prípadoch, keď povinnosť sanácie prechádza na štát, pod všeobecné nariadenie o skupinových výnimkách (GBER), pričom EK navrhla uplatnenie mechanizmu spätného vymáhania nad rámec GBER;</a:t>
            </a:r>
          </a:p>
          <a:p>
            <a:pPr marL="285750" marR="0" lvl="0" indent="-285750" algn="just" defTabSz="914400" eaLnBrk="1" fontAlgn="auto" latinLnBrk="0" hangingPunct="1">
              <a:lnSpc>
                <a:spcPct val="100000"/>
              </a:lnSpc>
              <a:spcBef>
                <a:spcPts val="0"/>
              </a:spcBef>
              <a:spcAft>
                <a:spcPts val="800"/>
              </a:spcAft>
              <a:buClrTx/>
              <a:buSzTx/>
              <a:buFont typeface="Wingdings" panose="05000000000000000000" pitchFamily="2" charset="2"/>
              <a:buChar char="Ø"/>
              <a:tabLst/>
              <a:defRPr/>
            </a:pPr>
            <a:r>
              <a:rPr kumimoji="0" lang="sk-SK" sz="1500" b="0" i="0" u="none" strike="noStrike" kern="0" cap="none" spc="0" normalizeH="0" baseline="0" noProof="0" dirty="0" smtClean="0">
                <a:ln>
                  <a:noFill/>
                </a:ln>
                <a:effectLst/>
                <a:uLnTx/>
                <a:uFillTx/>
                <a:ea typeface="Tahoma" pitchFamily="34" charset="0"/>
                <a:cs typeface="Tahoma" pitchFamily="34" charset="0"/>
              </a:rPr>
              <a:t>úprava vyplývajúca </a:t>
            </a:r>
            <a:r>
              <a:rPr kumimoji="0" lang="sk-SK" sz="1500" b="1" i="0" u="none" strike="noStrike" kern="0" cap="none" spc="0" normalizeH="0" baseline="0" noProof="0" dirty="0" smtClean="0">
                <a:ln>
                  <a:noFill/>
                </a:ln>
                <a:effectLst/>
                <a:uLnTx/>
                <a:uFillTx/>
                <a:ea typeface="Tahoma" pitchFamily="34" charset="0"/>
                <a:cs typeface="Tahoma" pitchFamily="34" charset="0"/>
              </a:rPr>
              <a:t>z presunu zdrojov 34 085 729 € </a:t>
            </a:r>
            <a:r>
              <a:rPr kumimoji="0" lang="sk-SK" sz="1500" b="0" i="0" u="none" strike="noStrike" kern="0" cap="none" spc="0" normalizeH="0" baseline="0" noProof="0" dirty="0" smtClean="0">
                <a:ln>
                  <a:noFill/>
                </a:ln>
                <a:effectLst/>
                <a:uLnTx/>
                <a:uFillTx/>
                <a:ea typeface="Tahoma" pitchFamily="34" charset="0"/>
                <a:cs typeface="Tahoma" pitchFamily="34" charset="0"/>
              </a:rPr>
              <a:t>(EÚ zdroj + prislúchajúca časť výkonnostnej rezervy) z PO 2 do PO 1;</a:t>
            </a:r>
          </a:p>
          <a:p>
            <a:pPr marL="285750" marR="0" lvl="0" indent="-285750" algn="just" defTabSz="914400" eaLnBrk="1" fontAlgn="auto" latinLnBrk="0" hangingPunct="1">
              <a:lnSpc>
                <a:spcPct val="100000"/>
              </a:lnSpc>
              <a:spcBef>
                <a:spcPts val="0"/>
              </a:spcBef>
              <a:spcAft>
                <a:spcPts val="600"/>
              </a:spcAft>
              <a:buClrTx/>
              <a:buSzTx/>
              <a:buFont typeface="Wingdings" panose="05000000000000000000" pitchFamily="2" charset="2"/>
              <a:buChar char="Ø"/>
              <a:tabLst/>
              <a:defRPr/>
            </a:pPr>
            <a:r>
              <a:rPr kumimoji="0" lang="sk-SK" sz="1500" b="0" i="0" u="none" strike="noStrike" kern="0" cap="none" spc="0" normalizeH="0" baseline="0" noProof="0" dirty="0" smtClean="0">
                <a:ln>
                  <a:noFill/>
                </a:ln>
                <a:effectLst/>
                <a:uLnTx/>
                <a:uFillTx/>
                <a:ea typeface="Tahoma" pitchFamily="34" charset="0"/>
                <a:cs typeface="Tahoma" pitchFamily="34" charset="0"/>
              </a:rPr>
              <a:t>úprava súvisiaca so </a:t>
            </a:r>
            <a:r>
              <a:rPr kumimoji="0" lang="sk-SK" sz="1500" b="1" i="0" u="none" strike="noStrike" kern="0" cap="none" spc="0" normalizeH="0" baseline="0" noProof="0" dirty="0" smtClean="0">
                <a:ln>
                  <a:noFill/>
                </a:ln>
                <a:effectLst/>
                <a:uLnTx/>
                <a:uFillTx/>
                <a:ea typeface="Tahoma" pitchFamily="34" charset="0"/>
                <a:cs typeface="Tahoma" pitchFamily="34" charset="0"/>
              </a:rPr>
              <a:t>zmenou OP KŽP schválenou rozhodnutím RO v októbri 2017, kedy bola presunutá alokácia vo výške 20 190 620 € z oblasti intervencie 021 (Vodné hospodárstvo) do oblasti intervencie 022 (Čistenie odpadových vôd) </a:t>
            </a:r>
            <a:r>
              <a:rPr kumimoji="0" lang="sk-SK" sz="1500" b="0" i="0" u="none" strike="noStrike" kern="0" cap="none" spc="0" normalizeH="0" baseline="0" noProof="0" dirty="0" smtClean="0">
                <a:ln>
                  <a:noFill/>
                </a:ln>
                <a:effectLst/>
                <a:uLnTx/>
                <a:uFillTx/>
                <a:ea typeface="Tahoma" pitchFamily="34" charset="0"/>
                <a:cs typeface="Tahoma" pitchFamily="34" charset="0"/>
              </a:rPr>
              <a:t>za účelom podpory realizácie infraštruktúry v oblasti </a:t>
            </a:r>
            <a:r>
              <a:rPr kumimoji="0" lang="sk-SK" sz="1500" b="0" i="0" u="none" strike="noStrike" kern="0" cap="none" spc="0" normalizeH="0" baseline="0" noProof="0" dirty="0" err="1" smtClean="0">
                <a:ln>
                  <a:noFill/>
                </a:ln>
                <a:effectLst/>
                <a:uLnTx/>
                <a:uFillTx/>
                <a:ea typeface="Tahoma" pitchFamily="34" charset="0"/>
                <a:cs typeface="Tahoma" pitchFamily="34" charset="0"/>
              </a:rPr>
              <a:t>odkanalizovania</a:t>
            </a:r>
            <a:r>
              <a:rPr kumimoji="0" lang="sk-SK" sz="1500" b="0" i="0" u="none" strike="noStrike" kern="0" cap="none" spc="0" normalizeH="0" baseline="0" noProof="0" dirty="0" smtClean="0">
                <a:ln>
                  <a:noFill/>
                </a:ln>
                <a:effectLst/>
                <a:uLnTx/>
                <a:uFillTx/>
                <a:ea typeface="Tahoma" pitchFamily="34" charset="0"/>
                <a:cs typeface="Tahoma" pitchFamily="34" charset="0"/>
              </a:rPr>
              <a:t> a čistenia odpadových vôd v aglomeráciách pod 2000 EO nachádzajúcich sa v chránených vodohospodárskych oblastiach, v ktorých sú veľkokapacitné zdroje podzemných vôd, kde nebol identifikovaný dobrý stav vôd alebo bol identifikovaný vodný útvar ako rizikový.</a:t>
            </a:r>
            <a:endParaRPr kumimoji="0" lang="sk-SK" sz="1600" b="0" i="0" u="none" strike="noStrike" kern="0" cap="none" spc="0" normalizeH="0" baseline="0" noProof="0" dirty="0" smtClean="0">
              <a:ln>
                <a:noFill/>
              </a:ln>
              <a:effectLst/>
              <a:uLnTx/>
              <a:uFillTx/>
              <a:ea typeface="Tahoma" pitchFamily="34" charset="0"/>
              <a:cs typeface="Tahoma" pitchFamily="34" charset="0"/>
            </a:endParaRPr>
          </a:p>
        </p:txBody>
      </p:sp>
    </p:spTree>
    <p:extLst>
      <p:ext uri="{BB962C8B-B14F-4D97-AF65-F5344CB8AC3E}">
        <p14:creationId xmlns:p14="http://schemas.microsoft.com/office/powerpoint/2010/main" val="1951210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ĺžnik 3"/>
          <p:cNvSpPr/>
          <p:nvPr/>
        </p:nvSpPr>
        <p:spPr>
          <a:xfrm>
            <a:off x="266295" y="1078677"/>
            <a:ext cx="8563939" cy="1015663"/>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8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60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1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Udržateľné využívanie prírodných zdrojov prostredníctvom rozvoja 	environmentálnej infraštruktúry  </a:t>
            </a:r>
          </a:p>
        </p:txBody>
      </p:sp>
      <p:graphicFrame>
        <p:nvGraphicFramePr>
          <p:cNvPr id="5" name="Tabuľka 4"/>
          <p:cNvGraphicFramePr>
            <a:graphicFrameLocks noGrp="1"/>
          </p:cNvGraphicFramePr>
          <p:nvPr>
            <p:extLst>
              <p:ext uri="{D42A27DB-BD31-4B8C-83A1-F6EECF244321}">
                <p14:modId xmlns:p14="http://schemas.microsoft.com/office/powerpoint/2010/main" val="726948743"/>
              </p:ext>
            </p:extLst>
          </p:nvPr>
        </p:nvGraphicFramePr>
        <p:xfrm>
          <a:off x="346980" y="2083881"/>
          <a:ext cx="8689444" cy="2961640"/>
        </p:xfrm>
        <a:graphic>
          <a:graphicData uri="http://schemas.openxmlformats.org/drawingml/2006/table">
            <a:tbl>
              <a:tblPr firstRow="1" bandRow="1"/>
              <a:tblGrid>
                <a:gridCol w="728134"/>
                <a:gridCol w="3263805"/>
                <a:gridCol w="1138517"/>
                <a:gridCol w="1084730"/>
                <a:gridCol w="1192305"/>
                <a:gridCol w="1281953"/>
              </a:tblGrid>
              <a:tr h="37084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ID</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dirty="0" smtClean="0"/>
                        <a:t>Ukazovateľ</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Čiastkový cieľ (2018)</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pôvodný</a:t>
                      </a:r>
                      <a:endParaRPr lang="sk-SK"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sk-SK" sz="1400" b="0" dirty="0" smtClean="0"/>
                        <a:t>Celkový cieľ (2023)</a:t>
                      </a:r>
                    </a:p>
                    <a:p>
                      <a:r>
                        <a:rPr lang="sk-SK" sz="1400" dirty="0" smtClean="0"/>
                        <a:t>navrhovaný</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297FD5"/>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dirty="0" smtClean="0">
                          <a:solidFill>
                            <a:schemeClr val="bg2">
                              <a:lumMod val="25000"/>
                            </a:schemeClr>
                          </a:solidFill>
                        </a:rPr>
                        <a:t>CO19</a:t>
                      </a:r>
                      <a:endParaRPr lang="sk-SK" sz="1200" dirty="0">
                        <a:solidFill>
                          <a:schemeClr val="bg2">
                            <a:lumMod val="25000"/>
                          </a:schemeClr>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300" dirty="0" smtClean="0">
                          <a:solidFill>
                            <a:schemeClr val="bg2">
                              <a:lumMod val="25000"/>
                            </a:schemeClr>
                          </a:solidFill>
                        </a:rPr>
                        <a:t>Zvýšený počet obyvateľov so zlepšeným čistením komunálnych odpadových vôd</a:t>
                      </a:r>
                      <a:endParaRPr lang="sk-SK" sz="1300" dirty="0">
                        <a:solidFill>
                          <a:schemeClr val="bg2">
                            <a:lumMod val="25000"/>
                          </a:schemeClr>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dirty="0" smtClean="0">
                          <a:solidFill>
                            <a:schemeClr val="bg2">
                              <a:lumMod val="25000"/>
                            </a:schemeClr>
                          </a:solidFill>
                        </a:rPr>
                        <a:t>0 EO</a:t>
                      </a:r>
                      <a:endParaRPr lang="sk-SK" sz="1200" b="0" dirty="0">
                        <a:solidFill>
                          <a:schemeClr val="bg2">
                            <a:lumMod val="25000"/>
                          </a:schemeClr>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dirty="0" smtClean="0">
                          <a:solidFill>
                            <a:schemeClr val="bg2">
                              <a:lumMod val="25000"/>
                            </a:schemeClr>
                          </a:solidFill>
                        </a:rPr>
                        <a:t>0 EO</a:t>
                      </a:r>
                      <a:endParaRPr lang="sk-SK" sz="1200" b="0" dirty="0">
                        <a:solidFill>
                          <a:schemeClr val="bg2">
                            <a:lumMod val="25000"/>
                          </a:schemeClr>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dirty="0" smtClean="0">
                          <a:solidFill>
                            <a:srgbClr val="C00000"/>
                          </a:solidFill>
                        </a:rPr>
                        <a:t>205 046 EO</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dirty="0" smtClean="0">
                          <a:solidFill>
                            <a:srgbClr val="005C2A"/>
                          </a:solidFill>
                        </a:rPr>
                        <a:t>220 705 EO</a:t>
                      </a:r>
                      <a:endParaRPr lang="sk-SK" sz="1200" b="0" dirty="0">
                        <a:solidFill>
                          <a:srgbClr val="005C2A"/>
                        </a:solidFill>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kern="1200" dirty="0" smtClean="0">
                          <a:solidFill>
                            <a:schemeClr val="bg2">
                              <a:lumMod val="25000"/>
                            </a:schemeClr>
                          </a:solidFill>
                          <a:latin typeface="+mn-lt"/>
                          <a:ea typeface="+mn-ea"/>
                          <a:cs typeface="+mn-cs"/>
                        </a:rPr>
                        <a:t>CO22</a:t>
                      </a:r>
                      <a:endParaRPr lang="sk-SK" sz="12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300" kern="1200" dirty="0" smtClean="0">
                          <a:solidFill>
                            <a:schemeClr val="bg2">
                              <a:lumMod val="25000"/>
                            </a:schemeClr>
                          </a:solidFill>
                          <a:latin typeface="+mn-lt"/>
                          <a:ea typeface="+mn-ea"/>
                          <a:cs typeface="+mn-cs"/>
                        </a:rPr>
                        <a:t>Celkový povrch rekultivovanej pôdy</a:t>
                      </a:r>
                      <a:endParaRPr lang="sk-SK" sz="13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C00000"/>
                          </a:solidFill>
                          <a:latin typeface="+mn-lt"/>
                          <a:ea typeface="+mn-ea"/>
                          <a:cs typeface="+mn-cs"/>
                        </a:rPr>
                        <a:t>15 ha</a:t>
                      </a:r>
                      <a:endParaRPr lang="sk-SK" sz="1200" b="0" kern="1200" dirty="0">
                        <a:solidFill>
                          <a:srgbClr val="C00000"/>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0 ha</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C00000"/>
                          </a:solidFill>
                          <a:latin typeface="+mn-lt"/>
                          <a:ea typeface="+mn-ea"/>
                          <a:cs typeface="+mn-cs"/>
                        </a:rPr>
                        <a:t>125 ha</a:t>
                      </a:r>
                      <a:endParaRPr lang="sk-SK" sz="1200" b="0" kern="1200" dirty="0">
                        <a:solidFill>
                          <a:srgbClr val="C00000"/>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132 ha</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kern="1200" dirty="0" smtClean="0">
                          <a:solidFill>
                            <a:srgbClr val="005C2A"/>
                          </a:solidFill>
                          <a:latin typeface="+mn-lt"/>
                          <a:ea typeface="+mn-ea"/>
                          <a:cs typeface="+mn-cs"/>
                        </a:rPr>
                        <a:t>K000X</a:t>
                      </a:r>
                      <a:endParaRPr lang="sk-SK" sz="120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300" kern="1200" dirty="0" smtClean="0">
                          <a:solidFill>
                            <a:srgbClr val="005C2A"/>
                          </a:solidFill>
                          <a:latin typeface="+mn-lt"/>
                          <a:ea typeface="+mn-ea"/>
                          <a:cs typeface="+mn-cs"/>
                        </a:rPr>
                        <a:t>Celkový povrch rekultivovanej pôdy podľa plánovaného stavu </a:t>
                      </a:r>
                      <a:r>
                        <a:rPr lang="sk-SK" sz="1300" kern="1200" dirty="0" err="1" smtClean="0">
                          <a:solidFill>
                            <a:srgbClr val="005C2A"/>
                          </a:solidFill>
                          <a:latin typeface="+mn-lt"/>
                          <a:ea typeface="+mn-ea"/>
                          <a:cs typeface="+mn-cs"/>
                        </a:rPr>
                        <a:t>zazmluvnených</a:t>
                      </a:r>
                      <a:r>
                        <a:rPr lang="sk-SK" sz="1300" kern="1200" dirty="0" smtClean="0">
                          <a:solidFill>
                            <a:srgbClr val="005C2A"/>
                          </a:solidFill>
                          <a:latin typeface="+mn-lt"/>
                          <a:ea typeface="+mn-ea"/>
                          <a:cs typeface="+mn-cs"/>
                        </a:rPr>
                        <a:t> projektov, ktorých verejné obstarávanie bolo overené</a:t>
                      </a:r>
                      <a:endParaRPr lang="sk-SK" sz="130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80 ha</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N/A</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40000"/>
                      </a:srgbClr>
                    </a:solidFill>
                  </a:tcPr>
                </a:tc>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kern="1200" dirty="0" smtClean="0">
                          <a:solidFill>
                            <a:schemeClr val="bg2">
                              <a:lumMod val="25000"/>
                            </a:schemeClr>
                          </a:solidFill>
                          <a:latin typeface="+mn-lt"/>
                          <a:ea typeface="+mn-ea"/>
                          <a:cs typeface="+mn-cs"/>
                        </a:rPr>
                        <a:t>F0002</a:t>
                      </a:r>
                      <a:endParaRPr lang="sk-SK" sz="12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300" kern="1200" dirty="0" smtClean="0">
                          <a:solidFill>
                            <a:schemeClr val="bg2">
                              <a:lumMod val="25000"/>
                            </a:schemeClr>
                          </a:solidFill>
                          <a:latin typeface="+mn-lt"/>
                          <a:ea typeface="+mn-ea"/>
                          <a:cs typeface="+mn-cs"/>
                        </a:rPr>
                        <a:t>Celková suma oprávnených výdavkov po ich certifikácii certifikačným orgánom a predložení žiadostí o platby Európskej komisii</a:t>
                      </a:r>
                      <a:endParaRPr lang="sk-SK" sz="130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C00000"/>
                          </a:solidFill>
                          <a:latin typeface="+mn-lt"/>
                          <a:ea typeface="+mn-ea"/>
                          <a:cs typeface="+mn-cs"/>
                        </a:rPr>
                        <a:t>430 000 000 €</a:t>
                      </a:r>
                      <a:endParaRPr lang="sk-SK" sz="1200" b="0" kern="1200" dirty="0">
                        <a:solidFill>
                          <a:srgbClr val="C00000"/>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005C2A"/>
                          </a:solidFill>
                          <a:latin typeface="+mn-lt"/>
                          <a:ea typeface="+mn-ea"/>
                          <a:cs typeface="+mn-cs"/>
                        </a:rPr>
                        <a:t>376 078 000 €</a:t>
                      </a:r>
                      <a:endParaRPr lang="sk-SK" sz="1200" b="0" kern="1200" dirty="0">
                        <a:solidFill>
                          <a:srgbClr val="005C2A"/>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sk-SK" sz="1200" b="0" kern="1200" dirty="0" smtClean="0">
                          <a:solidFill>
                            <a:srgbClr val="C00000"/>
                          </a:solidFill>
                          <a:latin typeface="+mn-lt"/>
                          <a:ea typeface="+mn-ea"/>
                          <a:cs typeface="+mn-cs"/>
                        </a:rPr>
                        <a:t>1 802 207 500 €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200" b="0" kern="1200" dirty="0" smtClean="0">
                          <a:solidFill>
                            <a:srgbClr val="005C2A"/>
                          </a:solidFill>
                          <a:latin typeface="+mn-lt"/>
                          <a:ea typeface="+mn-ea"/>
                          <a:cs typeface="+mn-cs"/>
                        </a:rPr>
                        <a:t>1 842 308  359 €</a:t>
                      </a:r>
                    </a:p>
                    <a:p>
                      <a:endParaRPr lang="sk-SK" sz="1200" b="0" kern="1200" dirty="0">
                        <a:solidFill>
                          <a:schemeClr val="bg2">
                            <a:lumMod val="25000"/>
                          </a:schemeClr>
                        </a:solidFill>
                        <a:latin typeface="+mn-lt"/>
                        <a:ea typeface="+mn-ea"/>
                        <a:cs typeface="+mn-cs"/>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297FD5">
                        <a:tint val="20000"/>
                      </a:srgbClr>
                    </a:solidFill>
                  </a:tcPr>
                </a:tc>
              </a:tr>
            </a:tbl>
          </a:graphicData>
        </a:graphic>
      </p:graphicFrame>
      <p:sp>
        <p:nvSpPr>
          <p:cNvPr id="6" name="Obdĺžnik 5"/>
          <p:cNvSpPr/>
          <p:nvPr/>
        </p:nvSpPr>
        <p:spPr>
          <a:xfrm>
            <a:off x="5327745" y="5279192"/>
            <a:ext cx="3713145" cy="738664"/>
          </a:xfrm>
          <a:prstGeom prst="rect">
            <a:avLst/>
          </a:prstGeom>
        </p:spPr>
        <p:txBody>
          <a:bodyPr wrap="square">
            <a:spAutoFit/>
          </a:bodyPr>
          <a:lstStyle/>
          <a:p>
            <a:pPr>
              <a:spcAft>
                <a:spcPts val="600"/>
              </a:spcAft>
            </a:pPr>
            <a:r>
              <a:rPr lang="sk-SK" sz="1400" dirty="0" smtClean="0">
                <a:ea typeface="Tahoma" pitchFamily="34" charset="0"/>
                <a:cs typeface="Tahoma" pitchFamily="34" charset="0"/>
              </a:rPr>
              <a:t>zvýšenie alokácie o </a:t>
            </a:r>
            <a:r>
              <a:rPr lang="sk-SK" sz="1400" b="1" dirty="0">
                <a:ea typeface="Tahoma" pitchFamily="34" charset="0"/>
                <a:cs typeface="Tahoma" pitchFamily="34" charset="0"/>
              </a:rPr>
              <a:t>40,1 mil. € (EÚ zdroj + ŠR) </a:t>
            </a:r>
            <a:r>
              <a:rPr lang="sk-SK" sz="1400" dirty="0" smtClean="0">
                <a:ea typeface="Tahoma" pitchFamily="34" charset="0"/>
                <a:cs typeface="Tahoma" pitchFamily="34" charset="0"/>
              </a:rPr>
              <a:t>v dôsledku presunu voľných prostriedkov vo výške EÚ zdroja 34 </a:t>
            </a:r>
            <a:r>
              <a:rPr lang="sk-SK" sz="1400" dirty="0">
                <a:ea typeface="Tahoma" pitchFamily="34" charset="0"/>
                <a:cs typeface="Tahoma" pitchFamily="34" charset="0"/>
              </a:rPr>
              <a:t>085 729 </a:t>
            </a:r>
            <a:r>
              <a:rPr lang="sk-SK" sz="1400" dirty="0" smtClean="0">
                <a:ea typeface="Tahoma" pitchFamily="34" charset="0"/>
                <a:cs typeface="Tahoma" pitchFamily="34" charset="0"/>
              </a:rPr>
              <a:t>€ z PO 2 do PO1</a:t>
            </a:r>
            <a:endParaRPr lang="sk-SK" sz="1400" dirty="0">
              <a:ea typeface="Tahoma" pitchFamily="34" charset="0"/>
              <a:cs typeface="Tahoma" pitchFamily="34" charset="0"/>
            </a:endParaRPr>
          </a:p>
        </p:txBody>
      </p:sp>
      <p:sp>
        <p:nvSpPr>
          <p:cNvPr id="7" name="Obdĺžnik 6"/>
          <p:cNvSpPr/>
          <p:nvPr/>
        </p:nvSpPr>
        <p:spPr>
          <a:xfrm>
            <a:off x="320085" y="5268795"/>
            <a:ext cx="4730223" cy="954107"/>
          </a:xfrm>
          <a:prstGeom prst="rect">
            <a:avLst/>
          </a:prstGeom>
        </p:spPr>
        <p:txBody>
          <a:bodyPr wrap="square">
            <a:spAutoFit/>
          </a:bodyPr>
          <a:lstStyle/>
          <a:p>
            <a:pPr>
              <a:spcAft>
                <a:spcPts val="600"/>
              </a:spcAft>
            </a:pPr>
            <a:r>
              <a:rPr lang="sk-SK" sz="1400" dirty="0" smtClean="0">
                <a:ea typeface="Tahoma" pitchFamily="34" charset="0"/>
                <a:cs typeface="Tahoma" pitchFamily="34" charset="0"/>
              </a:rPr>
              <a:t>zníženie alokácie o </a:t>
            </a:r>
            <a:r>
              <a:rPr lang="sk-SK" sz="1400" b="1" dirty="0" smtClean="0">
                <a:ea typeface="Tahoma" pitchFamily="34" charset="0"/>
                <a:cs typeface="Tahoma" pitchFamily="34" charset="0"/>
              </a:rPr>
              <a:t>53,9 mil. € (EÚ zdroj + ŠR</a:t>
            </a:r>
            <a:r>
              <a:rPr lang="sk-SK" sz="1400" b="1" dirty="0">
                <a:ea typeface="Tahoma" pitchFamily="34" charset="0"/>
                <a:cs typeface="Tahoma" pitchFamily="34" charset="0"/>
              </a:rPr>
              <a:t>) </a:t>
            </a:r>
            <a:r>
              <a:rPr lang="sk-SK" sz="1400" dirty="0" smtClean="0">
                <a:ea typeface="Tahoma" pitchFamily="34" charset="0"/>
                <a:cs typeface="Tahoma" pitchFamily="34" charset="0"/>
              </a:rPr>
              <a:t>t. j. </a:t>
            </a:r>
            <a:r>
              <a:rPr lang="sk-SK" sz="1400" dirty="0">
                <a:ea typeface="Tahoma" pitchFamily="34" charset="0"/>
                <a:cs typeface="Tahoma" pitchFamily="34" charset="0"/>
              </a:rPr>
              <a:t>12,54 </a:t>
            </a:r>
            <a:r>
              <a:rPr lang="sk-SK" sz="1400" dirty="0" smtClean="0">
                <a:ea typeface="Tahoma" pitchFamily="34" charset="0"/>
                <a:cs typeface="Tahoma" pitchFamily="34" charset="0"/>
              </a:rPr>
              <a:t>% - objem finančných prostriedkov </a:t>
            </a:r>
            <a:r>
              <a:rPr lang="sk-SK" sz="1400" dirty="0">
                <a:ea typeface="Tahoma" pitchFamily="34" charset="0"/>
                <a:cs typeface="Tahoma" pitchFamily="34" charset="0"/>
              </a:rPr>
              <a:t>vyčlenených na oblasť intervencie 089 </a:t>
            </a:r>
            <a:r>
              <a:rPr lang="sk-SK" sz="1400" dirty="0" smtClean="0">
                <a:ea typeface="Tahoma" pitchFamily="34" charset="0"/>
                <a:cs typeface="Tahoma" pitchFamily="34" charset="0"/>
              </a:rPr>
              <a:t>(Rekultivácia </a:t>
            </a:r>
            <a:r>
              <a:rPr lang="sk-SK" sz="1400" dirty="0">
                <a:ea typeface="Tahoma" pitchFamily="34" charset="0"/>
                <a:cs typeface="Tahoma" pitchFamily="34" charset="0"/>
              </a:rPr>
              <a:t>priemyselných plôch a kontaminovanej </a:t>
            </a:r>
            <a:r>
              <a:rPr lang="sk-SK" sz="1400" dirty="0" smtClean="0">
                <a:ea typeface="Tahoma" pitchFamily="34" charset="0"/>
                <a:cs typeface="Tahoma" pitchFamily="34" charset="0"/>
              </a:rPr>
              <a:t>pôdy) z </a:t>
            </a:r>
            <a:r>
              <a:rPr lang="sk-SK" sz="1400" dirty="0">
                <a:ea typeface="Tahoma" pitchFamily="34" charset="0"/>
                <a:cs typeface="Tahoma" pitchFamily="34" charset="0"/>
              </a:rPr>
              <a:t>alokácie PO 1</a:t>
            </a:r>
            <a:endParaRPr lang="sk-SK" sz="1400" b="1" dirty="0">
              <a:ea typeface="Tahoma" pitchFamily="34" charset="0"/>
              <a:cs typeface="Tahoma" pitchFamily="34" charset="0"/>
            </a:endParaRPr>
          </a:p>
        </p:txBody>
      </p:sp>
      <p:sp>
        <p:nvSpPr>
          <p:cNvPr id="8" name="Ovál 7"/>
          <p:cNvSpPr/>
          <p:nvPr/>
        </p:nvSpPr>
        <p:spPr>
          <a:xfrm>
            <a:off x="5371228" y="4311125"/>
            <a:ext cx="1226796" cy="336535"/>
          </a:xfrm>
          <a:prstGeom prst="ellipse">
            <a:avLst/>
          </a:prstGeom>
          <a:noFill/>
          <a:ln w="12700" cap="flat" cmpd="sng" algn="ctr">
            <a:solidFill>
              <a:srgbClr val="4A66A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9" name="Ovál 8"/>
          <p:cNvSpPr/>
          <p:nvPr/>
        </p:nvSpPr>
        <p:spPr>
          <a:xfrm>
            <a:off x="7741314" y="4311125"/>
            <a:ext cx="1294152" cy="365097"/>
          </a:xfrm>
          <a:prstGeom prst="ellipse">
            <a:avLst/>
          </a:prstGeom>
          <a:noFill/>
          <a:ln w="12700" cap="flat" cmpd="sng" algn="ctr">
            <a:solidFill>
              <a:srgbClr val="4A66AC">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k-SK"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10" name="Rovná spojovacia šípka 9"/>
          <p:cNvCxnSpPr/>
          <p:nvPr/>
        </p:nvCxnSpPr>
        <p:spPr>
          <a:xfrm flipV="1">
            <a:off x="2933786" y="4647660"/>
            <a:ext cx="2526317" cy="647671"/>
          </a:xfrm>
          <a:prstGeom prst="straightConnector1">
            <a:avLst/>
          </a:prstGeom>
          <a:noFill/>
          <a:ln w="6350" cap="flat" cmpd="sng" algn="ctr">
            <a:solidFill>
              <a:srgbClr val="4A66AC"/>
            </a:solidFill>
            <a:prstDash val="solid"/>
            <a:miter lim="800000"/>
            <a:tailEnd type="triangle"/>
          </a:ln>
          <a:effectLst/>
        </p:spPr>
      </p:cxnSp>
      <p:cxnSp>
        <p:nvCxnSpPr>
          <p:cNvPr id="11" name="Rovná spojovacia šípka 10"/>
          <p:cNvCxnSpPr/>
          <p:nvPr/>
        </p:nvCxnSpPr>
        <p:spPr>
          <a:xfrm flipV="1">
            <a:off x="7041020" y="4688054"/>
            <a:ext cx="856525" cy="620265"/>
          </a:xfrm>
          <a:prstGeom prst="straightConnector1">
            <a:avLst/>
          </a:prstGeom>
          <a:noFill/>
          <a:ln w="6350" cap="flat" cmpd="sng" algn="ctr">
            <a:solidFill>
              <a:srgbClr val="4A66AC"/>
            </a:solidFill>
            <a:prstDash val="solid"/>
            <a:miter lim="800000"/>
            <a:tailEnd type="triangle"/>
          </a:ln>
          <a:effectLst/>
        </p:spPr>
      </p:cxnSp>
    </p:spTree>
    <p:extLst>
      <p:ext uri="{BB962C8B-B14F-4D97-AF65-F5344CB8AC3E}">
        <p14:creationId xmlns:p14="http://schemas.microsoft.com/office/powerpoint/2010/main" val="3750105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dĺžnik 11"/>
          <p:cNvSpPr/>
          <p:nvPr/>
        </p:nvSpPr>
        <p:spPr>
          <a:xfrm>
            <a:off x="212509" y="1145375"/>
            <a:ext cx="8581867" cy="1046440"/>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10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60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2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Adaptácia na nepriaznivé dôsledky zmeny klímy so zameraním na ochranu 	pred povodňami </a:t>
            </a:r>
          </a:p>
        </p:txBody>
      </p:sp>
      <p:sp>
        <p:nvSpPr>
          <p:cNvPr id="13" name="Obdĺžnik 12"/>
          <p:cNvSpPr/>
          <p:nvPr/>
        </p:nvSpPr>
        <p:spPr>
          <a:xfrm>
            <a:off x="212509" y="2245604"/>
            <a:ext cx="8581867" cy="4083169"/>
          </a:xfrm>
          <a:prstGeom prst="rect">
            <a:avLst/>
          </a:prstGeom>
        </p:spPr>
        <p:txBody>
          <a:bodyPr wrap="square">
            <a:spAutoFit/>
          </a:bodyPr>
          <a:lstStyle/>
          <a:p>
            <a:pPr algn="just">
              <a:spcAft>
                <a:spcPts val="600"/>
              </a:spcAft>
            </a:pPr>
            <a:r>
              <a:rPr lang="sk-SK" b="1" dirty="0">
                <a:ea typeface="Tahoma" pitchFamily="34" charset="0"/>
                <a:cs typeface="Tahoma" pitchFamily="34" charset="0"/>
              </a:rPr>
              <a:t>Zdôvodnenie </a:t>
            </a:r>
            <a:r>
              <a:rPr lang="sk-SK" b="1" dirty="0" smtClean="0">
                <a:ea typeface="Tahoma" pitchFamily="34" charset="0"/>
                <a:cs typeface="Tahoma" pitchFamily="34" charset="0"/>
              </a:rPr>
              <a:t>návrhu</a:t>
            </a:r>
          </a:p>
          <a:p>
            <a:pPr marL="285750" indent="-285750" algn="just">
              <a:spcAft>
                <a:spcPts val="800"/>
              </a:spcAft>
              <a:buFont typeface="Wingdings" panose="05000000000000000000" pitchFamily="2" charset="2"/>
              <a:buChar char="Ø"/>
            </a:pPr>
            <a:r>
              <a:rPr lang="sk-SK" sz="1500" dirty="0">
                <a:ea typeface="Tahoma" pitchFamily="34" charset="0"/>
                <a:cs typeface="Tahoma" pitchFamily="34" charset="0"/>
              </a:rPr>
              <a:t>n</a:t>
            </a:r>
            <a:r>
              <a:rPr lang="sk-SK" sz="1500" dirty="0" smtClean="0">
                <a:ea typeface="Tahoma" pitchFamily="34" charset="0"/>
                <a:cs typeface="Tahoma" pitchFamily="34" charset="0"/>
              </a:rPr>
              <a:t>eexistuje predpoklad </a:t>
            </a:r>
            <a:r>
              <a:rPr lang="sk-SK" sz="1500" dirty="0">
                <a:ea typeface="Tahoma" pitchFamily="34" charset="0"/>
                <a:cs typeface="Tahoma" pitchFamily="34" charset="0"/>
              </a:rPr>
              <a:t>splnenia ukazovateľov výkonnostného rámca </a:t>
            </a:r>
            <a:r>
              <a:rPr lang="sk-SK" sz="1500" dirty="0" smtClean="0">
                <a:ea typeface="Tahoma" pitchFamily="34" charset="0"/>
                <a:cs typeface="Tahoma" pitchFamily="34" charset="0"/>
              </a:rPr>
              <a:t>PO 2 na </a:t>
            </a:r>
            <a:r>
              <a:rPr lang="sk-SK" sz="1500" dirty="0">
                <a:ea typeface="Tahoma" pitchFamily="34" charset="0"/>
                <a:cs typeface="Tahoma" pitchFamily="34" charset="0"/>
              </a:rPr>
              <a:t>takej úrovni, aby bolo možné získať výkonnostnú </a:t>
            </a:r>
            <a:r>
              <a:rPr lang="sk-SK" sz="1500" dirty="0" smtClean="0">
                <a:ea typeface="Tahoma" pitchFamily="34" charset="0"/>
                <a:cs typeface="Tahoma" pitchFamily="34" charset="0"/>
              </a:rPr>
              <a:t>rezervu – vzhľadom na doterajší </a:t>
            </a:r>
            <a:r>
              <a:rPr lang="sk-SK" sz="1500" dirty="0">
                <a:ea typeface="Tahoma" pitchFamily="34" charset="0"/>
                <a:cs typeface="Tahoma" pitchFamily="34" charset="0"/>
              </a:rPr>
              <a:t>vývoj </a:t>
            </a:r>
            <a:r>
              <a:rPr lang="sk-SK" sz="1500" dirty="0" smtClean="0">
                <a:ea typeface="Tahoma" pitchFamily="34" charset="0"/>
                <a:cs typeface="Tahoma" pitchFamily="34" charset="0"/>
              </a:rPr>
              <a:t>implementácie, a to:</a:t>
            </a:r>
          </a:p>
          <a:p>
            <a:pPr marL="449263" indent="-177800" algn="just">
              <a:spcAft>
                <a:spcPts val="400"/>
              </a:spcAft>
              <a:buFont typeface="Arial" panose="020B0604020202020204" pitchFamily="34" charset="0"/>
              <a:buChar char="•"/>
            </a:pPr>
            <a:r>
              <a:rPr lang="sk-SK" sz="1400" b="1" dirty="0" smtClean="0">
                <a:ea typeface="Tahoma" pitchFamily="34" charset="0"/>
                <a:cs typeface="Tahoma" pitchFamily="34" charset="0"/>
              </a:rPr>
              <a:t>vyhlásenie výziev </a:t>
            </a:r>
            <a:r>
              <a:rPr lang="sk-SK" sz="1400" dirty="0" smtClean="0">
                <a:ea typeface="Tahoma" pitchFamily="34" charset="0"/>
                <a:cs typeface="Tahoma" pitchFamily="34" charset="0"/>
              </a:rPr>
              <a:t>zameraných</a:t>
            </a:r>
            <a:r>
              <a:rPr lang="sk-SK" sz="1400" b="1" dirty="0" smtClean="0">
                <a:ea typeface="Tahoma" pitchFamily="34" charset="0"/>
                <a:cs typeface="Tahoma" pitchFamily="34" charset="0"/>
              </a:rPr>
              <a:t> </a:t>
            </a:r>
            <a:r>
              <a:rPr lang="sk-SK" sz="1400" dirty="0" smtClean="0">
                <a:ea typeface="Tahoma" pitchFamily="34" charset="0"/>
                <a:cs typeface="Tahoma" pitchFamily="34" charset="0"/>
              </a:rPr>
              <a:t>na preventívne opatrenia na ochranu pred povodňami </a:t>
            </a:r>
            <a:r>
              <a:rPr lang="sk-SK" sz="1400" b="1" dirty="0" smtClean="0">
                <a:ea typeface="Tahoma" pitchFamily="34" charset="0"/>
                <a:cs typeface="Tahoma" pitchFamily="34" charset="0"/>
              </a:rPr>
              <a:t>v 02 – 03/2017 </a:t>
            </a:r>
            <a:br>
              <a:rPr lang="sk-SK" sz="1400" b="1" dirty="0" smtClean="0">
                <a:ea typeface="Tahoma" pitchFamily="34" charset="0"/>
                <a:cs typeface="Tahoma" pitchFamily="34" charset="0"/>
              </a:rPr>
            </a:br>
            <a:r>
              <a:rPr lang="sk-SK" sz="1400" b="1" dirty="0" smtClean="0">
                <a:ea typeface="Tahoma" pitchFamily="34" charset="0"/>
                <a:cs typeface="Tahoma" pitchFamily="34" charset="0"/>
              </a:rPr>
              <a:t>- </a:t>
            </a:r>
            <a:r>
              <a:rPr lang="sk-SK" sz="1400" dirty="0" smtClean="0">
                <a:ea typeface="Tahoma" pitchFamily="34" charset="0"/>
                <a:cs typeface="Tahoma" pitchFamily="34" charset="0"/>
              </a:rPr>
              <a:t>z </a:t>
            </a:r>
            <a:r>
              <a:rPr lang="sk-SK" sz="1400" dirty="0">
                <a:ea typeface="Tahoma" pitchFamily="34" charset="0"/>
                <a:cs typeface="Tahoma" pitchFamily="34" charset="0"/>
              </a:rPr>
              <a:t>dôvodu prebiehajúceho </a:t>
            </a:r>
            <a:r>
              <a:rPr lang="sk-SK" sz="1400" b="1" dirty="0">
                <a:ea typeface="Tahoma" pitchFamily="34" charset="0"/>
                <a:cs typeface="Tahoma" pitchFamily="34" charset="0"/>
              </a:rPr>
              <a:t>posudzovania Vodného plánu </a:t>
            </a:r>
            <a:r>
              <a:rPr lang="sk-SK" sz="1400" b="1" dirty="0" smtClean="0">
                <a:ea typeface="Tahoma" pitchFamily="34" charset="0"/>
                <a:cs typeface="Tahoma" pitchFamily="34" charset="0"/>
              </a:rPr>
              <a:t>Slovenska, ktorým bolo podmienené splnenie </a:t>
            </a:r>
            <a:r>
              <a:rPr lang="sk-SK" sz="1400" b="1" dirty="0" err="1">
                <a:ea typeface="Tahoma" pitchFamily="34" charset="0"/>
                <a:cs typeface="Tahoma" pitchFamily="34" charset="0"/>
              </a:rPr>
              <a:t>ex-ante</a:t>
            </a:r>
            <a:r>
              <a:rPr lang="sk-SK" sz="1400" b="1" dirty="0">
                <a:ea typeface="Tahoma" pitchFamily="34" charset="0"/>
                <a:cs typeface="Tahoma" pitchFamily="34" charset="0"/>
              </a:rPr>
              <a:t> </a:t>
            </a:r>
            <a:r>
              <a:rPr lang="sk-SK" sz="1400" b="1" dirty="0" err="1">
                <a:ea typeface="Tahoma" pitchFamily="34" charset="0"/>
                <a:cs typeface="Tahoma" pitchFamily="34" charset="0"/>
              </a:rPr>
              <a:t>kondicionality</a:t>
            </a:r>
            <a:r>
              <a:rPr lang="sk-SK" sz="1400" b="1" dirty="0">
                <a:ea typeface="Tahoma" pitchFamily="34" charset="0"/>
                <a:cs typeface="Tahoma" pitchFamily="34" charset="0"/>
              </a:rPr>
              <a:t> </a:t>
            </a:r>
            <a:r>
              <a:rPr lang="sk-SK" sz="1400" dirty="0">
                <a:ea typeface="Tahoma" pitchFamily="34" charset="0"/>
                <a:cs typeface="Tahoma" pitchFamily="34" charset="0"/>
              </a:rPr>
              <a:t>pre sektor vodného hospodárstva;</a:t>
            </a:r>
          </a:p>
          <a:p>
            <a:pPr marL="449263" indent="-177800" algn="just">
              <a:spcAft>
                <a:spcPts val="400"/>
              </a:spcAft>
              <a:buFont typeface="Arial" panose="020B0604020202020204" pitchFamily="34" charset="0"/>
              <a:buChar char="•"/>
            </a:pPr>
            <a:r>
              <a:rPr lang="sk-SK" sz="1400" b="1" dirty="0" smtClean="0">
                <a:ea typeface="Tahoma" pitchFamily="34" charset="0"/>
                <a:cs typeface="Tahoma" pitchFamily="34" charset="0"/>
              </a:rPr>
              <a:t>nízky </a:t>
            </a:r>
            <a:r>
              <a:rPr lang="sk-SK" sz="1400" b="1" dirty="0">
                <a:ea typeface="Tahoma" pitchFamily="34" charset="0"/>
                <a:cs typeface="Tahoma" pitchFamily="34" charset="0"/>
              </a:rPr>
              <a:t>počet predložených </a:t>
            </a:r>
            <a:r>
              <a:rPr lang="sk-SK" sz="1400" b="1" dirty="0" err="1" smtClean="0">
                <a:ea typeface="Tahoma" pitchFamily="34" charset="0"/>
                <a:cs typeface="Tahoma" pitchFamily="34" charset="0"/>
              </a:rPr>
              <a:t>ŽoNFP</a:t>
            </a:r>
            <a:r>
              <a:rPr lang="sk-SK" sz="1400" b="1" dirty="0" smtClean="0">
                <a:ea typeface="Tahoma" pitchFamily="34" charset="0"/>
                <a:cs typeface="Tahoma" pitchFamily="34" charset="0"/>
              </a:rPr>
              <a:t> </a:t>
            </a:r>
            <a:r>
              <a:rPr lang="sk-SK" sz="1400" dirty="0">
                <a:ea typeface="Tahoma" pitchFamily="34" charset="0"/>
                <a:cs typeface="Tahoma" pitchFamily="34" charset="0"/>
              </a:rPr>
              <a:t>napriek skutočnosti, že informácie o pripravovaných výzvach boli pre žiadateľov </a:t>
            </a:r>
            <a:r>
              <a:rPr lang="sk-SK" sz="1400" dirty="0" smtClean="0">
                <a:ea typeface="Tahoma" pitchFamily="34" charset="0"/>
                <a:cs typeface="Tahoma" pitchFamily="34" charset="0"/>
              </a:rPr>
              <a:t>k </a:t>
            </a:r>
            <a:r>
              <a:rPr lang="sk-SK" sz="1400" dirty="0">
                <a:ea typeface="Tahoma" pitchFamily="34" charset="0"/>
                <a:cs typeface="Tahoma" pitchFamily="34" charset="0"/>
              </a:rPr>
              <a:t>dispozícií prostredníctvom webového sídla OP KŽP;</a:t>
            </a:r>
          </a:p>
          <a:p>
            <a:pPr marL="449263" indent="-177800" algn="just">
              <a:spcAft>
                <a:spcPts val="400"/>
              </a:spcAft>
              <a:buFont typeface="Arial" panose="020B0604020202020204" pitchFamily="34" charset="0"/>
              <a:buChar char="•"/>
            </a:pPr>
            <a:r>
              <a:rPr lang="sk-SK" sz="1400" b="1" dirty="0" smtClean="0">
                <a:ea typeface="Tahoma" pitchFamily="34" charset="0"/>
                <a:cs typeface="Tahoma" pitchFamily="34" charset="0"/>
              </a:rPr>
              <a:t>zdĺhavejší </a:t>
            </a:r>
            <a:r>
              <a:rPr lang="sk-SK" sz="1400" b="1" dirty="0">
                <a:ea typeface="Tahoma" pitchFamily="34" charset="0"/>
                <a:cs typeface="Tahoma" pitchFamily="34" charset="0"/>
              </a:rPr>
              <a:t>proces </a:t>
            </a:r>
            <a:r>
              <a:rPr lang="sk-SK" sz="1400" b="1" dirty="0" smtClean="0">
                <a:ea typeface="Tahoma" pitchFamily="34" charset="0"/>
                <a:cs typeface="Tahoma" pitchFamily="34" charset="0"/>
              </a:rPr>
              <a:t>predkladania </a:t>
            </a:r>
            <a:r>
              <a:rPr lang="sk-SK" sz="1400" b="1" dirty="0">
                <a:ea typeface="Tahoma" pitchFamily="34" charset="0"/>
                <a:cs typeface="Tahoma" pitchFamily="34" charset="0"/>
              </a:rPr>
              <a:t>žiadostí </a:t>
            </a:r>
            <a:r>
              <a:rPr lang="sk-SK" sz="1400" dirty="0">
                <a:ea typeface="Tahoma" pitchFamily="34" charset="0"/>
                <a:cs typeface="Tahoma" pitchFamily="34" charset="0"/>
              </a:rPr>
              <a:t>v rámci oboch </a:t>
            </a:r>
            <a:r>
              <a:rPr lang="sk-SK" sz="1400" dirty="0" smtClean="0">
                <a:ea typeface="Tahoma" pitchFamily="34" charset="0"/>
                <a:cs typeface="Tahoma" pitchFamily="34" charset="0"/>
              </a:rPr>
              <a:t>výziev súvisiaci najmä </a:t>
            </a:r>
            <a:r>
              <a:rPr lang="sk-SK" sz="1400" dirty="0">
                <a:ea typeface="Tahoma" pitchFamily="34" charset="0"/>
                <a:cs typeface="Tahoma" pitchFamily="34" charset="0"/>
              </a:rPr>
              <a:t>s vysporiadaním majetkovo-právnych vzťahov ku všetkým nehnuteľnostiam a hnuteľným </a:t>
            </a:r>
            <a:r>
              <a:rPr lang="sk-SK" sz="1400" dirty="0" smtClean="0">
                <a:ea typeface="Tahoma" pitchFamily="34" charset="0"/>
                <a:cs typeface="Tahoma" pitchFamily="34" charset="0"/>
              </a:rPr>
              <a:t>veciam, ktorý môže </a:t>
            </a:r>
            <a:r>
              <a:rPr lang="sk-SK" sz="1400" dirty="0">
                <a:ea typeface="Tahoma" pitchFamily="34" charset="0"/>
                <a:cs typeface="Tahoma" pitchFamily="34" charset="0"/>
              </a:rPr>
              <a:t>trvať aj viac ako rok;</a:t>
            </a:r>
          </a:p>
          <a:p>
            <a:pPr marL="449263" indent="-177800" algn="just">
              <a:spcAft>
                <a:spcPts val="400"/>
              </a:spcAft>
              <a:buFont typeface="Arial" panose="020B0604020202020204" pitchFamily="34" charset="0"/>
              <a:buChar char="•"/>
            </a:pPr>
            <a:r>
              <a:rPr lang="sk-SK" sz="1400" b="1" dirty="0" smtClean="0">
                <a:ea typeface="Tahoma" pitchFamily="34" charset="0"/>
                <a:cs typeface="Tahoma" pitchFamily="34" charset="0"/>
              </a:rPr>
              <a:t>nové </a:t>
            </a:r>
            <a:r>
              <a:rPr lang="sk-SK" sz="1400" b="1" dirty="0">
                <a:ea typeface="Tahoma" pitchFamily="34" charset="0"/>
                <a:cs typeface="Tahoma" pitchFamily="34" charset="0"/>
              </a:rPr>
              <a:t>podmienky a obmedzenia</a:t>
            </a:r>
            <a:r>
              <a:rPr lang="sk-SK" sz="1400" dirty="0">
                <a:ea typeface="Tahoma" pitchFamily="34" charset="0"/>
                <a:cs typeface="Tahoma" pitchFamily="34" charset="0"/>
              </a:rPr>
              <a:t> vyplývajúce z plánu manažmentu povodňového rizika, najmä však preukázanie súladu projektu s požiadavkami článku 4.7 Rámcovej smernici o vode, ktoré sa metodicky vyvíjalo na národnej úrovni a na úrovni EK a vyžiadalo si novelizáciu vodného zákona;</a:t>
            </a:r>
          </a:p>
          <a:p>
            <a:pPr marL="449263" indent="-177800" algn="just">
              <a:spcAft>
                <a:spcPts val="400"/>
              </a:spcAft>
              <a:buFont typeface="Arial" panose="020B0604020202020204" pitchFamily="34" charset="0"/>
              <a:buChar char="•"/>
            </a:pPr>
            <a:r>
              <a:rPr lang="sk-SK" sz="1400" b="1" dirty="0" smtClean="0">
                <a:ea typeface="Tahoma" pitchFamily="34" charset="0"/>
                <a:cs typeface="Tahoma" pitchFamily="34" charset="0"/>
              </a:rPr>
              <a:t>dlhotrvajúci </a:t>
            </a:r>
            <a:r>
              <a:rPr lang="sk-SK" sz="1400" b="1" dirty="0">
                <a:ea typeface="Tahoma" pitchFamily="34" charset="0"/>
                <a:cs typeface="Tahoma" pitchFamily="34" charset="0"/>
              </a:rPr>
              <a:t>proces verejného obstarávania </a:t>
            </a:r>
            <a:r>
              <a:rPr lang="sk-SK" sz="1400" dirty="0">
                <a:ea typeface="Tahoma" pitchFamily="34" charset="0"/>
                <a:cs typeface="Tahoma" pitchFamily="34" charset="0"/>
              </a:rPr>
              <a:t>a jeho kontroly, ktorý sa v porovnaní s pôvodnými predpokladmi </a:t>
            </a:r>
            <a:r>
              <a:rPr lang="sk-SK" sz="1400" dirty="0" smtClean="0">
                <a:ea typeface="Tahoma" pitchFamily="34" charset="0"/>
                <a:cs typeface="Tahoma" pitchFamily="34" charset="0"/>
              </a:rPr>
              <a:t>RO, </a:t>
            </a:r>
            <a:r>
              <a:rPr lang="sk-SK" sz="1400" dirty="0">
                <a:ea typeface="Tahoma" pitchFamily="34" charset="0"/>
                <a:cs typeface="Tahoma" pitchFamily="34" charset="0"/>
              </a:rPr>
              <a:t>vychádzajúcimi zo skúseností z predchádzajúceho programového obdobia, predĺžil o cca 6 mesiacov.</a:t>
            </a:r>
          </a:p>
          <a:p>
            <a:pPr algn="just">
              <a:spcAft>
                <a:spcPts val="600"/>
              </a:spcAft>
            </a:pPr>
            <a:endParaRPr lang="sk-SK" sz="1500" dirty="0" smtClean="0">
              <a:solidFill>
                <a:srgbClr val="4A66AC">
                  <a:lumMod val="75000"/>
                </a:srgbClr>
              </a:solidFill>
              <a:ea typeface="Tahoma" pitchFamily="34" charset="0"/>
              <a:cs typeface="Tahoma" pitchFamily="34" charset="0"/>
            </a:endParaRPr>
          </a:p>
        </p:txBody>
      </p:sp>
    </p:spTree>
    <p:extLst>
      <p:ext uri="{BB962C8B-B14F-4D97-AF65-F5344CB8AC3E}">
        <p14:creationId xmlns:p14="http://schemas.microsoft.com/office/powerpoint/2010/main" val="2224170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ĺžnik 3"/>
          <p:cNvSpPr/>
          <p:nvPr/>
        </p:nvSpPr>
        <p:spPr>
          <a:xfrm>
            <a:off x="185616" y="1136409"/>
            <a:ext cx="8716338" cy="1046440"/>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spcAft>
                <a:spcPts val="0"/>
              </a:spcAft>
              <a:buClrTx/>
              <a:buSzTx/>
              <a:buFontTx/>
              <a:buNone/>
              <a:tabLst/>
              <a:defRPr/>
            </a:pPr>
            <a:endParaRPr kumimoji="0" lang="sk-SK" sz="1000" b="1" i="0" u="none" strike="noStrike" kern="0" cap="none" spc="0" normalizeH="0" baseline="0" noProof="0" dirty="0" smtClean="0">
              <a:ln>
                <a:noFill/>
              </a:ln>
              <a:solidFill>
                <a:srgbClr val="4A66AC">
                  <a:lumMod val="75000"/>
                </a:srgbClr>
              </a:solidFill>
              <a:effectLst/>
              <a:uLnTx/>
              <a:uFillTx/>
            </a:endParaRPr>
          </a:p>
          <a:p>
            <a:pPr marL="0" marR="0" lvl="0" indent="0" defTabSz="914400" eaLnBrk="1" fontAlgn="auto" latinLnBrk="0" hangingPunct="1">
              <a:lnSpc>
                <a:spcPct val="100000"/>
              </a:lnSpc>
              <a:spcBef>
                <a:spcPts val="0"/>
              </a:spcBef>
              <a:spcAft>
                <a:spcPts val="600"/>
              </a:spcAft>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2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Adaptácia na nepriaznivé dôsledky zmeny klímy so zameraním na ochranu 	pred povodňami </a:t>
            </a:r>
          </a:p>
        </p:txBody>
      </p:sp>
      <p:sp>
        <p:nvSpPr>
          <p:cNvPr id="5" name="Obdĺžnik 4"/>
          <p:cNvSpPr/>
          <p:nvPr/>
        </p:nvSpPr>
        <p:spPr>
          <a:xfrm>
            <a:off x="185615" y="2182849"/>
            <a:ext cx="8716339" cy="4519186"/>
          </a:xfrm>
          <a:prstGeom prst="rect">
            <a:avLst/>
          </a:prstGeom>
        </p:spPr>
        <p:txBody>
          <a:bodyPr wrap="square">
            <a:spAutoFit/>
          </a:bodyPr>
          <a:lstStyle/>
          <a:p>
            <a:pPr algn="just">
              <a:spcAft>
                <a:spcPts val="800"/>
              </a:spcAft>
            </a:pPr>
            <a:r>
              <a:rPr lang="sk-SK" b="1" dirty="0">
                <a:ea typeface="Tahoma" pitchFamily="34" charset="0"/>
                <a:cs typeface="Tahoma" pitchFamily="34" charset="0"/>
              </a:rPr>
              <a:t>Zdôvodnenie </a:t>
            </a:r>
            <a:r>
              <a:rPr lang="sk-SK" b="1" dirty="0" smtClean="0">
                <a:ea typeface="Tahoma" pitchFamily="34" charset="0"/>
                <a:cs typeface="Tahoma" pitchFamily="34" charset="0"/>
              </a:rPr>
              <a:t>návrhu</a:t>
            </a:r>
          </a:p>
          <a:p>
            <a:pPr marL="285750" indent="-285750" algn="just">
              <a:spcAft>
                <a:spcPts val="600"/>
              </a:spcAft>
              <a:buFont typeface="Wingdings" panose="05000000000000000000" pitchFamily="2" charset="2"/>
              <a:buChar char="Ø"/>
            </a:pPr>
            <a:r>
              <a:rPr lang="sk-SK" sz="1500" dirty="0" smtClean="0">
                <a:ea typeface="Tahoma" pitchFamily="34" charset="0"/>
                <a:cs typeface="Tahoma" pitchFamily="34" charset="0"/>
              </a:rPr>
              <a:t>nedoriešená otázka </a:t>
            </a:r>
            <a:r>
              <a:rPr lang="sk-SK" sz="1500" dirty="0">
                <a:ea typeface="Tahoma" pitchFamily="34" charset="0"/>
                <a:cs typeface="Tahoma" pitchFamily="34" charset="0"/>
              </a:rPr>
              <a:t>štátnej pomoci v rámci takých projektov, kedy sanácia prebieha na pozemku vo vlastníctve subjektov vykonávajúcich podnikateľskú činnosť, čoho </a:t>
            </a:r>
            <a:r>
              <a:rPr lang="sk-SK" sz="1500" b="1" dirty="0">
                <a:ea typeface="Tahoma" pitchFamily="34" charset="0"/>
                <a:cs typeface="Tahoma" pitchFamily="34" charset="0"/>
              </a:rPr>
              <a:t>predpokladom je ale systémová zmena existujúcej legislatívy v oblasti nakladania s </a:t>
            </a:r>
            <a:r>
              <a:rPr lang="sk-SK" sz="1500" b="1" dirty="0" smtClean="0">
                <a:ea typeface="Tahoma" pitchFamily="34" charset="0"/>
                <a:cs typeface="Tahoma" pitchFamily="34" charset="0"/>
              </a:rPr>
              <a:t>ťažobným odpadom </a:t>
            </a:r>
            <a:r>
              <a:rPr lang="sk-SK" sz="1500" dirty="0" smtClean="0">
                <a:ea typeface="Tahoma" pitchFamily="34" charset="0"/>
                <a:cs typeface="Tahoma" pitchFamily="34" charset="0"/>
              </a:rPr>
              <a:t>(zákona č. 514/2008 </a:t>
            </a:r>
            <a:r>
              <a:rPr lang="sk-SK" sz="1500" dirty="0">
                <a:ea typeface="Tahoma" pitchFamily="34" charset="0"/>
                <a:cs typeface="Tahoma" pitchFamily="34" charset="0"/>
              </a:rPr>
              <a:t>Z. z. o nakladaní s odpadom z ťažobného priemyslu a o zmene a doplnení niektorých zákonov v znení neskorších predpisov). </a:t>
            </a:r>
            <a:r>
              <a:rPr lang="sk-SK" sz="1400" spc="-20" dirty="0">
                <a:ea typeface="Tahoma" pitchFamily="34" charset="0"/>
                <a:cs typeface="Tahoma" pitchFamily="34" charset="0"/>
              </a:rPr>
              <a:t>Do legislatívy by bolo potrebné zaviesť obdobný postup zisťovania povinnej osoby tak, ako je to v prípade zákona o </a:t>
            </a:r>
            <a:r>
              <a:rPr lang="sk-SK" sz="1400" spc="-30" dirty="0">
                <a:ea typeface="Tahoma" pitchFamily="34" charset="0"/>
                <a:cs typeface="Tahoma" pitchFamily="34" charset="0"/>
              </a:rPr>
              <a:t>environmentálnych záťažiach, ako aj povinnosť vlastníkov uhradiť </a:t>
            </a:r>
            <a:r>
              <a:rPr lang="sk-SK" sz="1400" spc="-30" dirty="0" smtClean="0">
                <a:ea typeface="Tahoma" pitchFamily="34" charset="0"/>
                <a:cs typeface="Tahoma" pitchFamily="34" charset="0"/>
              </a:rPr>
              <a:t>prípadnú </a:t>
            </a:r>
            <a:r>
              <a:rPr lang="sk-SK" sz="1400" spc="-30" dirty="0">
                <a:ea typeface="Tahoma" pitchFamily="34" charset="0"/>
                <a:cs typeface="Tahoma" pitchFamily="34" charset="0"/>
              </a:rPr>
              <a:t>zvýšenú </a:t>
            </a:r>
            <a:r>
              <a:rPr lang="sk-SK" sz="1400" spc="-30" dirty="0" smtClean="0">
                <a:ea typeface="Tahoma" pitchFamily="34" charset="0"/>
                <a:cs typeface="Tahoma" pitchFamily="34" charset="0"/>
              </a:rPr>
              <a:t>hodnotu pozemku, </a:t>
            </a:r>
            <a:r>
              <a:rPr lang="sk-SK" sz="1400" spc="-30" dirty="0">
                <a:ea typeface="Tahoma" pitchFamily="34" charset="0"/>
                <a:cs typeface="Tahoma" pitchFamily="34" charset="0"/>
              </a:rPr>
              <a:t>ak by k nej </a:t>
            </a:r>
            <a:r>
              <a:rPr lang="sk-SK" sz="1400" spc="-30" dirty="0" smtClean="0">
                <a:ea typeface="Tahoma" pitchFamily="34" charset="0"/>
                <a:cs typeface="Tahoma" pitchFamily="34" charset="0"/>
              </a:rPr>
              <a:t>došlo</a:t>
            </a:r>
            <a:r>
              <a:rPr lang="sk-SK" sz="1400" spc="-30" dirty="0">
                <a:ea typeface="Tahoma" pitchFamily="34" charset="0"/>
                <a:cs typeface="Tahoma" pitchFamily="34" charset="0"/>
              </a:rPr>
              <a:t>;</a:t>
            </a:r>
            <a:endParaRPr lang="sk-SK" sz="1400" spc="-30" dirty="0" smtClean="0">
              <a:ea typeface="Tahoma" pitchFamily="34" charset="0"/>
              <a:cs typeface="Tahoma" pitchFamily="34" charset="0"/>
            </a:endParaRPr>
          </a:p>
          <a:p>
            <a:pPr marL="285750" indent="-285750" algn="just">
              <a:spcAft>
                <a:spcPts val="600"/>
              </a:spcAft>
              <a:buFont typeface="Wingdings" panose="05000000000000000000" pitchFamily="2" charset="2"/>
              <a:buChar char="Ø"/>
            </a:pPr>
            <a:r>
              <a:rPr lang="sk-SK" sz="1500" dirty="0" smtClean="0">
                <a:ea typeface="Tahoma" pitchFamily="34" charset="0"/>
                <a:cs typeface="Tahoma" pitchFamily="34" charset="0"/>
              </a:rPr>
              <a:t>riziko </a:t>
            </a:r>
            <a:r>
              <a:rPr lang="sk-SK" sz="1500" dirty="0">
                <a:ea typeface="Tahoma" pitchFamily="34" charset="0"/>
                <a:cs typeface="Tahoma" pitchFamily="34" charset="0"/>
              </a:rPr>
              <a:t>nevyčerpania finančných </a:t>
            </a:r>
            <a:r>
              <a:rPr lang="sk-SK" sz="1500" dirty="0" smtClean="0">
                <a:ea typeface="Tahoma" pitchFamily="34" charset="0"/>
                <a:cs typeface="Tahoma" pitchFamily="34" charset="0"/>
              </a:rPr>
              <a:t>prostriedkov z</a:t>
            </a:r>
            <a:r>
              <a:rPr lang="sk-SK" sz="1500" dirty="0">
                <a:ea typeface="Tahoma" pitchFamily="34" charset="0"/>
                <a:cs typeface="Tahoma" pitchFamily="34" charset="0"/>
              </a:rPr>
              <a:t> dôvodu chýbajúcej právnej úpravy sanácií úložísk ťažobného </a:t>
            </a:r>
            <a:r>
              <a:rPr lang="sk-SK" sz="1500" dirty="0" smtClean="0">
                <a:ea typeface="Tahoma" pitchFamily="34" charset="0"/>
                <a:cs typeface="Tahoma" pitchFamily="34" charset="0"/>
              </a:rPr>
              <a:t>odpadu;</a:t>
            </a:r>
            <a:endParaRPr lang="sk-SK" sz="1500" dirty="0">
              <a:ea typeface="Tahoma" pitchFamily="34" charset="0"/>
              <a:cs typeface="Tahoma" pitchFamily="34" charset="0"/>
            </a:endParaRPr>
          </a:p>
          <a:p>
            <a:pPr marL="285750" indent="-285750" algn="just">
              <a:spcAft>
                <a:spcPts val="600"/>
              </a:spcAft>
              <a:buFont typeface="Wingdings" panose="05000000000000000000" pitchFamily="2" charset="2"/>
              <a:buChar char="Ø"/>
            </a:pPr>
            <a:r>
              <a:rPr lang="sk-SK" sz="1500" b="1" dirty="0" smtClean="0">
                <a:ea typeface="Tahoma" pitchFamily="34" charset="0"/>
                <a:cs typeface="Tahoma" pitchFamily="34" charset="0"/>
              </a:rPr>
              <a:t>RO </a:t>
            </a:r>
            <a:r>
              <a:rPr lang="sk-SK" sz="1500" b="1" dirty="0">
                <a:ea typeface="Tahoma" pitchFamily="34" charset="0"/>
                <a:cs typeface="Tahoma" pitchFamily="34" charset="0"/>
              </a:rPr>
              <a:t>sa priklonil k opatreniu neponechávať plnú sumu zdrojov v menej výkonnej PO 2 a presunúť časť zdrojov (vo výške 34 085 729 € za </a:t>
            </a:r>
            <a:r>
              <a:rPr lang="sk-SK" sz="1500" b="1" dirty="0" smtClean="0">
                <a:ea typeface="Tahoma" pitchFamily="34" charset="0"/>
                <a:cs typeface="Tahoma" pitchFamily="34" charset="0"/>
              </a:rPr>
              <a:t>EÚ zdroj) </a:t>
            </a:r>
            <a:r>
              <a:rPr lang="sk-SK" sz="1500" b="1" dirty="0">
                <a:ea typeface="Tahoma" pitchFamily="34" charset="0"/>
                <a:cs typeface="Tahoma" pitchFamily="34" charset="0"/>
              </a:rPr>
              <a:t>do výkonnejšej PO 1 – v súlade s odporúčaním EK na stretnutí dňa </a:t>
            </a:r>
            <a:r>
              <a:rPr lang="sk-SK" sz="1500" b="1" dirty="0" smtClean="0">
                <a:ea typeface="Tahoma" pitchFamily="34" charset="0"/>
                <a:cs typeface="Tahoma" pitchFamily="34" charset="0"/>
              </a:rPr>
              <a:t>26.01.2018</a:t>
            </a:r>
            <a:r>
              <a:rPr lang="sk-SK" sz="1500" dirty="0" smtClean="0">
                <a:ea typeface="Tahoma" pitchFamily="34" charset="0"/>
                <a:cs typeface="Tahoma" pitchFamily="34" charset="0"/>
              </a:rPr>
              <a:t>.</a:t>
            </a:r>
          </a:p>
          <a:p>
            <a:pPr marL="271463" algn="just">
              <a:spcAft>
                <a:spcPts val="600"/>
              </a:spcAft>
            </a:pPr>
            <a:r>
              <a:rPr lang="sk-SK" sz="1500" b="1" dirty="0" smtClean="0">
                <a:ea typeface="Tahoma" pitchFamily="34" charset="0"/>
                <a:cs typeface="Tahoma" pitchFamily="34" charset="0"/>
              </a:rPr>
              <a:t>Zdroje </a:t>
            </a:r>
            <a:r>
              <a:rPr lang="sk-SK" sz="1500" b="1" dirty="0">
                <a:ea typeface="Tahoma" pitchFamily="34" charset="0"/>
                <a:cs typeface="Tahoma" pitchFamily="34" charset="0"/>
              </a:rPr>
              <a:t>pôvodne určené na podporu rekultivácie uzavretých úložísk a opustených úložísk ťažobného odpadu </a:t>
            </a:r>
            <a:r>
              <a:rPr lang="sk-SK" sz="1500" dirty="0">
                <a:ea typeface="Tahoma" pitchFamily="34" charset="0"/>
                <a:cs typeface="Tahoma" pitchFamily="34" charset="0"/>
              </a:rPr>
              <a:t>(v súlade s princípom „znečisťovateľ platí“) </a:t>
            </a:r>
            <a:r>
              <a:rPr lang="sk-SK" sz="1500" b="1" dirty="0">
                <a:ea typeface="Tahoma" pitchFamily="34" charset="0"/>
                <a:cs typeface="Tahoma" pitchFamily="34" charset="0"/>
              </a:rPr>
              <a:t>sa presúvajú na obsahovo podobnú aktivitu sanácie </a:t>
            </a:r>
            <a:r>
              <a:rPr lang="sk-SK" sz="1500" b="1" dirty="0" smtClean="0">
                <a:ea typeface="Tahoma" pitchFamily="34" charset="0"/>
                <a:cs typeface="Tahoma" pitchFamily="34" charset="0"/>
              </a:rPr>
              <a:t>environmentálnych </a:t>
            </a:r>
            <a:r>
              <a:rPr lang="sk-SK" sz="1500" b="1" dirty="0">
                <a:ea typeface="Tahoma" pitchFamily="34" charset="0"/>
                <a:cs typeface="Tahoma" pitchFamily="34" charset="0"/>
              </a:rPr>
              <a:t>záťaží v rámci PO </a:t>
            </a:r>
            <a:r>
              <a:rPr lang="sk-SK" sz="1500" b="1" dirty="0" smtClean="0">
                <a:ea typeface="Tahoma" pitchFamily="34" charset="0"/>
                <a:cs typeface="Tahoma" pitchFamily="34" charset="0"/>
              </a:rPr>
              <a:t>1.</a:t>
            </a:r>
          </a:p>
          <a:p>
            <a:pPr marL="271463" algn="just">
              <a:spcAft>
                <a:spcPts val="600"/>
              </a:spcAft>
            </a:pPr>
            <a:endParaRPr lang="sk-SK" sz="1500" dirty="0">
              <a:solidFill>
                <a:srgbClr val="4A66AC">
                  <a:lumMod val="75000"/>
                </a:srgbClr>
              </a:solidFill>
              <a:ea typeface="Tahoma" pitchFamily="34" charset="0"/>
              <a:cs typeface="Tahoma" pitchFamily="34" charset="0"/>
            </a:endParaRPr>
          </a:p>
          <a:p>
            <a:pPr marL="271463" algn="just">
              <a:spcAft>
                <a:spcPts val="600"/>
              </a:spcAft>
            </a:pPr>
            <a:endParaRPr lang="sk-SK" sz="1500" dirty="0" smtClean="0">
              <a:solidFill>
                <a:srgbClr val="4A66AC">
                  <a:lumMod val="75000"/>
                </a:srgbClr>
              </a:solidFill>
              <a:ea typeface="Tahoma" pitchFamily="34" charset="0"/>
              <a:cs typeface="Tahoma" pitchFamily="34" charset="0"/>
            </a:endParaRPr>
          </a:p>
        </p:txBody>
      </p:sp>
    </p:spTree>
    <p:extLst>
      <p:ext uri="{BB962C8B-B14F-4D97-AF65-F5344CB8AC3E}">
        <p14:creationId xmlns:p14="http://schemas.microsoft.com/office/powerpoint/2010/main" val="1867552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dĺžnik 5"/>
          <p:cNvSpPr/>
          <p:nvPr/>
        </p:nvSpPr>
        <p:spPr>
          <a:xfrm>
            <a:off x="230439" y="1028832"/>
            <a:ext cx="8653585" cy="892552"/>
          </a:xfrm>
          <a:prstGeom prst="rect">
            <a:avLst/>
          </a:prstGeom>
        </p:spPr>
        <p:txBody>
          <a:bodyPr wrap="square">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sk-SK" sz="2000" b="1" i="0" u="none" strike="noStrike" kern="0" cap="all" spc="0" normalizeH="0" baseline="0" noProof="0" dirty="0" smtClean="0">
                <a:ln>
                  <a:noFill/>
                </a:ln>
                <a:solidFill>
                  <a:prstClr val="white">
                    <a:lumMod val="50000"/>
                  </a:prstClr>
                </a:solidFill>
                <a:effectLst/>
                <a:uLnTx/>
                <a:uFillTx/>
                <a:ea typeface="Tahoma" pitchFamily="34" charset="0"/>
                <a:cs typeface="Tahoma" pitchFamily="34" charset="0"/>
              </a:rPr>
              <a:t>Úpravy hodnôt ukazovateľov výkonnostného rámca</a:t>
            </a:r>
          </a:p>
          <a:p>
            <a:pPr marL="0" marR="0" lvl="0" indent="0" defTabSz="914400" eaLnBrk="1" fontAlgn="auto" latinLnBrk="0" hangingPunct="1">
              <a:lnSpc>
                <a:spcPct val="100000"/>
              </a:lnSpc>
              <a:spcBef>
                <a:spcPts val="0"/>
              </a:spcBef>
              <a:buClrTx/>
              <a:buSzTx/>
              <a:buFontTx/>
              <a:buNone/>
              <a:tabLst/>
              <a:defRPr/>
            </a:pPr>
            <a:r>
              <a:rPr kumimoji="0" lang="sk-SK" sz="1600" b="1" i="0" u="none" strike="noStrike" kern="0" cap="none" spc="0" normalizeH="0" baseline="0" noProof="0" dirty="0" smtClean="0">
                <a:ln>
                  <a:noFill/>
                </a:ln>
                <a:solidFill>
                  <a:srgbClr val="0070C0"/>
                </a:solidFill>
                <a:effectLst/>
                <a:uLnTx/>
                <a:uFillTx/>
                <a:ea typeface="Tahoma" pitchFamily="34" charset="0"/>
                <a:cs typeface="Tahoma" pitchFamily="34" charset="0"/>
              </a:rPr>
              <a:t>PO 2 	</a:t>
            </a:r>
            <a:r>
              <a:rPr kumimoji="0" lang="sk-SK" sz="1600" b="1" i="0" u="none" strike="noStrike" kern="0" cap="all" spc="0" normalizeH="0" baseline="0" noProof="0" dirty="0" smtClean="0">
                <a:ln>
                  <a:noFill/>
                </a:ln>
                <a:solidFill>
                  <a:srgbClr val="0070C0"/>
                </a:solidFill>
                <a:effectLst/>
                <a:uLnTx/>
                <a:uFillTx/>
                <a:ea typeface="Tahoma" pitchFamily="34" charset="0"/>
                <a:cs typeface="Tahoma" pitchFamily="34" charset="0"/>
              </a:rPr>
              <a:t>Adaptácia na nepriaznivé dôsledky zmeny klímy so zameraním na ochranu 	pred povodňami </a:t>
            </a:r>
          </a:p>
        </p:txBody>
      </p:sp>
      <p:sp>
        <p:nvSpPr>
          <p:cNvPr id="7" name="Obdĺžnik 6"/>
          <p:cNvSpPr/>
          <p:nvPr/>
        </p:nvSpPr>
        <p:spPr>
          <a:xfrm>
            <a:off x="230439" y="2012517"/>
            <a:ext cx="8653585" cy="5006499"/>
          </a:xfrm>
          <a:prstGeom prst="rect">
            <a:avLst/>
          </a:prstGeom>
        </p:spPr>
        <p:txBody>
          <a:bodyPr wrap="square">
            <a:spAutoFit/>
          </a:bodyPr>
          <a:lstStyle/>
          <a:p>
            <a:pPr algn="just"/>
            <a:r>
              <a:rPr lang="sk-SK" b="1" dirty="0">
                <a:ea typeface="Tahoma" pitchFamily="34" charset="0"/>
                <a:cs typeface="Tahoma" pitchFamily="34" charset="0"/>
              </a:rPr>
              <a:t>Zdôvodnenie </a:t>
            </a:r>
            <a:r>
              <a:rPr lang="sk-SK" b="1" dirty="0" smtClean="0">
                <a:ea typeface="Tahoma" pitchFamily="34" charset="0"/>
                <a:cs typeface="Tahoma" pitchFamily="34" charset="0"/>
              </a:rPr>
              <a:t>návrhu</a:t>
            </a:r>
          </a:p>
          <a:p>
            <a:pPr marL="285750" indent="-285750" algn="just">
              <a:spcAft>
                <a:spcPts val="600"/>
              </a:spcAft>
              <a:buFont typeface="Wingdings" panose="05000000000000000000" pitchFamily="2" charset="2"/>
              <a:buChar char="Ø"/>
            </a:pPr>
            <a:r>
              <a:rPr lang="pl-PL" sz="1500" b="1" dirty="0">
                <a:ea typeface="Tahoma" pitchFamily="34" charset="0"/>
                <a:cs typeface="Tahoma" pitchFamily="34" charset="0"/>
              </a:rPr>
              <a:t>r</a:t>
            </a:r>
            <a:r>
              <a:rPr lang="pl-PL" sz="1500" b="1" dirty="0" smtClean="0">
                <a:ea typeface="Tahoma" pitchFamily="34" charset="0"/>
                <a:cs typeface="Tahoma" pitchFamily="34" charset="0"/>
              </a:rPr>
              <a:t>iešenie aktuálnych </a:t>
            </a:r>
            <a:r>
              <a:rPr lang="pl-PL" sz="1500" b="1" dirty="0">
                <a:ea typeface="Tahoma" pitchFamily="34" charset="0"/>
                <a:cs typeface="Tahoma" pitchFamily="34" charset="0"/>
              </a:rPr>
              <a:t>a </a:t>
            </a:r>
            <a:r>
              <a:rPr lang="pl-PL" sz="1500" b="1" dirty="0" smtClean="0">
                <a:ea typeface="Tahoma" pitchFamily="34" charset="0"/>
                <a:cs typeface="Tahoma" pitchFamily="34" charset="0"/>
              </a:rPr>
              <a:t>naliehavých potrieb </a:t>
            </a:r>
            <a:r>
              <a:rPr lang="pl-PL" sz="1500" b="1" dirty="0">
                <a:ea typeface="Tahoma" pitchFamily="34" charset="0"/>
                <a:cs typeface="Tahoma" pitchFamily="34" charset="0"/>
              </a:rPr>
              <a:t>na národnej </a:t>
            </a:r>
            <a:r>
              <a:rPr lang="pl-PL" sz="1500" b="1" dirty="0" smtClean="0">
                <a:ea typeface="Tahoma" pitchFamily="34" charset="0"/>
                <a:cs typeface="Tahoma" pitchFamily="34" charset="0"/>
              </a:rPr>
              <a:t>úrovni </a:t>
            </a:r>
            <a:r>
              <a:rPr lang="pl-PL" sz="1500" dirty="0" smtClean="0">
                <a:ea typeface="Tahoma" pitchFamily="34" charset="0"/>
                <a:cs typeface="Tahoma" pitchFamily="34" charset="0"/>
              </a:rPr>
              <a:t>– potreby zabezpečiť zdroje </a:t>
            </a:r>
            <a:r>
              <a:rPr lang="pl-PL" sz="1500" dirty="0">
                <a:ea typeface="Tahoma" pitchFamily="34" charset="0"/>
                <a:cs typeface="Tahoma" pitchFamily="34" charset="0"/>
              </a:rPr>
              <a:t>na sanáciu environmentálnej záťaže – toxickej  skládky priemyselného odpadu (bývalých Chemických závodov Juraja Dimitrova) v Bratislave </a:t>
            </a:r>
            <a:r>
              <a:rPr lang="pl-PL" sz="1500" dirty="0" smtClean="0">
                <a:ea typeface="Tahoma" pitchFamily="34" charset="0"/>
                <a:cs typeface="Tahoma" pitchFamily="34" charset="0"/>
              </a:rPr>
              <a:t>– Vrakuni </a:t>
            </a:r>
            <a:r>
              <a:rPr lang="pl-PL" sz="1400" dirty="0">
                <a:ea typeface="Tahoma" pitchFamily="34" charset="0"/>
                <a:cs typeface="Tahoma" pitchFamily="34" charset="0"/>
              </a:rPr>
              <a:t>(</a:t>
            </a:r>
            <a:r>
              <a:rPr lang="sk-SK" sz="1400" dirty="0">
                <a:ea typeface="Tahoma" pitchFamily="34" charset="0"/>
                <a:cs typeface="Tahoma" pitchFamily="34" charset="0"/>
              </a:rPr>
              <a:t>rozloha skládky je približne 6,5 ha, je na nej približne 120 000 </a:t>
            </a:r>
            <a:r>
              <a:rPr lang="sk-SK" sz="1400" dirty="0" smtClean="0">
                <a:ea typeface="Tahoma" pitchFamily="34" charset="0"/>
                <a:cs typeface="Tahoma" pitchFamily="34" charset="0"/>
              </a:rPr>
              <a:t>m</a:t>
            </a:r>
            <a:r>
              <a:rPr lang="sk-SK" sz="1400" b="1" baseline="30000" dirty="0">
                <a:ea typeface="Tahoma" pitchFamily="34" charset="0"/>
                <a:cs typeface="Tahoma" pitchFamily="34" charset="0"/>
              </a:rPr>
              <a:t>3</a:t>
            </a:r>
            <a:r>
              <a:rPr lang="sk-SK" sz="1400" dirty="0" smtClean="0">
                <a:ea typeface="Tahoma" pitchFamily="34" charset="0"/>
                <a:cs typeface="Tahoma" pitchFamily="34" charset="0"/>
              </a:rPr>
              <a:t> </a:t>
            </a:r>
            <a:r>
              <a:rPr lang="sk-SK" sz="1400" dirty="0">
                <a:ea typeface="Tahoma" pitchFamily="34" charset="0"/>
                <a:cs typeface="Tahoma" pitchFamily="34" charset="0"/>
              </a:rPr>
              <a:t>odpadu, ktorý bol vyvážaný z chemických závodov a náklady na jej odstránenie sa predpokladajú na viac ako 30 </a:t>
            </a:r>
            <a:r>
              <a:rPr lang="sk-SK" sz="1400" dirty="0" smtClean="0">
                <a:ea typeface="Tahoma" pitchFamily="34" charset="0"/>
                <a:cs typeface="Tahoma" pitchFamily="34" charset="0"/>
              </a:rPr>
              <a:t>mil. €):</a:t>
            </a:r>
            <a:endParaRPr lang="pl-PL" sz="1400" dirty="0">
              <a:ea typeface="Tahoma" pitchFamily="34" charset="0"/>
              <a:cs typeface="Tahoma" pitchFamily="34" charset="0"/>
            </a:endParaRPr>
          </a:p>
          <a:p>
            <a:pPr marL="449263" indent="-177800" algn="just">
              <a:spcAft>
                <a:spcPts val="400"/>
              </a:spcAft>
              <a:buFont typeface="Arial" panose="020B0604020202020204" pitchFamily="34" charset="0"/>
              <a:buChar char="•"/>
            </a:pPr>
            <a:r>
              <a:rPr lang="sk-SK" sz="1400" spc="-20" dirty="0" smtClean="0">
                <a:ea typeface="Tahoma" pitchFamily="34" charset="0"/>
                <a:cs typeface="Tahoma" pitchFamily="34" charset="0"/>
              </a:rPr>
              <a:t>v r. 2014 – 2015 bol realizovaný podrobný prieskum, z ktorého vyplynula potreba sanácie znečisteného územia a v XI/2016 sa MŽP SR na základe uznesenia vlády SR stalo príslušným ministerstvom na vykonanie povinností povinnej osoby na úseku environmentálnej záťaže vo Vrakuni – uvedené okolnosti nastali až v čase po schválení OP KŽP;</a:t>
            </a:r>
          </a:p>
          <a:p>
            <a:pPr marL="449263" indent="-177800" algn="just">
              <a:spcAft>
                <a:spcPts val="400"/>
              </a:spcAft>
              <a:buFont typeface="Arial" panose="020B0604020202020204" pitchFamily="34" charset="0"/>
              <a:buChar char="•"/>
            </a:pPr>
            <a:r>
              <a:rPr lang="sk-SK" sz="1400" b="1" dirty="0" smtClean="0">
                <a:ea typeface="Tahoma" pitchFamily="34" charset="0"/>
                <a:cs typeface="Tahoma" pitchFamily="34" charset="0"/>
              </a:rPr>
              <a:t>v </a:t>
            </a:r>
            <a:r>
              <a:rPr lang="sk-SK" sz="1400" b="1" dirty="0">
                <a:ea typeface="Tahoma" pitchFamily="34" charset="0"/>
                <a:cs typeface="Tahoma" pitchFamily="34" charset="0"/>
              </a:rPr>
              <a:t>súčasnosti je sanácia bývalej skládky priemyselného odpadu vo Vrakuni pre MŽP SR </a:t>
            </a:r>
            <a:r>
              <a:rPr lang="sk-SK" sz="1400" b="1" dirty="0" smtClean="0">
                <a:ea typeface="Tahoma" pitchFamily="34" charset="0"/>
                <a:cs typeface="Tahoma" pitchFamily="34" charset="0"/>
              </a:rPr>
              <a:t>vysokou prioritou</a:t>
            </a:r>
            <a:r>
              <a:rPr lang="sk-SK" sz="1400" dirty="0" smtClean="0">
                <a:ea typeface="Tahoma" pitchFamily="34" charset="0"/>
                <a:cs typeface="Tahoma" pitchFamily="34" charset="0"/>
              </a:rPr>
              <a:t>;</a:t>
            </a:r>
          </a:p>
          <a:p>
            <a:pPr marL="449263" indent="-177800" algn="just">
              <a:spcAft>
                <a:spcPts val="400"/>
              </a:spcAft>
              <a:buFont typeface="Arial" panose="020B0604020202020204" pitchFamily="34" charset="0"/>
              <a:buChar char="•"/>
            </a:pPr>
            <a:r>
              <a:rPr lang="sk-SK" sz="1400" spc="-20" dirty="0" smtClean="0">
                <a:ea typeface="Tahoma" pitchFamily="34" charset="0"/>
                <a:cs typeface="Tahoma" pitchFamily="34" charset="0"/>
              </a:rPr>
              <a:t>problémom </a:t>
            </a:r>
            <a:r>
              <a:rPr lang="sk-SK" sz="1400" spc="-20" dirty="0">
                <a:ea typeface="Tahoma" pitchFamily="34" charset="0"/>
                <a:cs typeface="Tahoma" pitchFamily="34" charset="0"/>
              </a:rPr>
              <a:t>sanácie skládky vo Vrakuni </a:t>
            </a:r>
            <a:r>
              <a:rPr lang="sk-SK" sz="1400" spc="-20" dirty="0" smtClean="0">
                <a:ea typeface="Tahoma" pitchFamily="34" charset="0"/>
                <a:cs typeface="Tahoma" pitchFamily="34" charset="0"/>
              </a:rPr>
              <a:t>boli aj </a:t>
            </a:r>
            <a:r>
              <a:rPr lang="sk-SK" sz="1400" spc="-20" dirty="0">
                <a:ea typeface="Tahoma" pitchFamily="34" charset="0"/>
                <a:cs typeface="Tahoma" pitchFamily="34" charset="0"/>
              </a:rPr>
              <a:t>niektoré pozemky v súkromnom vlastníctve. </a:t>
            </a:r>
            <a:r>
              <a:rPr lang="sk-SK" sz="1400" spc="-20" dirty="0" smtClean="0">
                <a:ea typeface="Tahoma" pitchFamily="34" charset="0"/>
                <a:cs typeface="Tahoma" pitchFamily="34" charset="0"/>
              </a:rPr>
              <a:t>To v </a:t>
            </a:r>
            <a:r>
              <a:rPr lang="sk-SK" sz="1400" spc="-20" dirty="0">
                <a:ea typeface="Tahoma" pitchFamily="34" charset="0"/>
                <a:cs typeface="Tahoma" pitchFamily="34" charset="0"/>
              </a:rPr>
              <a:t>súčasnosti rieši novela zákona o niektorých opatreniach na úseku environmentálnej záťaže (zákon č. 49/2018 Z. z., ktorým sa mení a dopĺňa zákon č. 409/2011 Z. z. o niektorých opatreniach na úseku environmentálnej záťaže a </a:t>
            </a:r>
            <a:r>
              <a:rPr lang="sk-SK" sz="1400" spc="-20" dirty="0" smtClean="0">
                <a:ea typeface="Tahoma" pitchFamily="34" charset="0"/>
                <a:cs typeface="Tahoma" pitchFamily="34" charset="0"/>
              </a:rPr>
              <a:t>ktorým </a:t>
            </a:r>
            <a:r>
              <a:rPr lang="sk-SK" sz="1400" spc="-20" dirty="0">
                <a:ea typeface="Tahoma" pitchFamily="34" charset="0"/>
                <a:cs typeface="Tahoma" pitchFamily="34" charset="0"/>
              </a:rPr>
              <a:t>sa menia a dopĺňajú niektoré zákony zo 7. februára 2018), ktorá </a:t>
            </a:r>
            <a:r>
              <a:rPr lang="sk-SK" sz="1400" spc="-20" dirty="0" smtClean="0">
                <a:ea typeface="Tahoma" pitchFamily="34" charset="0"/>
                <a:cs typeface="Tahoma" pitchFamily="34" charset="0"/>
              </a:rPr>
              <a:t>upravuje </a:t>
            </a:r>
            <a:r>
              <a:rPr lang="sk-SK" sz="1400" spc="-20" dirty="0">
                <a:ea typeface="Tahoma" pitchFamily="34" charset="0"/>
                <a:cs typeface="Tahoma" pitchFamily="34" charset="0"/>
              </a:rPr>
              <a:t>aj problematiku vyvlastnenia alebo núteného obmedzenia vlastníckeho práva k nehnuteľnosti </a:t>
            </a:r>
            <a:r>
              <a:rPr lang="sk-SK" sz="1400" spc="-20" dirty="0" smtClean="0">
                <a:ea typeface="Tahoma" pitchFamily="34" charset="0"/>
                <a:cs typeface="Tahoma" pitchFamily="34" charset="0"/>
              </a:rPr>
              <a:t>v </a:t>
            </a:r>
            <a:r>
              <a:rPr lang="sk-SK" sz="1400" spc="-20" dirty="0">
                <a:ea typeface="Tahoma" pitchFamily="34" charset="0"/>
                <a:cs typeface="Tahoma" pitchFamily="34" charset="0"/>
              </a:rPr>
              <a:t>prípade, že sanácia </a:t>
            </a:r>
            <a:r>
              <a:rPr lang="sk-SK" sz="1400" spc="-20" dirty="0" err="1" smtClean="0">
                <a:ea typeface="Tahoma" pitchFamily="34" charset="0"/>
                <a:cs typeface="Tahoma" pitchFamily="34" charset="0"/>
              </a:rPr>
              <a:t>envirozáťaže</a:t>
            </a:r>
            <a:r>
              <a:rPr lang="sk-SK" sz="1400" spc="-20" dirty="0" smtClean="0">
                <a:ea typeface="Tahoma" pitchFamily="34" charset="0"/>
                <a:cs typeface="Tahoma" pitchFamily="34" charset="0"/>
              </a:rPr>
              <a:t> </a:t>
            </a:r>
            <a:r>
              <a:rPr lang="sk-SK" sz="1400" spc="-20" dirty="0">
                <a:ea typeface="Tahoma" pitchFamily="34" charset="0"/>
                <a:cs typeface="Tahoma" pitchFamily="34" charset="0"/>
              </a:rPr>
              <a:t>je vo verejnom </a:t>
            </a:r>
            <a:r>
              <a:rPr lang="sk-SK" sz="1400" spc="-20" dirty="0" smtClean="0">
                <a:ea typeface="Tahoma" pitchFamily="34" charset="0"/>
                <a:cs typeface="Tahoma" pitchFamily="34" charset="0"/>
              </a:rPr>
              <a:t>záujme;</a:t>
            </a:r>
          </a:p>
          <a:p>
            <a:pPr marL="449263" indent="-177800" algn="just">
              <a:spcAft>
                <a:spcPts val="400"/>
              </a:spcAft>
              <a:buFont typeface="Arial" panose="020B0604020202020204" pitchFamily="34" charset="0"/>
              <a:buChar char="•"/>
            </a:pPr>
            <a:r>
              <a:rPr lang="sk-SK" sz="1400" dirty="0"/>
              <a:t>na Slovensku </a:t>
            </a:r>
            <a:r>
              <a:rPr lang="sk-SK" sz="1400" b="1" dirty="0"/>
              <a:t>existujú  prípady úložísk ťažobného kontaminovaného odpadu, ktoré boli práve z dôvodu ich kontaminácie zaradené medzi environmentálne </a:t>
            </a:r>
            <a:r>
              <a:rPr lang="sk-SK" sz="1400" b="1" dirty="0" smtClean="0"/>
              <a:t>záťaže a</a:t>
            </a:r>
            <a:r>
              <a:rPr lang="sk-SK" sz="1400" b="1" dirty="0"/>
              <a:t> k takýmto prípadom môže dochádzať aj naďalej. </a:t>
            </a:r>
            <a:r>
              <a:rPr lang="sk-SK" sz="1400" b="1" dirty="0" smtClean="0"/>
              <a:t/>
            </a:r>
            <a:br>
              <a:rPr lang="sk-SK" sz="1400" b="1" dirty="0" smtClean="0"/>
            </a:br>
            <a:r>
              <a:rPr lang="sk-SK" sz="1400" dirty="0" smtClean="0"/>
              <a:t>V prípade </a:t>
            </a:r>
            <a:r>
              <a:rPr lang="sk-SK" sz="1400" dirty="0"/>
              <a:t>rizika vzniku lokálnych zosuvov v dôsledku pôsobenia uzavretých alebo opustených úložísk ťažobného odpadu, </a:t>
            </a:r>
            <a:r>
              <a:rPr lang="sk-SK" sz="1400" dirty="0" smtClean="0"/>
              <a:t>je možné opatrenia </a:t>
            </a:r>
            <a:r>
              <a:rPr lang="sk-SK" sz="1400" dirty="0"/>
              <a:t>na územiach, ktoré sú priamo ohrozené existujúcimi zosuvmi, </a:t>
            </a:r>
            <a:r>
              <a:rPr lang="sk-SK" sz="1400" dirty="0" smtClean="0"/>
              <a:t>realizovať </a:t>
            </a:r>
            <a:r>
              <a:rPr lang="sk-SK" sz="1400" dirty="0"/>
              <a:t>prostredníctvom projektov v rámci PO 3, aktivity zameranej na podporu prevencie, prieskumu a sanácie havarijných zosuvov súvisiacich so zmenou </a:t>
            </a:r>
            <a:r>
              <a:rPr lang="sk-SK" sz="1400" dirty="0" smtClean="0"/>
              <a:t>klímy.</a:t>
            </a:r>
            <a:endParaRPr lang="sk-SK" sz="1400" dirty="0">
              <a:ea typeface="Tahoma" pitchFamily="34" charset="0"/>
              <a:cs typeface="Tahoma" pitchFamily="34" charset="0"/>
            </a:endParaRPr>
          </a:p>
          <a:p>
            <a:pPr marL="449263" indent="-177800" algn="just">
              <a:spcAft>
                <a:spcPts val="400"/>
              </a:spcAft>
              <a:buFont typeface="Arial" panose="020B0604020202020204" pitchFamily="34" charset="0"/>
              <a:buChar char="•"/>
            </a:pPr>
            <a:endParaRPr lang="sk-SK" sz="1400" dirty="0" smtClean="0"/>
          </a:p>
        </p:txBody>
      </p:sp>
    </p:spTree>
    <p:extLst>
      <p:ext uri="{BB962C8B-B14F-4D97-AF65-F5344CB8AC3E}">
        <p14:creationId xmlns:p14="http://schemas.microsoft.com/office/powerpoint/2010/main" val="1391693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Motív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ív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í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3020</TotalTime>
  <Words>2024</Words>
  <Application>Microsoft Office PowerPoint</Application>
  <PresentationFormat>Prezentácia na obrazovke (4:3)</PresentationFormat>
  <Paragraphs>252</Paragraphs>
  <Slides>17</Slides>
  <Notes>15</Notes>
  <HiddenSlides>0</HiddenSlides>
  <MMClips>0</MMClips>
  <ScaleCrop>false</ScaleCrop>
  <HeadingPairs>
    <vt:vector size="6" baseType="variant">
      <vt:variant>
        <vt:lpstr>Použité písma</vt:lpstr>
      </vt:variant>
      <vt:variant>
        <vt:i4>6</vt:i4>
      </vt:variant>
      <vt:variant>
        <vt:lpstr>Motív</vt:lpstr>
      </vt:variant>
      <vt:variant>
        <vt:i4>1</vt:i4>
      </vt:variant>
      <vt:variant>
        <vt:lpstr>Nadpisy snímok</vt:lpstr>
      </vt:variant>
      <vt:variant>
        <vt:i4>17</vt:i4>
      </vt:variant>
    </vt:vector>
  </HeadingPairs>
  <TitlesOfParts>
    <vt:vector size="24" baseType="lpstr">
      <vt:lpstr>Arial</vt:lpstr>
      <vt:lpstr>Calibri</vt:lpstr>
      <vt:lpstr>Courier New</vt:lpstr>
      <vt:lpstr>Myriad Pro</vt:lpstr>
      <vt:lpstr>Tahoma</vt:lpstr>
      <vt:lpstr>Wingdings</vt:lpstr>
      <vt:lpstr>Motív Office</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poSUDZOVANIE NÁVRHU ZMENY OP KŽP Z HĽADISKA PREDPOKLADANÝCH VPLYVOV NA ŽIVIOTNÉ PROSTREDIE  (Sea) </vt:lpstr>
      <vt:lpstr>Prezentácia programu PowerPoint</vt:lpstr>
      <vt:lpstr>Prezentácia programu PowerPoint</vt:lpstr>
      <vt:lpstr>Prezentácia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Dranačka Ivan</dc:creator>
  <cp:lastModifiedBy>Ďuricová Ivana</cp:lastModifiedBy>
  <cp:revision>290</cp:revision>
  <cp:lastPrinted>2017-01-23T18:33:45Z</cp:lastPrinted>
  <dcterms:created xsi:type="dcterms:W3CDTF">2016-11-04T09:30:49Z</dcterms:created>
  <dcterms:modified xsi:type="dcterms:W3CDTF">2018-05-29T06:31:34Z</dcterms:modified>
</cp:coreProperties>
</file>