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83" r:id="rId4"/>
    <p:sldId id="271" r:id="rId5"/>
    <p:sldId id="272" r:id="rId6"/>
    <p:sldId id="273" r:id="rId7"/>
    <p:sldId id="274" r:id="rId8"/>
    <p:sldId id="275" r:id="rId9"/>
    <p:sldId id="276" r:id="rId10"/>
    <p:sldId id="282" r:id="rId11"/>
    <p:sldId id="281" r:id="rId12"/>
    <p:sldId id="280" r:id="rId13"/>
    <p:sldId id="279" r:id="rId14"/>
    <p:sldId id="278" r:id="rId15"/>
    <p:sldId id="277" r:id="rId16"/>
    <p:sldId id="269" r:id="rId17"/>
  </p:sldIdLst>
  <p:sldSz cx="9144000" cy="6858000" type="screen4x3"/>
  <p:notesSz cx="6724650" cy="987425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848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3" autoAdjust="0"/>
    <p:restoredTop sz="95892" autoAdjust="0"/>
  </p:normalViewPr>
  <p:slideViewPr>
    <p:cSldViewPr snapToGrid="0">
      <p:cViewPr varScale="1">
        <p:scale>
          <a:sx n="74" d="100"/>
          <a:sy n="74" d="100"/>
        </p:scale>
        <p:origin x="142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99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R2127\Euro\91\MONITOROVANIE%20OP%20KZP\Material%20do%20PVM_Info%20o%20realiz%20OP%20KZP\k%2028.4.2017\PVM%20201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SR2127\Euro\91\MONITOROVANIE%20OP%20KZP\Material%20do%20PVM_Info%20o%20realiz%20OP%20KZP\k%2028.4.2017\PVM%202017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SR2127\Euro\91\MONITOROVANIE%20OP%20KZP\Material%20do%20PVM_Info%20o%20realiz%20OP%20KZP\k%2028.4.2017\PVM%202017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SR2127\Euro\91\MONITOROVANIE%20OP%20KZP\Material%20do%20PVM_Info%20o%20realiz%20OP%20KZP\k%2028.4.2017\PVM%202017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sz="2000" b="1" dirty="0"/>
              <a:t>Stav vyhlasovania</a:t>
            </a:r>
            <a:r>
              <a:rPr lang="sk-SK" sz="2000" b="1" baseline="0" dirty="0"/>
              <a:t> výziev</a:t>
            </a:r>
          </a:p>
        </c:rich>
      </c:tx>
      <c:layout>
        <c:manualLayout>
          <c:xMode val="edge"/>
          <c:yMode val="edge"/>
          <c:x val="0.41792183398950122"/>
          <c:y val="3.909146510194100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>
        <c:manualLayout>
          <c:layoutTarget val="inner"/>
          <c:xMode val="edge"/>
          <c:yMode val="edge"/>
          <c:x val="7.3494012467191602E-2"/>
          <c:y val="9.0262192920381762E-2"/>
          <c:w val="0.89722547572178479"/>
          <c:h val="0.674902140519350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Hárok3!$B$12</c:f>
              <c:strCache>
                <c:ptCount val="1"/>
                <c:pt idx="0">
                  <c:v>Vyhlásené výzvy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-2.673611111111111E-2"/>
                  <c:y val="1.5814883673436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1527777777777778E-2"/>
                  <c:y val="4.4518274907435354E-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9166666666666719E-2"/>
                  <c:y val="7.90744183671817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8472222222222222E-2"/>
                  <c:y val="7.81840528690308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604166666666666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Hárok3!$A$13:$A$17</c:f>
              <c:strCach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strCache>
            </c:strRef>
          </c:cat>
          <c:val>
            <c:numRef>
              <c:f>Hárok3!$B$13:$B$17</c:f>
              <c:numCache>
                <c:formatCode>_-* #,##0\ _€_-;\-* #,##0\ _€_-;_-* "-"??\ _€_-;_-@_-</c:formatCode>
                <c:ptCount val="5"/>
                <c:pt idx="0">
                  <c:v>1370996164.4000001</c:v>
                </c:pt>
                <c:pt idx="1">
                  <c:v>359544899.60000002</c:v>
                </c:pt>
                <c:pt idx="2">
                  <c:v>259531000</c:v>
                </c:pt>
                <c:pt idx="3">
                  <c:v>642746190.60000002</c:v>
                </c:pt>
                <c:pt idx="4">
                  <c:v>72500000</c:v>
                </c:pt>
              </c:numCache>
            </c:numRef>
          </c:val>
        </c:ser>
        <c:ser>
          <c:idx val="2"/>
          <c:order val="2"/>
          <c:tx>
            <c:strRef>
              <c:f>Hárok3!$D$12</c:f>
              <c:strCache>
                <c:ptCount val="1"/>
                <c:pt idx="0">
                  <c:v>Alokácia OP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3.9583333333333331E-2"/>
                  <c:y val="3.90914651019410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534722222222217E-2"/>
                  <c:y val="-8.08582625295595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4999999999999925E-2"/>
                  <c:y val="3.90914651019417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562499999999984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Hárok3!$A$13:$A$17</c:f>
              <c:strCach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strCache>
            </c:strRef>
          </c:cat>
          <c:val>
            <c:numRef>
              <c:f>Hárok3!$D$13:$D$17</c:f>
              <c:numCache>
                <c:formatCode>_-* #,##0\ _€_-;\-* #,##0\ _€_-;_-* "-"??\ _€_-;_-@_-</c:formatCode>
                <c:ptCount val="5"/>
                <c:pt idx="0">
                  <c:v>1441766000</c:v>
                </c:pt>
                <c:pt idx="1">
                  <c:v>419346261</c:v>
                </c:pt>
                <c:pt idx="2">
                  <c:v>260901369</c:v>
                </c:pt>
                <c:pt idx="3">
                  <c:v>938886480</c:v>
                </c:pt>
                <c:pt idx="4">
                  <c:v>77000000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37078512"/>
        <c:axId val="137078904"/>
      </c:barChart>
      <c:scatterChart>
        <c:scatterStyle val="lineMarker"/>
        <c:varyColors val="0"/>
        <c:ser>
          <c:idx val="1"/>
          <c:order val="1"/>
          <c:tx>
            <c:strRef>
              <c:f>Hárok3!$C$12</c:f>
              <c:strCache>
                <c:ptCount val="1"/>
                <c:pt idx="0">
                  <c:v>Počet výziev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accent2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prst="relaxedInset"/>
              </a:sp3d>
            </c:spPr>
          </c:marker>
          <c:dLbls>
            <c:dLbl>
              <c:idx val="0"/>
              <c:layout>
                <c:manualLayout>
                  <c:x val="8.6805282152230961E-3"/>
                  <c:y val="0.157107961832994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7067038495188095E-2"/>
                      <c:h val="7.6242059869919471E-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2.6041666666666668E-2"/>
                  <c:y val="8.99103697344642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1666666666666666E-3"/>
                  <c:y val="1.172743953058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0416666666666667E-3"/>
                  <c:y val="-5.86371976529115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Hárok3!$A$13:$A$17</c:f>
              <c:strCach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strCache>
            </c:strRef>
          </c:xVal>
          <c:yVal>
            <c:numRef>
              <c:f>Hárok3!$C$13:$C$17</c:f>
              <c:numCache>
                <c:formatCode>_-* #,##0\ _€_-;\-* #,##0\ _€_-;_-* "-"??\ _€_-;_-@_-</c:formatCode>
                <c:ptCount val="5"/>
                <c:pt idx="0">
                  <c:v>28</c:v>
                </c:pt>
                <c:pt idx="1">
                  <c:v>3</c:v>
                </c:pt>
                <c:pt idx="2">
                  <c:v>6</c:v>
                </c:pt>
                <c:pt idx="3">
                  <c:v>11</c:v>
                </c:pt>
                <c:pt idx="4">
                  <c:v>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079688"/>
        <c:axId val="137079296"/>
      </c:scatterChart>
      <c:catAx>
        <c:axId val="1370785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dirty="0" smtClean="0"/>
                  <a:t>Prioritná os</a:t>
                </a:r>
                <a:endParaRPr lang="sk-SK" dirty="0"/>
              </a:p>
            </c:rich>
          </c:tx>
          <c:layout>
            <c:manualLayout>
              <c:xMode val="edge"/>
              <c:yMode val="edge"/>
              <c:x val="7.1729166666666663E-2"/>
              <c:y val="0.781575977032686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37078904"/>
        <c:crosses val="autoZero"/>
        <c:auto val="1"/>
        <c:lblAlgn val="ctr"/>
        <c:lblOffset val="100"/>
        <c:noMultiLvlLbl val="0"/>
      </c:catAx>
      <c:valAx>
        <c:axId val="137078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sz="1050" b="0" i="0" baseline="0" dirty="0" smtClean="0">
                    <a:effectLst/>
                  </a:rPr>
                  <a:t>Alokácia v €</a:t>
                </a:r>
                <a:endParaRPr lang="sk-SK" sz="105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6.2500000000000003E-3"/>
              <c:y val="1.9915100725162067E-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37078512"/>
        <c:crosses val="autoZero"/>
        <c:crossBetween val="between"/>
      </c:valAx>
      <c:valAx>
        <c:axId val="137079296"/>
        <c:scaling>
          <c:orientation val="minMax"/>
        </c:scaling>
        <c:delete val="0"/>
        <c:axPos val="r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dirty="0" smtClean="0"/>
                  <a:t>Počet</a:t>
                </a:r>
                <a:r>
                  <a:rPr lang="sk-SK" baseline="0" dirty="0" smtClean="0"/>
                  <a:t> výziev</a:t>
                </a:r>
                <a:endParaRPr lang="sk-SK" dirty="0"/>
              </a:p>
            </c:rich>
          </c:tx>
          <c:layout>
            <c:manualLayout>
              <c:xMode val="edge"/>
              <c:yMode val="edge"/>
              <c:x val="0.94163541666666661"/>
              <c:y val="1.880668839577555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</c:title>
        <c:numFmt formatCode="_-* #,##0\ _€_-;\-* #,##0\ _€_-;_-* &quot;-&quot;??\ _€_-;_-@_-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37079688"/>
        <c:crosses val="max"/>
        <c:crossBetween val="midCat"/>
      </c:valAx>
      <c:valAx>
        <c:axId val="137079688"/>
        <c:scaling>
          <c:orientation val="minMax"/>
        </c:scaling>
        <c:delete val="1"/>
        <c:axPos val="t"/>
        <c:majorTickMark val="out"/>
        <c:minorTickMark val="none"/>
        <c:tickLblPos val="nextTo"/>
        <c:crossAx val="137079296"/>
        <c:crosses val="max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98568460192476"/>
          <c:y val="0.86425039319287544"/>
          <c:w val="0.525286198600175"/>
          <c:h val="0.1001661185418926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/>
              <a:t>K</a:t>
            </a:r>
            <a:r>
              <a:rPr lang="sk-SK" sz="1600" b="1"/>
              <a:t>ohézny fond</a:t>
            </a:r>
            <a:endParaRPr lang="en-US" sz="16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Hárok3!$F$4</c:f>
              <c:strCache>
                <c:ptCount val="1"/>
                <c:pt idx="0">
                  <c:v>KF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.24930510616009557"/>
                  <c:y val="-0.20429994960169134"/>
                </c:manualLayout>
              </c:layout>
              <c:tx>
                <c:rich>
                  <a:bodyPr/>
                  <a:lstStyle/>
                  <a:p>
                    <a:fld id="{EAE2912B-6B3D-4580-876C-17FD10ADF539}" type="CATEGORYNAME">
                      <a:rPr lang="en-US" sz="1200"/>
                      <a:pPr/>
                      <a:t>[NÁZOV KATEGÓRIE]</a:t>
                    </a:fld>
                    <a:r>
                      <a:rPr lang="en-US" sz="1200" baseline="0" dirty="0"/>
                      <a:t>; </a:t>
                    </a:r>
                    <a:fld id="{09A9D20B-77DC-4724-87DB-49A639559533}" type="VALUE">
                      <a:rPr lang="en-US" sz="1200" baseline="0" smtClean="0"/>
                      <a:pPr/>
                      <a:t>[HODNOTA]</a:t>
                    </a:fld>
                    <a:r>
                      <a:rPr lang="en-US" sz="1200" baseline="0" dirty="0" smtClean="0"/>
                      <a:t>€; </a:t>
                    </a:r>
                    <a:fld id="{6217F9A9-57F1-4FAC-AE02-6873ECDD1E8B}" type="PERCENTAGE">
                      <a:rPr lang="en-US" sz="1200" baseline="0"/>
                      <a:pPr/>
                      <a:t>[PERCENTO]</a:t>
                    </a:fld>
                    <a:endParaRPr lang="en-US" sz="1200" baseline="0" dirty="0" smtClean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989632759222158"/>
                      <c:h val="0.21716344287885705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24974298962674768"/>
                  <c:y val="0.12966462525517644"/>
                </c:manualLayout>
              </c:layout>
              <c:tx>
                <c:rich>
                  <a:bodyPr/>
                  <a:lstStyle/>
                  <a:p>
                    <a:fld id="{E29EE6A6-15B4-4254-85A8-49E876D48455}" type="CATEGORYNAME">
                      <a:rPr lang="pl-PL" sz="1200"/>
                      <a:pPr/>
                      <a:t>[NÁZOV KATEGÓRIE]</a:t>
                    </a:fld>
                    <a:r>
                      <a:rPr lang="pl-PL" sz="1200" baseline="0" dirty="0"/>
                      <a:t>; </a:t>
                    </a:r>
                    <a:fld id="{629E3371-73C8-4FCD-9C92-DA34EE286727}" type="VALUE">
                      <a:rPr lang="pl-PL" sz="1200" baseline="0" smtClean="0"/>
                      <a:pPr/>
                      <a:t>[HODNOTA]</a:t>
                    </a:fld>
                    <a:r>
                      <a:rPr lang="pl-PL" sz="1200" baseline="0" dirty="0" smtClean="0"/>
                      <a:t>€; </a:t>
                    </a:r>
                    <a:fld id="{17DE8AE2-B3A0-45D9-9124-F9C3DC637C90}" type="PERCENTAGE">
                      <a:rPr lang="pl-PL" sz="1200" baseline="0"/>
                      <a:pPr/>
                      <a:t>[PERCENTO]</a:t>
                    </a:fld>
                    <a:endParaRPr lang="pl-PL" sz="1200" baseline="0" dirty="0" smtClean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654510968647805"/>
                      <c:h val="0.20588745210482312"/>
                    </c:manualLayout>
                  </c15:layout>
                  <c15:dlblFieldTable/>
                  <c15:showDataLabelsRange val="0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Hárok3!$G$3:$H$3</c:f>
              <c:strCache>
                <c:ptCount val="2"/>
                <c:pt idx="0">
                  <c:v>Vyhlásené výzvy</c:v>
                </c:pt>
                <c:pt idx="1">
                  <c:v>Zostatok za fond</c:v>
                </c:pt>
              </c:strCache>
            </c:strRef>
          </c:cat>
          <c:val>
            <c:numRef>
              <c:f>Hárok3!$G$4:$H$4</c:f>
              <c:numCache>
                <c:formatCode>_-* #,##0\ _€_-;\-* #,##0\ _€_-;_-* "-"??\ _€_-;_-@_-</c:formatCode>
                <c:ptCount val="2"/>
                <c:pt idx="0">
                  <c:v>1730541064</c:v>
                </c:pt>
                <c:pt idx="1">
                  <c:v>130571197</c:v>
                </c:pt>
              </c:numCache>
            </c:numRef>
          </c:val>
        </c:ser>
        <c:dLbls>
          <c:dLblPos val="bestFit"/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extLst>
          <c:ext xmlns:c15="http://schemas.microsoft.com/office/drawing/2012/chart" uri="{02D57815-91ED-43cb-92C2-25804820EDAC}">
            <c15:filteredPi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Hárok3!$F$5</c15:sqref>
                        </c15:formulaRef>
                      </c:ext>
                    </c:extLst>
                    <c:strCache>
                      <c:ptCount val="1"/>
                      <c:pt idx="0">
                        <c:v>EFRR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</c:dPt>
                <c:dLbls>
                  <c:dLbl>
                    <c:idx val="0"/>
                    <c:tx>
                      <c:rich>
                        <a:bodyPr/>
                        <a:lstStyle/>
                        <a:p>
                          <a:fld id="{0CF31363-D35F-4A9E-8A6C-A2FB59CC1EDA}" type="CATEGORYNAME">
                            <a:rPr lang="en-US"/>
                            <a:pPr/>
                            <a:t>[NÁZOV KATEGÓRIE]</a:t>
                          </a:fld>
                          <a:r>
                            <a:rPr lang="en-US" baseline="0"/>
                            <a:t>; </a:t>
                          </a:r>
                          <a:fld id="{364EA65F-67AB-4A67-A5D1-86F2A3E443BC}" type="VALUE">
                            <a:rPr lang="en-US" baseline="0"/>
                            <a:pPr/>
                            <a:t>[HODNOTA]</a:t>
                          </a:fld>
                          <a:r>
                            <a:rPr lang="en-US" baseline="0"/>
                            <a:t>€; </a:t>
                          </a:r>
                          <a:fld id="{DD65AC56-0165-4D38-B527-304AC2565FE8}" type="PERCENTAGE">
                            <a:rPr lang="en-US" baseline="0"/>
                            <a:pPr/>
                            <a:t>[PERCENTO]</a:t>
                          </a:fld>
                          <a:endParaRPr lang="en-US" baseline="0"/>
                        </a:p>
                      </c:rich>
                    </c:tx>
                    <c:dLblPos val="outEnd"/>
                    <c:showLegendKey val="0"/>
                    <c:showVal val="1"/>
                    <c:showCatName val="1"/>
                    <c:showSerName val="0"/>
                    <c:showPercent val="1"/>
                    <c:showBubbleSize val="0"/>
                    <c:extLst>
                      <c:ext uri="{CE6537A1-D6FC-4f65-9D91-7224C49458BB}">
                        <c15:dlblFieldTable/>
                        <c15:showDataLabelsRange val="0"/>
                      </c:ext>
                    </c:extLst>
                  </c:dLbl>
                  <c:dLbl>
                    <c:idx val="1"/>
                    <c:tx>
                      <c:rich>
                        <a:bodyPr/>
                        <a:lstStyle/>
                        <a:p>
                          <a:fld id="{D7316F79-70D7-40CB-8CC2-9160BF23FD01}" type="CATEGORYNAME">
                            <a:rPr lang="en-US"/>
                            <a:pPr/>
                            <a:t>[NÁZOV KATEGÓRIE]</a:t>
                          </a:fld>
                          <a:r>
                            <a:rPr lang="en-US" baseline="0"/>
                            <a:t>; </a:t>
                          </a:r>
                          <a:fld id="{38D6E011-CA4A-4999-A24D-4A8409984C81}" type="VALUE">
                            <a:rPr lang="en-US" baseline="0"/>
                            <a:pPr/>
                            <a:t>[HODNOTA]</a:t>
                          </a:fld>
                          <a:r>
                            <a:rPr lang="en-US" baseline="0"/>
                            <a:t>€; </a:t>
                          </a:r>
                          <a:fld id="{59E568E7-D95B-4AD5-87D7-A58A853F894D}" type="PERCENTAGE">
                            <a:rPr lang="en-US" baseline="0"/>
                            <a:pPr/>
                            <a:t>[PERCENTO]</a:t>
                          </a:fld>
                          <a:endParaRPr lang="en-US" baseline="0"/>
                        </a:p>
                      </c:rich>
                    </c:tx>
                    <c:dLblPos val="outEnd"/>
                    <c:showLegendKey val="0"/>
                    <c:showVal val="1"/>
                    <c:showCatName val="1"/>
                    <c:showSerName val="0"/>
                    <c:showPercent val="1"/>
                    <c:showBubbleSize val="0"/>
                    <c:extLst>
                      <c:ext uri="{CE6537A1-D6FC-4f65-9D91-7224C49458BB}">
                        <c15:dlblFieldTable/>
                        <c15:showDataLabelsRange val="0"/>
                      </c:ext>
                    </c:extLst>
                  </c:dLbl>
                  <c:spPr>
                    <a:solidFill>
                      <a:sysClr val="window" lastClr="FFFFFF"/>
                    </a:solidFill>
                    <a:ln>
                      <a:solidFill>
                        <a:sysClr val="windowText" lastClr="000000">
                          <a:lumMod val="25000"/>
                          <a:lumOff val="75000"/>
                        </a:sysClr>
                      </a:solidFill>
                    </a:ln>
                    <a:effectLst/>
                  </c:spPr>
                  <c:txPr>
                    <a:bodyPr rot="0" spcFirstLastPara="1" vertOverflow="clip" horzOverflow="clip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dk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sk-SK"/>
                    </a:p>
                  </c:txPr>
                  <c:dLblPos val="outEnd"/>
                  <c:showLegendKey val="0"/>
                  <c:showVal val="1"/>
                  <c:showCatName val="1"/>
                  <c:showSerName val="0"/>
                  <c:showPercent val="1"/>
                  <c:showBubbleSize val="0"/>
                  <c:showLeaderLines val="0"/>
                  <c:extLst>
                    <c:ext uri="{CE6537A1-D6FC-4f65-9D91-7224C49458BB}">
                      <c15:spPr xmlns:c15="http://schemas.microsoft.com/office/drawing/2012/chart">
                        <a:prstGeom prst="wedgeRectCallout">
                          <a:avLst/>
                        </a:prstGeom>
                        <a:noFill/>
                        <a:ln>
                          <a:noFill/>
                        </a:ln>
                      </c15:spPr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Hárok3!$G$3:$H$3</c15:sqref>
                        </c15:formulaRef>
                      </c:ext>
                    </c:extLst>
                    <c:strCache>
                      <c:ptCount val="2"/>
                      <c:pt idx="0">
                        <c:v>Vyhlásené výzvy</c:v>
                      </c:pt>
                      <c:pt idx="1">
                        <c:v>Zostatok za fond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Hárok3!$G$5:$H$5</c15:sqref>
                        </c15:formulaRef>
                      </c:ext>
                    </c:extLst>
                    <c:numCache>
                      <c:formatCode>_-* #,##0\ _€_-;\-* #,##0\ _€_-;_-* "-"??\ _€_-;_-@_-</c:formatCode>
                      <c:ptCount val="2"/>
                      <c:pt idx="0">
                        <c:v>974777190.60000002</c:v>
                      </c:pt>
                      <c:pt idx="1">
                        <c:v>302010658.39999998</c:v>
                      </c:pt>
                    </c:numCache>
                  </c:numRef>
                </c:val>
              </c15:ser>
            </c15:filteredPieSeries>
          </c:ext>
        </c:extLst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sz="1600" b="1" dirty="0" smtClean="0"/>
              <a:t>Európsky</a:t>
            </a:r>
            <a:r>
              <a:rPr lang="sk-SK" sz="1600" b="1" baseline="0" dirty="0" smtClean="0"/>
              <a:t> fond regionálneho rozvoja</a:t>
            </a:r>
            <a:endParaRPr lang="en-US" sz="16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/>
      <c:pieChart>
        <c:varyColors val="1"/>
        <c:ser>
          <c:idx val="1"/>
          <c:order val="1"/>
          <c:tx>
            <c:strRef>
              <c:f>Hárok3!$F$5</c:f>
              <c:strCache>
                <c:ptCount val="1"/>
                <c:pt idx="0">
                  <c:v>EFRR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5.6802247039375107E-2"/>
                  <c:y val="-0.29629629629629628"/>
                </c:manualLayout>
              </c:layout>
              <c:tx>
                <c:rich>
                  <a:bodyPr/>
                  <a:lstStyle/>
                  <a:p>
                    <a:fld id="{0CF31363-D35F-4A9E-8A6C-A2FB59CC1EDA}" type="CATEGORYNAME">
                      <a:rPr lang="en-US"/>
                      <a:pPr/>
                      <a:t>[NÁZOV KATEGÓRIE]</a:t>
                    </a:fld>
                    <a:r>
                      <a:rPr lang="en-US" baseline="0" dirty="0"/>
                      <a:t>; </a:t>
                    </a:r>
                    <a:fld id="{364EA65F-67AB-4A67-A5D1-86F2A3E443BC}" type="VALUE">
                      <a:rPr lang="en-US" sz="1200" baseline="0"/>
                      <a:pPr/>
                      <a:t>[HODNOTA]</a:t>
                    </a:fld>
                    <a:r>
                      <a:rPr lang="en-US" baseline="0" dirty="0"/>
                      <a:t>€; </a:t>
                    </a:r>
                    <a:fld id="{DD65AC56-0165-4D38-B527-304AC2565FE8}" type="PERCENTAGE">
                      <a:rPr lang="en-US" baseline="0"/>
                      <a:pPr/>
                      <a:t>[PERCENTO]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929763295854802"/>
                      <c:h val="0.21948381452318461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9.3868518093944656E-2"/>
                  <c:y val="9.7222222222222224E-2"/>
                </c:manualLayout>
              </c:layout>
              <c:tx>
                <c:rich>
                  <a:bodyPr/>
                  <a:lstStyle/>
                  <a:p>
                    <a:fld id="{D7316F79-70D7-40CB-8CC2-9160BF23FD01}" type="CATEGORYNAME">
                      <a:rPr lang="pl-PL"/>
                      <a:pPr/>
                      <a:t>[NÁZOV KATEGÓRIE]</a:t>
                    </a:fld>
                    <a:r>
                      <a:rPr lang="pl-PL" baseline="0"/>
                      <a:t>; </a:t>
                    </a:r>
                    <a:fld id="{38D6E011-CA4A-4999-A24D-4A8409984C81}" type="VALUE">
                      <a:rPr lang="pl-PL" baseline="0"/>
                      <a:pPr/>
                      <a:t>[HODNOTA]</a:t>
                    </a:fld>
                    <a:r>
                      <a:rPr lang="pl-PL" baseline="0"/>
                      <a:t>€; </a:t>
                    </a:r>
                    <a:fld id="{59E568E7-D95B-4AD5-87D7-A58A853F894D}" type="PERCENTAGE">
                      <a:rPr lang="pl-PL" baseline="0"/>
                      <a:pPr/>
                      <a:t>[PERCENTO]</a:t>
                    </a:fld>
                    <a:endParaRPr lang="pl-PL" baseline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41996351516827"/>
                      <c:h val="0.21948381452318461"/>
                    </c:manualLayout>
                  </c15:layout>
                  <c15:dlblFieldTable/>
                  <c15:showDataLabelsRange val="0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Hárok3!$G$3:$H$3</c:f>
              <c:strCache>
                <c:ptCount val="2"/>
                <c:pt idx="0">
                  <c:v>Vyhlásené výzvy</c:v>
                </c:pt>
                <c:pt idx="1">
                  <c:v>Zostatok za fond</c:v>
                </c:pt>
              </c:strCache>
            </c:strRef>
          </c:cat>
          <c:val>
            <c:numRef>
              <c:f>Hárok3!$G$5:$H$5</c:f>
              <c:numCache>
                <c:formatCode>_-* #,##0\ _€_-;\-* #,##0\ _€_-;_-* "-"??\ _€_-;_-@_-</c:formatCode>
                <c:ptCount val="2"/>
                <c:pt idx="0">
                  <c:v>974777190.60000002</c:v>
                </c:pt>
                <c:pt idx="1">
                  <c:v>302010658.39999998</c:v>
                </c:pt>
              </c:numCache>
            </c:numRef>
          </c:val>
        </c:ser>
        <c:dLbls>
          <c:dLblPos val="bestFit"/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extLst>
          <c:ext xmlns:c15="http://schemas.microsoft.com/office/drawing/2012/chart" uri="{02D57815-91ED-43cb-92C2-25804820EDAC}">
            <c15:filteredPi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Hárok3!$F$4</c15:sqref>
                        </c15:formulaRef>
                      </c:ext>
                    </c:extLst>
                    <c:strCache>
                      <c:ptCount val="1"/>
                      <c:pt idx="0">
                        <c:v>KF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 w="19050">
                      <a:solidFill>
                        <a:schemeClr val="lt1"/>
                      </a:solidFill>
                    </a:ln>
                    <a:effectLst/>
                  </c:spPr>
                </c:dPt>
                <c:dLbls>
                  <c:dLbl>
                    <c:idx val="1"/>
                    <c:layout>
                      <c:manualLayout>
                        <c:x val="-4.8776465441819773E-2"/>
                        <c:y val="3.4995625546806648E-5"/>
                      </c:manualLayout>
                    </c:layout>
                    <c:dLblPos val="bestFit"/>
                    <c:showLegendKey val="0"/>
                    <c:showVal val="0"/>
                    <c:showCatName val="1"/>
                    <c:showSerName val="0"/>
                    <c:showPercent val="1"/>
                    <c:showBubbleSize val="0"/>
                    <c:extLst>
                      <c:ext uri="{CE6537A1-D6FC-4f65-9D91-7224C49458BB}"/>
                    </c:extLst>
                  </c:dLbl>
                  <c:spPr>
                    <a:solidFill>
                      <a:sysClr val="window" lastClr="FFFFFF"/>
                    </a:solidFill>
                    <a:ln>
                      <a:solidFill>
                        <a:sysClr val="windowText" lastClr="000000">
                          <a:lumMod val="25000"/>
                          <a:lumOff val="75000"/>
                        </a:sysClr>
                      </a:solidFill>
                    </a:ln>
                    <a:effectLst/>
                  </c:spPr>
                  <c:txPr>
                    <a:bodyPr rot="0" spcFirstLastPara="1" vertOverflow="clip" horzOverflow="clip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dk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sk-SK"/>
                    </a:p>
                  </c:txPr>
                  <c:dLblPos val="bestFit"/>
                  <c:showLegendKey val="0"/>
                  <c:showVal val="0"/>
                  <c:showCatName val="1"/>
                  <c:showSerName val="0"/>
                  <c:showPercent val="1"/>
                  <c:showBubbleSize val="0"/>
                  <c:showLeaderLines val="0"/>
                  <c:extLst>
                    <c:ext uri="{CE6537A1-D6FC-4f65-9D91-7224C49458BB}">
                      <c15:spPr xmlns:c15="http://schemas.microsoft.com/office/drawing/2012/chart">
                        <a:prstGeom prst="wedgeRectCallout">
                          <a:avLst/>
                        </a:prstGeom>
                        <a:noFill/>
                        <a:ln>
                          <a:noFill/>
                        </a:ln>
                      </c15:spPr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Hárok3!$G$3:$H$3</c15:sqref>
                        </c15:formulaRef>
                      </c:ext>
                    </c:extLst>
                    <c:strCache>
                      <c:ptCount val="2"/>
                      <c:pt idx="0">
                        <c:v>Vyhlásené výzvy</c:v>
                      </c:pt>
                      <c:pt idx="1">
                        <c:v>Zostatok za fond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Hárok3!$G$4:$H$4</c15:sqref>
                        </c15:formulaRef>
                      </c:ext>
                    </c:extLst>
                    <c:numCache>
                      <c:formatCode>_-* #,##0\ _€_-;\-* #,##0\ _€_-;_-* "-"??\ _€_-;_-@_-</c:formatCode>
                      <c:ptCount val="2"/>
                      <c:pt idx="0">
                        <c:v>1720941064</c:v>
                      </c:pt>
                      <c:pt idx="1">
                        <c:v>140171197</c:v>
                      </c:pt>
                    </c:numCache>
                  </c:numRef>
                </c:val>
              </c15:ser>
            </c15:filteredPieSeries>
          </c:ext>
        </c:extLst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Hárok3!$M$30</c:f>
              <c:strCache>
                <c:ptCount val="1"/>
                <c:pt idx="0">
                  <c:v>KF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772,4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Hárok3!$N$29:$O$29</c:f>
              <c:strCache>
                <c:ptCount val="2"/>
                <c:pt idx="0">
                  <c:v>Kontrahovanie</c:v>
                </c:pt>
                <c:pt idx="1">
                  <c:v>Alokácia OP</c:v>
                </c:pt>
              </c:strCache>
            </c:strRef>
          </c:cat>
          <c:val>
            <c:numRef>
              <c:f>Hárok3!$N$30:$O$30</c:f>
              <c:numCache>
                <c:formatCode>_-* #,##0.0\ _€_-;\-* #,##0.0\ _€_-;_-* "-"??\ _€_-;_-@_-</c:formatCode>
                <c:ptCount val="2"/>
                <c:pt idx="0">
                  <c:v>772.47926600000005</c:v>
                </c:pt>
                <c:pt idx="1">
                  <c:v>1861.112261</c:v>
                </c:pt>
              </c:numCache>
            </c:numRef>
          </c:val>
        </c:ser>
        <c:ser>
          <c:idx val="1"/>
          <c:order val="1"/>
          <c:tx>
            <c:strRef>
              <c:f>Hárok3!$M$31</c:f>
              <c:strCache>
                <c:ptCount val="1"/>
                <c:pt idx="0">
                  <c:v>EFRR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422,9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Hárok3!$N$29:$O$29</c:f>
              <c:strCache>
                <c:ptCount val="2"/>
                <c:pt idx="0">
                  <c:v>Kontrahovanie</c:v>
                </c:pt>
                <c:pt idx="1">
                  <c:v>Alokácia OP</c:v>
                </c:pt>
              </c:strCache>
            </c:strRef>
          </c:cat>
          <c:val>
            <c:numRef>
              <c:f>Hárok3!$N$31:$O$31</c:f>
              <c:numCache>
                <c:formatCode>_-* #,##0.0\ _€_-;\-* #,##0.0\ _€_-;_-* "-"??\ _€_-;_-@_-</c:formatCode>
                <c:ptCount val="2"/>
                <c:pt idx="0">
                  <c:v>410.62175200000001</c:v>
                </c:pt>
                <c:pt idx="1">
                  <c:v>1276.7878490000001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7081256"/>
        <c:axId val="137081648"/>
      </c:barChart>
      <c:catAx>
        <c:axId val="1370812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37081648"/>
        <c:crosses val="autoZero"/>
        <c:auto val="1"/>
        <c:lblAlgn val="ctr"/>
        <c:lblOffset val="100"/>
        <c:noMultiLvlLbl val="0"/>
      </c:catAx>
      <c:valAx>
        <c:axId val="137081648"/>
        <c:scaling>
          <c:orientation val="minMax"/>
        </c:scaling>
        <c:delete val="1"/>
        <c:axPos val="b"/>
        <c:numFmt formatCode="_-* #,##0.0\ _€_-;\-* #,##0.0\ _€_-;_-* &quot;-&quot;??\ _€_-;_-@_-" sourceLinked="1"/>
        <c:majorTickMark val="none"/>
        <c:minorTickMark val="none"/>
        <c:tickLblPos val="nextTo"/>
        <c:crossAx val="137081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7BEDB-97B9-41C8-856C-FADE51A5C186}" type="datetimeFigureOut">
              <a:rPr lang="sk-SK" smtClean="0"/>
              <a:pPr/>
              <a:t>13. 6. 2018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09079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DF8AA-CDB8-4208-8219-7369B1F2947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3763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8E061-749C-456F-B9C5-DC3B0F3283DD}" type="datetimeFigureOut">
              <a:rPr lang="sk-SK" smtClean="0"/>
              <a:t>13. 6. 2018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3100" y="4751388"/>
            <a:ext cx="5378450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3909D-69CC-4A62-9683-E840E2318B7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9599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1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77785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77047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56639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03602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35411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72275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24702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83366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07" y="1730828"/>
            <a:ext cx="7772400" cy="1608365"/>
          </a:xfrm>
        </p:spPr>
        <p:txBody>
          <a:bodyPr anchor="b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31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65" y="1921612"/>
            <a:ext cx="7886700" cy="1325563"/>
          </a:xfrm>
        </p:spPr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06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30679" y="2191034"/>
            <a:ext cx="78867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ĎAKUJEME ZA POZORNOSŤ!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620485" y="4338824"/>
            <a:ext cx="2441123" cy="6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sk-SK" sz="1400" dirty="0" smtClean="0">
                <a:solidFill>
                  <a:schemeClr val="tx1"/>
                </a:solidFill>
              </a:rPr>
              <a:t>Meno Priezvisko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5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5219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OPERAČNÝ PROGRAM</a:t>
            </a:r>
            <a:br>
              <a:rPr lang="sk-SK" dirty="0" smtClean="0"/>
            </a:br>
            <a:r>
              <a:rPr lang="sk-SK" dirty="0" smtClean="0"/>
              <a:t>KVALITA ŽIVOTNÉHO PROSTREDIA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510642"/>
            <a:ext cx="7886700" cy="22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PREZENTÁCIE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r>
              <a:rPr lang="sk-SK" dirty="0" smtClean="0"/>
              <a:t>DEŇ – MESIAC - ROK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44687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5B848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 baseline="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zp.sk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745525" y="2870989"/>
            <a:ext cx="7644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Informácia o stave implementácie </a:t>
            </a:r>
            <a: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 KŽP</a:t>
            </a:r>
            <a:r>
              <a:rPr lang="sk-SK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pt-BR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pt-BR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máju 2018</a:t>
            </a:r>
            <a:endParaRPr lang="sk-SK" sz="3000" b="1" dirty="0">
              <a:solidFill>
                <a:srgbClr val="55B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5951837" y="5109971"/>
            <a:ext cx="332808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5</a:t>
            </a: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. 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zasadnutie MV OP KŽP</a:t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29. mája 2018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Bratislava</a:t>
            </a:r>
            <a:endParaRPr lang="sk-SK" sz="1600" dirty="0">
              <a:solidFill>
                <a:prstClr val="black"/>
              </a:solidFill>
            </a:endParaRPr>
          </a:p>
          <a:p>
            <a:pPr algn="ctr"/>
            <a:endParaRPr lang="sk-SK" sz="5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0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261257" y="1520606"/>
            <a:ext cx="8686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dirty="0" smtClean="0"/>
              <a:t>PRIORITNÁ </a:t>
            </a:r>
            <a:r>
              <a:rPr lang="sk-SK" dirty="0"/>
              <a:t>OS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/>
              <a:t>R</a:t>
            </a:r>
            <a:r>
              <a:rPr lang="sk-SK" dirty="0" smtClean="0"/>
              <a:t>eálny </a:t>
            </a:r>
            <a:r>
              <a:rPr lang="sk-SK" dirty="0"/>
              <a:t>predpoklad pre dosiahnutie minimálnych hraníc </a:t>
            </a:r>
            <a:r>
              <a:rPr lang="sk-SK" dirty="0" smtClean="0"/>
              <a:t>(</a:t>
            </a:r>
            <a:r>
              <a:rPr lang="sk-SK" dirty="0"/>
              <a:t>85 %, resp. 75 %)  čiastkových </a:t>
            </a:r>
            <a:endParaRPr lang="sk-SK" dirty="0" smtClean="0"/>
          </a:p>
          <a:p>
            <a:pPr marL="274638" indent="-274638"/>
            <a:r>
              <a:rPr lang="sk-SK" dirty="0" smtClean="0"/>
              <a:t>     cieľov </a:t>
            </a:r>
            <a:r>
              <a:rPr lang="sk-SK" dirty="0"/>
              <a:t>ukazovateľov výkonnostného rámca, a tým získania výkonnostnej rezervy </a:t>
            </a:r>
            <a:r>
              <a:rPr lang="sk-SK" dirty="0" smtClean="0"/>
              <a:t>pre PO1.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smtClean="0"/>
              <a:t>Problematické </a:t>
            </a:r>
            <a:r>
              <a:rPr lang="sk-SK" dirty="0"/>
              <a:t>dosiahnutie čiastkového </a:t>
            </a:r>
            <a:r>
              <a:rPr lang="sk-SK" dirty="0" smtClean="0"/>
              <a:t>cieľa</a:t>
            </a:r>
            <a:r>
              <a:rPr lang="sk-SK" dirty="0"/>
              <a:t> </a:t>
            </a:r>
            <a:r>
              <a:rPr lang="sk-SK" dirty="0" smtClean="0"/>
              <a:t>ukazovateľa </a:t>
            </a:r>
            <a:r>
              <a:rPr lang="sk-SK" i="1" dirty="0" smtClean="0"/>
              <a:t>„Celkový </a:t>
            </a:r>
            <a:r>
              <a:rPr lang="sk-SK" i="1" dirty="0"/>
              <a:t>povrch </a:t>
            </a:r>
            <a:r>
              <a:rPr lang="sk-SK" i="1" dirty="0" smtClean="0"/>
              <a:t>rekultivovanej</a:t>
            </a:r>
          </a:p>
          <a:p>
            <a:r>
              <a:rPr lang="sk-SK" i="1" dirty="0" smtClean="0"/>
              <a:t>     pôdy“</a:t>
            </a:r>
            <a:r>
              <a:rPr lang="sk-SK" dirty="0"/>
              <a:t>.</a:t>
            </a:r>
            <a:endParaRPr lang="sk-SK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/>
              <a:t>Z</a:t>
            </a:r>
            <a:r>
              <a:rPr lang="sk-SK" dirty="0" smtClean="0"/>
              <a:t>níženie hodnoty </a:t>
            </a:r>
            <a:r>
              <a:rPr lang="sk-SK" dirty="0"/>
              <a:t>čiastkového cieľa finančného ukazovateľa výkonnostného rámca </a:t>
            </a:r>
            <a:r>
              <a:rPr lang="sk-SK" i="1" dirty="0"/>
              <a:t>„</a:t>
            </a:r>
            <a:r>
              <a:rPr lang="sk-SK" i="1" dirty="0" smtClean="0"/>
              <a:t>Celková suma </a:t>
            </a:r>
            <a:r>
              <a:rPr lang="sk-SK" i="1" dirty="0"/>
              <a:t>oprávnených výdavkov po ich certifikácii certifikačným orgánom a predložení žiadostí </a:t>
            </a:r>
            <a:r>
              <a:rPr lang="sk-SK" i="1" dirty="0" smtClean="0"/>
              <a:t>o </a:t>
            </a:r>
            <a:r>
              <a:rPr lang="sk-SK" dirty="0"/>
              <a:t>platby EK“. </a:t>
            </a:r>
          </a:p>
          <a:p>
            <a:pPr algn="just"/>
            <a:endParaRPr lang="sk-SK" dirty="0"/>
          </a:p>
          <a:p>
            <a:pPr algn="just"/>
            <a:r>
              <a:rPr lang="sk-SK" dirty="0"/>
              <a:t>PRIORITNÁ OS 2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dirty="0"/>
              <a:t>N</a:t>
            </a:r>
            <a:r>
              <a:rPr lang="sk-SK" dirty="0" smtClean="0"/>
              <a:t>ie </a:t>
            </a:r>
            <a:r>
              <a:rPr lang="sk-SK" dirty="0"/>
              <a:t>je </a:t>
            </a:r>
            <a:r>
              <a:rPr lang="sk-SK" dirty="0" smtClean="0"/>
              <a:t>predpoklad naplnenia plánovanej </a:t>
            </a:r>
            <a:r>
              <a:rPr lang="sk-SK" dirty="0"/>
              <a:t>hodnoty čiastkového cieľa finančného </a:t>
            </a:r>
            <a:r>
              <a:rPr lang="sk-SK" dirty="0" smtClean="0"/>
              <a:t>ukazovateľa výkonnostného rámca </a:t>
            </a:r>
            <a:r>
              <a:rPr lang="sk-SK" i="1" dirty="0" smtClean="0"/>
              <a:t>„</a:t>
            </a:r>
            <a:r>
              <a:rPr lang="sk-SK" i="1" dirty="0"/>
              <a:t>Celková suma oprávnených výdavkov po ich certifikácii certifikačným </a:t>
            </a:r>
            <a:r>
              <a:rPr lang="sk-SK" i="1" dirty="0" smtClean="0"/>
              <a:t>orgánom </a:t>
            </a:r>
            <a:r>
              <a:rPr lang="sk-SK" i="1" dirty="0"/>
              <a:t>a predložení žiadostí o platby EK “. </a:t>
            </a:r>
            <a:r>
              <a:rPr lang="sk-SK" dirty="0" smtClean="0"/>
              <a:t> Nedôjde </a:t>
            </a:r>
            <a:r>
              <a:rPr lang="sk-SK" dirty="0"/>
              <a:t>k získaniu výkonnostnej rezervy za PO </a:t>
            </a:r>
            <a:r>
              <a:rPr lang="sk-SK" dirty="0" smtClean="0"/>
              <a:t>2.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b="1" dirty="0" smtClean="0"/>
              <a:t>Plánovaná </a:t>
            </a:r>
            <a:r>
              <a:rPr lang="sk-SK" b="1" dirty="0" err="1" smtClean="0"/>
              <a:t>realokácia</a:t>
            </a:r>
            <a:r>
              <a:rPr lang="sk-SK" b="1" dirty="0" smtClean="0"/>
              <a:t> </a:t>
            </a:r>
            <a:r>
              <a:rPr lang="sk-SK" b="1" dirty="0"/>
              <a:t>zdrojov z menej výkonnej PO 2 do výkonnejšej PO 1.</a:t>
            </a:r>
            <a:endParaRPr lang="sk-SK" sz="2000" b="1" dirty="0">
              <a:sym typeface="Wingdings" panose="05000000000000000000" pitchFamily="2" charset="2"/>
            </a:endParaRPr>
          </a:p>
          <a:p>
            <a:endParaRPr lang="sk-SK" dirty="0"/>
          </a:p>
        </p:txBody>
      </p:sp>
      <p:sp>
        <p:nvSpPr>
          <p:cNvPr id="4" name="Obdĺžnik 3"/>
          <p:cNvSpPr/>
          <p:nvPr/>
        </p:nvSpPr>
        <p:spPr>
          <a:xfrm>
            <a:off x="4701396" y="436125"/>
            <a:ext cx="40677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STAV PLNENIA ČIASTKOVÝCH HODNôT UKAZOVATEĽOV VÝSTUPU OP KŽP </a:t>
            </a:r>
          </a:p>
        </p:txBody>
      </p:sp>
    </p:spTree>
    <p:extLst>
      <p:ext uri="{BB962C8B-B14F-4D97-AF65-F5344CB8AC3E}">
        <p14:creationId xmlns:p14="http://schemas.microsoft.com/office/powerpoint/2010/main" val="2899073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4701396" y="436125"/>
            <a:ext cx="40677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STAV PLNENIA ČIASTKOVÝCH </a:t>
            </a:r>
            <a:r>
              <a:rPr lang="pt-BR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HODN</a:t>
            </a:r>
            <a:r>
              <a:rPr lang="sk-SK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ô</a:t>
            </a:r>
            <a:r>
              <a:rPr lang="pt-BR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 </a:t>
            </a:r>
            <a:r>
              <a:rPr lang="pt-BR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UKAZOVATEĽOV VÝSTUPU OP KŽP 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192212" y="1082456"/>
            <a:ext cx="87709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dirty="0"/>
              <a:t>PRIORITNÁ OS 3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dirty="0"/>
              <a:t>Z</a:t>
            </a:r>
            <a:r>
              <a:rPr lang="sk-SK" dirty="0" smtClean="0"/>
              <a:t>ávislosť </a:t>
            </a:r>
            <a:r>
              <a:rPr lang="sk-SK" dirty="0"/>
              <a:t>na jednom finančne rozsiahlom projekte, ktorý však neovplyvňuje naplnenie </a:t>
            </a:r>
            <a:endParaRPr lang="sk-SK" dirty="0" smtClean="0"/>
          </a:p>
          <a:p>
            <a:pPr algn="just"/>
            <a:r>
              <a:rPr lang="sk-SK" dirty="0"/>
              <a:t> </a:t>
            </a:r>
            <a:r>
              <a:rPr lang="sk-SK" dirty="0" smtClean="0"/>
              <a:t>    stanovených </a:t>
            </a:r>
            <a:r>
              <a:rPr lang="sk-SK" dirty="0"/>
              <a:t>hodnôt ostatných (výsledkových) ukazovateľov výkonnostného </a:t>
            </a:r>
            <a:r>
              <a:rPr lang="sk-SK" dirty="0" smtClean="0"/>
              <a:t>rámca.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/>
              <a:t>Z</a:t>
            </a:r>
            <a:r>
              <a:rPr lang="sk-SK" dirty="0" smtClean="0"/>
              <a:t>níženie </a:t>
            </a:r>
            <a:r>
              <a:rPr lang="sk-SK" dirty="0"/>
              <a:t>hodnoty čiastkového cieľa finančného ukazovateľa výkonnostného rámca </a:t>
            </a:r>
            <a:r>
              <a:rPr lang="sk-SK" i="1" dirty="0"/>
              <a:t>„</a:t>
            </a:r>
            <a:r>
              <a:rPr lang="sk-SK" i="1" dirty="0" smtClean="0"/>
              <a:t>Celková suma </a:t>
            </a:r>
            <a:r>
              <a:rPr lang="sk-SK" i="1" dirty="0"/>
              <a:t>oprávnených výdavkov po ich certifikácii certifikačným orgánom a predložení žiadostí </a:t>
            </a:r>
            <a:r>
              <a:rPr lang="sk-SK" i="1" dirty="0" smtClean="0"/>
              <a:t>o </a:t>
            </a:r>
            <a:r>
              <a:rPr lang="sk-SK" i="1" dirty="0"/>
              <a:t>platby EK“. </a:t>
            </a:r>
            <a:endParaRPr lang="sk-SK" i="1" dirty="0" smtClean="0"/>
          </a:p>
          <a:p>
            <a:endParaRPr lang="sk-SK" sz="1200" dirty="0" smtClean="0"/>
          </a:p>
          <a:p>
            <a:r>
              <a:rPr lang="sk-SK" dirty="0"/>
              <a:t>PRIORITNÁ </a:t>
            </a:r>
            <a:r>
              <a:rPr lang="sk-SK"/>
              <a:t>OS </a:t>
            </a:r>
            <a:r>
              <a:rPr lang="sk-SK" smtClean="0"/>
              <a:t>4</a:t>
            </a:r>
            <a:endParaRPr lang="sk-SK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dirty="0"/>
              <a:t>Z</a:t>
            </a:r>
            <a:r>
              <a:rPr lang="sk-SK" dirty="0" smtClean="0"/>
              <a:t>níženie </a:t>
            </a:r>
            <a:r>
              <a:rPr lang="sk-SK" dirty="0"/>
              <a:t>hodnoty čiastkového cieľa finančného ukazovateľa výkonnostného rámca </a:t>
            </a:r>
            <a:r>
              <a:rPr lang="sk-SK" i="1" dirty="0"/>
              <a:t>„</a:t>
            </a:r>
            <a:r>
              <a:rPr lang="sk-SK" i="1" dirty="0" smtClean="0"/>
              <a:t>Celková suma </a:t>
            </a:r>
            <a:r>
              <a:rPr lang="sk-SK" i="1" dirty="0"/>
              <a:t>oprávnených výdavkov po ich certifikácii certifikačným orgánom a predložení žiadostí </a:t>
            </a:r>
            <a:r>
              <a:rPr lang="sk-SK" i="1" dirty="0" smtClean="0"/>
              <a:t>o </a:t>
            </a:r>
            <a:r>
              <a:rPr lang="sk-SK" i="1" dirty="0"/>
              <a:t>platby EK</a:t>
            </a:r>
            <a:r>
              <a:rPr lang="sk-SK" i="1" dirty="0" smtClean="0"/>
              <a:t>“ </a:t>
            </a:r>
            <a:r>
              <a:rPr lang="sk-SK" dirty="0" smtClean="0"/>
              <a:t>za MRR. </a:t>
            </a:r>
            <a:endParaRPr lang="sk-SK" dirty="0"/>
          </a:p>
          <a:p>
            <a:endParaRPr lang="sk-SK" dirty="0"/>
          </a:p>
        </p:txBody>
      </p:sp>
      <p:sp>
        <p:nvSpPr>
          <p:cNvPr id="5" name="BlokTextu 4"/>
          <p:cNvSpPr txBox="1"/>
          <p:nvPr/>
        </p:nvSpPr>
        <p:spPr>
          <a:xfrm>
            <a:off x="276134" y="4224975"/>
            <a:ext cx="8576941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cap="all" dirty="0" smtClean="0"/>
              <a:t>ZÍSKANIE </a:t>
            </a:r>
            <a:r>
              <a:rPr lang="sk-SK" sz="2000" b="1" cap="all" dirty="0"/>
              <a:t>VÝKONNOSTENEJ </a:t>
            </a:r>
            <a:r>
              <a:rPr lang="sk-SK" sz="2000" b="1" cap="all" dirty="0" smtClean="0"/>
              <a:t>REZERVY</a:t>
            </a:r>
            <a:endParaRPr lang="sk-SK" sz="2000" b="1" cap="all" dirty="0"/>
          </a:p>
          <a:p>
            <a:r>
              <a:rPr lang="sk-SK" dirty="0"/>
              <a:t>Pre splnenie podmienky získania výkonnostnej rezervy platí, že pri všetkých ukazovateľoch </a:t>
            </a:r>
            <a:endParaRPr lang="sk-SK" dirty="0" smtClean="0"/>
          </a:p>
          <a:p>
            <a:r>
              <a:rPr lang="sk-SK" dirty="0" smtClean="0"/>
              <a:t>okrem </a:t>
            </a:r>
            <a:r>
              <a:rPr lang="sk-SK" dirty="0"/>
              <a:t>jedného musí byť čiastkový cieľ do konca 2018  splnený najmenej na 85 % a v prípade </a:t>
            </a:r>
            <a:r>
              <a:rPr lang="sk-SK" dirty="0" smtClean="0"/>
              <a:t>jedného </a:t>
            </a:r>
            <a:r>
              <a:rPr lang="sk-SK" dirty="0"/>
              <a:t>ukazovateľa musí byť čiastkový cieľ do konca 2018 splnený najmenej na 75 %.</a:t>
            </a:r>
          </a:p>
          <a:p>
            <a:endParaRPr lang="sk-SK" sz="1200" b="1" dirty="0" smtClean="0"/>
          </a:p>
          <a:p>
            <a:r>
              <a:rPr lang="sk-SK" sz="1700" b="1" dirty="0" smtClean="0"/>
              <a:t>Jediným </a:t>
            </a:r>
            <a:r>
              <a:rPr lang="sk-SK" sz="1700" b="1" dirty="0"/>
              <a:t>riešením, ako zabezpečiť získanie výkonnostnej </a:t>
            </a:r>
            <a:r>
              <a:rPr lang="sk-SK" sz="1700" b="1" dirty="0" smtClean="0"/>
              <a:t>rezervy, </a:t>
            </a:r>
            <a:r>
              <a:rPr lang="sk-SK" sz="1700" b="1" dirty="0"/>
              <a:t>je pristúpiť k zmene OP KŽP.</a:t>
            </a:r>
            <a:endParaRPr lang="sk-SK" sz="1700" b="1" dirty="0">
              <a:sym typeface="Wingdings" panose="05000000000000000000" pitchFamily="2" charset="2"/>
            </a:endParaRP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60625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Obdĺžnik 2"/>
          <p:cNvSpPr/>
          <p:nvPr/>
        </p:nvSpPr>
        <p:spPr>
          <a:xfrm>
            <a:off x="4701396" y="436125"/>
            <a:ext cx="42335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pt-BR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KAZOVATE</a:t>
            </a:r>
            <a:r>
              <a:rPr lang="sk-SK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</a:t>
            </a:r>
            <a:r>
              <a:rPr lang="pt-BR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VÝKONNOSTNÉHO RÁMCA </a:t>
            </a:r>
            <a:r>
              <a:rPr lang="pt-BR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Prioritná </a:t>
            </a:r>
            <a:r>
              <a:rPr lang="pt-BR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 1</a:t>
            </a:r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204201"/>
              </p:ext>
            </p:extLst>
          </p:nvPr>
        </p:nvGraphicFramePr>
        <p:xfrm>
          <a:off x="613616" y="1359455"/>
          <a:ext cx="8175559" cy="5156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3019"/>
                <a:gridCol w="992397"/>
                <a:gridCol w="1351466"/>
                <a:gridCol w="1468750"/>
                <a:gridCol w="1789927"/>
              </a:tblGrid>
              <a:tr h="9912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Ukazovateľ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06" marR="45506" marT="22753" marB="2275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Merná jednotka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06" marR="45506" marT="22753" marB="2275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Čiastkový cieľ ukazovateľa (míľnik) k 31.12.2018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06" marR="45506" marT="22753" marB="2275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Minimálna hodnota ukazovateľa (k 31.12.2018)pre získanie výk. rezervy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Plánovaná hodnota ukazovateľa k 31.12.2018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06" marR="45506" marT="22753" marB="22753" anchor="ctr"/>
                </a:tc>
              </a:tr>
              <a:tr h="3391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Zvýšená kapacita pre triedenie komunálnych odpadov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t/rok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8 632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7 338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chemeClr val="accent6"/>
                          </a:solidFill>
                          <a:effectLst/>
                        </a:rPr>
                        <a:t>8 632</a:t>
                      </a:r>
                      <a:endParaRPr lang="sk-SK" sz="1400" b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</a:tr>
              <a:tr h="3426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Zvýšená kapacita pre zhodnocovanie odpadov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t/rok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34 579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29 392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chemeClr val="accent6"/>
                          </a:solidFill>
                          <a:effectLst/>
                        </a:rPr>
                        <a:t>29 392</a:t>
                      </a:r>
                      <a:endParaRPr lang="sk-SK" sz="1400" b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</a:tr>
              <a:tr h="5043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Zvýšený počet obyvateľov so zlepšeným čistením komunálnych odpadových vôd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EO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chemeClr val="accent6"/>
                          </a:solidFill>
                          <a:effectLst/>
                        </a:rPr>
                        <a:t>6 012</a:t>
                      </a:r>
                      <a:endParaRPr lang="sk-SK" sz="1400" b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</a:tr>
              <a:tr h="9999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Zvýšený počet obyvateľov so zlepšeným čistením komunálnych odpadových vôd podľa plánovaného stavu projektov s ukončenou realizáciou aktivít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EO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20 505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17 430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chemeClr val="accent6"/>
                          </a:solidFill>
                          <a:effectLst/>
                        </a:rPr>
                        <a:t>20 505</a:t>
                      </a:r>
                      <a:endParaRPr lang="sk-SK" sz="1400" b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</a:tr>
              <a:tr h="3391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Celkový povrch rekultivovanej pôdy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ha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15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11,25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chemeClr val="accent6"/>
                          </a:solidFill>
                          <a:effectLst/>
                        </a:rPr>
                        <a:t>11,25</a:t>
                      </a:r>
                      <a:endParaRPr lang="sk-SK" sz="1400" b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</a:tr>
              <a:tr h="6695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Celková suma oprávnených výdavkov po ich certifikácii certifikačným orgánom a predložení žiadostí o platby EK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EUR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430 000 000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365 500 000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chemeClr val="accent6"/>
                          </a:solidFill>
                          <a:effectLst/>
                        </a:rPr>
                        <a:t>367 428 400</a:t>
                      </a:r>
                      <a:endParaRPr lang="sk-SK" sz="1400" b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40" marR="4740" marT="474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874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Obdĺžnik 2"/>
          <p:cNvSpPr/>
          <p:nvPr/>
        </p:nvSpPr>
        <p:spPr>
          <a:xfrm>
            <a:off x="4701396" y="436125"/>
            <a:ext cx="42205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UKAZOVATE</a:t>
            </a:r>
            <a:r>
              <a:rPr lang="sk-SK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</a:t>
            </a:r>
            <a:r>
              <a:rPr lang="pt-BR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VÝKONNOSTNÉHO RÁMCA </a:t>
            </a:r>
            <a:r>
              <a:rPr lang="pt-BR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Prioritná </a:t>
            </a:r>
            <a:r>
              <a:rPr lang="pt-BR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 </a:t>
            </a:r>
            <a:r>
              <a:rPr lang="sk-SK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pt-BR" b="1" cap="small" noProof="1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064167"/>
              </p:ext>
            </p:extLst>
          </p:nvPr>
        </p:nvGraphicFramePr>
        <p:xfrm>
          <a:off x="579665" y="1395610"/>
          <a:ext cx="8189487" cy="4667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1185"/>
                <a:gridCol w="1104900"/>
                <a:gridCol w="1562100"/>
                <a:gridCol w="1733550"/>
                <a:gridCol w="1377752"/>
              </a:tblGrid>
              <a:tr h="1690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Ukazovateľ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447" marR="31447" marT="15723" marB="1572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Merná jednotka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447" marR="31447" marT="15723" marB="1572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Čiastkový cieľ ukazovateľa (míľnik) k 31.12.2018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447" marR="31447" marT="15723" marB="1572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Minimálna hodnota ukazovateľa (k 31.12.2018)pre získanie </a:t>
                      </a:r>
                      <a:r>
                        <a:rPr lang="sk-SK" sz="1400" dirty="0" err="1">
                          <a:effectLst/>
                        </a:rPr>
                        <a:t>výk</a:t>
                      </a:r>
                      <a:r>
                        <a:rPr lang="sk-SK" sz="1400" dirty="0">
                          <a:effectLst/>
                        </a:rPr>
                        <a:t>. rezervy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Plánovaná hodnota ukazovateľa k 31.12.2018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447" marR="31447" marT="15723" marB="15723" anchor="ctr"/>
                </a:tc>
              </a:tr>
              <a:tr h="3499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Počet obyvateľov využívajúcich opatrenia protipovodňovej ochrany 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76" marR="3276" marT="3276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EO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76" marR="3276" marT="3276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76" marR="3276" marT="3276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chemeClr val="accent6"/>
                          </a:solidFill>
                          <a:effectLst/>
                        </a:rPr>
                        <a:t>0</a:t>
                      </a:r>
                      <a:endParaRPr lang="sk-SK" sz="1400" b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76" marR="3276" marT="3276" marB="0" anchor="ctr"/>
                </a:tc>
              </a:tr>
              <a:tr h="8154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Počet obyvateľov využívajúcich opatrenia protipovodňovej ochrany podľa plánovaného stavu zazmluvnených projektov, ktorých verejne obstarávanie bolo overené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76" marR="3276" marT="3276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EO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76" marR="3276" marT="3276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5 735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76" marR="3276" marT="3276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4 875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chemeClr val="accent6"/>
                          </a:solidFill>
                          <a:effectLst/>
                        </a:rPr>
                        <a:t>4 875</a:t>
                      </a:r>
                      <a:endParaRPr lang="sk-SK" sz="1400" b="1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76" marR="3276" marT="3276" marB="0" anchor="ctr"/>
                </a:tc>
              </a:tr>
              <a:tr h="5826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Celková suma oprávnených výdavkov po ich certifikácii certifikačným orgánom a predložení žiadostí o platby EK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76" marR="3276" marT="3276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EUR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76" marR="3276" marT="3276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118 000 000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76" marR="3276" marT="3276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88 500 000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FF0000"/>
                          </a:solidFill>
                          <a:effectLst/>
                        </a:rPr>
                        <a:t>10 500 000</a:t>
                      </a:r>
                      <a:endParaRPr lang="sk-SK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76" marR="3276" marT="327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606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Obdĺžnik 2"/>
          <p:cNvSpPr/>
          <p:nvPr/>
        </p:nvSpPr>
        <p:spPr>
          <a:xfrm>
            <a:off x="4701396" y="436125"/>
            <a:ext cx="41813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UKAZOVATE</a:t>
            </a:r>
            <a:r>
              <a:rPr lang="sk-SK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</a:t>
            </a:r>
            <a:r>
              <a:rPr lang="pt-BR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VÝKONNOSTNÉHO RÁMCA </a:t>
            </a:r>
            <a:r>
              <a:rPr lang="pt-BR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Prioritná </a:t>
            </a:r>
            <a:r>
              <a:rPr lang="pt-BR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 </a:t>
            </a:r>
            <a:r>
              <a:rPr lang="sk-SK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pt-BR" b="1" cap="small" noProof="1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579440"/>
              </p:ext>
            </p:extLst>
          </p:nvPr>
        </p:nvGraphicFramePr>
        <p:xfrm>
          <a:off x="579665" y="1502850"/>
          <a:ext cx="8189488" cy="4535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8771"/>
                <a:gridCol w="1289555"/>
                <a:gridCol w="1274182"/>
                <a:gridCol w="1532816"/>
                <a:gridCol w="1794164"/>
              </a:tblGrid>
              <a:tr h="14232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Ukazovateľ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66" marR="63266" marT="31633" marB="316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Merná jednotka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66" marR="63266" marT="31633" marB="316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Čiastkový cieľ ukazovateľa (míľnik) k 31.12.2018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66" marR="63266" marT="31633" marB="3163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Minimálna hodnota ukazovateľa (k 31.12.2018)pre získanie výk. rezervy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Plánovaná hodnota ukazovateľa k 31.12.2018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66" marR="63266" marT="31633" marB="31633" anchor="ctr"/>
                </a:tc>
              </a:tr>
              <a:tr h="4795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Počet systémov včasného varovania 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" marR="6590" marT="659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počet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" marR="6590" marT="659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1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" marR="6590" marT="659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0,85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B050"/>
                          </a:solidFill>
                          <a:effectLst/>
                        </a:rPr>
                        <a:t>1</a:t>
                      </a:r>
                      <a:endParaRPr lang="sk-SK" sz="1400" b="1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" marR="6590" marT="6590" marB="0" anchor="ctr"/>
                </a:tc>
              </a:tr>
              <a:tr h="4795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Celkový povrch rekultivovanej pôdy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" marR="6590" marT="659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ha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" marR="6590" marT="659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77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" marR="6590" marT="659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65,45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B050"/>
                          </a:solidFill>
                          <a:effectLst/>
                        </a:rPr>
                        <a:t>65,5</a:t>
                      </a:r>
                      <a:endParaRPr lang="sk-SK" sz="1400" b="1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" marR="6590" marT="6590" marB="0" anchor="ctr"/>
                </a:tc>
              </a:tr>
              <a:tr h="7184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Počet vytvorených špecializovaných  záchranných modulov 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" marR="6590" marT="659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počet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" marR="6590" marT="659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1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" marR="6590" marT="659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0,85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B050"/>
                          </a:solidFill>
                          <a:effectLst/>
                        </a:rPr>
                        <a:t>1</a:t>
                      </a:r>
                      <a:endParaRPr lang="sk-SK" sz="14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" marR="6590" marT="6590" marB="0" anchor="ctr"/>
                </a:tc>
              </a:tr>
              <a:tr h="14353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Celková suma oprávnených výdavkov po ich certifikácii certifikačným orgánom a predložení žiadostí o platby EK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" marR="6590" marT="659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EUR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" marR="6590" marT="659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74 603 549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" marR="6590" marT="659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55 952 662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FF0000"/>
                          </a:solidFill>
                          <a:effectLst/>
                        </a:rPr>
                        <a:t>39 950 000</a:t>
                      </a:r>
                      <a:endParaRPr lang="sk-SK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0" marR="6590" marT="659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924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Obdĺžnik 2"/>
          <p:cNvSpPr/>
          <p:nvPr/>
        </p:nvSpPr>
        <p:spPr>
          <a:xfrm>
            <a:off x="4701396" y="436125"/>
            <a:ext cx="41813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UKAZOVATE</a:t>
            </a:r>
            <a:r>
              <a:rPr lang="sk-SK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</a:t>
            </a:r>
            <a:r>
              <a:rPr lang="pt-BR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VÝKONNOSTNÉHO RÁMCA </a:t>
            </a:r>
            <a:r>
              <a:rPr lang="pt-BR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Prioritná </a:t>
            </a:r>
            <a:r>
              <a:rPr lang="pt-BR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 </a:t>
            </a:r>
            <a:r>
              <a:rPr lang="sk-SK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pt-BR" b="1" cap="small" noProof="1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174310"/>
              </p:ext>
            </p:extLst>
          </p:nvPr>
        </p:nvGraphicFramePr>
        <p:xfrm>
          <a:off x="579665" y="1453300"/>
          <a:ext cx="8189488" cy="5221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4035"/>
                <a:gridCol w="1207516"/>
                <a:gridCol w="1354673"/>
                <a:gridCol w="1480288"/>
                <a:gridCol w="1792976"/>
              </a:tblGrid>
              <a:tr h="10803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Ukazovateľ</a:t>
                      </a:r>
                      <a:endParaRPr lang="sk-SK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292" marR="42292" marT="21146" marB="2114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Merná jednotka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292" marR="42292" marT="21146" marB="2114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Čiastkový cieľ ukazovateľa (míľnik) k 31.12.2018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292" marR="42292" marT="21146" marB="2114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Minimálna hodnota ukazovateľa (k 31.12.2018)pre získanie výk. rezervy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Plánovaná hodnota ukazovateľa k 31.12.2018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292" marR="42292" marT="21146" marB="21146" anchor="ctr"/>
                </a:tc>
              </a:tr>
              <a:tr h="549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Zvýšená kapacita výroby energie z obnoviteľných zdrojov - MRR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MW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160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136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B050"/>
                          </a:solidFill>
                          <a:effectLst/>
                        </a:rPr>
                        <a:t>160</a:t>
                      </a:r>
                      <a:endParaRPr lang="sk-SK" sz="1400" b="1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 anchor="ctr"/>
                </a:tc>
              </a:tr>
              <a:tr h="549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Zvýšená kapacita výroby energie z obnoviteľných zdrojov - VRR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MW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1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0,85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B050"/>
                          </a:solidFill>
                          <a:effectLst/>
                        </a:rPr>
                        <a:t>1</a:t>
                      </a:r>
                      <a:endParaRPr lang="sk-SK" sz="1400" b="1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 anchor="ctr"/>
                </a:tc>
              </a:tr>
              <a:tr h="5497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Podlahová plocha budov obnovených nad rámec minimálnych požiadaviek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m2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187 200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159 120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B050"/>
                          </a:solidFill>
                          <a:effectLst/>
                        </a:rPr>
                        <a:t>187 200</a:t>
                      </a:r>
                      <a:endParaRPr lang="sk-SK" sz="14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 anchor="ctr"/>
                </a:tc>
              </a:tr>
              <a:tr h="10899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Celková suma oprávnených výdavkov po ich certifikácii certifikačným orgánom a predložení žiadostí o platby EK - MRR 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EUR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368 242 931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276 182 198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FF0000"/>
                          </a:solidFill>
                          <a:effectLst/>
                        </a:rPr>
                        <a:t>239 031 000</a:t>
                      </a:r>
                      <a:endParaRPr lang="sk-SK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 anchor="ctr"/>
                </a:tc>
              </a:tr>
              <a:tr h="10899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Celková suma oprávnených výdavkov po ich certifikácii certifikačným orgánom a predložení žiadostí o platby EK – VRR 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EUR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823 491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699 967</a:t>
                      </a:r>
                      <a:endParaRPr lang="sk-SK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B050"/>
                          </a:solidFill>
                          <a:effectLst/>
                        </a:rPr>
                        <a:t>2 000 000</a:t>
                      </a:r>
                      <a:endParaRPr lang="sk-SK" sz="14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05" marR="4405" marT="440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2890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30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ĎAKUJEM ZA POZORNOSŤ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1" i="0" u="none" strike="noStrike" kern="1200" cap="none" spc="0" normalizeH="0" baseline="0" noProof="0" smtClean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MINISTERSTVO ŽIVOTNÉHO PROSTREDIA SR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Nám. Ľ. Štúra 1,  812 35 Bratislava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Pracovisko: Karloveská 2, 841 04 Bratislava	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2"/>
              </a:rPr>
              <a:t>www.minzp.sk , www.op-kzp.sk</a:t>
            </a: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sk-SK" sz="1700" b="1" i="0" u="none" strike="noStrike" kern="1200" cap="none" spc="0" normalizeH="0" baseline="0" noProof="0" smtClean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530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539552" y="1068387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t-BR" sz="25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STAV IMPLEMENTÁCIE K 11. 5. 2018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3979821"/>
            <a:ext cx="8229600" cy="3074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V rámci OP KŽP bolo k </a:t>
            </a:r>
            <a:r>
              <a:rPr lang="sk-SK" sz="1600" dirty="0" smtClean="0">
                <a:solidFill>
                  <a:sysClr val="windowText" lastClr="000000"/>
                </a:solidFill>
              </a:rPr>
              <a:t>22. </a:t>
            </a:r>
            <a:r>
              <a:rPr lang="sk-SK" sz="1600" dirty="0">
                <a:solidFill>
                  <a:sysClr val="windowText" lastClr="000000"/>
                </a:solidFill>
              </a:rPr>
              <a:t>máju 2018 celkovo vyhlásených 52 výziev a písomných vyzvaní (vyhlasujú sa pre národné projekty, veľké projekty a projekty technickej pomoci) v nasledovnom členení:</a:t>
            </a:r>
          </a:p>
          <a:p>
            <a:pPr lvl="0"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40 dopytovo orientovaných výziev na predkladanie žiadostí o nenávratný finančný príspevok;</a:t>
            </a:r>
          </a:p>
          <a:p>
            <a:pPr lvl="0"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1 vyzvanie pre </a:t>
            </a:r>
            <a:r>
              <a:rPr lang="sk-SK" sz="1600" dirty="0" err="1">
                <a:solidFill>
                  <a:sysClr val="windowText" lastClr="000000"/>
                </a:solidFill>
              </a:rPr>
              <a:t>fázovaný</a:t>
            </a:r>
            <a:r>
              <a:rPr lang="sk-SK" sz="1600" dirty="0">
                <a:solidFill>
                  <a:sysClr val="windowText" lastClr="000000"/>
                </a:solidFill>
              </a:rPr>
              <a:t> veľký projekt;</a:t>
            </a:r>
          </a:p>
          <a:p>
            <a:pPr lvl="0"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2 vyzvania pre finančné nástroje (ktoré predstavujú návratnú formu pomoci); </a:t>
            </a:r>
          </a:p>
          <a:p>
            <a:pPr lvl="0"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5 vyzvaní pre národný projekt (z toho 1 vyzvanie za KF je určené pre 2 prioritné osi);  </a:t>
            </a:r>
          </a:p>
          <a:p>
            <a:pPr lvl="0"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4 vyzvania pre technickú pomoc.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3" name="Zástupný symbol obsahu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658835"/>
              </p:ext>
            </p:extLst>
          </p:nvPr>
        </p:nvGraphicFramePr>
        <p:xfrm>
          <a:off x="1" y="1152018"/>
          <a:ext cx="9143998" cy="24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274"/>
                <a:gridCol w="846161"/>
                <a:gridCol w="1228298"/>
                <a:gridCol w="1552111"/>
                <a:gridCol w="495053"/>
                <a:gridCol w="1392070"/>
                <a:gridCol w="764275"/>
                <a:gridCol w="1255594"/>
                <a:gridCol w="846162"/>
              </a:tblGrid>
              <a:tr h="453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kern="800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sk-SK" sz="1600" kern="800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en-GB" sz="1600" kern="800" noProof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nd</a:t>
                      </a:r>
                      <a:r>
                        <a:rPr lang="en-GB" sz="1600" kern="800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en-GB" sz="1600" kern="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kern="800" noProof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Kateg</a:t>
                      </a:r>
                      <a:r>
                        <a:rPr lang="sk-SK" sz="1600" kern="800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kern="800" baseline="0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regiónu</a:t>
                      </a:r>
                      <a:endParaRPr lang="en-GB" sz="1600" kern="800" noProof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k-SK" sz="1600" kern="800" noProof="0" dirty="0" smtClean="0">
                          <a:effectLst/>
                        </a:rPr>
                        <a:t>Alokácia</a:t>
                      </a:r>
                      <a:endParaRPr lang="en-GB" sz="1600" kern="8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k-SK" sz="1600" kern="800" noProof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Výzvy</a:t>
                      </a:r>
                      <a:endParaRPr lang="en-GB" sz="1600" kern="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sk-SK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k-SK" sz="1600" kern="800" noProof="0" dirty="0" smtClean="0">
                          <a:effectLst/>
                        </a:rPr>
                        <a:t>Kontrahovanie</a:t>
                      </a:r>
                      <a:endParaRPr lang="en-GB" sz="1600" kern="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k-SK" sz="1600" kern="800" noProof="0" dirty="0" smtClean="0">
                          <a:effectLst/>
                        </a:rPr>
                        <a:t>Čerpanie</a:t>
                      </a:r>
                      <a:endParaRPr lang="en-GB" sz="1600" kern="800" noProof="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kern="800" noProof="0" dirty="0" smtClean="0">
                          <a:effectLst/>
                        </a:rPr>
                        <a:t>(</a:t>
                      </a:r>
                      <a:r>
                        <a:rPr lang="sk-SK" sz="1600" kern="800" noProof="0" dirty="0" smtClean="0">
                          <a:effectLst/>
                        </a:rPr>
                        <a:t>úroveň </a:t>
                      </a:r>
                      <a:r>
                        <a:rPr lang="en-GB" sz="1600" kern="800" noProof="0" dirty="0" smtClean="0">
                          <a:effectLst/>
                        </a:rPr>
                        <a:t>C</a:t>
                      </a:r>
                      <a:r>
                        <a:rPr lang="sk-SK" sz="1600" kern="800" noProof="0" dirty="0" smtClean="0">
                          <a:effectLst/>
                        </a:rPr>
                        <a:t>O</a:t>
                      </a:r>
                      <a:r>
                        <a:rPr lang="en-GB" sz="1600" kern="800" noProof="0" dirty="0" smtClean="0">
                          <a:effectLst/>
                        </a:rPr>
                        <a:t>)</a:t>
                      </a:r>
                      <a:endParaRPr lang="en-GB" sz="1600" kern="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308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GB" sz="16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GB" sz="16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</a:t>
                      </a:r>
                    </a:p>
                  </a:txBody>
                  <a:tcPr marL="90879" marR="90879" marT="45440" marB="4544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kern="1200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</a:t>
                      </a:r>
                      <a:endParaRPr lang="en-GB" sz="1600" kern="12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879" marR="90879" marT="45440" marB="4544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GB" sz="16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noProof="0" dirty="0" smtClean="0">
                          <a:solidFill>
                            <a:schemeClr val="bg1"/>
                          </a:solidFill>
                          <a:effectLst/>
                        </a:rPr>
                        <a:t>EUR</a:t>
                      </a:r>
                      <a:endParaRPr lang="en-GB" sz="1600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noProof="0" dirty="0" smtClean="0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endParaRPr lang="en-GB" sz="1600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noProof="0" dirty="0" smtClean="0">
                          <a:solidFill>
                            <a:schemeClr val="bg1"/>
                          </a:solidFill>
                          <a:effectLst/>
                        </a:rPr>
                        <a:t>EUR</a:t>
                      </a:r>
                      <a:endParaRPr lang="en-GB" sz="1600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600" kern="1200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GB" sz="1600" kern="12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879" marR="90879" marT="45440" marB="45440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45753">
                <a:tc>
                  <a:txBody>
                    <a:bodyPr/>
                    <a:lstStyle/>
                    <a:p>
                      <a:pPr algn="ctr" fontAlgn="t"/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KF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1 861 112 261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1 730 541 064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772 440 341</a:t>
                      </a:r>
                      <a:endParaRPr lang="en-GB" sz="1600" kern="1200" noProof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879" marR="90879" marT="45440" marB="454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879" marR="90879" marT="45440" marB="4544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155 399 600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879" marR="90879" marT="45440" marB="45440" anchor="ctr"/>
                </a:tc>
              </a:tr>
              <a:tr h="294813">
                <a:tc>
                  <a:txBody>
                    <a:bodyPr/>
                    <a:lstStyle/>
                    <a:p>
                      <a:pPr algn="ctr" fontAlgn="t"/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EFRR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MRR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1 272 803 137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970 947 729 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420 191 197</a:t>
                      </a:r>
                      <a:endParaRPr lang="en-GB" sz="1600" kern="1200" noProof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879" marR="90879" marT="45440" marB="454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879" marR="90879" marT="45440" marB="4544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88 981 750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879" marR="90879" marT="45440" marB="45440" anchor="ctr"/>
                </a:tc>
              </a:tr>
              <a:tr h="219075">
                <a:tc>
                  <a:txBody>
                    <a:bodyPr/>
                    <a:lstStyle/>
                    <a:p>
                      <a:pPr algn="ctr" fontAlgn="t"/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EFRR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VRR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3 984 712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3 829 462   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2 727 079</a:t>
                      </a:r>
                      <a:endParaRPr lang="en-GB" sz="1600" kern="1200" noProof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879" marR="90879" marT="45440" marB="454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879" marR="90879" marT="45440" marB="4544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1 469 454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sk-SK" sz="16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  <a:endParaRPr lang="en-GB" sz="16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879" marR="90879" marT="45440" marB="45440" anchor="ctr"/>
                </a:tc>
              </a:tr>
              <a:tr h="298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sk-SK" sz="1600" noProof="0" dirty="0" smtClean="0">
                          <a:effectLst/>
                          <a:latin typeface="Calibri"/>
                        </a:rPr>
                        <a:t>Spolu</a:t>
                      </a:r>
                      <a:endParaRPr lang="en-GB" sz="1600" noProof="0" dirty="0">
                        <a:effectLst/>
                        <a:latin typeface="Calibri"/>
                      </a:endParaRPr>
                    </a:p>
                  </a:txBody>
                  <a:tcPr marL="90879" marR="90879" marT="45440" marB="4544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noProof="0" dirty="0">
                        <a:effectLst/>
                        <a:latin typeface="Calibri"/>
                      </a:endParaRPr>
                    </a:p>
                  </a:txBody>
                  <a:tcPr marL="90879" marR="90879" marT="45440" marB="4544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3 137 900 110</a:t>
                      </a:r>
                      <a:endParaRPr lang="en-GB" sz="1600" b="1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GB" sz="1600" b="1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2 705 318 255</a:t>
                      </a:r>
                    </a:p>
                  </a:txBody>
                  <a:tcPr marL="90879" marR="90879" marT="45440" marB="454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sk-SK" sz="1600" b="1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</a:t>
                      </a:r>
                      <a:endParaRPr lang="en-GB" sz="1600" b="1" kern="1200" noProof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879" marR="90879" marT="45440" marB="4544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sk-SK" sz="1600" b="1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1 195 358 617</a:t>
                      </a:r>
                      <a:endParaRPr lang="en-GB" sz="1600" b="1" kern="1200" noProof="0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879" marR="90879" marT="45440" marB="4544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600" b="1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sk-SK" sz="1600" b="1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600" b="1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879" marR="90879" marT="45440" marB="4544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600" b="1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245 850 804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sk-SK" sz="1600" b="1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600" b="1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879" marR="90879" marT="45440" marB="45440" anchor="ctr"/>
                </a:tc>
              </a:tr>
            </a:tbl>
          </a:graphicData>
        </a:graphic>
      </p:graphicFrame>
      <p:sp>
        <p:nvSpPr>
          <p:cNvPr id="2" name="Obdĺžnik 1"/>
          <p:cNvSpPr/>
          <p:nvPr/>
        </p:nvSpPr>
        <p:spPr>
          <a:xfrm>
            <a:off x="5104263" y="436125"/>
            <a:ext cx="36648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STAV IMPLEMENTÁCIE K </a:t>
            </a:r>
            <a:r>
              <a:rPr lang="sk-SK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</a:t>
            </a:r>
            <a:r>
              <a:rPr lang="en-GB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sk-SK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</a:t>
            </a:r>
            <a:r>
              <a:rPr lang="sk-SK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</a:t>
            </a:r>
            <a:r>
              <a:rPr lang="sk-SK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59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2938519"/>
              </p:ext>
            </p:extLst>
          </p:nvPr>
        </p:nvGraphicFramePr>
        <p:xfrm>
          <a:off x="0" y="1043796"/>
          <a:ext cx="9144000" cy="321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Graf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9190348"/>
              </p:ext>
            </p:extLst>
          </p:nvPr>
        </p:nvGraphicFramePr>
        <p:xfrm>
          <a:off x="-1" y="3933645"/>
          <a:ext cx="5529533" cy="2924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4086004"/>
              </p:ext>
            </p:extLst>
          </p:nvPr>
        </p:nvGraphicFramePr>
        <p:xfrm>
          <a:off x="4373593" y="4063042"/>
          <a:ext cx="4609382" cy="2886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5" name="Obrázo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006902"/>
            <a:ext cx="9144000" cy="5851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60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104263" y="436125"/>
            <a:ext cx="36648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INDIKATÍVNY HARMONOGRAM VÝZIEV 2018</a:t>
            </a:r>
          </a:p>
        </p:txBody>
      </p:sp>
      <p:sp>
        <p:nvSpPr>
          <p:cNvPr id="6" name="Zástupný symbol obsahu 2"/>
          <p:cNvSpPr txBox="1">
            <a:spLocks/>
          </p:cNvSpPr>
          <p:nvPr/>
        </p:nvSpPr>
        <p:spPr>
          <a:xfrm>
            <a:off x="504268" y="1937401"/>
            <a:ext cx="8196385" cy="51076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sk-SK" sz="1600" dirty="0" smtClean="0">
                <a:latin typeface="+mn-lt"/>
              </a:rPr>
              <a:t>Naplánované vyhlásenie </a:t>
            </a:r>
            <a:r>
              <a:rPr lang="sk-SK" sz="1600" u="sng" dirty="0" smtClean="0">
                <a:latin typeface="+mn-lt"/>
              </a:rPr>
              <a:t>19 výziev </a:t>
            </a:r>
            <a:r>
              <a:rPr lang="sk-SK" sz="1600" u="sng" dirty="0" smtClean="0">
                <a:latin typeface="+mn-lt"/>
                <a:sym typeface="Wingdings" panose="05000000000000000000" pitchFamily="2" charset="2"/>
              </a:rPr>
              <a:t> </a:t>
            </a:r>
            <a:r>
              <a:rPr lang="sk-SK" sz="1600" u="sng" dirty="0" smtClean="0">
                <a:latin typeface="+mn-lt"/>
              </a:rPr>
              <a:t>313,1 mil. €</a:t>
            </a:r>
            <a:r>
              <a:rPr lang="sk-SK" sz="1600" dirty="0" smtClean="0">
                <a:latin typeface="+mn-lt"/>
              </a:rPr>
              <a:t> za zdroj EÚ.</a:t>
            </a:r>
          </a:p>
          <a:p>
            <a:pPr algn="just"/>
            <a:r>
              <a:rPr lang="sk-SK" sz="1600" dirty="0" smtClean="0">
                <a:latin typeface="+mn-lt"/>
              </a:rPr>
              <a:t>Doteraz vyhlásené 4</a:t>
            </a:r>
            <a:r>
              <a:rPr lang="sk-SK" sz="1600" u="sng" dirty="0" smtClean="0">
                <a:latin typeface="+mn-lt"/>
              </a:rPr>
              <a:t> výzvy</a:t>
            </a:r>
            <a:r>
              <a:rPr lang="sk-SK" sz="1600" u="sng" dirty="0" smtClean="0">
                <a:latin typeface="+mn-lt"/>
                <a:sym typeface="Wingdings" panose="05000000000000000000" pitchFamily="2" charset="2"/>
              </a:rPr>
              <a:t>  37,8</a:t>
            </a:r>
            <a:r>
              <a:rPr lang="sk-SK" sz="1600" u="sng" dirty="0" smtClean="0">
                <a:latin typeface="+mn-lt"/>
              </a:rPr>
              <a:t> mil. €</a:t>
            </a:r>
            <a:r>
              <a:rPr lang="sk-SK" sz="1600" dirty="0" smtClean="0">
                <a:latin typeface="+mn-lt"/>
              </a:rPr>
              <a:t>, z toho dve výzvy v kompetencii MŽP SR </a:t>
            </a:r>
            <a:r>
              <a:rPr lang="sk-SK" sz="1600" u="sng" dirty="0" smtClean="0">
                <a:latin typeface="+mn-lt"/>
                <a:sym typeface="Wingdings" panose="05000000000000000000" pitchFamily="2" charset="2"/>
              </a:rPr>
              <a:t> 27 </a:t>
            </a:r>
            <a:r>
              <a:rPr lang="sk-SK" sz="1600" u="sng" dirty="0" smtClean="0">
                <a:latin typeface="+mn-lt"/>
              </a:rPr>
              <a:t>mil. €</a:t>
            </a:r>
            <a:r>
              <a:rPr lang="sk-SK" sz="1600" dirty="0" smtClean="0">
                <a:latin typeface="+mn-lt"/>
              </a:rPr>
              <a:t> a dve v kompetencii SIEA</a:t>
            </a:r>
            <a:r>
              <a:rPr lang="sk-SK" sz="1600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sk-SK" sz="1600" u="sng" dirty="0" smtClean="0">
                <a:latin typeface="+mn-lt"/>
                <a:sym typeface="Wingdings" panose="05000000000000000000" pitchFamily="2" charset="2"/>
              </a:rPr>
              <a:t> </a:t>
            </a:r>
            <a:r>
              <a:rPr lang="sk-SK" sz="1600" u="sng" dirty="0" smtClean="0">
                <a:latin typeface="+mn-lt"/>
              </a:rPr>
              <a:t>10,8 mil. €</a:t>
            </a:r>
            <a:r>
              <a:rPr lang="sk-SK" sz="1600" dirty="0" smtClean="0">
                <a:latin typeface="+mn-lt"/>
              </a:rPr>
              <a:t>.</a:t>
            </a:r>
          </a:p>
          <a:p>
            <a:pPr algn="just"/>
            <a:endParaRPr lang="sk-SK" sz="1600" dirty="0" smtClean="0">
              <a:latin typeface="+mn-lt"/>
              <a:sym typeface="Wingdings" panose="05000000000000000000" pitchFamily="2" charset="2"/>
            </a:endParaRPr>
          </a:p>
          <a:p>
            <a:pPr algn="just"/>
            <a:r>
              <a:rPr lang="sk-SK" sz="1600" dirty="0" smtClean="0">
                <a:latin typeface="+mn-lt"/>
                <a:sym typeface="Wingdings" panose="05000000000000000000" pitchFamily="2" charset="2"/>
              </a:rPr>
              <a:t>Zostáva </a:t>
            </a:r>
            <a:r>
              <a:rPr lang="sk-SK" sz="1600" dirty="0" smtClean="0">
                <a:latin typeface="+mn-lt"/>
              </a:rPr>
              <a:t>vyhlásiť </a:t>
            </a:r>
            <a:r>
              <a:rPr lang="sk-SK" sz="1600" u="sng" dirty="0" smtClean="0">
                <a:latin typeface="+mn-lt"/>
              </a:rPr>
              <a:t>15 výziev </a:t>
            </a:r>
            <a:r>
              <a:rPr lang="sk-SK" sz="1600" u="sng" dirty="0" smtClean="0">
                <a:latin typeface="+mn-lt"/>
                <a:sym typeface="Wingdings" panose="05000000000000000000" pitchFamily="2" charset="2"/>
              </a:rPr>
              <a:t> </a:t>
            </a:r>
            <a:r>
              <a:rPr lang="sk-SK" sz="1600" u="sng" dirty="0" smtClean="0">
                <a:latin typeface="+mn-lt"/>
              </a:rPr>
              <a:t>275,3 mil. €</a:t>
            </a:r>
            <a:r>
              <a:rPr lang="sk-SK" sz="1600" dirty="0" smtClean="0">
                <a:latin typeface="+mn-lt"/>
              </a:rPr>
              <a:t> za zdroj EÚ v rámci: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sk-SK" sz="1600" dirty="0" smtClean="0">
                <a:latin typeface="+mn-lt"/>
              </a:rPr>
              <a:t>MŽP SR je ešte naplánovaných 9 výziev v sume 119,9 mil. €,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sk-SK" sz="1600" dirty="0" smtClean="0">
                <a:latin typeface="+mn-lt"/>
              </a:rPr>
              <a:t>SIEA je ešte naplánovaných 6 výziev v sume 155,4 mil. €.</a:t>
            </a:r>
            <a:endParaRPr lang="sk-SK" sz="1600" dirty="0" smtClean="0">
              <a:latin typeface="+mn-lt"/>
              <a:sym typeface="Wingdings" panose="05000000000000000000" pitchFamily="2" charset="2"/>
            </a:endParaRPr>
          </a:p>
          <a:p>
            <a:endParaRPr lang="sk-SK" sz="1600" dirty="0" smtClean="0">
              <a:latin typeface="+mn-lt"/>
            </a:endParaRPr>
          </a:p>
          <a:p>
            <a:pPr algn="l"/>
            <a:r>
              <a:rPr lang="sk-SK" sz="1600" dirty="0" smtClean="0">
                <a:latin typeface="+mn-lt"/>
              </a:rPr>
              <a:t>V prípade dodržania tohto ambiciózneho plánu by sme mali na konci roka 2018 pokryť vyhlásenými výzvami a vyzvaniami </a:t>
            </a:r>
            <a:r>
              <a:rPr lang="sk-SK" sz="1600" b="1" dirty="0" smtClean="0">
                <a:latin typeface="+mn-lt"/>
              </a:rPr>
              <a:t>cca 2,97 mld. € z OP KŽP, čo je </a:t>
            </a:r>
            <a:r>
              <a:rPr lang="sk-SK" sz="1600" b="1" dirty="0" smtClean="0">
                <a:solidFill>
                  <a:srgbClr val="00B050"/>
                </a:solidFill>
                <a:latin typeface="+mn-lt"/>
              </a:rPr>
              <a:t>95 %</a:t>
            </a:r>
            <a:r>
              <a:rPr lang="sk-SK" sz="1600" dirty="0" smtClean="0">
                <a:latin typeface="+mn-lt"/>
              </a:rPr>
              <a:t> jeho </a:t>
            </a:r>
            <a:r>
              <a:rPr lang="sk-SK" sz="1600" b="1" dirty="0" smtClean="0">
                <a:latin typeface="+mn-lt"/>
              </a:rPr>
              <a:t>alokácie</a:t>
            </a:r>
            <a:r>
              <a:rPr lang="sk-SK" sz="1600" dirty="0" smtClean="0">
                <a:latin typeface="+mn-lt"/>
              </a:rPr>
              <a:t> (zdroj EÚ).</a:t>
            </a:r>
          </a:p>
          <a:p>
            <a:pPr algn="just"/>
            <a:endParaRPr lang="sk-SK" sz="1600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algn="just"/>
            <a:endParaRPr lang="sk-SK" sz="2000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algn="just"/>
            <a:endParaRPr lang="sk-SK" sz="2000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algn="just"/>
            <a:endParaRPr lang="sk-SK" sz="2000" dirty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3569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104263" y="436125"/>
            <a:ext cx="36648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STAV ZAZMLUVNENIA K </a:t>
            </a:r>
            <a:r>
              <a:rPr lang="sk-SK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22. </a:t>
            </a:r>
            <a:r>
              <a:rPr lang="sk-SK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5. 2018</a:t>
            </a:r>
          </a:p>
        </p:txBody>
      </p:sp>
      <p:sp>
        <p:nvSpPr>
          <p:cNvPr id="6" name="Zástupný symbol obsahu 2"/>
          <p:cNvSpPr txBox="1">
            <a:spLocks/>
          </p:cNvSpPr>
          <p:nvPr/>
        </p:nvSpPr>
        <p:spPr>
          <a:xfrm>
            <a:off x="809593" y="1388011"/>
            <a:ext cx="7644294" cy="51076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sk-SK" sz="1600" dirty="0">
                <a:latin typeface="+mn-lt"/>
              </a:rPr>
              <a:t>Celková suma zazmluvnených prostriedkov </a:t>
            </a:r>
            <a:r>
              <a:rPr lang="sk-SK" sz="1600" dirty="0">
                <a:latin typeface="+mn-lt"/>
                <a:sym typeface="Wingdings" panose="05000000000000000000" pitchFamily="2" charset="2"/>
              </a:rPr>
              <a:t></a:t>
            </a:r>
            <a:r>
              <a:rPr lang="sk-SK" sz="1600" dirty="0">
                <a:latin typeface="+mn-lt"/>
              </a:rPr>
              <a:t> </a:t>
            </a:r>
            <a:r>
              <a:rPr lang="sk-SK" sz="1600" u="sng" dirty="0" smtClean="0">
                <a:latin typeface="+mn-lt"/>
              </a:rPr>
              <a:t>1,195 </a:t>
            </a:r>
            <a:r>
              <a:rPr lang="sk-SK" sz="1600" u="sng" dirty="0">
                <a:latin typeface="+mn-lt"/>
              </a:rPr>
              <a:t>mld. €</a:t>
            </a:r>
            <a:r>
              <a:rPr lang="sk-SK" sz="1600" dirty="0">
                <a:latin typeface="+mn-lt"/>
              </a:rPr>
              <a:t> za zdroj EÚ (</a:t>
            </a:r>
            <a:r>
              <a:rPr lang="sk-SK" sz="1600" dirty="0" smtClean="0">
                <a:solidFill>
                  <a:srgbClr val="00B050"/>
                </a:solidFill>
                <a:latin typeface="+mn-lt"/>
              </a:rPr>
              <a:t>38,09 </a:t>
            </a:r>
            <a:r>
              <a:rPr lang="sk-SK" sz="1600" dirty="0">
                <a:solidFill>
                  <a:srgbClr val="00B050"/>
                </a:solidFill>
                <a:latin typeface="+mn-lt"/>
              </a:rPr>
              <a:t>%</a:t>
            </a:r>
            <a:r>
              <a:rPr lang="sk-SK" sz="16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sk-SK" sz="1600" dirty="0">
                <a:latin typeface="+mn-lt"/>
              </a:rPr>
              <a:t>z alokácie OP KŽP), </a:t>
            </a:r>
            <a:r>
              <a:rPr lang="sk-SK" sz="1600" dirty="0" smtClean="0">
                <a:latin typeface="+mn-lt"/>
              </a:rPr>
              <a:t>z </a:t>
            </a:r>
            <a:r>
              <a:rPr lang="sk-SK" sz="1600" dirty="0">
                <a:latin typeface="+mn-lt"/>
              </a:rPr>
              <a:t>toho: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sk-SK" sz="1600" dirty="0">
                <a:latin typeface="+mn-lt"/>
              </a:rPr>
              <a:t>v rámci prioritnej osi 1 a 2 je zazmluvnených 260 projektov </a:t>
            </a:r>
            <a:r>
              <a:rPr lang="sk-SK" sz="1600" dirty="0">
                <a:latin typeface="+mn-lt"/>
                <a:sym typeface="Wingdings" panose="05000000000000000000" pitchFamily="2" charset="2"/>
              </a:rPr>
              <a:t> </a:t>
            </a:r>
            <a:r>
              <a:rPr lang="sk-SK" sz="1600" u="sng" dirty="0" smtClean="0">
                <a:latin typeface="+mn-lt"/>
              </a:rPr>
              <a:t>772,4</a:t>
            </a:r>
            <a:r>
              <a:rPr lang="sk-SK" sz="1600" u="sng" dirty="0">
                <a:latin typeface="+mn-lt"/>
              </a:rPr>
              <a:t> mil. €</a:t>
            </a:r>
            <a:r>
              <a:rPr lang="sk-SK" sz="1600" dirty="0">
                <a:latin typeface="+mn-lt"/>
              </a:rPr>
              <a:t>, (</a:t>
            </a:r>
            <a:r>
              <a:rPr lang="sk-SK" sz="1600" dirty="0" smtClean="0">
                <a:solidFill>
                  <a:srgbClr val="00B050"/>
                </a:solidFill>
                <a:latin typeface="+mn-lt"/>
              </a:rPr>
              <a:t>41,50 </a:t>
            </a:r>
            <a:r>
              <a:rPr lang="sk-SK" sz="1600" dirty="0">
                <a:solidFill>
                  <a:srgbClr val="00B050"/>
                </a:solidFill>
                <a:latin typeface="+mn-lt"/>
              </a:rPr>
              <a:t>%</a:t>
            </a:r>
            <a:r>
              <a:rPr lang="sk-SK" sz="1600" dirty="0">
                <a:latin typeface="+mn-lt"/>
              </a:rPr>
              <a:t> z alokácie na KF),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sk-SK" sz="1600" dirty="0">
                <a:latin typeface="+mn-lt"/>
              </a:rPr>
              <a:t>v rámci prioritných osí 3, 4, 5 je zazmluvnených </a:t>
            </a:r>
            <a:r>
              <a:rPr lang="sk-SK" sz="1600" dirty="0" smtClean="0">
                <a:latin typeface="+mn-lt"/>
              </a:rPr>
              <a:t>434 </a:t>
            </a:r>
            <a:r>
              <a:rPr lang="sk-SK" sz="1600" dirty="0">
                <a:latin typeface="+mn-lt"/>
              </a:rPr>
              <a:t>projektov </a:t>
            </a:r>
            <a:r>
              <a:rPr lang="sk-SK" sz="1600" dirty="0">
                <a:latin typeface="+mn-lt"/>
                <a:sym typeface="Wingdings" panose="05000000000000000000" pitchFamily="2" charset="2"/>
              </a:rPr>
              <a:t> </a:t>
            </a:r>
            <a:r>
              <a:rPr lang="sk-SK" sz="1600" u="sng" dirty="0" smtClean="0">
                <a:latin typeface="+mn-lt"/>
              </a:rPr>
              <a:t>422,9 </a:t>
            </a:r>
            <a:r>
              <a:rPr lang="sk-SK" sz="1600" u="sng" dirty="0">
                <a:latin typeface="+mn-lt"/>
              </a:rPr>
              <a:t>mil. €</a:t>
            </a:r>
            <a:r>
              <a:rPr lang="sk-SK" sz="1600" dirty="0">
                <a:latin typeface="+mn-lt"/>
              </a:rPr>
              <a:t> (</a:t>
            </a:r>
            <a:r>
              <a:rPr lang="sk-SK" sz="1600" dirty="0" smtClean="0">
                <a:solidFill>
                  <a:srgbClr val="00B050"/>
                </a:solidFill>
                <a:latin typeface="+mn-lt"/>
              </a:rPr>
              <a:t>33,12 </a:t>
            </a:r>
            <a:r>
              <a:rPr lang="sk-SK" sz="1600" dirty="0">
                <a:solidFill>
                  <a:srgbClr val="00B050"/>
                </a:solidFill>
                <a:latin typeface="+mn-lt"/>
              </a:rPr>
              <a:t>%</a:t>
            </a:r>
            <a:r>
              <a:rPr lang="sk-SK" sz="1600" dirty="0">
                <a:latin typeface="+mn-lt"/>
              </a:rPr>
              <a:t> z alokácie </a:t>
            </a:r>
            <a:r>
              <a:rPr lang="sk-SK" sz="1600" dirty="0" smtClean="0">
                <a:latin typeface="+mn-lt"/>
              </a:rPr>
              <a:t>na </a:t>
            </a:r>
            <a:r>
              <a:rPr lang="sk-SK" sz="1600" dirty="0">
                <a:latin typeface="+mn-lt"/>
              </a:rPr>
              <a:t>EFRR). </a:t>
            </a:r>
          </a:p>
          <a:p>
            <a:pPr algn="just"/>
            <a:r>
              <a:rPr lang="sk-SK" sz="1600" dirty="0">
                <a:latin typeface="+mn-lt"/>
              </a:rPr>
              <a:t>Zazmluvnených je </a:t>
            </a:r>
            <a:r>
              <a:rPr lang="sk-SK" sz="1600" dirty="0" smtClean="0">
                <a:latin typeface="+mn-lt"/>
              </a:rPr>
              <a:t>694 </a:t>
            </a:r>
            <a:r>
              <a:rPr lang="sk-SK" sz="1600" dirty="0">
                <a:latin typeface="+mn-lt"/>
              </a:rPr>
              <a:t>projektov, z toho v bolo </a:t>
            </a:r>
            <a:r>
              <a:rPr lang="sk-SK" sz="1600" dirty="0" smtClean="0">
                <a:latin typeface="+mn-lt"/>
              </a:rPr>
              <a:t>60 </a:t>
            </a:r>
            <a:r>
              <a:rPr lang="sk-SK" sz="1600" dirty="0">
                <a:latin typeface="+mn-lt"/>
              </a:rPr>
              <a:t>projektov riadne ukončených a 19</a:t>
            </a:r>
            <a:r>
              <a:rPr lang="sk-SK" sz="1600" dirty="0">
                <a:latin typeface="+mn-lt"/>
                <a:sym typeface="Wingdings" panose="05000000000000000000" pitchFamily="2" charset="2"/>
              </a:rPr>
              <a:t> projektov bolo </a:t>
            </a:r>
            <a:r>
              <a:rPr lang="sk-SK" sz="1600">
                <a:latin typeface="+mn-lt"/>
                <a:sym typeface="Wingdings" panose="05000000000000000000" pitchFamily="2" charset="2"/>
              </a:rPr>
              <a:t>mimoriadne </a:t>
            </a:r>
            <a:r>
              <a:rPr lang="sk-SK" sz="1600" smtClean="0">
                <a:latin typeface="+mn-lt"/>
                <a:sym typeface="Wingdings" panose="05000000000000000000" pitchFamily="2" charset="2"/>
              </a:rPr>
              <a:t>ukončených.</a:t>
            </a:r>
            <a:endParaRPr lang="sk-SK" sz="1600" dirty="0">
              <a:latin typeface="+mn-lt"/>
              <a:sym typeface="Wingdings" panose="05000000000000000000" pitchFamily="2" charset="2"/>
            </a:endParaRPr>
          </a:p>
          <a:p>
            <a:pPr algn="just"/>
            <a:endParaRPr lang="sk-SK" sz="1600" dirty="0" smtClean="0">
              <a:solidFill>
                <a:schemeClr val="accent1">
                  <a:lumMod val="75000"/>
                </a:schemeClr>
              </a:solidFill>
              <a:latin typeface="+mn-lt"/>
              <a:sym typeface="Wingdings" panose="05000000000000000000" pitchFamily="2" charset="2"/>
            </a:endParaRPr>
          </a:p>
          <a:p>
            <a:pPr algn="just"/>
            <a:endParaRPr lang="sk-SK" sz="2000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algn="just"/>
            <a:endParaRPr lang="sk-SK" sz="2000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algn="just"/>
            <a:endParaRPr lang="sk-SK" sz="2000" dirty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2170151"/>
              </p:ext>
            </p:extLst>
          </p:nvPr>
        </p:nvGraphicFramePr>
        <p:xfrm>
          <a:off x="801667" y="4066876"/>
          <a:ext cx="7798870" cy="2205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5103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104263" y="436125"/>
            <a:ext cx="36648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STAV ČERPANIA K </a:t>
            </a:r>
            <a:r>
              <a:rPr lang="pl-PL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22. </a:t>
            </a:r>
            <a:r>
              <a:rPr lang="pl-PL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5. 2018</a:t>
            </a:r>
          </a:p>
        </p:txBody>
      </p:sp>
      <p:sp>
        <p:nvSpPr>
          <p:cNvPr id="6" name="Zástupný symbol obsahu 2"/>
          <p:cNvSpPr txBox="1">
            <a:spLocks/>
          </p:cNvSpPr>
          <p:nvPr/>
        </p:nvSpPr>
        <p:spPr>
          <a:xfrm>
            <a:off x="542175" y="1008449"/>
            <a:ext cx="7644294" cy="51076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sk-SK" sz="1600" dirty="0">
                <a:latin typeface="+mn-lt"/>
              </a:rPr>
              <a:t>Certifikované čerpanie </a:t>
            </a:r>
            <a:r>
              <a:rPr lang="sk-SK" sz="1600" dirty="0">
                <a:latin typeface="+mn-lt"/>
                <a:sym typeface="Wingdings" panose="05000000000000000000" pitchFamily="2" charset="2"/>
              </a:rPr>
              <a:t> </a:t>
            </a:r>
            <a:r>
              <a:rPr lang="sk-SK" sz="1600" u="sng" dirty="0" smtClean="0">
                <a:latin typeface="+mn-lt"/>
              </a:rPr>
              <a:t>245,9 </a:t>
            </a:r>
            <a:r>
              <a:rPr lang="sk-SK" sz="1600" u="sng" dirty="0">
                <a:latin typeface="+mn-lt"/>
              </a:rPr>
              <a:t>mil. €</a:t>
            </a:r>
            <a:r>
              <a:rPr lang="sk-SK" sz="1600" dirty="0">
                <a:latin typeface="+mn-lt"/>
              </a:rPr>
              <a:t> za zdroj EÚ (</a:t>
            </a:r>
            <a:r>
              <a:rPr lang="sk-SK" sz="1600" dirty="0" smtClean="0">
                <a:solidFill>
                  <a:srgbClr val="00B050"/>
                </a:solidFill>
                <a:latin typeface="+mn-lt"/>
              </a:rPr>
              <a:t>7,83 </a:t>
            </a:r>
            <a:r>
              <a:rPr lang="sk-SK" sz="1600" dirty="0">
                <a:solidFill>
                  <a:srgbClr val="00B050"/>
                </a:solidFill>
                <a:latin typeface="+mn-lt"/>
              </a:rPr>
              <a:t>%</a:t>
            </a:r>
            <a:r>
              <a:rPr lang="sk-SK" sz="16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sk-SK" sz="1600" dirty="0">
                <a:latin typeface="+mn-lt"/>
              </a:rPr>
              <a:t>z alokácie OP KŽP) úroveň MF SR, z toho: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sk-SK" sz="1600" dirty="0">
                <a:latin typeface="+mn-lt"/>
              </a:rPr>
              <a:t>čerpanie za zdroj KF (MŽP SR) predstavuje </a:t>
            </a:r>
            <a:r>
              <a:rPr lang="sk-SK" sz="1600" u="sng" dirty="0" smtClean="0">
                <a:latin typeface="+mn-lt"/>
              </a:rPr>
              <a:t>155,4 </a:t>
            </a:r>
            <a:r>
              <a:rPr lang="sk-SK" sz="1600" u="sng" dirty="0">
                <a:latin typeface="+mn-lt"/>
              </a:rPr>
              <a:t>mil. €, </a:t>
            </a:r>
            <a:r>
              <a:rPr lang="sk-SK" sz="1600" dirty="0">
                <a:latin typeface="+mn-lt"/>
              </a:rPr>
              <a:t>čo je </a:t>
            </a:r>
            <a:r>
              <a:rPr lang="sk-SK" sz="1600" dirty="0" smtClean="0">
                <a:solidFill>
                  <a:srgbClr val="00B050"/>
                </a:solidFill>
                <a:latin typeface="+mn-lt"/>
              </a:rPr>
              <a:t>8,35 </a:t>
            </a:r>
            <a:r>
              <a:rPr lang="sk-SK" sz="1600" dirty="0">
                <a:solidFill>
                  <a:srgbClr val="00B050"/>
                </a:solidFill>
                <a:latin typeface="+mn-lt"/>
              </a:rPr>
              <a:t>%</a:t>
            </a:r>
            <a:r>
              <a:rPr lang="sk-SK" sz="1600" dirty="0">
                <a:latin typeface="+mn-lt"/>
              </a:rPr>
              <a:t> alokácie KF;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sk-SK" sz="1600" dirty="0">
                <a:latin typeface="+mn-lt"/>
              </a:rPr>
              <a:t>čerpanie za zdroj EFRR dosahuje </a:t>
            </a:r>
            <a:r>
              <a:rPr lang="sk-SK" sz="1600" u="sng" dirty="0" smtClean="0">
                <a:latin typeface="+mn-lt"/>
              </a:rPr>
              <a:t>90,5</a:t>
            </a:r>
            <a:r>
              <a:rPr lang="sk-SK" sz="1600" u="sng" dirty="0">
                <a:latin typeface="+mn-lt"/>
              </a:rPr>
              <a:t> mil. €</a:t>
            </a:r>
            <a:r>
              <a:rPr lang="sk-SK" sz="1600" dirty="0">
                <a:latin typeface="+mn-lt"/>
              </a:rPr>
              <a:t>, čo je </a:t>
            </a:r>
            <a:r>
              <a:rPr lang="sk-SK" sz="1600" dirty="0" smtClean="0">
                <a:solidFill>
                  <a:srgbClr val="00B050"/>
                </a:solidFill>
                <a:latin typeface="+mn-lt"/>
              </a:rPr>
              <a:t>7,08 </a:t>
            </a:r>
            <a:r>
              <a:rPr lang="sk-SK" sz="1600" dirty="0">
                <a:solidFill>
                  <a:srgbClr val="00B050"/>
                </a:solidFill>
                <a:latin typeface="+mn-lt"/>
              </a:rPr>
              <a:t>%</a:t>
            </a:r>
            <a:r>
              <a:rPr lang="sk-SK" sz="1600" dirty="0">
                <a:latin typeface="+mn-lt"/>
              </a:rPr>
              <a:t> alokácie EFRR. </a:t>
            </a:r>
          </a:p>
          <a:p>
            <a:pPr algn="just"/>
            <a:r>
              <a:rPr lang="sk-SK" sz="1600" dirty="0">
                <a:latin typeface="+mn-lt"/>
              </a:rPr>
              <a:t>V zmysle pravidiel Európskej únie je potrebné ku koncu roka 2018 dosiahnuť minimálnu hranicu čerpania </a:t>
            </a:r>
            <a:r>
              <a:rPr lang="sk-SK" sz="1600" dirty="0">
                <a:latin typeface="+mn-lt"/>
                <a:sym typeface="Wingdings" panose="05000000000000000000" pitchFamily="2" charset="2"/>
              </a:rPr>
              <a:t> </a:t>
            </a:r>
            <a:r>
              <a:rPr lang="sk-SK" sz="1600" dirty="0">
                <a:latin typeface="+mn-lt"/>
              </a:rPr>
              <a:t>442,9 mil. €.</a:t>
            </a:r>
          </a:p>
          <a:p>
            <a:pPr algn="just"/>
            <a:r>
              <a:rPr lang="sk-SK" sz="1600" dirty="0">
                <a:latin typeface="+mn-lt"/>
              </a:rPr>
              <a:t>Na základe dosiahnutého stavu čerpania vo výške </a:t>
            </a:r>
            <a:r>
              <a:rPr lang="sk-SK" sz="1600" dirty="0" smtClean="0">
                <a:latin typeface="+mn-lt"/>
              </a:rPr>
              <a:t>228,3 </a:t>
            </a:r>
            <a:r>
              <a:rPr lang="sk-SK" sz="1600" dirty="0">
                <a:latin typeface="+mn-lt"/>
              </a:rPr>
              <a:t>mil. € je potrebné ešte dočerpať </a:t>
            </a:r>
            <a:r>
              <a:rPr lang="sk-SK" sz="1600" u="sng" dirty="0" smtClean="0">
                <a:latin typeface="+mn-lt"/>
              </a:rPr>
              <a:t>214,6 </a:t>
            </a:r>
            <a:r>
              <a:rPr lang="sk-SK" sz="1600" u="sng" dirty="0">
                <a:latin typeface="+mn-lt"/>
              </a:rPr>
              <a:t>mil. € za zdroje EÚ</a:t>
            </a:r>
            <a:r>
              <a:rPr lang="sk-SK" sz="1600" dirty="0">
                <a:latin typeface="+mn-lt"/>
              </a:rPr>
              <a:t>. </a:t>
            </a:r>
          </a:p>
          <a:p>
            <a:pPr algn="just"/>
            <a:endParaRPr lang="sk-SK" sz="1600" dirty="0" smtClean="0">
              <a:solidFill>
                <a:schemeClr val="accent1">
                  <a:lumMod val="75000"/>
                </a:schemeClr>
              </a:solidFill>
              <a:latin typeface="+mn-lt"/>
              <a:sym typeface="Wingdings" panose="05000000000000000000" pitchFamily="2" charset="2"/>
            </a:endParaRPr>
          </a:p>
          <a:p>
            <a:pPr algn="just"/>
            <a:endParaRPr lang="sk-SK" sz="2000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algn="just"/>
            <a:endParaRPr lang="sk-SK" sz="2000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algn="just"/>
            <a:endParaRPr lang="sk-SK" sz="2000" dirty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  <p:graphicFrame>
        <p:nvGraphicFramePr>
          <p:cNvPr id="5" name="Tabuľ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232772"/>
              </p:ext>
            </p:extLst>
          </p:nvPr>
        </p:nvGraphicFramePr>
        <p:xfrm>
          <a:off x="542175" y="3380567"/>
          <a:ext cx="8226977" cy="2097405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804210"/>
                <a:gridCol w="1500996"/>
                <a:gridCol w="1820174"/>
                <a:gridCol w="1591326"/>
                <a:gridCol w="1510271"/>
              </a:tblGrid>
              <a:tr h="96202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800" b="1" u="none" strike="noStrike" dirty="0">
                          <a:effectLst/>
                        </a:rPr>
                        <a:t>Fond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800" b="1" u="none" strike="noStrike" dirty="0">
                          <a:effectLst/>
                        </a:rPr>
                        <a:t>Záväzok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800" b="1" u="none" strike="noStrike" dirty="0" smtClean="0">
                          <a:effectLst/>
                        </a:rPr>
                        <a:t>Čerpanie záväzku</a:t>
                      </a:r>
                      <a:r>
                        <a:rPr lang="sk-SK" sz="1800" b="1" u="none" strike="noStrike" dirty="0">
                          <a:effectLst/>
                        </a:rPr>
                        <a:t/>
                      </a:r>
                      <a:br>
                        <a:rPr lang="sk-SK" sz="1800" b="1" u="none" strike="noStrike" dirty="0">
                          <a:effectLst/>
                        </a:rPr>
                      </a:br>
                      <a:r>
                        <a:rPr lang="sk-SK" sz="1800" b="1" u="none" strike="noStrike" dirty="0">
                          <a:effectLst/>
                        </a:rPr>
                        <a:t>úroveň MF SR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800" b="1" u="none" strike="noStrike" dirty="0">
                          <a:effectLst/>
                        </a:rPr>
                        <a:t>Odhad k 31</a:t>
                      </a:r>
                      <a:r>
                        <a:rPr lang="sk-SK" sz="1800" b="1" u="none" strike="noStrike" dirty="0" smtClean="0">
                          <a:effectLst/>
                        </a:rPr>
                        <a:t>. 12. 2018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800" b="1" u="none" strike="noStrike" dirty="0">
                          <a:effectLst/>
                        </a:rPr>
                        <a:t>Čerpanie nad úroveň záväzku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u="none" strike="noStrike">
                          <a:effectLst/>
                        </a:rPr>
                        <a:t>KF</a:t>
                      </a:r>
                      <a:endParaRPr lang="sk-SK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k-SK" sz="1800" u="none" strike="noStrike" dirty="0">
                          <a:effectLst/>
                        </a:rPr>
                        <a:t>262 252 266</a:t>
                      </a:r>
                      <a:endParaRPr lang="sk-SK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146 895 375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153 865 435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k-SK" sz="1800" u="none" strike="noStrike" dirty="0">
                          <a:effectLst/>
                        </a:rPr>
                        <a:t>38 508 544</a:t>
                      </a:r>
                      <a:endParaRPr lang="sk-SK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u="none" strike="noStrike">
                          <a:effectLst/>
                        </a:rPr>
                        <a:t>EFRR MRR</a:t>
                      </a:r>
                      <a:endParaRPr lang="sk-SK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k-SK" sz="1800" u="none" strike="noStrike">
                          <a:effectLst/>
                        </a:rPr>
                        <a:t>180 040 193</a:t>
                      </a:r>
                      <a:endParaRPr lang="sk-SK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79 962 948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153 123 979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k-SK" sz="1800" u="none" strike="noStrike">
                          <a:effectLst/>
                        </a:rPr>
                        <a:t>53 046 734</a:t>
                      </a:r>
                      <a:endParaRPr lang="sk-SK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u="none" strike="noStrike">
                          <a:effectLst/>
                        </a:rPr>
                        <a:t>EFRR VRR</a:t>
                      </a:r>
                      <a:endParaRPr lang="sk-SK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k-SK" sz="1800" u="none" strike="noStrike">
                          <a:effectLst/>
                        </a:rPr>
                        <a:t>586 488</a:t>
                      </a:r>
                      <a:endParaRPr lang="sk-SK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1 470 597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504 973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k-SK" sz="1800" u="none" strike="noStrike" dirty="0">
                          <a:effectLst/>
                        </a:rPr>
                        <a:t>1 389 082</a:t>
                      </a:r>
                      <a:endParaRPr lang="sk-SK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1" u="none" strike="noStrike" dirty="0">
                          <a:effectLst/>
                        </a:rPr>
                        <a:t>Spolu - úroveň OP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k-SK" sz="1800" b="1" u="none" strike="noStrike" dirty="0">
                          <a:effectLst/>
                        </a:rPr>
                        <a:t>442 878 947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228 328 920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307 494 387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k-SK" sz="1800" b="1" u="none" strike="noStrike" dirty="0">
                          <a:effectLst/>
                        </a:rPr>
                        <a:t>92 944 360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Obdĺžnik 6"/>
          <p:cNvSpPr/>
          <p:nvPr/>
        </p:nvSpPr>
        <p:spPr>
          <a:xfrm>
            <a:off x="542175" y="5597286"/>
            <a:ext cx="82037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dirty="0"/>
              <a:t>Čerpanie na úrovni reálneho čerpania (platobnej jednotky) dosiahlo sumu </a:t>
            </a:r>
            <a:r>
              <a:rPr lang="sk-SK" u="sng" dirty="0" smtClean="0"/>
              <a:t>280,3 </a:t>
            </a:r>
            <a:r>
              <a:rPr lang="sk-SK" u="sng" dirty="0"/>
              <a:t>mil. € za zdroj </a:t>
            </a:r>
            <a:r>
              <a:rPr lang="sk-SK" u="sng" dirty="0" smtClean="0"/>
              <a:t>EÚ, </a:t>
            </a:r>
            <a:r>
              <a:rPr lang="sk-SK" dirty="0" smtClean="0"/>
              <a:t>čo je 8,93 % z alokácie OP KŽP (z</a:t>
            </a:r>
            <a:r>
              <a:rPr lang="sk-SK" dirty="0"/>
              <a:t> toho </a:t>
            </a:r>
            <a:r>
              <a:rPr lang="sk-SK" dirty="0" smtClean="0"/>
              <a:t>175,7 </a:t>
            </a:r>
            <a:r>
              <a:rPr lang="sk-SK" dirty="0"/>
              <a:t>mil. € za KF a </a:t>
            </a:r>
            <a:r>
              <a:rPr lang="sk-SK" dirty="0" smtClean="0"/>
              <a:t>104,6 </a:t>
            </a:r>
            <a:r>
              <a:rPr lang="sk-SK" dirty="0"/>
              <a:t>mil. € za EFRR).</a:t>
            </a:r>
          </a:p>
        </p:txBody>
      </p:sp>
    </p:spTree>
    <p:extLst>
      <p:ext uri="{BB962C8B-B14F-4D97-AF65-F5344CB8AC3E}">
        <p14:creationId xmlns:p14="http://schemas.microsoft.com/office/powerpoint/2010/main" val="187906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4701396" y="436125"/>
            <a:ext cx="40677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VÝHĽAD IMPLEMENTÁCIE K 31. 12. 2018</a:t>
            </a:r>
          </a:p>
        </p:txBody>
      </p:sp>
      <p:sp>
        <p:nvSpPr>
          <p:cNvPr id="6" name="Zástupný symbol obsahu 2"/>
          <p:cNvSpPr txBox="1">
            <a:spLocks/>
          </p:cNvSpPr>
          <p:nvPr/>
        </p:nvSpPr>
        <p:spPr>
          <a:xfrm>
            <a:off x="542175" y="1008449"/>
            <a:ext cx="7644294" cy="51076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sk-SK" sz="2000" dirty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925525"/>
              </p:ext>
            </p:extLst>
          </p:nvPr>
        </p:nvGraphicFramePr>
        <p:xfrm>
          <a:off x="0" y="2164243"/>
          <a:ext cx="9144000" cy="2597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5992"/>
                <a:gridCol w="1147314"/>
                <a:gridCol w="1354347"/>
                <a:gridCol w="1423358"/>
                <a:gridCol w="629729"/>
                <a:gridCol w="1397479"/>
                <a:gridCol w="500332"/>
                <a:gridCol w="1397479"/>
                <a:gridCol w="577970"/>
              </a:tblGrid>
              <a:tr h="7110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800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sk-SK" sz="1800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en-GB" sz="1800" noProof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nd</a:t>
                      </a:r>
                      <a:r>
                        <a:rPr lang="en-GB" sz="1800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Kategória</a:t>
                      </a:r>
                      <a:r>
                        <a:rPr lang="sk-SK" sz="1800" baseline="0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regiónu</a:t>
                      </a:r>
                      <a:endParaRPr lang="en-GB" sz="1800" noProof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sk-SK" sz="1800" noProof="0" dirty="0" smtClean="0">
                          <a:effectLst/>
                        </a:rPr>
                        <a:t>Alokácia</a:t>
                      </a:r>
                      <a:endParaRPr lang="en-GB" sz="18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sk-SK" sz="1800" noProof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Výzvy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sk-SK" sz="15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sk-SK" sz="1800" noProof="0" dirty="0" smtClean="0">
                          <a:effectLst/>
                        </a:rPr>
                        <a:t>Kontrahovanie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sk-SK" sz="1800" noProof="0" dirty="0" smtClean="0">
                          <a:effectLst/>
                        </a:rPr>
                        <a:t>Čerpanie*</a:t>
                      </a:r>
                      <a:endParaRPr lang="en-GB" sz="1800" noProof="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800" noProof="0" dirty="0" smtClean="0">
                          <a:effectLst/>
                        </a:rPr>
                        <a:t>(</a:t>
                      </a:r>
                      <a:r>
                        <a:rPr lang="sk-SK" sz="1800" noProof="0" dirty="0" smtClean="0">
                          <a:effectLst/>
                        </a:rPr>
                        <a:t>úroveň </a:t>
                      </a:r>
                      <a:r>
                        <a:rPr lang="en-GB" sz="1800" noProof="0" dirty="0" smtClean="0">
                          <a:effectLst/>
                        </a:rPr>
                        <a:t>C</a:t>
                      </a:r>
                      <a:r>
                        <a:rPr lang="sk-SK" sz="1800" noProof="0" dirty="0" smtClean="0">
                          <a:effectLst/>
                        </a:rPr>
                        <a:t>O</a:t>
                      </a:r>
                      <a:r>
                        <a:rPr lang="en-GB" sz="1800" noProof="0" dirty="0" smtClean="0">
                          <a:effectLst/>
                        </a:rPr>
                        <a:t>)</a:t>
                      </a: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79" marR="90879" marT="45440" marB="4544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33953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925" marR="91925" marT="45440" marB="4544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en-GB" sz="18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925" marR="91925" marT="45440" marB="4544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</a:t>
                      </a:r>
                    </a:p>
                  </a:txBody>
                  <a:tcPr marL="91925" marR="91925" marT="45440" marB="4544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800" kern="1200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EUR</a:t>
                      </a:r>
                      <a:endParaRPr lang="en-GB" sz="1800" kern="12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925" marR="91925" marT="45440" marB="4544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800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GB" sz="18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1925" marR="91925" marT="45440" marB="4544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800" noProof="0" dirty="0" smtClean="0">
                          <a:solidFill>
                            <a:schemeClr val="bg1"/>
                          </a:solidFill>
                          <a:effectLst/>
                        </a:rPr>
                        <a:t>EUR</a:t>
                      </a:r>
                      <a:endParaRPr lang="en-GB" sz="1800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925" marR="91925" marT="45440" marB="4544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800" noProof="0" dirty="0" smtClean="0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endParaRPr lang="en-GB" sz="1800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925" marR="91925" marT="45440" marB="4544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800" noProof="0" dirty="0" smtClean="0">
                          <a:solidFill>
                            <a:schemeClr val="bg1"/>
                          </a:solidFill>
                          <a:effectLst/>
                        </a:rPr>
                        <a:t>EUR</a:t>
                      </a:r>
                      <a:endParaRPr lang="en-GB" sz="1800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925" marR="91925" marT="45440" marB="4544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800" kern="1200" noProof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GB" sz="1800" kern="12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925" marR="91925" marT="45440" marB="4544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39534">
                <a:tc>
                  <a:txBody>
                    <a:bodyPr/>
                    <a:lstStyle/>
                    <a:p>
                      <a:pPr algn="ctr" fontAlgn="t"/>
                      <a:r>
                        <a:rPr lang="sk-SK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KF</a:t>
                      </a:r>
                      <a:endParaRPr lang="en-GB" sz="18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GB" sz="18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1 861 112 261</a:t>
                      </a:r>
                      <a:endParaRPr lang="en-GB" sz="18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8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1 850 436 026</a:t>
                      </a:r>
                      <a:endParaRPr lang="sk-SK" sz="18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8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  <a:endParaRPr lang="sk-SK" sz="18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882 157 000</a:t>
                      </a:r>
                      <a:r>
                        <a:rPr lang="en-GB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endParaRPr lang="en-GB" sz="18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sk-SK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GB" sz="18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sk-SK" sz="18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314 748 974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sk-SK" sz="1800" b="0" i="0" u="none" strike="noStrike" baseline="0" dirty="0" smtClean="0">
                          <a:solidFill>
                            <a:srgbClr val="17375E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  <a:endParaRPr lang="sk-SK" sz="1800" b="0" i="0" u="none" strike="noStrike" baseline="0" dirty="0">
                        <a:solidFill>
                          <a:srgbClr val="17375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39534">
                <a:tc>
                  <a:txBody>
                    <a:bodyPr/>
                    <a:lstStyle/>
                    <a:p>
                      <a:pPr algn="ctr" fontAlgn="t"/>
                      <a:r>
                        <a:rPr lang="sk-SK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EFRR</a:t>
                      </a:r>
                      <a:endParaRPr lang="en-GB" sz="18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k-SK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MRR</a:t>
                      </a:r>
                      <a:endParaRPr lang="en-GB" sz="18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1 272 803 137</a:t>
                      </a:r>
                      <a:endParaRPr lang="en-GB" sz="18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8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1 126 304 229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8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</a:t>
                      </a:r>
                      <a:endParaRPr lang="sk-SK" sz="18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548 260 000</a:t>
                      </a:r>
                      <a:endParaRPr lang="en-GB" sz="18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k-SK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</a:t>
                      </a:r>
                      <a:endParaRPr lang="en-GB" sz="18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sk-SK" sz="18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250 828 288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sk-SK" sz="1800" b="0" i="0" u="none" strike="noStrike" baseline="0" dirty="0" smtClean="0">
                          <a:solidFill>
                            <a:srgbClr val="17375E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sk-SK" sz="1800" b="0" i="0" u="none" strike="noStrike" baseline="0" dirty="0">
                        <a:solidFill>
                          <a:srgbClr val="17375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39534">
                <a:tc>
                  <a:txBody>
                    <a:bodyPr/>
                    <a:lstStyle/>
                    <a:p>
                      <a:pPr algn="ctr" fontAlgn="t"/>
                      <a:r>
                        <a:rPr lang="sk-SK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EFRR</a:t>
                      </a:r>
                      <a:endParaRPr lang="en-GB" sz="18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k-SK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VRR</a:t>
                      </a:r>
                      <a:endParaRPr lang="en-GB" sz="18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3 984 712</a:t>
                      </a:r>
                      <a:endParaRPr lang="en-GB" sz="18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8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3 829 462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800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</a:t>
                      </a:r>
                      <a:endParaRPr lang="sk-SK" sz="1800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sk-SK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3 297 212</a:t>
                      </a:r>
                      <a:endParaRPr lang="en-GB" sz="18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k-SK" sz="1800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</a:t>
                      </a:r>
                      <a:endParaRPr lang="en-GB" sz="1800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sk-SK" sz="1800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1 974 427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sk-SK" sz="1800" b="0" i="0" u="none" strike="noStrike" baseline="0" dirty="0" smtClean="0">
                          <a:solidFill>
                            <a:srgbClr val="17375E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  <a:endParaRPr lang="sk-SK" sz="1800" b="0" i="0" u="none" strike="noStrike" baseline="0" dirty="0">
                        <a:solidFill>
                          <a:srgbClr val="17375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248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sk-SK" sz="1800" b="1" noProof="0" dirty="0" smtClean="0">
                          <a:effectLst/>
                          <a:latin typeface="Calibri"/>
                        </a:rPr>
                        <a:t>Spolu</a:t>
                      </a:r>
                      <a:endParaRPr lang="en-GB" sz="1800" b="1" noProof="0" dirty="0">
                        <a:effectLst/>
                        <a:latin typeface="Calibri"/>
                      </a:endParaRPr>
                    </a:p>
                  </a:txBody>
                  <a:tcPr marL="90879" marR="90879" marT="45440" marB="4544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800" noProof="0" dirty="0">
                        <a:effectLst/>
                        <a:latin typeface="Calibri"/>
                      </a:endParaRPr>
                    </a:p>
                  </a:txBody>
                  <a:tcPr marL="90879" marR="90879" marT="45440" marB="4544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3 137 900 110</a:t>
                      </a:r>
                      <a:endParaRPr lang="en-GB" sz="1800" b="1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800" b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sk-SK" sz="18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980 569 </a:t>
                      </a:r>
                      <a:r>
                        <a:rPr lang="sk-SK" sz="1800" b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8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</a:t>
                      </a:r>
                      <a:endParaRPr lang="sk-SK" sz="1800" b="1" kern="12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800" b="1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1 433 714 212</a:t>
                      </a:r>
                      <a:endParaRPr lang="en-GB" sz="1800" b="1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k-SK" sz="1800" b="1" kern="1200" noProof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  <a:endParaRPr lang="en-GB" sz="1800" b="1" kern="1200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sk-SK" sz="1800" b="1" kern="12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567 551 689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sk-SK" sz="1800" b="1" i="0" u="none" strike="noStrike" baseline="0" dirty="0" smtClean="0">
                          <a:solidFill>
                            <a:srgbClr val="17375E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endParaRPr lang="sk-SK" sz="1800" b="1" i="0" u="none" strike="noStrike" baseline="0" dirty="0">
                        <a:solidFill>
                          <a:srgbClr val="17375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BlokTextu 4"/>
          <p:cNvSpPr txBox="1"/>
          <p:nvPr/>
        </p:nvSpPr>
        <p:spPr>
          <a:xfrm>
            <a:off x="542175" y="4965053"/>
            <a:ext cx="7254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i="1" dirty="0" smtClean="0"/>
              <a:t>* V zmysle odhadov očakávaných výdavkov vypracovaných k 30. aprílu 2018</a:t>
            </a:r>
            <a:endParaRPr lang="sk-SK" i="1" dirty="0"/>
          </a:p>
        </p:txBody>
      </p:sp>
    </p:spTree>
    <p:extLst>
      <p:ext uri="{BB962C8B-B14F-4D97-AF65-F5344CB8AC3E}">
        <p14:creationId xmlns:p14="http://schemas.microsoft.com/office/powerpoint/2010/main" val="348223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4701396" y="436125"/>
            <a:ext cx="40677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Veľký projekt – ČOV SEVER</a:t>
            </a:r>
          </a:p>
        </p:txBody>
      </p:sp>
      <p:sp>
        <p:nvSpPr>
          <p:cNvPr id="6" name="Zástupný symbol obsahu 2"/>
          <p:cNvSpPr txBox="1">
            <a:spLocks/>
          </p:cNvSpPr>
          <p:nvPr/>
        </p:nvSpPr>
        <p:spPr>
          <a:xfrm>
            <a:off x="542175" y="1008449"/>
            <a:ext cx="7644294" cy="51076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sk-SK" sz="2000" dirty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5" name="Zástupný symbol obsahu 2"/>
          <p:cNvSpPr txBox="1">
            <a:spLocks/>
          </p:cNvSpPr>
          <p:nvPr/>
        </p:nvSpPr>
        <p:spPr>
          <a:xfrm>
            <a:off x="542175" y="1115551"/>
            <a:ext cx="8139425" cy="5203569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Prostredníctvom OP KŽP je implementovaný </a:t>
            </a:r>
            <a:r>
              <a:rPr lang="sk-SK" sz="26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 veľký </a:t>
            </a:r>
            <a:r>
              <a:rPr lang="sk-SK" sz="2600" b="1" dirty="0" err="1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fázovaný</a:t>
            </a:r>
            <a:r>
              <a:rPr lang="sk-SK" sz="26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projekt </a:t>
            </a: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- „ČOV Sever“ – čistiareň odpadových vôd.</a:t>
            </a:r>
          </a:p>
          <a:p>
            <a:pPr algn="l"/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Na tento projekt bolo vyhlásené </a:t>
            </a:r>
            <a:r>
              <a:rPr lang="sk-SK" sz="26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 vyzvanie v objeme 50 mil. € </a:t>
            </a: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(EÚ zdroje). </a:t>
            </a:r>
          </a:p>
          <a:p>
            <a:pPr algn="l"/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Príspevok z KF na </a:t>
            </a:r>
            <a:r>
              <a:rPr lang="sk-SK" sz="26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2. fázu</a:t>
            </a: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projekt je </a:t>
            </a:r>
            <a:r>
              <a:rPr lang="sk-SK" sz="26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47 mil. €</a:t>
            </a: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algn="l"/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Výška zazmluvnenej sumy na 2. </a:t>
            </a: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fázu je cca </a:t>
            </a: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55,3 </a:t>
            </a: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mil. </a:t>
            </a: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€. </a:t>
            </a:r>
            <a:endParaRPr lang="sk-SK" sz="2600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Doteraz bolo v rámci tejto fázy preinvestovaných cca 44,821 mil. €.</a:t>
            </a:r>
          </a:p>
          <a:p>
            <a:pPr algn="l"/>
            <a:r>
              <a:rPr lang="sk-SK" sz="2600" b="1" u="sng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Ciele projektu</a:t>
            </a:r>
            <a:endParaRPr lang="sk-SK" sz="2600" b="1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sk-SK" sz="23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Dobudovanie a intenzifikácia komunálnych </a:t>
            </a:r>
            <a:r>
              <a:rPr lang="sk-SK" sz="23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ČOV Topoľčany, Partizánske a Bánovce nad Bebravou </a:t>
            </a:r>
            <a:r>
              <a:rPr lang="sk-SK" sz="23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za účelom zabezpečenia ich potrebnej kapacity a eliminácie </a:t>
            </a:r>
            <a:r>
              <a:rPr lang="sk-SK" sz="2300" dirty="0" err="1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nutrientov</a:t>
            </a:r>
            <a:r>
              <a:rPr lang="sk-SK" sz="23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pri súčasnom dosahovaní limitných ukazovateľov znečistenia odpadových vôd na odtoku. Na intenzifikované ČOV bude celkom napojených  cca </a:t>
            </a:r>
            <a:r>
              <a:rPr lang="sk-SK" sz="23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112 159 EO</a:t>
            </a:r>
            <a:r>
              <a:rPr lang="sk-SK" sz="23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sk-SK" sz="23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Zvýšenie a zabezpečenie pripojenia na verejnú kanalizáciu min. na 85 % existujúcich producentov v projektových územiach vybudovaním </a:t>
            </a:r>
            <a:r>
              <a:rPr lang="sk-SK" sz="23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96,60</a:t>
            </a:r>
            <a:r>
              <a:rPr lang="sk-SK" sz="23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23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km kanalizácie, 49 ks čerpacích staníc a osadením 3 717 ks kanalizačných odbočení</a:t>
            </a:r>
            <a:r>
              <a:rPr lang="sk-SK" sz="23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 Na novovybudovaný kanalizačný systém sa pripojí </a:t>
            </a:r>
            <a:r>
              <a:rPr lang="sk-SK" sz="23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11 387 EO</a:t>
            </a:r>
            <a:r>
              <a:rPr lang="sk-SK" sz="23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Zabezpečenie </a:t>
            </a:r>
            <a:r>
              <a:rPr lang="sk-SK" sz="2600" dirty="0" err="1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odkanalizovania</a:t>
            </a: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a čistenia odpadových vôd v rámci </a:t>
            </a:r>
            <a:r>
              <a:rPr lang="sk-SK" sz="26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7 aglomerácií.</a:t>
            </a:r>
          </a:p>
          <a:p>
            <a:pPr algn="l"/>
            <a:r>
              <a:rPr lang="sk-SK" sz="26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Práce boli ukončené k 21. augustu 2017. Lehota na odstránenie vád a nedorobkov (DNP) úspešne prebehla a 16.02.2018 bol vydaný Protokol o vyhotovení diela.</a:t>
            </a:r>
            <a:endParaRPr lang="sk-SK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6871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235527" y="3519406"/>
            <a:ext cx="867294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b="1" dirty="0"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sk-SK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 rámci prioritnej osi 1 a 2 </a:t>
            </a:r>
            <a:r>
              <a:rPr lang="sk-SK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sú schválené zámery 2 národných projektov </a:t>
            </a:r>
            <a:r>
              <a:rPr lang="sk-SK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„</a:t>
            </a:r>
            <a:r>
              <a:rPr lang="sk-SK" sz="1600" dirty="0">
                <a:ea typeface="Calibri" panose="020F0502020204030204" pitchFamily="34" charset="0"/>
                <a:cs typeface="Times New Roman" panose="02020603050405020304" pitchFamily="18" charset="0"/>
              </a:rPr>
              <a:t>Zlepšovanie </a:t>
            </a:r>
            <a:r>
              <a:rPr lang="sk-SK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informovanosti a</a:t>
            </a:r>
            <a:r>
              <a:rPr lang="sk-SK" sz="1600" dirty="0">
                <a:ea typeface="Calibri" panose="020F0502020204030204" pitchFamily="34" charset="0"/>
                <a:cs typeface="Times New Roman" panose="02020603050405020304" pitchFamily="18" charset="0"/>
              </a:rPr>
              <a:t> poskytovanie poradenstva v oblasti zlepšovania kvality životného </a:t>
            </a:r>
            <a:r>
              <a:rPr lang="sk-SK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prostredia na </a:t>
            </a:r>
            <a:r>
              <a:rPr lang="sk-SK" sz="1600" dirty="0">
                <a:ea typeface="Calibri" panose="020F0502020204030204" pitchFamily="34" charset="0"/>
                <a:cs typeface="Times New Roman" panose="02020603050405020304" pitchFamily="18" charset="0"/>
              </a:rPr>
              <a:t>Slovensku</a:t>
            </a:r>
            <a:r>
              <a:rPr lang="sk-SK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“ a „Podpora biodiverzity prvkami zelenej infraštruktúry v obciach Slovenska“, ktoré budú realizované </a:t>
            </a:r>
            <a:r>
              <a:rPr lang="sk-SK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SAŽP</a:t>
            </a:r>
            <a:r>
              <a:rPr lang="sk-SK" sz="1600" dirty="0">
                <a:ea typeface="Calibri" panose="020F0502020204030204" pitchFamily="34" charset="0"/>
                <a:cs typeface="Times New Roman" panose="02020603050405020304" pitchFamily="18" charset="0"/>
              </a:rPr>
              <a:t>. Celkové plánované oprávnené výdavky </a:t>
            </a:r>
            <a:r>
              <a:rPr lang="sk-SK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sú 31 000 000 € </a:t>
            </a:r>
            <a:r>
              <a:rPr lang="sk-SK" sz="1600" dirty="0">
                <a:ea typeface="Calibri" panose="020F0502020204030204" pitchFamily="34" charset="0"/>
                <a:cs typeface="Times New Roman" panose="02020603050405020304" pitchFamily="18" charset="0"/>
              </a:rPr>
              <a:t>(zdroj EÚ a ŠR)*. </a:t>
            </a:r>
          </a:p>
          <a:p>
            <a:pPr algn="just"/>
            <a:r>
              <a:rPr lang="sk-SK" sz="1600" b="1" dirty="0" smtClean="0">
                <a:cs typeface="Times New Roman" panose="02020603050405020304" pitchFamily="18" charset="0"/>
              </a:rPr>
              <a:t>V</a:t>
            </a:r>
            <a:r>
              <a:rPr lang="sk-SK" sz="1600" b="1" dirty="0">
                <a:cs typeface="Times New Roman" panose="02020603050405020304" pitchFamily="18" charset="0"/>
              </a:rPr>
              <a:t> rámci prioritnej osi 4</a:t>
            </a:r>
            <a:r>
              <a:rPr lang="sk-SK" sz="1600" dirty="0">
                <a:cs typeface="Times New Roman" panose="02020603050405020304" pitchFamily="18" charset="0"/>
              </a:rPr>
              <a:t> sú schválené </a:t>
            </a:r>
            <a:r>
              <a:rPr lang="sk-SK" sz="1600" b="1" dirty="0">
                <a:cs typeface="Times New Roman" panose="02020603050405020304" pitchFamily="18" charset="0"/>
              </a:rPr>
              <a:t>4 zámery národných projektov</a:t>
            </a:r>
            <a:r>
              <a:rPr lang="sk-SK" sz="1600" dirty="0">
                <a:cs typeface="Times New Roman" panose="02020603050405020304" pitchFamily="18" charset="0"/>
              </a:rPr>
              <a:t>, ktorých </a:t>
            </a:r>
            <a:r>
              <a:rPr lang="sk-SK" sz="1600" b="1" dirty="0">
                <a:cs typeface="Times New Roman" panose="02020603050405020304" pitchFamily="18" charset="0"/>
              </a:rPr>
              <a:t>realizátorom </a:t>
            </a:r>
            <a:endParaRPr lang="sk-SK" sz="1600" b="1" dirty="0" smtClean="0">
              <a:cs typeface="Times New Roman" panose="02020603050405020304" pitchFamily="18" charset="0"/>
            </a:endParaRPr>
          </a:p>
          <a:p>
            <a:pPr algn="just"/>
            <a:r>
              <a:rPr lang="sk-SK" sz="1600" b="1" dirty="0" smtClean="0">
                <a:cs typeface="Times New Roman" panose="02020603050405020304" pitchFamily="18" charset="0"/>
              </a:rPr>
              <a:t>bude </a:t>
            </a:r>
            <a:r>
              <a:rPr lang="sk-SK" sz="1600" b="1" dirty="0">
                <a:cs typeface="Times New Roman" panose="02020603050405020304" pitchFamily="18" charset="0"/>
              </a:rPr>
              <a:t>SIEA,</a:t>
            </a:r>
            <a:r>
              <a:rPr lang="sk-SK" sz="1600" dirty="0">
                <a:cs typeface="Times New Roman" panose="02020603050405020304" pitchFamily="18" charset="0"/>
              </a:rPr>
              <a:t> a to konkrétne: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sk-SK" sz="1600" b="1" dirty="0">
                <a:cs typeface="Times New Roman" panose="02020603050405020304" pitchFamily="18" charset="0"/>
              </a:rPr>
              <a:t>Zelená domácnostiam </a:t>
            </a:r>
            <a:r>
              <a:rPr lang="sk-SK" sz="1600" dirty="0">
                <a:cs typeface="Times New Roman" panose="02020603050405020304" pitchFamily="18" charset="0"/>
              </a:rPr>
              <a:t>(vyhlásené vyzvanie s alokáciou 37,3 mil. € za zdroj EÚ)</a:t>
            </a:r>
            <a:r>
              <a:rPr lang="sk-SK" sz="1600" b="1" dirty="0">
                <a:cs typeface="Times New Roman" panose="02020603050405020304" pitchFamily="18" charset="0"/>
              </a:rPr>
              <a:t>,</a:t>
            </a:r>
            <a:endParaRPr lang="sk-SK" sz="1600" dirty="0">
              <a:cs typeface="Times New Roman" panose="02020603050405020304" pitchFamily="18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sk-SK" sz="1600" b="1" dirty="0">
                <a:cs typeface="Times New Roman" panose="02020603050405020304" pitchFamily="18" charset="0"/>
              </a:rPr>
              <a:t>Žiť energiou </a:t>
            </a:r>
            <a:r>
              <a:rPr lang="sk-SK" sz="1600" dirty="0">
                <a:cs typeface="Times New Roman" panose="02020603050405020304" pitchFamily="18" charset="0"/>
              </a:rPr>
              <a:t>(dňa 6.6.2017 bolo vyhlásené vyzvanie s alokáciou 25 mil. € za zdroj EÚ),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sk-SK" sz="1600" b="1" dirty="0">
                <a:cs typeface="Times New Roman" panose="02020603050405020304" pitchFamily="18" charset="0"/>
              </a:rPr>
              <a:t>Odborne o energii,</a:t>
            </a:r>
            <a:endParaRPr lang="sk-SK" sz="1600" dirty="0">
              <a:cs typeface="Times New Roman" panose="02020603050405020304" pitchFamily="18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sk-SK" sz="1600" b="1" dirty="0">
                <a:cs typeface="Times New Roman" panose="02020603050405020304" pitchFamily="18" charset="0"/>
              </a:rPr>
              <a:t>Rozšírenie monitorovania energetickej </a:t>
            </a:r>
            <a:r>
              <a:rPr lang="sk-SK" sz="1600" b="1" dirty="0" smtClean="0">
                <a:cs typeface="Times New Roman" panose="02020603050405020304" pitchFamily="18" charset="0"/>
              </a:rPr>
              <a:t>efektívnosti </a:t>
            </a:r>
            <a:r>
              <a:rPr lang="sk-SK" sz="1600" dirty="0">
                <a:cs typeface="Times New Roman" panose="02020603050405020304" pitchFamily="18" charset="0"/>
              </a:rPr>
              <a:t>(dňa </a:t>
            </a:r>
            <a:r>
              <a:rPr lang="sk-SK" sz="1600" dirty="0" smtClean="0">
                <a:cs typeface="Times New Roman" panose="02020603050405020304" pitchFamily="18" charset="0"/>
              </a:rPr>
              <a:t>30.1.2018 </a:t>
            </a:r>
            <a:r>
              <a:rPr lang="sk-SK" sz="1600" dirty="0">
                <a:cs typeface="Times New Roman" panose="02020603050405020304" pitchFamily="18" charset="0"/>
              </a:rPr>
              <a:t>bolo vyhlásené </a:t>
            </a:r>
            <a:endParaRPr lang="sk-SK" sz="1600" dirty="0" smtClean="0">
              <a:cs typeface="Times New Roman" panose="02020603050405020304" pitchFamily="18" charset="0"/>
            </a:endParaRPr>
          </a:p>
          <a:p>
            <a:pPr lvl="1" algn="just"/>
            <a:r>
              <a:rPr lang="sk-SK" sz="1600" dirty="0">
                <a:cs typeface="Times New Roman" panose="02020603050405020304" pitchFamily="18" charset="0"/>
              </a:rPr>
              <a:t> </a:t>
            </a:r>
            <a:r>
              <a:rPr lang="sk-SK" sz="1600" dirty="0" smtClean="0">
                <a:cs typeface="Times New Roman" panose="02020603050405020304" pitchFamily="18" charset="0"/>
              </a:rPr>
              <a:t>     vyzvanie s alokáciou 3,8 </a:t>
            </a:r>
            <a:r>
              <a:rPr lang="sk-SK" sz="1600" dirty="0">
                <a:cs typeface="Times New Roman" panose="02020603050405020304" pitchFamily="18" charset="0"/>
              </a:rPr>
              <a:t>mil. € za zdroj EÚ</a:t>
            </a:r>
            <a:r>
              <a:rPr lang="sk-SK" sz="1600" b="1" dirty="0" smtClean="0">
                <a:cs typeface="Times New Roman" panose="02020603050405020304" pitchFamily="18" charset="0"/>
              </a:rPr>
              <a:t>.</a:t>
            </a:r>
            <a:endParaRPr lang="sk-SK" sz="1600" dirty="0">
              <a:cs typeface="Times New Roman" panose="02020603050405020304" pitchFamily="18" charset="0"/>
            </a:endParaRPr>
          </a:p>
          <a:p>
            <a:endParaRPr lang="sk-SK" dirty="0"/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089760"/>
              </p:ext>
            </p:extLst>
          </p:nvPr>
        </p:nvGraphicFramePr>
        <p:xfrm>
          <a:off x="0" y="922450"/>
          <a:ext cx="9144001" cy="2596956"/>
        </p:xfrm>
        <a:graphic>
          <a:graphicData uri="http://schemas.openxmlformats.org/drawingml/2006/table">
            <a:tbl>
              <a:tblPr firstRow="1" bandRow="1"/>
              <a:tblGrid>
                <a:gridCol w="1163782"/>
                <a:gridCol w="1179741"/>
                <a:gridCol w="2002647"/>
                <a:gridCol w="903322"/>
                <a:gridCol w="1460401"/>
                <a:gridCol w="721206"/>
                <a:gridCol w="1712902"/>
              </a:tblGrid>
              <a:tr h="45375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600" b="1" noProof="1" smtClean="0">
                          <a:solidFill>
                            <a:schemeClr val="bg1"/>
                          </a:solidFill>
                        </a:rPr>
                        <a:t>Priorit</a:t>
                      </a:r>
                      <a:r>
                        <a:rPr lang="sk-SK" sz="1600" b="1" noProof="1" smtClean="0">
                          <a:solidFill>
                            <a:schemeClr val="bg1"/>
                          </a:solidFill>
                        </a:rPr>
                        <a:t>ná os</a:t>
                      </a:r>
                      <a:endParaRPr lang="en-GB" sz="1600" b="1" noProof="1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sk-SK" sz="1600" b="1" noProof="1" smtClean="0">
                          <a:solidFill>
                            <a:schemeClr val="bg1"/>
                          </a:solidFill>
                        </a:rPr>
                        <a:t>Zámery</a:t>
                      </a:r>
                      <a:r>
                        <a:rPr lang="sk-SK" sz="1600" b="1" baseline="0" noProof="1" smtClean="0">
                          <a:solidFill>
                            <a:schemeClr val="bg1"/>
                          </a:solidFill>
                        </a:rPr>
                        <a:t> schválené MV</a:t>
                      </a:r>
                      <a:endParaRPr lang="en-GB" sz="1600" b="1" noProof="1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sk-SK" sz="1600" b="1" noProof="1" smtClean="0">
                          <a:solidFill>
                            <a:schemeClr val="bg1"/>
                          </a:solidFill>
                        </a:rPr>
                        <a:t>Celkové oprávnené výdavky (</a:t>
                      </a:r>
                      <a:r>
                        <a:rPr lang="sk-SK" sz="1600" b="1" kern="1200" noProof="1" smtClean="0">
                          <a:solidFill>
                            <a:schemeClr val="bg1"/>
                          </a:solidFill>
                          <a:latin typeface="Calibri"/>
                          <a:ea typeface="+mn-ea"/>
                          <a:cs typeface="+mn-cs"/>
                        </a:rPr>
                        <a:t>EÚ+ŠR+zdroj pro rata)</a:t>
                      </a:r>
                      <a:endParaRPr lang="en-GB" sz="1600" b="1" kern="1200" noProof="1">
                        <a:solidFill>
                          <a:schemeClr val="bg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sk-SK" sz="1600" b="1" kern="1200" noProof="1" smtClean="0">
                          <a:solidFill>
                            <a:schemeClr val="bg1"/>
                          </a:solidFill>
                          <a:latin typeface="Calibri"/>
                          <a:ea typeface="+mn-ea"/>
                          <a:cs typeface="+mn-cs"/>
                        </a:rPr>
                        <a:t>Vyhlásené vyzvania</a:t>
                      </a:r>
                      <a:endParaRPr lang="en-GB" sz="1600" b="1" kern="1200" noProof="1" smtClean="0">
                        <a:solidFill>
                          <a:schemeClr val="bg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GB" sz="1600" b="1" kern="1200" noProof="1" smtClean="0">
                          <a:solidFill>
                            <a:schemeClr val="bg1"/>
                          </a:solidFill>
                          <a:latin typeface="Calibri"/>
                          <a:ea typeface="+mn-ea"/>
                          <a:cs typeface="+mn-cs"/>
                        </a:rPr>
                        <a:t>(E</a:t>
                      </a:r>
                      <a:r>
                        <a:rPr lang="sk-SK" sz="1600" b="1" kern="1200" noProof="1" smtClean="0">
                          <a:solidFill>
                            <a:schemeClr val="bg1"/>
                          </a:solidFill>
                          <a:latin typeface="Calibri"/>
                          <a:ea typeface="+mn-ea"/>
                          <a:cs typeface="+mn-cs"/>
                        </a:rPr>
                        <a:t>Ú+ŠR+zdroj pro rata</a:t>
                      </a:r>
                      <a:r>
                        <a:rPr lang="sk-SK" sz="1600" b="1" noProof="1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GB" sz="1600" b="1" noProof="1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sk-SK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C72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kern="1200" noProof="1" smtClean="0">
                          <a:solidFill>
                            <a:schemeClr val="bg1"/>
                          </a:solidFill>
                          <a:latin typeface="Calibri"/>
                          <a:ea typeface="+mn-ea"/>
                          <a:cs typeface="+mn-cs"/>
                        </a:rPr>
                        <a:t>Kontrahovanie</a:t>
                      </a:r>
                      <a:endParaRPr lang="en-GB" sz="1600" b="1" kern="1200" noProof="1" smtClean="0">
                        <a:solidFill>
                          <a:schemeClr val="bg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1" smtClean="0">
                          <a:solidFill>
                            <a:schemeClr val="bg1"/>
                          </a:solidFill>
                          <a:latin typeface="Calibri"/>
                          <a:ea typeface="+mn-ea"/>
                          <a:cs typeface="+mn-cs"/>
                        </a:rPr>
                        <a:t>(E</a:t>
                      </a:r>
                      <a:r>
                        <a:rPr lang="sk-SK" sz="1600" b="1" kern="1200" noProof="1" smtClean="0">
                          <a:solidFill>
                            <a:schemeClr val="bg1"/>
                          </a:solidFill>
                          <a:latin typeface="Calibri"/>
                          <a:ea typeface="+mn-ea"/>
                          <a:cs typeface="+mn-cs"/>
                        </a:rPr>
                        <a:t>Ú+ŠR+ zdroj pro rata</a:t>
                      </a:r>
                      <a:r>
                        <a:rPr lang="en-GB" sz="1600" b="1" noProof="1" smtClean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sk-SK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C723"/>
                    </a:solidFill>
                  </a:tcPr>
                </a:tc>
              </a:tr>
              <a:tr h="236714">
                <a:tc vMerge="1">
                  <a:txBody>
                    <a:bodyPr/>
                    <a:lstStyle/>
                    <a:p>
                      <a:pPr algn="ctr"/>
                      <a:endParaRPr lang="sk-SK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b="1" noProof="1" smtClean="0">
                          <a:solidFill>
                            <a:schemeClr val="bg1"/>
                          </a:solidFill>
                        </a:rPr>
                        <a:t>Počet</a:t>
                      </a:r>
                      <a:endParaRPr lang="en-GB" sz="1600" b="1" noProof="1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1" smtClean="0">
                          <a:solidFill>
                            <a:schemeClr val="bg1"/>
                          </a:solidFill>
                        </a:rPr>
                        <a:t>EUR</a:t>
                      </a:r>
                      <a:endParaRPr lang="en-GB" sz="1600" b="1" noProof="1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noProof="1" smtClean="0">
                          <a:solidFill>
                            <a:schemeClr val="bg1"/>
                          </a:solidFill>
                        </a:rPr>
                        <a:t>Počet</a:t>
                      </a:r>
                      <a:endParaRPr lang="en-GB" sz="1600" b="1" noProof="1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1" smtClean="0">
                          <a:solidFill>
                            <a:schemeClr val="bg1"/>
                          </a:solidFill>
                        </a:rPr>
                        <a:t>EUR</a:t>
                      </a:r>
                      <a:endParaRPr lang="en-GB" sz="1600" b="1" noProof="1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noProof="1" smtClean="0">
                          <a:solidFill>
                            <a:schemeClr val="bg1"/>
                          </a:solidFill>
                        </a:rPr>
                        <a:t>Počet</a:t>
                      </a:r>
                      <a:endParaRPr lang="en-GB" sz="1600" b="1" noProof="1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1" smtClean="0">
                          <a:solidFill>
                            <a:schemeClr val="bg1"/>
                          </a:solidFill>
                        </a:rPr>
                        <a:t>EUR</a:t>
                      </a:r>
                      <a:endParaRPr lang="en-GB" sz="1600" b="1" noProof="1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98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en-GB" sz="2000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1 +</a:t>
                      </a:r>
                      <a:r>
                        <a:rPr lang="en-GB" sz="2000" kern="1200" baseline="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 2</a:t>
                      </a:r>
                      <a:endParaRPr lang="en-GB" sz="2000" kern="1200" noProof="1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sk-SK" sz="2000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2</a:t>
                      </a:r>
                      <a:endParaRPr lang="en-GB" sz="2000" kern="1200" noProof="1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2000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31 000 000</a:t>
                      </a:r>
                      <a:endParaRPr lang="en-GB" sz="2000" kern="1200" noProof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000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2</a:t>
                      </a:r>
                      <a:endParaRPr lang="en-GB" sz="2000" kern="1200" noProof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000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31 000 000</a:t>
                      </a:r>
                      <a:endParaRPr lang="en-GB" sz="2000" kern="1200" noProof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000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  <a:endParaRPr lang="en-GB" sz="2000" kern="1200" noProof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6 990 351,44</a:t>
                      </a:r>
                      <a:endParaRPr lang="en-GB" sz="2000" kern="1200" noProof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98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n-GB" sz="2000" noProof="1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4</a:t>
                      </a:r>
                      <a:endParaRPr lang="en-GB" sz="2000" kern="1200" noProof="1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  </a:t>
                      </a:r>
                      <a:r>
                        <a:rPr lang="sk-SK" sz="2000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90 171 184,24</a:t>
                      </a:r>
                      <a:endParaRPr lang="en-GB" sz="2000" kern="1200" noProof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000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3</a:t>
                      </a:r>
                      <a:endParaRPr lang="en-GB" sz="2000" kern="1200" noProof="1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000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83 138 623</a:t>
                      </a:r>
                      <a:endParaRPr lang="en-GB" sz="2000" kern="1200" noProof="1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000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2</a:t>
                      </a:r>
                      <a:endParaRPr lang="en-GB" sz="2000" kern="1200" noProof="1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000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76 928 607,24</a:t>
                      </a:r>
                      <a:endParaRPr lang="en-GB" sz="2000" kern="1200" noProof="1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98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sk-SK" sz="2000" b="1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Spolu</a:t>
                      </a:r>
                      <a:endParaRPr lang="en-GB" sz="2000" b="1" noProof="1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sk-SK" sz="2000" b="1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6</a:t>
                      </a:r>
                      <a:endParaRPr lang="en-GB" sz="2000" b="1" kern="1200" noProof="1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b="1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121 171 184,24</a:t>
                      </a:r>
                      <a:endParaRPr lang="en-GB" sz="2000" b="1" kern="1200" noProof="1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000" b="1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5</a:t>
                      </a:r>
                      <a:endParaRPr lang="en-GB" sz="2000" b="1" kern="1200" noProof="1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000" b="1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114 138 623</a:t>
                      </a:r>
                      <a:endParaRPr lang="en-GB" sz="2000" b="1" kern="1200" noProof="1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000" b="1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3</a:t>
                      </a:r>
                      <a:endParaRPr lang="en-GB" sz="2000" b="1" kern="1200" noProof="1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2000" b="1" kern="1200" noProof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/>
                          <a:ea typeface="+mn-ea"/>
                          <a:cs typeface="+mn-cs"/>
                        </a:rPr>
                        <a:t>83 918 958,68</a:t>
                      </a:r>
                      <a:endParaRPr lang="en-GB" sz="2000" b="1" kern="1200" noProof="1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Obdĺžnik 4"/>
          <p:cNvSpPr/>
          <p:nvPr/>
        </p:nvSpPr>
        <p:spPr>
          <a:xfrm>
            <a:off x="6245109" y="410000"/>
            <a:ext cx="27183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Národné projekty</a:t>
            </a:r>
            <a:endParaRPr lang="pt-BR" b="1" cap="small" noProof="1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9854240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3139</TotalTime>
  <Words>1287</Words>
  <Application>Microsoft Office PowerPoint</Application>
  <PresentationFormat>Prezentácia na obrazovke (4:3)</PresentationFormat>
  <Paragraphs>403</Paragraphs>
  <Slides>16</Slides>
  <Notes>8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16</vt:i4>
      </vt:variant>
    </vt:vector>
  </HeadingPairs>
  <TitlesOfParts>
    <vt:vector size="23" baseType="lpstr">
      <vt:lpstr>Arial</vt:lpstr>
      <vt:lpstr>Calibri</vt:lpstr>
      <vt:lpstr>Myriad Pro</vt:lpstr>
      <vt:lpstr>Symbol</vt:lpstr>
      <vt:lpstr>Times New Roman</vt:lpstr>
      <vt:lpstr>Wingdings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Dranačka Ivan</dc:creator>
  <cp:lastModifiedBy>Józsová Viera</cp:lastModifiedBy>
  <cp:revision>295</cp:revision>
  <cp:lastPrinted>2017-01-23T18:33:45Z</cp:lastPrinted>
  <dcterms:created xsi:type="dcterms:W3CDTF">2016-11-04T09:30:49Z</dcterms:created>
  <dcterms:modified xsi:type="dcterms:W3CDTF">2018-06-13T13:07:19Z</dcterms:modified>
</cp:coreProperties>
</file>